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769" autoAdjust="0"/>
  </p:normalViewPr>
  <p:slideViewPr>
    <p:cSldViewPr snapToGrid="0">
      <p:cViewPr varScale="1">
        <p:scale>
          <a:sx n="61" d="100"/>
          <a:sy n="61" d="100"/>
        </p:scale>
        <p:origin x="88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C6CBE6-8991-4CF7-8A18-7990A81F366B}" type="datetimeFigureOut">
              <a:rPr lang="en-IN" smtClean="0"/>
              <a:t>29-04-2022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76A38-F1AC-491A-AA42-E02F2AB1930B}" type="slidenum">
              <a:rPr lang="en-IN" smtClean="0"/>
              <a:t>‹#›</a:t>
            </a:fld>
            <a:endParaRPr lang="en-IN"/>
          </a:p>
        </p:txBody>
      </p:sp>
    </p:spTree>
    <p:extLst>
      <p:ext uri="{BB962C8B-B14F-4D97-AF65-F5344CB8AC3E}">
        <p14:creationId xmlns:p14="http://schemas.microsoft.com/office/powerpoint/2010/main" val="2624914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an oral presentation will be delivered on the article published in 2017 by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Mary Ann Friesen, Joni M. Brady, Renee Milligan, and Patricia Christensen called “Findings From a Pilot Study: Bringing Evidence-Based Practice to the Bedside” on the area of Evidence-based nursing practices in healthcare.   </a:t>
            </a:r>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2</a:t>
            </a:fld>
            <a:endParaRPr lang="en-IN"/>
          </a:p>
        </p:txBody>
      </p:sp>
    </p:spTree>
    <p:extLst>
      <p:ext uri="{BB962C8B-B14F-4D97-AF65-F5344CB8AC3E}">
        <p14:creationId xmlns:p14="http://schemas.microsoft.com/office/powerpoint/2010/main" val="2126824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chosen study holds the purpose of shedding light on beliefs and the implementation process of EBP practices before and after implanting an EBP education along with a mentoring programme for professional nurses as well as an EBP exemplar pilot. Moreover, to bring more clarification regarding the stated purpose of this research, the authors have mentioned that the article or project holds the aim to bring expertise together from at least five different hospital campuses to accomplish the goal of implementing a system-wide approach to the Evidence-Based Practices in nursing.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particular purpose of the study stated by the authors is highly important for assembling the EBP education with an innovation-based mentoring programme to empower nurses with the ability to seek proactively the most suitable available evidence that ultimately helps in enhancing the outcomes of patient care and the experiences of the service users. Most importantly, the purpose of this project also remains significant to diffuse the entire implementation process of EBP in the nursing unit to attain the best possible and most unique results regarding the overall improvement of healthcare systems and facilities.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3</a:t>
            </a:fld>
            <a:endParaRPr lang="en-IN"/>
          </a:p>
        </p:txBody>
      </p:sp>
    </p:spTree>
    <p:extLst>
      <p:ext uri="{BB962C8B-B14F-4D97-AF65-F5344CB8AC3E}">
        <p14:creationId xmlns:p14="http://schemas.microsoft.com/office/powerpoint/2010/main" val="1555795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the chosen study the data collection method and study design have been well described and justified by the authors. Therefore, the study has been designed or set within a multihospital system. While doing this, a pilot nursing unit had been selected by the authors from every chosen five hospitals and the inclusion criteria had been set for the hospitals to be either the intermediate care unit or the medical-surgical unit with having a more or less similar population of patients and diagnoses. On the other hand, to design the data collection method, the authors opted for a mixed both that consisted of both, qualitative and quantitative analyses. The quantitative data collection process was structured with a pre-post design where necessary analysis had been made on the nursing unit. Besides, the qualitative data had been gathered by considering the post-intervention focus group with a strong emphasis on the perception of nursing related to the EBP programme in a real-world setting.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4</a:t>
            </a:fld>
            <a:endParaRPr lang="en-IN"/>
          </a:p>
        </p:txBody>
      </p:sp>
    </p:spTree>
    <p:extLst>
      <p:ext uri="{BB962C8B-B14F-4D97-AF65-F5344CB8AC3E}">
        <p14:creationId xmlns:p14="http://schemas.microsoft.com/office/powerpoint/2010/main" val="1346819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Therefore, this particular study design and data collection method seem ideal for the study as it considers both the approaches from different perspectives like pre-intervention as well as post-intervention which helps in identifying the current status and standards of the EBP education as well as assessing the importance of the innovation-based mentoring programme. Collecting quantitative data from the nursing unit helped the authors in gathering first-hand information accurately while the qualitative focus group study remained suitable to achieve in-depth knowledge and understanding to draw more relevant conclusions. However, the authors considered a small pilot project which restricted them from collecting information from large groups, and at the same time, the collected data had focused more on nursing outcomes which diverted the authors from achieving the primary objectives of the study of assessing whether an EBP education programme and exemplar model improves EBP beliefs and implementation of this process by nursing professionals. Williams and Shepherd (2017), have stated that without supporting collected data by secondary information can lack in achieving accurate research results and the same has happened here in this study which can be considered as the major limitation of its study design and data collection techniques.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5</a:t>
            </a:fld>
            <a:endParaRPr lang="en-IN"/>
          </a:p>
        </p:txBody>
      </p:sp>
    </p:spTree>
    <p:extLst>
      <p:ext uri="{BB962C8B-B14F-4D97-AF65-F5344CB8AC3E}">
        <p14:creationId xmlns:p14="http://schemas.microsoft.com/office/powerpoint/2010/main" val="648745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 this article aimed at assessing a demonstration project with an intention to pilot as well as evaluate a structured Evidence-Based Practice education along with mentoring innovation for professional nurses within a situational context of a multihospital system, it has mainly reviewed articles to create a strong base for the study regarding bringing a coherent change in the existing healthcare practices. Therefore, concerning the developed aim, the study has examined various models to develop and deploy the EBP project by reviewing a wide range of literature that is relevant and up-to-date. The concept of EBP in the context of health and social care is deeply rooted in history and evolved significantly with time, and thus, it was essential for this study to assess and review current secondary sources, as Johnston (2017) has stated that without keeping the research work timely and convenient, no such authenticity and accuracy can be gained regarding the current study. Therefore, to generate a timely project, it was necessary for the authors to review contemporary works that were not older than 10 years from which this study had been published.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6</a:t>
            </a:fld>
            <a:endParaRPr lang="en-IN"/>
          </a:p>
        </p:txBody>
      </p:sp>
    </p:spTree>
    <p:extLst>
      <p:ext uri="{BB962C8B-B14F-4D97-AF65-F5344CB8AC3E}">
        <p14:creationId xmlns:p14="http://schemas.microsoft.com/office/powerpoint/2010/main" val="3682704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Besides, the major objective of the study was to innovate the EBP approach in nursing and healthcare in both, its prior studies and post-implementation. Therefore, it was essential to review various models and theories like Roger’s Diffusion of Innovation, The Ottawa Model of Research Use, The ARRC model, The Johns Hopkins Nursing Evidence-Based Practice Model, etc. that offered necessary theoretical knowledge to address relevant changes by using an action approach as well as provided the necessary evidence related to administration, education and clinical decision-making. At the same time, this literature review also indicated the possible barriers regarding the lack of incentives, skills, knowledge, time, resources, etc. as well as the resistance by professional colleagues that this project might face after its full-fledged implementation (Melnyk and Fineout-Overholt, 2015).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7</a:t>
            </a:fld>
            <a:endParaRPr lang="en-IN"/>
          </a:p>
        </p:txBody>
      </p:sp>
    </p:spTree>
    <p:extLst>
      <p:ext uri="{BB962C8B-B14F-4D97-AF65-F5344CB8AC3E}">
        <p14:creationId xmlns:p14="http://schemas.microsoft.com/office/powerpoint/2010/main" val="4275463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Though this study offers details about the sample size and the inclusion criteria, it does not mention the type of sampling. Therefore, from the mentioned sampling size and their selection criteria, it can be assumed that the authors had used the non-probability sampling method that in the opinion of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Vehovar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(2016), enables researchers to easily collect desired information by targeting a particular population based on convenience or other specific criteria.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pre and post-intervention data were collected from the chosen pilot nursing unit each of which held a medical-surgical or intermediate care unit with a total of 169 RNs. On the other hand, the qualitative data had been collected from the focus group which consisted of 24 members including librarians and nurses. The entire selection process had been done by maintaining a convenient approach to achieve a uniform pattern in data collection and analyse of information coherently.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 per the established aim of the study, the sampling method and the selection criteria were highly justifiable for this research. Collecting data purposefully from registered nurses and librarians helped in identifying the suitability and viability of this project as well as determining and evaluating the reviewed barriers evidently. However, the size of the sample is limited which can be a major limitation in understanding the feasibility and implementing the project on a global scale (Alvarez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8</a:t>
            </a:fld>
            <a:endParaRPr lang="en-IN"/>
          </a:p>
        </p:txBody>
      </p:sp>
    </p:spTree>
    <p:extLst>
      <p:ext uri="{BB962C8B-B14F-4D97-AF65-F5344CB8AC3E}">
        <p14:creationId xmlns:p14="http://schemas.microsoft.com/office/powerpoint/2010/main" val="2368091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study does not discuss appropriately its ethical approvals. However, from the data collection process and the selected sample participants, it can be comprehended that the authors had maintained certain ethical approvals without which they would not be allowed to collect data from hospitals, registered nurses, and librarians. Bromley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(2015), have claimed that the maintenance of appropriate ethical procedures is important to establish a study an authentic, valid, and reliable one to be used for future research purposes. Therefore, as the study has achieved the necessary approvals, it can be assumed that the authors maintained the required ethical procedures.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9</a:t>
            </a:fld>
            <a:endParaRPr lang="en-IN"/>
          </a:p>
        </p:txBody>
      </p:sp>
    </p:spTree>
    <p:extLst>
      <p:ext uri="{BB962C8B-B14F-4D97-AF65-F5344CB8AC3E}">
        <p14:creationId xmlns:p14="http://schemas.microsoft.com/office/powerpoint/2010/main" val="3380048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authors had clearly demonstrated the findings by dividing them into proper sections like qualitative and quantitative. Therefore, the actual base of the discussion of their results or findings is easily identifiable.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quantitative or survey findings present the effect of innovation regarding the EBP on the participants while the qualitative results offer a more detailed view related to the ways of simplifying the process of EBP implementation, achieving desired improvement and success, reinforcing and sustaining the changes as well as addressing the challenges and barriers. The entire findings of this study are valid as the authors did not distort the information which can be identified from the presented tabulation of data. However, the results hold various limitations which decrease its reliability in being implemented in the project for future purposes (Melnyk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2016).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10</a:t>
            </a:fld>
            <a:endParaRPr lang="en-IN"/>
          </a:p>
        </p:txBody>
      </p:sp>
    </p:spTree>
    <p:extLst>
      <p:ext uri="{BB962C8B-B14F-4D97-AF65-F5344CB8AC3E}">
        <p14:creationId xmlns:p14="http://schemas.microsoft.com/office/powerpoint/2010/main" val="473938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this study, the authors presented a clear discussion of their conclusions drawn from the qualitative and quantitative findings as well as necessary clarifications with proper justifications that have been outlined to answer the established research questions. At the same time, the authors had compared or supported their findings with other convenient literature which increases its reliability and authenticity. However, the assessed limitations like small sampling, avoidance to track direct and indirect costs for nursing units, etc. restricted the authors from accomplishing the established research aim fully.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Still, the main conclusion drawn by the authors clarifies that the active engagement of registered nurses in this project remains greatly supportive of the clinical evidence and professional development from the perspective of care. Moreover, the outcome of this pilot project also recommends that more fund is required for nurse-driven EBP projects, the EBP education must be coupled with experienced guidance and support of the mentors, and also, strategic EBP adoption measures, as well as more research, is required to examine the association of ROI with EBP based health systems (Friesen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2017).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11</a:t>
            </a:fld>
            <a:endParaRPr lang="en-IN"/>
          </a:p>
        </p:txBody>
      </p:sp>
    </p:spTree>
    <p:extLst>
      <p:ext uri="{BB962C8B-B14F-4D97-AF65-F5344CB8AC3E}">
        <p14:creationId xmlns:p14="http://schemas.microsoft.com/office/powerpoint/2010/main" val="15904670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research did a great job in finding out the importance of in-patient care outcomes as well as in providing evidence-based care to the patients and service users. Also, it highlights the necessity of continuous education and mentors’ support to adopt and implement EBP in nursing activities.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Using a mixed data collection method as well as supporting information with contemporary literature and evidence remain the major strength of this study. However, the small-scale setting and its lack of determining direct and indirect costs are the greater limitations in implementing this project practically on a global scale. However, the thorough usage of academic language, enlisting the definitions of the key terms by supporting previous research studies, and also, the maintenance of a clear and concise layout remain greatly advantageous in comprehending the facts and interpretations well and using this work for future studies.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65776A38-F1AC-491A-AA42-E02F2AB1930B}" type="slidenum">
              <a:rPr lang="en-IN" smtClean="0"/>
              <a:t>12</a:t>
            </a:fld>
            <a:endParaRPr lang="en-IN"/>
          </a:p>
        </p:txBody>
      </p:sp>
    </p:spTree>
    <p:extLst>
      <p:ext uri="{BB962C8B-B14F-4D97-AF65-F5344CB8AC3E}">
        <p14:creationId xmlns:p14="http://schemas.microsoft.com/office/powerpoint/2010/main" val="11948272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2B1A052D-8B0E-4F0C-9601-9E06B8B97815}"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1772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A052D-8B0E-4F0C-9601-9E06B8B97815}" type="slidenum">
              <a:rPr lang="en-IN" smtClean="0"/>
              <a:t>‹#›</a:t>
            </a:fld>
            <a:endParaRPr lang="en-IN"/>
          </a:p>
        </p:txBody>
      </p:sp>
    </p:spTree>
    <p:extLst>
      <p:ext uri="{BB962C8B-B14F-4D97-AF65-F5344CB8AC3E}">
        <p14:creationId xmlns:p14="http://schemas.microsoft.com/office/powerpoint/2010/main" val="4069802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A052D-8B0E-4F0C-9601-9E06B8B97815}"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2700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401683-D908-4B43-BC1A-392C678BF9E0}" type="datetimeFigureOut">
              <a:rPr lang="en-IN" smtClean="0"/>
              <a:t>29-04-2022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1A052D-8B0E-4F0C-9601-9E06B8B97815}" type="slidenum">
              <a:rPr lang="en-IN" smtClean="0"/>
              <a:t>‹#›</a:t>
            </a:fld>
            <a:endParaRPr lang="en-IN"/>
          </a:p>
        </p:txBody>
      </p:sp>
    </p:spTree>
    <p:extLst>
      <p:ext uri="{BB962C8B-B14F-4D97-AF65-F5344CB8AC3E}">
        <p14:creationId xmlns:p14="http://schemas.microsoft.com/office/powerpoint/2010/main" val="250529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401683-D908-4B43-BC1A-392C678BF9E0}" type="datetimeFigureOut">
              <a:rPr lang="en-IN" smtClean="0"/>
              <a:t>29-04-2022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B1A052D-8B0E-4F0C-9601-9E06B8B97815}"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6154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401683-D908-4B43-BC1A-392C678BF9E0}" type="datetimeFigureOut">
              <a:rPr lang="en-IN" smtClean="0"/>
              <a:t>29-04-2022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B1A052D-8B0E-4F0C-9601-9E06B8B97815}"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958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401683-D908-4B43-BC1A-392C678BF9E0}" type="datetimeFigureOut">
              <a:rPr lang="en-IN" smtClean="0"/>
              <a:t>29-04-2022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B1A052D-8B0E-4F0C-9601-9E06B8B97815}" type="slidenum">
              <a:rPr lang="en-IN" smtClean="0"/>
              <a:t>‹#›</a:t>
            </a:fld>
            <a:endParaRPr lang="en-IN"/>
          </a:p>
        </p:txBody>
      </p:sp>
    </p:spTree>
    <p:extLst>
      <p:ext uri="{BB962C8B-B14F-4D97-AF65-F5344CB8AC3E}">
        <p14:creationId xmlns:p14="http://schemas.microsoft.com/office/powerpoint/2010/main" val="1868299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401683-D908-4B43-BC1A-392C678BF9E0}" type="datetimeFigureOut">
              <a:rPr lang="en-IN" smtClean="0"/>
              <a:t>29-04-2022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1A052D-8B0E-4F0C-9601-9E06B8B97815}"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6891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401683-D908-4B43-BC1A-392C678BF9E0}" type="datetimeFigureOut">
              <a:rPr lang="en-IN" smtClean="0"/>
              <a:t>29-04-2022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1A052D-8B0E-4F0C-9601-9E06B8B97815}" type="slidenum">
              <a:rPr lang="en-IN" smtClean="0"/>
              <a:t>‹#›</a:t>
            </a:fld>
            <a:endParaRPr lang="en-IN"/>
          </a:p>
        </p:txBody>
      </p:sp>
    </p:spTree>
    <p:extLst>
      <p:ext uri="{BB962C8B-B14F-4D97-AF65-F5344CB8AC3E}">
        <p14:creationId xmlns:p14="http://schemas.microsoft.com/office/powerpoint/2010/main" val="3001587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401683-D908-4B43-BC1A-392C678BF9E0}" type="datetimeFigureOut">
              <a:rPr lang="en-IN" smtClean="0"/>
              <a:t>29-04-2022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B1A052D-8B0E-4F0C-9601-9E06B8B97815}" type="slidenum">
              <a:rPr lang="en-IN" smtClean="0"/>
              <a:t>‹#›</a:t>
            </a:fld>
            <a:endParaRPr lang="en-IN"/>
          </a:p>
        </p:txBody>
      </p:sp>
    </p:spTree>
    <p:extLst>
      <p:ext uri="{BB962C8B-B14F-4D97-AF65-F5344CB8AC3E}">
        <p14:creationId xmlns:p14="http://schemas.microsoft.com/office/powerpoint/2010/main" val="2896765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A052D-8B0E-4F0C-9601-9E06B8B97815}"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438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A052D-8B0E-4F0C-9601-9E06B8B97815}"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7484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A052D-8B0E-4F0C-9601-9E06B8B97815}" type="slidenum">
              <a:rPr lang="en-IN" smtClean="0"/>
              <a:t>‹#›</a:t>
            </a:fld>
            <a:endParaRPr lang="en-IN"/>
          </a:p>
        </p:txBody>
      </p:sp>
    </p:spTree>
    <p:extLst>
      <p:ext uri="{BB962C8B-B14F-4D97-AF65-F5344CB8AC3E}">
        <p14:creationId xmlns:p14="http://schemas.microsoft.com/office/powerpoint/2010/main" val="3571304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A052D-8B0E-4F0C-9601-9E06B8B97815}"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11120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A052D-8B0E-4F0C-9601-9E06B8B97815}"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65870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A052D-8B0E-4F0C-9601-9E06B8B97815}"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75792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401683-D908-4B43-BC1A-392C678BF9E0}" type="datetimeFigureOut">
              <a:rPr lang="en-IN" smtClean="0"/>
              <a:t>29-04-2022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B1A052D-8B0E-4F0C-9601-9E06B8B97815}"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4774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401683-D908-4B43-BC1A-392C678BF9E0}" type="datetimeFigureOut">
              <a:rPr lang="en-IN" smtClean="0"/>
              <a:t>29-04-2022</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B1A052D-8B0E-4F0C-9601-9E06B8B97815}" type="slidenum">
              <a:rPr lang="en-IN" smtClean="0"/>
              <a:t>‹#›</a:t>
            </a:fld>
            <a:endParaRPr lang="en-IN"/>
          </a:p>
        </p:txBody>
      </p:sp>
    </p:spTree>
    <p:extLst>
      <p:ext uri="{BB962C8B-B14F-4D97-AF65-F5344CB8AC3E}">
        <p14:creationId xmlns:p14="http://schemas.microsoft.com/office/powerpoint/2010/main" val="1227134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hopkinsmedicine.org/evidence-based-practice/_docs/Friesen_MA_et_al.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inspiringsocsci.pressbooks.com/front-matter/a-huge-thank-you/"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4BBB1-865D-4333-B831-2E4A90CE9C27}"/>
              </a:ext>
            </a:extLst>
          </p:cNvPr>
          <p:cNvSpPr>
            <a:spLocks noGrp="1"/>
          </p:cNvSpPr>
          <p:nvPr>
            <p:ph type="ctrTitle"/>
          </p:nvPr>
        </p:nvSpPr>
        <p:spPr>
          <a:xfrm>
            <a:off x="2692398" y="1513491"/>
            <a:ext cx="6815669" cy="1873174"/>
          </a:xfrm>
        </p:spPr>
        <p:txBody>
          <a:bodyPr/>
          <a:lstStyle/>
          <a:p>
            <a:r>
              <a:rPr lang="en-US" sz="3200" b="1" dirty="0">
                <a:solidFill>
                  <a:schemeClr val="accent3">
                    <a:lumMod val="50000"/>
                  </a:schemeClr>
                </a:solidFill>
              </a:rPr>
              <a:t>Introduction to Research Skills in Care</a:t>
            </a:r>
            <a:br>
              <a:rPr lang="en-US" sz="2800" b="1" dirty="0">
                <a:solidFill>
                  <a:schemeClr val="accent3">
                    <a:lumMod val="50000"/>
                  </a:schemeClr>
                </a:solidFill>
              </a:rPr>
            </a:br>
            <a:r>
              <a:rPr lang="en-US" sz="2800" b="1" i="1" dirty="0">
                <a:solidFill>
                  <a:schemeClr val="accent3">
                    <a:lumMod val="50000"/>
                  </a:schemeClr>
                </a:solidFill>
              </a:rPr>
              <a:t>Presentation of the evaluation of a journal article</a:t>
            </a:r>
            <a:endParaRPr lang="en-IN" sz="2800" b="1" i="1" dirty="0">
              <a:solidFill>
                <a:schemeClr val="accent3">
                  <a:lumMod val="50000"/>
                </a:schemeClr>
              </a:solidFill>
            </a:endParaRPr>
          </a:p>
        </p:txBody>
      </p:sp>
      <p:sp>
        <p:nvSpPr>
          <p:cNvPr id="3" name="Subtitle 2">
            <a:extLst>
              <a:ext uri="{FF2B5EF4-FFF2-40B4-BE49-F238E27FC236}">
                <a16:creationId xmlns:a16="http://schemas.microsoft.com/office/drawing/2014/main" id="{BE9EBDCF-1B95-4C2A-8242-A6BD40DA6414}"/>
              </a:ext>
            </a:extLst>
          </p:cNvPr>
          <p:cNvSpPr>
            <a:spLocks noGrp="1"/>
          </p:cNvSpPr>
          <p:nvPr>
            <p:ph type="subTitle" idx="1"/>
          </p:nvPr>
        </p:nvSpPr>
        <p:spPr/>
        <p:txBody>
          <a:bodyPr>
            <a:normAutofit/>
          </a:bodyPr>
          <a:lstStyle/>
          <a:p>
            <a:pPr algn="l"/>
            <a:r>
              <a:rPr lang="en-GB" sz="2400" b="1" dirty="0">
                <a:latin typeface="Times New Roman" pitchFamily="18"/>
                <a:cs typeface="Times New Roman" pitchFamily="18"/>
              </a:rPr>
              <a:t> Presentation By:  </a:t>
            </a:r>
            <a:br>
              <a:rPr lang="en-GB" sz="2400" b="1" dirty="0">
                <a:latin typeface="Times New Roman" pitchFamily="18"/>
                <a:cs typeface="Times New Roman" pitchFamily="18"/>
              </a:rPr>
            </a:br>
            <a:r>
              <a:rPr lang="en-GB" sz="2400" b="1" dirty="0">
                <a:latin typeface="Times New Roman" pitchFamily="18"/>
                <a:cs typeface="Times New Roman" pitchFamily="18"/>
              </a:rPr>
              <a:t> Cristiana </a:t>
            </a:r>
            <a:r>
              <a:rPr lang="en-GB" sz="2400" b="1" dirty="0" err="1">
                <a:latin typeface="Times New Roman" pitchFamily="18"/>
                <a:cs typeface="Times New Roman" pitchFamily="18"/>
              </a:rPr>
              <a:t>Iuliana</a:t>
            </a:r>
            <a:r>
              <a:rPr lang="en-GB" sz="2400" b="1" dirty="0">
                <a:latin typeface="Times New Roman" pitchFamily="18"/>
                <a:cs typeface="Times New Roman" pitchFamily="18"/>
              </a:rPr>
              <a:t> Roman</a:t>
            </a:r>
            <a:br>
              <a:rPr lang="en-GB" sz="2400" b="1" dirty="0">
                <a:latin typeface="Times New Roman" pitchFamily="18"/>
                <a:cs typeface="Times New Roman" pitchFamily="18"/>
              </a:rPr>
            </a:br>
            <a:r>
              <a:rPr lang="en-GB" sz="2400" b="1" dirty="0">
                <a:latin typeface="Times New Roman" pitchFamily="18"/>
                <a:cs typeface="Times New Roman" pitchFamily="18"/>
              </a:rPr>
              <a:t> STUDENT NUMBER : 1920096</a:t>
            </a:r>
            <a:endParaRPr lang="en-US" sz="2400" dirty="0"/>
          </a:p>
          <a:p>
            <a:pPr algn="just"/>
            <a:endParaRPr lang="en-US" sz="2800" dirty="0"/>
          </a:p>
          <a:p>
            <a:pPr algn="just"/>
            <a:endParaRPr lang="en-IN" dirty="0"/>
          </a:p>
        </p:txBody>
      </p:sp>
    </p:spTree>
    <p:extLst>
      <p:ext uri="{BB962C8B-B14F-4D97-AF65-F5344CB8AC3E}">
        <p14:creationId xmlns:p14="http://schemas.microsoft.com/office/powerpoint/2010/main" val="2631978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5D02A-270F-491C-9BF4-CD60F0DE5DDB}"/>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6241ED92-2D20-4899-B05C-7DCAC7EFE19A}"/>
              </a:ext>
            </a:extLst>
          </p:cNvPr>
          <p:cNvSpPr>
            <a:spLocks noGrp="1"/>
          </p:cNvSpPr>
          <p:nvPr>
            <p:ph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Title: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Findings From a Pilot Study: Bringing Evidence-Based Practice to the Bedside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Authors: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Mary Ann Friesen, Joni M. Brady, Renee Milligan, and Patricia Christensen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Date of publication of the article: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2017</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Access link: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https://www.hopkinsmedicine.org/evidence-based-practice/_docs/Friesen_MA_et_al.pdf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23362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99455-33B4-4B0F-A371-2F1C63B4C173}"/>
              </a:ext>
            </a:extLst>
          </p:cNvPr>
          <p:cNvSpPr>
            <a:spLocks noGrp="1"/>
          </p:cNvSpPr>
          <p:nvPr>
            <p:ph type="title"/>
          </p:nvPr>
        </p:nvSpPr>
        <p:spPr/>
        <p:txBody>
          <a:bodyPr/>
          <a:lstStyle/>
          <a:p>
            <a:r>
              <a:rPr lang="en-IN" dirty="0"/>
              <a:t>Background</a:t>
            </a:r>
          </a:p>
        </p:txBody>
      </p:sp>
      <p:sp>
        <p:nvSpPr>
          <p:cNvPr id="3" name="Content Placeholder 2">
            <a:extLst>
              <a:ext uri="{FF2B5EF4-FFF2-40B4-BE49-F238E27FC236}">
                <a16:creationId xmlns:a16="http://schemas.microsoft.com/office/drawing/2014/main" id="{E87A416E-E0D5-4CFF-9756-5D8BE713B132}"/>
              </a:ext>
            </a:extLst>
          </p:cNvPr>
          <p:cNvSpPr>
            <a:spLocks noGrp="1"/>
          </p:cNvSpPr>
          <p:nvPr>
            <p:ph idx="1"/>
          </p:nvPr>
        </p:nvSpPr>
        <p:spPr/>
        <p:txBody>
          <a:bodyPr/>
          <a:lstStyle/>
          <a:p>
            <a:pPr marL="0" indent="0" algn="ctr">
              <a:buNone/>
            </a:pPr>
            <a:r>
              <a:rPr lang="en-GB" sz="1800" b="1" dirty="0">
                <a:effectLst/>
                <a:latin typeface="Times New Roman" panose="02020603050405020304" pitchFamily="18" charset="0"/>
                <a:ea typeface="Calibri" panose="020F0502020204030204" pitchFamily="34" charset="0"/>
              </a:rPr>
              <a:t>Purpose or aim of the study:</a:t>
            </a:r>
          </a:p>
          <a:p>
            <a:r>
              <a:rPr lang="en-GB" sz="1800" dirty="0">
                <a:effectLst/>
                <a:latin typeface="Times New Roman" panose="02020603050405020304" pitchFamily="18" charset="0"/>
                <a:ea typeface="Calibri" panose="020F0502020204030204" pitchFamily="34" charset="0"/>
              </a:rPr>
              <a:t>To shed light on beliefs and the implementation process of EBP practices before and after implanting an EBP education along with a mentoring programme</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o bring expertise together from at least five different hospital campuses to accomplish the goal of implementing a system-wide approach to the Evidence-Based Practices</a:t>
            </a:r>
          </a:p>
          <a:p>
            <a:r>
              <a:rPr lang="en-GB" sz="1800" dirty="0">
                <a:effectLst/>
                <a:latin typeface="Times New Roman" panose="02020603050405020304" pitchFamily="18" charset="0"/>
                <a:ea typeface="Calibri" panose="020F0502020204030204" pitchFamily="34" charset="0"/>
              </a:rPr>
              <a:t>To assemble the EBP education with an innovation-based mentoring programme</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o diffuse the entire implementation process of EBP in the nursing unit to attain the best possible and most unique results</a:t>
            </a:r>
            <a:endParaRPr lang="en-IN" dirty="0"/>
          </a:p>
        </p:txBody>
      </p:sp>
    </p:spTree>
    <p:extLst>
      <p:ext uri="{BB962C8B-B14F-4D97-AF65-F5344CB8AC3E}">
        <p14:creationId xmlns:p14="http://schemas.microsoft.com/office/powerpoint/2010/main" val="122147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6667C-993F-41FE-83C2-456996B7BC55}"/>
              </a:ext>
            </a:extLst>
          </p:cNvPr>
          <p:cNvSpPr>
            <a:spLocks noGrp="1"/>
          </p:cNvSpPr>
          <p:nvPr>
            <p:ph type="title"/>
          </p:nvPr>
        </p:nvSpPr>
        <p:spPr/>
        <p:txBody>
          <a:bodyPr/>
          <a:lstStyle/>
          <a:p>
            <a:r>
              <a:rPr lang="en-US" dirty="0"/>
              <a:t>Study design and data collection method</a:t>
            </a:r>
            <a:endParaRPr lang="en-IN" dirty="0"/>
          </a:p>
        </p:txBody>
      </p:sp>
      <p:sp>
        <p:nvSpPr>
          <p:cNvPr id="3" name="Content Placeholder 2">
            <a:extLst>
              <a:ext uri="{FF2B5EF4-FFF2-40B4-BE49-F238E27FC236}">
                <a16:creationId xmlns:a16="http://schemas.microsoft.com/office/drawing/2014/main" id="{4D83D83C-5ABA-4C99-B33E-14FC18F59FE2}"/>
              </a:ext>
            </a:extLst>
          </p:cNvPr>
          <p:cNvSpPr>
            <a:spLocks noGrp="1"/>
          </p:cNvSpPr>
          <p:nvPr>
            <p:ph idx="1"/>
          </p:nvPr>
        </p:nvSpPr>
        <p:spPr>
          <a:xfrm>
            <a:off x="1295401" y="3411482"/>
            <a:ext cx="9601196" cy="1303867"/>
          </a:xfrm>
        </p:spPr>
        <p:txBody>
          <a:bodyPr/>
          <a:lstStyle/>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study has been designed or set within a multihospital system</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o design the data collection method, the authors opted for a mixed both that consisted of both, qualitative and quantitative analyses</a:t>
            </a:r>
            <a:endParaRPr lang="en-IN" dirty="0"/>
          </a:p>
        </p:txBody>
      </p:sp>
    </p:spTree>
    <p:extLst>
      <p:ext uri="{BB962C8B-B14F-4D97-AF65-F5344CB8AC3E}">
        <p14:creationId xmlns:p14="http://schemas.microsoft.com/office/powerpoint/2010/main" val="2993486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5A25E-1DD3-4C0E-AC2A-B107745AA41A}"/>
              </a:ext>
            </a:extLst>
          </p:cNvPr>
          <p:cNvSpPr>
            <a:spLocks noGrp="1"/>
          </p:cNvSpPr>
          <p:nvPr>
            <p:ph type="title"/>
          </p:nvPr>
        </p:nvSpPr>
        <p:spPr/>
        <p:txBody>
          <a:bodyPr>
            <a:normAutofit fontScale="90000"/>
          </a:bodyPr>
          <a:lstStyle/>
          <a:p>
            <a:r>
              <a:rPr lang="en-US" dirty="0"/>
              <a:t>Study design and data collection method (Contd.)</a:t>
            </a:r>
            <a:endParaRPr lang="en-IN" dirty="0"/>
          </a:p>
        </p:txBody>
      </p:sp>
      <p:sp>
        <p:nvSpPr>
          <p:cNvPr id="3" name="Content Placeholder 2">
            <a:extLst>
              <a:ext uri="{FF2B5EF4-FFF2-40B4-BE49-F238E27FC236}">
                <a16:creationId xmlns:a16="http://schemas.microsoft.com/office/drawing/2014/main" id="{A9A30B03-8741-4238-92B0-6DF3C36EDE7E}"/>
              </a:ext>
            </a:extLst>
          </p:cNvPr>
          <p:cNvSpPr>
            <a:spLocks noGrp="1"/>
          </p:cNvSpPr>
          <p:nvPr>
            <p:ph idx="1"/>
          </p:nvPr>
        </p:nvSpPr>
        <p:spPr/>
        <p:txBody>
          <a:bodyPr/>
          <a:lstStyle/>
          <a:p>
            <a:r>
              <a:rPr lang="en-GB" sz="1800" dirty="0">
                <a:latin typeface="Times New Roman" panose="02020603050405020304" pitchFamily="18" charset="0"/>
                <a:ea typeface="Calibri" panose="020F0502020204030204" pitchFamily="34" charset="0"/>
              </a:rPr>
              <a:t>I</a:t>
            </a:r>
            <a:r>
              <a:rPr lang="en-GB" sz="1800" dirty="0">
                <a:effectLst/>
                <a:latin typeface="Times New Roman" panose="02020603050405020304" pitchFamily="18" charset="0"/>
                <a:ea typeface="Calibri" panose="020F0502020204030204" pitchFamily="34" charset="0"/>
              </a:rPr>
              <a:t>t considers both the approaches from different perspectives like pre-intervention as well as post-intervention</a:t>
            </a:r>
          </a:p>
          <a:p>
            <a:r>
              <a:rPr lang="en-GB" sz="1800" dirty="0">
                <a:effectLst/>
                <a:latin typeface="Times New Roman" panose="02020603050405020304" pitchFamily="18" charset="0"/>
                <a:ea typeface="Calibri" panose="020F0502020204030204" pitchFamily="34" charset="0"/>
              </a:rPr>
              <a:t>Collecting quantitative data from the nursing unit helped the authors in gathering first-hand information accurately</a:t>
            </a:r>
            <a:endParaRPr lang="en-GB" sz="1800" dirty="0">
              <a:latin typeface="Times New Roman" panose="02020603050405020304" pitchFamily="18" charset="0"/>
              <a:ea typeface="Calibri" panose="020F0502020204030204" pitchFamily="34" charset="0"/>
            </a:endParaRP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qualitative focus group study remained suitable to achieve in-depth knowledge and understanding to draw more relevant conclusions</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authors considered a small pilot project which restricted them from collecting information from large groups</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collected data had focused more on nursing outcomes</a:t>
            </a:r>
            <a:endParaRPr lang="en-IN" dirty="0"/>
          </a:p>
        </p:txBody>
      </p:sp>
    </p:spTree>
    <p:extLst>
      <p:ext uri="{BB962C8B-B14F-4D97-AF65-F5344CB8AC3E}">
        <p14:creationId xmlns:p14="http://schemas.microsoft.com/office/powerpoint/2010/main" val="2543195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2F81-55C3-4FDB-839E-88705C1380B8}"/>
              </a:ext>
            </a:extLst>
          </p:cNvPr>
          <p:cNvSpPr>
            <a:spLocks noGrp="1"/>
          </p:cNvSpPr>
          <p:nvPr>
            <p:ph type="title"/>
          </p:nvPr>
        </p:nvSpPr>
        <p:spPr/>
        <p:txBody>
          <a:bodyPr/>
          <a:lstStyle/>
          <a:p>
            <a:r>
              <a:rPr lang="en-IN" dirty="0"/>
              <a:t>Literature review</a:t>
            </a:r>
          </a:p>
        </p:txBody>
      </p:sp>
      <p:sp>
        <p:nvSpPr>
          <p:cNvPr id="3" name="Content Placeholder 2">
            <a:extLst>
              <a:ext uri="{FF2B5EF4-FFF2-40B4-BE49-F238E27FC236}">
                <a16:creationId xmlns:a16="http://schemas.microsoft.com/office/drawing/2014/main" id="{F60091ED-B0FF-4658-BF47-55EFE6117C37}"/>
              </a:ext>
            </a:extLst>
          </p:cNvPr>
          <p:cNvSpPr>
            <a:spLocks noGrp="1"/>
          </p:cNvSpPr>
          <p:nvPr>
            <p:ph idx="1"/>
          </p:nvPr>
        </p:nvSpPr>
        <p:spPr>
          <a:xfrm>
            <a:off x="1295402" y="3013551"/>
            <a:ext cx="9601196" cy="2405700"/>
          </a:xfrm>
        </p:spPr>
        <p:txBody>
          <a:bodyPr/>
          <a:lstStyle/>
          <a:p>
            <a:r>
              <a:rPr lang="en-GB" sz="1800" dirty="0">
                <a:latin typeface="Times New Roman" panose="02020603050405020304" pitchFamily="18" charset="0"/>
                <a:ea typeface="Calibri" panose="020F0502020204030204" pitchFamily="34" charset="0"/>
              </a:rPr>
              <a:t>I</a:t>
            </a:r>
            <a:r>
              <a:rPr lang="en-GB" sz="1800" dirty="0">
                <a:effectLst/>
                <a:latin typeface="Times New Roman" panose="02020603050405020304" pitchFamily="18" charset="0"/>
                <a:ea typeface="Calibri" panose="020F0502020204030204" pitchFamily="34" charset="0"/>
              </a:rPr>
              <a:t>t has mainly reviewed articles to create a strong base for the study regarding bringing a coherent change in the existing healthcare practices</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study has examined various models to develop and deploy the EBP project</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o generate a timely project, it was necessary for the authors to review contemporary works</a:t>
            </a:r>
            <a:endParaRPr lang="en-IN" dirty="0"/>
          </a:p>
        </p:txBody>
      </p:sp>
    </p:spTree>
    <p:extLst>
      <p:ext uri="{BB962C8B-B14F-4D97-AF65-F5344CB8AC3E}">
        <p14:creationId xmlns:p14="http://schemas.microsoft.com/office/powerpoint/2010/main" val="4181191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F6399-03C8-434B-8780-0E8733A4D43A}"/>
              </a:ext>
            </a:extLst>
          </p:cNvPr>
          <p:cNvSpPr>
            <a:spLocks noGrp="1"/>
          </p:cNvSpPr>
          <p:nvPr>
            <p:ph type="title"/>
          </p:nvPr>
        </p:nvSpPr>
        <p:spPr/>
        <p:txBody>
          <a:bodyPr/>
          <a:lstStyle/>
          <a:p>
            <a:r>
              <a:rPr lang="en-IN" dirty="0"/>
              <a:t>Literature review (Contd.)</a:t>
            </a:r>
          </a:p>
        </p:txBody>
      </p:sp>
      <p:sp>
        <p:nvSpPr>
          <p:cNvPr id="3" name="Content Placeholder 2">
            <a:extLst>
              <a:ext uri="{FF2B5EF4-FFF2-40B4-BE49-F238E27FC236}">
                <a16:creationId xmlns:a16="http://schemas.microsoft.com/office/drawing/2014/main" id="{4E3324D6-5E7D-4703-A012-140CB7F50C10}"/>
              </a:ext>
            </a:extLst>
          </p:cNvPr>
          <p:cNvSpPr>
            <a:spLocks noGrp="1"/>
          </p:cNvSpPr>
          <p:nvPr>
            <p:ph idx="1"/>
          </p:nvPr>
        </p:nvSpPr>
        <p:spPr>
          <a:xfrm>
            <a:off x="1295402" y="2998366"/>
            <a:ext cx="9601196" cy="2530075"/>
          </a:xfrm>
        </p:spPr>
        <p:txBody>
          <a:bodyPr/>
          <a:lstStyle/>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major objective of the study was to innovate the EBP approach in nursing and healthcare in both, its prior studies and post-implementation</a:t>
            </a:r>
          </a:p>
          <a:p>
            <a:r>
              <a:rPr lang="en-GB" sz="1800" dirty="0">
                <a:effectLst/>
                <a:latin typeface="Times New Roman" panose="02020603050405020304" pitchFamily="18" charset="0"/>
                <a:ea typeface="Calibri" panose="020F0502020204030204" pitchFamily="34" charset="0"/>
              </a:rPr>
              <a:t>It was essential to review various models and theories</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his literature review also indicated the possible barriers that this project might face after its full-fledged implementation</a:t>
            </a:r>
            <a:endParaRPr lang="en-IN" dirty="0"/>
          </a:p>
        </p:txBody>
      </p:sp>
    </p:spTree>
    <p:extLst>
      <p:ext uri="{BB962C8B-B14F-4D97-AF65-F5344CB8AC3E}">
        <p14:creationId xmlns:p14="http://schemas.microsoft.com/office/powerpoint/2010/main" val="2023651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CB9F2-FEB1-4358-B98F-F8CC1E4A727C}"/>
              </a:ext>
            </a:extLst>
          </p:cNvPr>
          <p:cNvSpPr>
            <a:spLocks noGrp="1"/>
          </p:cNvSpPr>
          <p:nvPr>
            <p:ph type="title"/>
          </p:nvPr>
        </p:nvSpPr>
        <p:spPr/>
        <p:txBody>
          <a:bodyPr/>
          <a:lstStyle/>
          <a:p>
            <a:r>
              <a:rPr lang="en-IN" dirty="0"/>
              <a:t>Sample</a:t>
            </a:r>
          </a:p>
        </p:txBody>
      </p:sp>
      <p:sp>
        <p:nvSpPr>
          <p:cNvPr id="3" name="Content Placeholder 2">
            <a:extLst>
              <a:ext uri="{FF2B5EF4-FFF2-40B4-BE49-F238E27FC236}">
                <a16:creationId xmlns:a16="http://schemas.microsoft.com/office/drawing/2014/main" id="{74D4A3EE-FA07-44CD-B09C-17EC1511CB6D}"/>
              </a:ext>
            </a:extLst>
          </p:cNvPr>
          <p:cNvSpPr>
            <a:spLocks noGrp="1"/>
          </p:cNvSpPr>
          <p:nvPr>
            <p:ph idx="1"/>
          </p:nvPr>
        </p:nvSpPr>
        <p:spPr/>
        <p:txBody>
          <a:bodyPr/>
          <a:lstStyle/>
          <a:p>
            <a:r>
              <a:rPr lang="en-GB" sz="1800" dirty="0">
                <a:latin typeface="Times New Roman" panose="02020603050405020304" pitchFamily="18" charset="0"/>
                <a:ea typeface="Calibri" panose="020F0502020204030204" pitchFamily="34" charset="0"/>
              </a:rPr>
              <a:t>I</a:t>
            </a:r>
            <a:r>
              <a:rPr lang="en-GB" sz="1800" dirty="0">
                <a:effectLst/>
                <a:latin typeface="Times New Roman" panose="02020603050405020304" pitchFamily="18" charset="0"/>
                <a:ea typeface="Calibri" panose="020F0502020204030204" pitchFamily="34" charset="0"/>
              </a:rPr>
              <a:t>t does not mention the type of sampling</a:t>
            </a:r>
          </a:p>
          <a:p>
            <a:r>
              <a:rPr lang="en-GB" sz="1800" dirty="0">
                <a:latin typeface="Times New Roman" panose="02020603050405020304" pitchFamily="18" charset="0"/>
                <a:ea typeface="Calibri" panose="020F0502020204030204" pitchFamily="34" charset="0"/>
              </a:rPr>
              <a:t>I</a:t>
            </a:r>
            <a:r>
              <a:rPr lang="en-GB" sz="1800" dirty="0">
                <a:effectLst/>
                <a:latin typeface="Times New Roman" panose="02020603050405020304" pitchFamily="18" charset="0"/>
                <a:ea typeface="Calibri" panose="020F0502020204030204" pitchFamily="34" charset="0"/>
              </a:rPr>
              <a:t>t can be assumed that the authors had used the non-probability sampling method</a:t>
            </a:r>
          </a:p>
          <a:p>
            <a:r>
              <a:rPr lang="en-GB" sz="1800" dirty="0">
                <a:effectLst/>
                <a:latin typeface="Times New Roman" panose="02020603050405020304" pitchFamily="18" charset="0"/>
                <a:ea typeface="Calibri" panose="020F0502020204030204" pitchFamily="34" charset="0"/>
              </a:rPr>
              <a:t>The pre and post-intervention data were collected from the chosen pilot nursing unit</a:t>
            </a:r>
            <a:endParaRPr lang="en-GB" sz="1800" dirty="0">
              <a:latin typeface="Times New Roman" panose="02020603050405020304" pitchFamily="18" charset="0"/>
              <a:ea typeface="Calibri" panose="020F0502020204030204" pitchFamily="34" charset="0"/>
            </a:endParaRP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qualitative data had been collected from the focus group</a:t>
            </a:r>
          </a:p>
          <a:p>
            <a:r>
              <a:rPr lang="en-GB" sz="1800" dirty="0">
                <a:effectLst/>
                <a:latin typeface="Times New Roman" panose="02020603050405020304" pitchFamily="18" charset="0"/>
                <a:ea typeface="Calibri" panose="020F0502020204030204" pitchFamily="34" charset="0"/>
              </a:rPr>
              <a:t>The entire selection process had been done by maintaining a convenient approach</a:t>
            </a:r>
            <a:endParaRPr lang="en-GB" sz="1800" dirty="0">
              <a:latin typeface="Times New Roman" panose="02020603050405020304" pitchFamily="18" charset="0"/>
              <a:ea typeface="Calibri" panose="020F0502020204030204" pitchFamily="34" charset="0"/>
            </a:endParaRPr>
          </a:p>
          <a:p>
            <a:r>
              <a:rPr lang="en-GB" sz="1800" dirty="0">
                <a:effectLst/>
                <a:latin typeface="Times New Roman" panose="02020603050405020304" pitchFamily="18" charset="0"/>
                <a:ea typeface="Calibri" panose="020F0502020204030204" pitchFamily="34" charset="0"/>
              </a:rPr>
              <a:t>However, the size of the sample is limited which can be a major limitation</a:t>
            </a:r>
            <a:endParaRPr lang="en-IN" dirty="0"/>
          </a:p>
        </p:txBody>
      </p:sp>
    </p:spTree>
    <p:extLst>
      <p:ext uri="{BB962C8B-B14F-4D97-AF65-F5344CB8AC3E}">
        <p14:creationId xmlns:p14="http://schemas.microsoft.com/office/powerpoint/2010/main" val="1902588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AD419-93EE-421D-909D-DACF5037AD74}"/>
              </a:ext>
            </a:extLst>
          </p:cNvPr>
          <p:cNvSpPr>
            <a:spLocks noGrp="1"/>
          </p:cNvSpPr>
          <p:nvPr>
            <p:ph type="title"/>
          </p:nvPr>
        </p:nvSpPr>
        <p:spPr/>
        <p:txBody>
          <a:bodyPr>
            <a:normAutofit fontScale="90000"/>
          </a:bodyPr>
          <a:lstStyle/>
          <a:p>
            <a:r>
              <a:rPr lang="en-US" dirty="0"/>
              <a:t>Ethical considerations, data analysis, and results</a:t>
            </a:r>
            <a:endParaRPr lang="en-IN" dirty="0"/>
          </a:p>
        </p:txBody>
      </p:sp>
      <p:sp>
        <p:nvSpPr>
          <p:cNvPr id="3" name="Content Placeholder 2">
            <a:extLst>
              <a:ext uri="{FF2B5EF4-FFF2-40B4-BE49-F238E27FC236}">
                <a16:creationId xmlns:a16="http://schemas.microsoft.com/office/drawing/2014/main" id="{9B98F4D5-58BD-456A-BEFF-8A37489F092E}"/>
              </a:ext>
            </a:extLst>
          </p:cNvPr>
          <p:cNvSpPr>
            <a:spLocks noGrp="1"/>
          </p:cNvSpPr>
          <p:nvPr>
            <p:ph idx="1"/>
          </p:nvPr>
        </p:nvSpPr>
        <p:spPr>
          <a:xfrm>
            <a:off x="1295401" y="2861732"/>
            <a:ext cx="9601196" cy="2246296"/>
          </a:xfrm>
        </p:spPr>
        <p:txBody>
          <a:bodyPr/>
          <a:lstStyle/>
          <a:p>
            <a:pPr marL="0" indent="0" algn="ctr">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Ethics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rPr>
              <a:t>It does not discuss appropriately its ethical approvals</a:t>
            </a:r>
          </a:p>
          <a:p>
            <a:r>
              <a:rPr lang="en-GB" sz="1800" dirty="0">
                <a:effectLst/>
                <a:latin typeface="Times New Roman" panose="02020603050405020304" pitchFamily="18" charset="0"/>
                <a:ea typeface="Calibri" panose="020F0502020204030204" pitchFamily="34" charset="0"/>
              </a:rPr>
              <a:t>Though, it can be comprehended that the authors had maintained certain ethical approvals</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maintenance of appropriate ethical procedures is important to establish a study an authentic, valid, and reliable (Bromley </a:t>
            </a:r>
            <a:r>
              <a:rPr lang="en-GB" sz="1800" i="1" dirty="0">
                <a:effectLst/>
                <a:latin typeface="Times New Roman" panose="02020603050405020304" pitchFamily="18" charset="0"/>
                <a:ea typeface="Calibri" panose="020F0502020204030204" pitchFamily="34" charset="0"/>
              </a:rPr>
              <a:t>et al.</a:t>
            </a:r>
            <a:r>
              <a:rPr lang="en-GB" sz="1800" i="1" dirty="0">
                <a:latin typeface="Times New Roman" panose="02020603050405020304" pitchFamily="18" charset="0"/>
                <a:ea typeface="Calibri" panose="020F0502020204030204" pitchFamily="34" charset="0"/>
              </a:rPr>
              <a:t>, </a:t>
            </a:r>
            <a:r>
              <a:rPr lang="en-GB" sz="1800" dirty="0">
                <a:effectLst/>
                <a:latin typeface="Times New Roman" panose="02020603050405020304" pitchFamily="18" charset="0"/>
                <a:ea typeface="Calibri" panose="020F0502020204030204" pitchFamily="34" charset="0"/>
              </a:rPr>
              <a:t>2015)</a:t>
            </a:r>
            <a:endParaRPr lang="en-IN" dirty="0"/>
          </a:p>
        </p:txBody>
      </p:sp>
    </p:spTree>
    <p:extLst>
      <p:ext uri="{BB962C8B-B14F-4D97-AF65-F5344CB8AC3E}">
        <p14:creationId xmlns:p14="http://schemas.microsoft.com/office/powerpoint/2010/main" val="2616408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27CEB-4439-4CEF-84AA-A8AFCF5C75CC}"/>
              </a:ext>
            </a:extLst>
          </p:cNvPr>
          <p:cNvSpPr>
            <a:spLocks noGrp="1"/>
          </p:cNvSpPr>
          <p:nvPr>
            <p:ph type="title"/>
          </p:nvPr>
        </p:nvSpPr>
        <p:spPr/>
        <p:txBody>
          <a:bodyPr>
            <a:normAutofit fontScale="90000"/>
          </a:bodyPr>
          <a:lstStyle/>
          <a:p>
            <a:r>
              <a:rPr lang="en-US" dirty="0"/>
              <a:t>Ethical considerations, data analysis, and results (Contd.)</a:t>
            </a:r>
            <a:endParaRPr lang="en-IN" dirty="0"/>
          </a:p>
        </p:txBody>
      </p:sp>
      <p:sp>
        <p:nvSpPr>
          <p:cNvPr id="3" name="Content Placeholder 2">
            <a:extLst>
              <a:ext uri="{FF2B5EF4-FFF2-40B4-BE49-F238E27FC236}">
                <a16:creationId xmlns:a16="http://schemas.microsoft.com/office/drawing/2014/main" id="{DB54B063-672F-472C-B9BA-36D4BA493017}"/>
              </a:ext>
            </a:extLst>
          </p:cNvPr>
          <p:cNvSpPr>
            <a:spLocks noGrp="1"/>
          </p:cNvSpPr>
          <p:nvPr>
            <p:ph idx="1"/>
          </p:nvPr>
        </p:nvSpPr>
        <p:spPr/>
        <p:txBody>
          <a:bodyPr/>
          <a:lstStyle/>
          <a:p>
            <a:pPr marL="0" indent="0" algn="ctr">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Data analysis and results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findings have been demonstrated by dividing them into proper sections like qualitative and quantitative</a:t>
            </a:r>
          </a:p>
          <a:p>
            <a:r>
              <a:rPr lang="en-GB" sz="1800" dirty="0">
                <a:effectLst/>
                <a:latin typeface="Times New Roman" panose="02020603050405020304" pitchFamily="18" charset="0"/>
                <a:ea typeface="Calibri" panose="020F0502020204030204" pitchFamily="34" charset="0"/>
              </a:rPr>
              <a:t>The quantitative or survey findings present the effect of innovation regarding the EBP</a:t>
            </a:r>
            <a:endParaRPr lang="en-GB" sz="1800" dirty="0">
              <a:latin typeface="Times New Roman" panose="02020603050405020304" pitchFamily="18" charset="0"/>
              <a:ea typeface="Calibri" panose="020F0502020204030204" pitchFamily="34" charset="0"/>
            </a:endParaRP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qualitative results offer a more detailed view related to the ways of simplifying the process of EBP implementation, achieving desired improvement and success, reinforcing and sustaining the changes as well as addressing the challenges and barriers</a:t>
            </a:r>
          </a:p>
          <a:p>
            <a:r>
              <a:rPr lang="en-GB" sz="1800" dirty="0">
                <a:effectLst/>
                <a:latin typeface="Times New Roman" panose="02020603050405020304" pitchFamily="18" charset="0"/>
                <a:ea typeface="Calibri" panose="020F0502020204030204" pitchFamily="34" charset="0"/>
              </a:rPr>
              <a:t>The entire findings of this study are valid</a:t>
            </a:r>
            <a:endParaRPr lang="en-GB" sz="1800" dirty="0">
              <a:latin typeface="Times New Roman" panose="02020603050405020304" pitchFamily="18" charset="0"/>
              <a:ea typeface="Calibri" panose="020F0502020204030204" pitchFamily="34" charset="0"/>
            </a:endParaRPr>
          </a:p>
          <a:p>
            <a:r>
              <a:rPr lang="en-GB" sz="1800" dirty="0">
                <a:effectLst/>
                <a:latin typeface="Times New Roman" panose="02020603050405020304" pitchFamily="18" charset="0"/>
                <a:ea typeface="Calibri" panose="020F0502020204030204" pitchFamily="34" charset="0"/>
              </a:rPr>
              <a:t>However, the results hold various limitations</a:t>
            </a:r>
            <a:endParaRPr lang="en-IN" dirty="0"/>
          </a:p>
        </p:txBody>
      </p:sp>
    </p:spTree>
    <p:extLst>
      <p:ext uri="{BB962C8B-B14F-4D97-AF65-F5344CB8AC3E}">
        <p14:creationId xmlns:p14="http://schemas.microsoft.com/office/powerpoint/2010/main" val="3322160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CF38D-5501-4777-A80C-CCC0CF2EADA4}"/>
              </a:ext>
            </a:extLst>
          </p:cNvPr>
          <p:cNvSpPr>
            <a:spLocks noGrp="1"/>
          </p:cNvSpPr>
          <p:nvPr>
            <p:ph type="title"/>
          </p:nvPr>
        </p:nvSpPr>
        <p:spPr/>
        <p:txBody>
          <a:bodyPr/>
          <a:lstStyle/>
          <a:p>
            <a:r>
              <a:rPr lang="en-IN" dirty="0"/>
              <a:t>Discussion and conclusion</a:t>
            </a:r>
          </a:p>
        </p:txBody>
      </p:sp>
      <p:sp>
        <p:nvSpPr>
          <p:cNvPr id="3" name="Content Placeholder 2">
            <a:extLst>
              <a:ext uri="{FF2B5EF4-FFF2-40B4-BE49-F238E27FC236}">
                <a16:creationId xmlns:a16="http://schemas.microsoft.com/office/drawing/2014/main" id="{53831A52-D842-4785-BE50-164CFD54F7E0}"/>
              </a:ext>
            </a:extLst>
          </p:cNvPr>
          <p:cNvSpPr>
            <a:spLocks noGrp="1"/>
          </p:cNvSpPr>
          <p:nvPr>
            <p:ph idx="1"/>
          </p:nvPr>
        </p:nvSpPr>
        <p:spPr/>
        <p:txBody>
          <a:bodyPr/>
          <a:lstStyle/>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authors presented a clear discussion of their conclusions drawn from the qualitative and quantitative findings</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assessed limitations like small sampling, avoidance to track direct and indirect costs for nursing units, etc. restricted the authors from accomplishing the established research aim fully</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main conclusion drawn by the authors clarifies that the active engagement of registered nurses in this project remains greatly supportive of the clinical evidence and professional development</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outcome of this pilot project also recommends that more fund is required for nurse-driven EBP projects, the EBP education must be coupled with experienced guidance and support of the mentors, and also, strategic EBP adoption measures, as well as more research</a:t>
            </a:r>
            <a:endParaRPr lang="en-IN" dirty="0"/>
          </a:p>
        </p:txBody>
      </p:sp>
    </p:spTree>
    <p:extLst>
      <p:ext uri="{BB962C8B-B14F-4D97-AF65-F5344CB8AC3E}">
        <p14:creationId xmlns:p14="http://schemas.microsoft.com/office/powerpoint/2010/main" val="924994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05591-976C-421B-9A60-AC3F7C3EB546}"/>
              </a:ext>
            </a:extLst>
          </p:cNvPr>
          <p:cNvSpPr>
            <a:spLocks noGrp="1"/>
          </p:cNvSpPr>
          <p:nvPr>
            <p:ph type="title"/>
          </p:nvPr>
        </p:nvSpPr>
        <p:spPr/>
        <p:txBody>
          <a:bodyPr/>
          <a:lstStyle/>
          <a:p>
            <a:r>
              <a:rPr lang="en-IN" dirty="0"/>
              <a:t>Closing statements and questions</a:t>
            </a:r>
          </a:p>
        </p:txBody>
      </p:sp>
      <p:sp>
        <p:nvSpPr>
          <p:cNvPr id="3" name="Content Placeholder 2">
            <a:extLst>
              <a:ext uri="{FF2B5EF4-FFF2-40B4-BE49-F238E27FC236}">
                <a16:creationId xmlns:a16="http://schemas.microsoft.com/office/drawing/2014/main" id="{8C280107-20DD-42DE-82EF-03283C4B9AD9}"/>
              </a:ext>
            </a:extLst>
          </p:cNvPr>
          <p:cNvSpPr>
            <a:spLocks noGrp="1"/>
          </p:cNvSpPr>
          <p:nvPr>
            <p:ph idx="1"/>
          </p:nvPr>
        </p:nvSpPr>
        <p:spPr/>
        <p:txBody>
          <a:bodyPr/>
          <a:lstStyle/>
          <a:p>
            <a:r>
              <a:rPr lang="en-GB" sz="1800" dirty="0">
                <a:effectLst/>
                <a:latin typeface="Times New Roman" panose="02020603050405020304" pitchFamily="18" charset="0"/>
                <a:ea typeface="Calibri" panose="020F0502020204030204" pitchFamily="34" charset="0"/>
              </a:rPr>
              <a:t>This study has found out the importance of in-patient care outcomes as well as in providing evidence-based care to the patients and service users</a:t>
            </a:r>
          </a:p>
          <a:p>
            <a:r>
              <a:rPr lang="en-GB" sz="1800" dirty="0">
                <a:latin typeface="Times New Roman" panose="02020603050405020304" pitchFamily="18" charset="0"/>
                <a:ea typeface="Calibri" panose="020F0502020204030204" pitchFamily="34" charset="0"/>
              </a:rPr>
              <a:t>I</a:t>
            </a:r>
            <a:r>
              <a:rPr lang="en-GB" sz="1800" dirty="0">
                <a:effectLst/>
                <a:latin typeface="Times New Roman" panose="02020603050405020304" pitchFamily="18" charset="0"/>
                <a:ea typeface="Calibri" panose="020F0502020204030204" pitchFamily="34" charset="0"/>
              </a:rPr>
              <a:t>t highlights the necessity of continuous education and mentors’ support</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major strengths of this study are a mixed data collection approach </a:t>
            </a:r>
            <a:r>
              <a:rPr lang="en-GB" sz="1800" dirty="0">
                <a:latin typeface="Times New Roman" panose="02020603050405020304" pitchFamily="18" charset="0"/>
                <a:ea typeface="Calibri" panose="020F0502020204030204" pitchFamily="34" charset="0"/>
              </a:rPr>
              <a:t>and </a:t>
            </a:r>
            <a:r>
              <a:rPr lang="en-GB" sz="1800" dirty="0">
                <a:effectLst/>
                <a:latin typeface="Times New Roman" panose="02020603050405020304" pitchFamily="18" charset="0"/>
                <a:ea typeface="Calibri" panose="020F0502020204030204" pitchFamily="34" charset="0"/>
              </a:rPr>
              <a:t>supporting information with contemporary literature and evidence</a:t>
            </a:r>
          </a:p>
          <a:p>
            <a:r>
              <a:rPr lang="en-GB" sz="1800" dirty="0">
                <a:latin typeface="Times New Roman" panose="02020603050405020304" pitchFamily="18" charset="0"/>
                <a:ea typeface="Calibri" panose="020F0502020204030204" pitchFamily="34" charset="0"/>
              </a:rPr>
              <a:t>T</a:t>
            </a:r>
            <a:r>
              <a:rPr lang="en-GB" sz="1800" dirty="0">
                <a:effectLst/>
                <a:latin typeface="Times New Roman" panose="02020603050405020304" pitchFamily="18" charset="0"/>
                <a:ea typeface="Calibri" panose="020F0502020204030204" pitchFamily="34" charset="0"/>
              </a:rPr>
              <a:t>he small-scale setting and its lack of determining direct and indirect costs are the greater limitations</a:t>
            </a:r>
          </a:p>
          <a:p>
            <a:r>
              <a:rPr lang="en-GB" sz="1800" dirty="0">
                <a:effectLst/>
                <a:latin typeface="Times New Roman" panose="02020603050405020304" pitchFamily="18" charset="0"/>
                <a:ea typeface="Calibri" panose="020F0502020204030204" pitchFamily="34" charset="0"/>
              </a:rPr>
              <a:t>It remains greatly advantageous in comprehending the facts and interpretations well and using this work for future studies</a:t>
            </a:r>
            <a:endParaRPr lang="en-IN" dirty="0"/>
          </a:p>
        </p:txBody>
      </p:sp>
    </p:spTree>
    <p:extLst>
      <p:ext uri="{BB962C8B-B14F-4D97-AF65-F5344CB8AC3E}">
        <p14:creationId xmlns:p14="http://schemas.microsoft.com/office/powerpoint/2010/main" val="3742713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C4A86-61B1-4A63-A9C8-42B37F2C044C}"/>
              </a:ext>
            </a:extLst>
          </p:cNvPr>
          <p:cNvSpPr>
            <a:spLocks noGrp="1"/>
          </p:cNvSpPr>
          <p:nvPr>
            <p:ph type="title"/>
          </p:nvPr>
        </p:nvSpPr>
        <p:spPr>
          <a:xfrm>
            <a:off x="1442547" y="0"/>
            <a:ext cx="9601196" cy="363192"/>
          </a:xfrm>
        </p:spPr>
        <p:txBody>
          <a:bodyPr>
            <a:normAutofit fontScale="90000"/>
          </a:bodyPr>
          <a:lstStyle/>
          <a:p>
            <a:r>
              <a:rPr lang="en-IN" dirty="0"/>
              <a:t>References</a:t>
            </a:r>
          </a:p>
        </p:txBody>
      </p:sp>
      <p:sp>
        <p:nvSpPr>
          <p:cNvPr id="3" name="Content Placeholder 2">
            <a:extLst>
              <a:ext uri="{FF2B5EF4-FFF2-40B4-BE49-F238E27FC236}">
                <a16:creationId xmlns:a16="http://schemas.microsoft.com/office/drawing/2014/main" id="{74D492ED-22C7-47BA-8346-D3DAE168A88D}"/>
              </a:ext>
            </a:extLst>
          </p:cNvPr>
          <p:cNvSpPr>
            <a:spLocks noGrp="1"/>
          </p:cNvSpPr>
          <p:nvPr>
            <p:ph idx="1"/>
          </p:nvPr>
        </p:nvSpPr>
        <p:spPr>
          <a:xfrm>
            <a:off x="756745" y="599091"/>
            <a:ext cx="10825655" cy="2012145"/>
          </a:xfrm>
        </p:spPr>
        <p:txBody>
          <a:bodyPr>
            <a:noAutofit/>
          </a:bodyPr>
          <a:lstStyle/>
          <a:p>
            <a:pPr algn="just">
              <a:lnSpc>
                <a:spcPct val="150000"/>
              </a:lnSpc>
              <a:spcAft>
                <a:spcPts val="800"/>
              </a:spcAft>
            </a:pP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Alvarez, G., </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Núñez</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-Cortés, R., </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Solà</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 </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Sitjà-Rabert</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Fort-</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Vanmeerhaeghe</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Fernández, C., </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Bonfill</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X. and </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Urrútia</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2021. Sample size, study length, and inadequate controls were the most common self-acknowledged limitations in manual therapy trials: A methodological review.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Clinical Epidemiology</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130</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pp.96-106.</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Bromley, E., Mikesell, L., Jones, F. and </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Khodyakov</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2015. From subject to participant: Ethics and the evolving role of community in health research.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American journal of public health</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105</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pp.900-908.</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Friesen, M.A., Brady, J.M., Milligan, R. and Christensen, P., 2017. Findings from a pilot study: Bringing evidence‐based practice to the bedside.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Worldviews on Evidence‐Based Nursing</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pp.22-34.</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Johnston, M.P., 2017. Secondary data analysis: A method of which the time has come.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Qualitative and quantitative methods in libraries</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pp.619-626.</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Melnyk, B. M., and Fineout-Overholt, E., 2015. </a:t>
            </a:r>
            <a:r>
              <a:rPr lang="en-GB" sz="1400" b="1" i="1" dirty="0">
                <a:effectLst/>
                <a:latin typeface="Times New Roman" panose="02020603050405020304" pitchFamily="18" charset="0"/>
                <a:ea typeface="Calibri" panose="020F0502020204030204" pitchFamily="34" charset="0"/>
                <a:cs typeface="Times New Roman" panose="02020603050405020304" pitchFamily="18" charset="0"/>
              </a:rPr>
              <a:t>Evidence-based practice in nursing &amp; healthcare: A guide to best practice.</a:t>
            </a: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 Philadelphia, PA: Wolters Kluwer</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Melnyk, B.M., Gallagher‐Ford, L., Thomas, B.K., </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Troseth</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Wyngarden, K. and </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Szalacha</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2016. A study of chief nurse executives indicates low prioritization of evidence‐based practice and shortcomings in hospital performance metrics across the United States.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Worldviews on Evidence‐Based Nursing</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pp.6-14.</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Vehovar</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a:t>
            </a:r>
            <a:r>
              <a:rPr lang="en-GB" sz="1400" b="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Toepoel</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V. and Steinmetz, S., 2016. Non-probability sampling.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Sage handbook of survey methods</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pp.329-45.</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Williams, T.A. and Shepherd, D.A., 2017. Mixed method social network analysis: Combining inductive concept development, content analysis, and secondary data for quantitative analysis.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Organizational Research Methods</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a:t>
            </a:r>
            <a:r>
              <a:rPr lang="en-GB" sz="1400" b="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pp.268-298.</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005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B814DF3-B5DA-4BBB-A88A-B084255C33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0827" y="1328655"/>
            <a:ext cx="10510345" cy="4200690"/>
          </a:xfrm>
          <a:prstGeom prst="rect">
            <a:avLst/>
          </a:prstGeom>
        </p:spPr>
      </p:pic>
    </p:spTree>
    <p:extLst>
      <p:ext uri="{BB962C8B-B14F-4D97-AF65-F5344CB8AC3E}">
        <p14:creationId xmlns:p14="http://schemas.microsoft.com/office/powerpoint/2010/main" val="300427448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49</TotalTime>
  <Words>3083</Words>
  <Application>Microsoft Office PowerPoint</Application>
  <PresentationFormat>Widescreen</PresentationFormat>
  <Paragraphs>97</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Garamond</vt:lpstr>
      <vt:lpstr>Times New Roman</vt:lpstr>
      <vt:lpstr>Organic</vt:lpstr>
      <vt:lpstr>Introduction to Research Skills in Care Presentation of the evaluation of a journal article</vt:lpstr>
      <vt:lpstr>Introduction</vt:lpstr>
      <vt:lpstr>Background</vt:lpstr>
      <vt:lpstr>Study design and data collection method</vt:lpstr>
      <vt:lpstr>Study design and data collection method (Contd.)</vt:lpstr>
      <vt:lpstr>Literature review</vt:lpstr>
      <vt:lpstr>Literature review (Contd.)</vt:lpstr>
      <vt:lpstr>Sample</vt:lpstr>
      <vt:lpstr>Ethical considerations, data analysis, and results</vt:lpstr>
      <vt:lpstr>Ethical considerations, data analysis, and results (Contd.)</vt:lpstr>
      <vt:lpstr>Discussion and conclusion</vt:lpstr>
      <vt:lpstr>Closing statements and questions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Skills in Care Oral Presentation of the evaluation of a journal article</dc:title>
  <dc:creator>moumita das</dc:creator>
  <cp:lastModifiedBy>Cristiana Marchidan</cp:lastModifiedBy>
  <cp:revision>7</cp:revision>
  <dcterms:created xsi:type="dcterms:W3CDTF">2022-04-29T03:38:16Z</dcterms:created>
  <dcterms:modified xsi:type="dcterms:W3CDTF">2022-04-29T12:45:43Z</dcterms:modified>
</cp:coreProperties>
</file>