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5" r:id="rId3"/>
    <p:sldId id="276" r:id="rId4"/>
    <p:sldId id="277" r:id="rId5"/>
    <p:sldId id="278" r:id="rId6"/>
    <p:sldId id="279" r:id="rId7"/>
    <p:sldId id="280" r:id="rId8"/>
    <p:sldId id="281" r:id="rId9"/>
    <p:sldId id="282" r:id="rId10"/>
    <p:sldId id="283" r:id="rId11"/>
    <p:sldId id="284" r:id="rId12"/>
    <p:sldId id="285" r:id="rId13"/>
    <p:sldId id="286" r:id="rId14"/>
    <p:sldId id="287" r:id="rId15"/>
    <p:sldId id="257" r:id="rId16"/>
    <p:sldId id="258" r:id="rId17"/>
    <p:sldId id="263" r:id="rId18"/>
    <p:sldId id="259" r:id="rId19"/>
    <p:sldId id="260" r:id="rId20"/>
    <p:sldId id="261" r:id="rId21"/>
    <p:sldId id="262" r:id="rId22"/>
    <p:sldId id="264" r:id="rId23"/>
    <p:sldId id="265" r:id="rId24"/>
    <p:sldId id="266" r:id="rId25"/>
    <p:sldId id="267" r:id="rId26"/>
    <p:sldId id="268" r:id="rId27"/>
    <p:sldId id="269" r:id="rId28"/>
    <p:sldId id="270" r:id="rId29"/>
    <p:sldId id="273" r:id="rId30"/>
    <p:sldId id="272" r:id="rId31"/>
    <p:sldId id="256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27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  <p:sldId id="326" r:id="rId72"/>
    <p:sldId id="327" r:id="rId7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5B7932-BBCD-4F86-B8AD-837A9FFC0858}" v="9" dt="2024-10-11T10:44:13.9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2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260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35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215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67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1618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478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234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29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3397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12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6545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53848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EA72F-6E67-4410-A6AE-290B5FFAEF4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068029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3924300"/>
            <a:ext cx="109728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B0BCC5-7721-405E-B77D-5272930DEE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84935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09F71-276F-4859-AB7E-12EFC0302B5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977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5.jpeg"/><Relationship Id="rId7" Type="http://schemas.openxmlformats.org/officeDocument/2006/relationships/hyperlink" Target="http://images.google.co.uk/imgres?imgurl=http://www.rkm.com.au/imagelibrary/thumbnails/scapula-150.jpg&amp;imgrefurl=http://www.rkm.com.au/imagelibrary/&amp;h=212&amp;w=150&amp;sz=5&amp;tbnid=yTeO_-e2WGMJ:&amp;tbnh=101&amp;tbnw=71&amp;hl=en&amp;start=7&amp;prev=/images%3Fq%3Dscapula%26svnum%3D10%26hl%3Den%26lr%3D" TargetMode="External"/><Relationship Id="rId2" Type="http://schemas.openxmlformats.org/officeDocument/2006/relationships/hyperlink" Target="http://images.google.co.uk/imgres?imgurl=http://biosphere.biologydaily.com/biology/upload/thumb/4/4c/200px-Gray94.png&amp;imgrefurl=http://biosphere.biologydaily.com/biology/Lumbar_vertebrae&amp;h=195&amp;w=200&amp;sz=9&amp;tbnid=0W_SLASxqFsJ:&amp;tbnh=96&amp;tbnw=99&amp;hl=en&amp;start=4&amp;prev=/images%3Fq%3Dvertebrae%26svnum%3D10%26hl%3Den%26lr%3D" TargetMode="Externa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jpeg"/><Relationship Id="rId5" Type="http://schemas.openxmlformats.org/officeDocument/2006/relationships/hyperlink" Target="http://images.google.co.uk/imgres?imgurl=http://biology.clc.uc.edu/fankhauser/Labs/Anatomy_%26_Physiology/A%26P201/Skeletal/skeleton_jpgs/tarsals_superior_PB121181.JPG&amp;imgrefurl=http://biology.clc.uc.edu/fankhauser/Labs/Anatomy_%26_Physiology/A%26P201/Skeletal/selected_bones/Bone_Features.html&amp;h=679&amp;w=625&amp;sz=72&amp;tbnid=K6CoqDS0svYJ:&amp;tbnh=137&amp;tbnw=126&amp;hl=en&amp;start=6&amp;prev=/images%3Fq%3Dtarsals%26svnum%3D10%26hl%3Den%26lr%3D" TargetMode="External"/><Relationship Id="rId4" Type="http://schemas.openxmlformats.org/officeDocument/2006/relationships/image" Target="../media/image6.png"/><Relationship Id="rId9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2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dirty="0"/>
              <a:t>Bones and Bony Processes</a:t>
            </a:r>
          </a:p>
        </p:txBody>
      </p:sp>
      <p:pic>
        <p:nvPicPr>
          <p:cNvPr id="2051" name="Picture 5" descr="skeltw2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96287" y="1484313"/>
            <a:ext cx="3044825" cy="403225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052" name="TextBox 1"/>
          <p:cNvSpPr txBox="1">
            <a:spLocks noChangeArrowheads="1"/>
          </p:cNvSpPr>
          <p:nvPr/>
        </p:nvSpPr>
        <p:spPr bwMode="auto">
          <a:xfrm>
            <a:off x="3989649" y="1733838"/>
            <a:ext cx="6440054" cy="2369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algn="ctr" eaLnBrk="1" hangingPunct="1"/>
            <a:r>
              <a:rPr lang="en-GB" altLang="en-US" sz="2800" dirty="0"/>
              <a:t>206 Bones</a:t>
            </a:r>
          </a:p>
          <a:p>
            <a:pPr eaLnBrk="1" hangingPunct="1"/>
            <a:endParaRPr lang="en-GB" altLang="en-US" sz="2800" dirty="0"/>
          </a:p>
          <a:p>
            <a:pPr algn="ctr" eaLnBrk="1" hangingPunct="1"/>
            <a:r>
              <a:rPr lang="en-GB" altLang="en-US" sz="2800" dirty="0"/>
              <a:t>177 involved in voluntary movement</a:t>
            </a:r>
          </a:p>
          <a:p>
            <a:pPr eaLnBrk="1" hangingPunct="1"/>
            <a:endParaRPr lang="en-GB" altLang="en-US" sz="2800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490033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4"/>
          <p:cNvSpPr>
            <a:spLocks noGrp="1" noChangeArrowheads="1"/>
          </p:cNvSpPr>
          <p:nvPr>
            <p:ph type="title"/>
          </p:nvPr>
        </p:nvSpPr>
        <p:spPr>
          <a:xfrm>
            <a:off x="3502516" y="239396"/>
            <a:ext cx="5065222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The skeletal system</a:t>
            </a:r>
            <a:endParaRPr lang="en-GB" altLang="en-US" dirty="0"/>
          </a:p>
        </p:txBody>
      </p:sp>
      <p:sp>
        <p:nvSpPr>
          <p:cNvPr id="409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609600" y="1496378"/>
            <a:ext cx="5291570" cy="4495800"/>
          </a:xfrm>
        </p:spPr>
        <p:txBody>
          <a:bodyPr/>
          <a:lstStyle/>
          <a:p>
            <a:pPr eaLnBrk="1" hangingPunct="1"/>
            <a:r>
              <a:rPr lang="en-US" altLang="en-US" dirty="0"/>
              <a:t>Structure and function of bone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 err="1"/>
              <a:t>Organisation</a:t>
            </a:r>
            <a:r>
              <a:rPr lang="en-US" altLang="en-US" dirty="0"/>
              <a:t> of the skeleton – axial / appendicular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Joints</a:t>
            </a:r>
          </a:p>
          <a:p>
            <a:pPr eaLnBrk="1" hangingPunct="1"/>
            <a:endParaRPr lang="en-GB" altLang="en-US" dirty="0"/>
          </a:p>
        </p:txBody>
      </p:sp>
      <p:pic>
        <p:nvPicPr>
          <p:cNvPr id="4100" name="Picture 10" descr="07_08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80785" y="1229621"/>
            <a:ext cx="7248524" cy="5329237"/>
          </a:xfrm>
        </p:spPr>
      </p:pic>
    </p:spTree>
    <p:extLst>
      <p:ext uri="{BB962C8B-B14F-4D97-AF65-F5344CB8AC3E}">
        <p14:creationId xmlns:p14="http://schemas.microsoft.com/office/powerpoint/2010/main" val="12858878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Functions of the Skeleton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To provide a framework for the body and to give it shape.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To support and protect certain soft organs.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To act as biomechanical levers for muscle action, allowing movement.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To provide surfaces for attachments of soft tissues i.e. tendons and ligaments.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To produce red blood cells, granular white cells and platelets.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To store calcium and other minerals.</a:t>
            </a:r>
          </a:p>
          <a:p>
            <a:pPr marL="0" indent="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32976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9477" y="191511"/>
            <a:ext cx="10972800" cy="1143000"/>
          </a:xfrm>
        </p:spPr>
        <p:txBody>
          <a:bodyPr/>
          <a:lstStyle/>
          <a:p>
            <a:pPr algn="ctr"/>
            <a:r>
              <a:rPr lang="en-GB" dirty="0"/>
              <a:t>The Skeleton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9298" y="1186107"/>
            <a:ext cx="6344360" cy="4977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6845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Spine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217516" y="1648286"/>
            <a:ext cx="6737465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33 bones (24 plus sacrum &amp; coccyx)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Provides support &amp; Structure</a:t>
            </a:r>
          </a:p>
          <a:p>
            <a:r>
              <a:rPr lang="en-GB" dirty="0"/>
              <a:t>Protects the spinal cord</a:t>
            </a:r>
          </a:p>
          <a:p>
            <a:r>
              <a:rPr lang="en-GB" dirty="0"/>
              <a:t>Allows flexibility and mobility of the trunk</a:t>
            </a:r>
          </a:p>
        </p:txBody>
      </p:sp>
      <p:pic>
        <p:nvPicPr>
          <p:cNvPr id="1026" name="Picture 2" descr="spinal_column_illus0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8327" y="1349837"/>
            <a:ext cx="2579687" cy="482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96009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2543695" y="140494"/>
            <a:ext cx="6046124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Bones classified by shape</a:t>
            </a:r>
            <a:endParaRPr lang="en-GB" altLang="en-US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23199" y="969964"/>
            <a:ext cx="1905000" cy="2605088"/>
          </a:xfrm>
        </p:spPr>
        <p:txBody>
          <a:bodyPr/>
          <a:lstStyle/>
          <a:p>
            <a:pPr eaLnBrk="1" hangingPunct="1"/>
            <a:r>
              <a:rPr lang="en-US" altLang="en-US" dirty="0">
                <a:solidFill>
                  <a:srgbClr val="FF0000"/>
                </a:solidFill>
              </a:rPr>
              <a:t>Long</a:t>
            </a:r>
          </a:p>
          <a:p>
            <a:pPr eaLnBrk="1" hangingPunct="1"/>
            <a:r>
              <a:rPr lang="en-US" altLang="en-US" dirty="0">
                <a:solidFill>
                  <a:srgbClr val="FF0000"/>
                </a:solidFill>
              </a:rPr>
              <a:t>Short</a:t>
            </a:r>
          </a:p>
          <a:p>
            <a:pPr eaLnBrk="1" hangingPunct="1"/>
            <a:r>
              <a:rPr lang="en-US" altLang="en-US" dirty="0">
                <a:solidFill>
                  <a:srgbClr val="FF0000"/>
                </a:solidFill>
              </a:rPr>
              <a:t>Flat </a:t>
            </a:r>
          </a:p>
          <a:p>
            <a:pPr eaLnBrk="1" hangingPunct="1"/>
            <a:r>
              <a:rPr lang="en-US" altLang="en-US" dirty="0">
                <a:solidFill>
                  <a:srgbClr val="FF0000"/>
                </a:solidFill>
              </a:rPr>
              <a:t>Irregular</a:t>
            </a:r>
          </a:p>
          <a:p>
            <a:pPr eaLnBrk="1" hangingPunct="1"/>
            <a:r>
              <a:rPr lang="en-US" altLang="en-US" dirty="0">
                <a:solidFill>
                  <a:srgbClr val="FF0000"/>
                </a:solidFill>
              </a:rPr>
              <a:t>Sesamoid</a:t>
            </a:r>
            <a:endParaRPr lang="en-GB" altLang="en-US" dirty="0">
              <a:solidFill>
                <a:srgbClr val="FF0000"/>
              </a:solidFill>
            </a:endParaRPr>
          </a:p>
        </p:txBody>
      </p:sp>
      <p:pic>
        <p:nvPicPr>
          <p:cNvPr id="5124" name="Picture 14" descr="200px-Gray94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86226" y="4423801"/>
            <a:ext cx="2042390" cy="1980313"/>
          </a:xfrm>
        </p:spPr>
      </p:pic>
      <p:pic>
        <p:nvPicPr>
          <p:cNvPr id="5125" name="Picture 6" descr="long bone anatom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2514" y="1225550"/>
            <a:ext cx="3527425" cy="264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8" descr="tarsals_superior_PB121181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017" y="1283494"/>
            <a:ext cx="2139142" cy="2326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7" name="Text Box 9"/>
          <p:cNvSpPr txBox="1">
            <a:spLocks noChangeArrowheads="1"/>
          </p:cNvSpPr>
          <p:nvPr/>
        </p:nvSpPr>
        <p:spPr bwMode="auto">
          <a:xfrm>
            <a:off x="8805315" y="969964"/>
            <a:ext cx="1655763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 b="1">
                <a:solidFill>
                  <a:srgbClr val="FF3300"/>
                </a:solidFill>
                <a:latin typeface="Arial Rounded MT Bold" panose="020F0704030504030204" pitchFamily="34" charset="0"/>
              </a:rPr>
              <a:t>Short bones</a:t>
            </a:r>
          </a:p>
        </p:txBody>
      </p:sp>
      <p:pic>
        <p:nvPicPr>
          <p:cNvPr id="5128" name="Picture 11" descr="scapula-150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4795" y="4301121"/>
            <a:ext cx="2879725" cy="222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9" name="Text Box 12"/>
          <p:cNvSpPr txBox="1">
            <a:spLocks noChangeArrowheads="1"/>
          </p:cNvSpPr>
          <p:nvPr/>
        </p:nvSpPr>
        <p:spPr bwMode="auto">
          <a:xfrm>
            <a:off x="1846191" y="3962839"/>
            <a:ext cx="1512887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600" dirty="0">
                <a:latin typeface="Arial Rounded MT Bold" panose="020F0704030504030204" pitchFamily="34" charset="0"/>
              </a:rPr>
              <a:t>Flat bones</a:t>
            </a:r>
          </a:p>
        </p:txBody>
      </p:sp>
      <p:sp>
        <p:nvSpPr>
          <p:cNvPr id="5130" name="Text Box 15"/>
          <p:cNvSpPr txBox="1">
            <a:spLocks noChangeArrowheads="1"/>
          </p:cNvSpPr>
          <p:nvPr/>
        </p:nvSpPr>
        <p:spPr bwMode="auto">
          <a:xfrm>
            <a:off x="5191832" y="4049018"/>
            <a:ext cx="2068513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 dirty="0">
                <a:latin typeface="Arial Rounded MT Bold" panose="020F0704030504030204" pitchFamily="34" charset="0"/>
              </a:rPr>
              <a:t>Irregular bones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40771" y="4465582"/>
            <a:ext cx="1627635" cy="193853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323811" y="3962839"/>
            <a:ext cx="1889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Sesamoid bone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8540771" y="4299389"/>
            <a:ext cx="148800" cy="93208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24515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496098" cy="1325563"/>
          </a:xfrm>
        </p:spPr>
        <p:txBody>
          <a:bodyPr/>
          <a:lstStyle/>
          <a:p>
            <a:pPr algn="ctr" eaLnBrk="1" hangingPunct="1"/>
            <a:r>
              <a:rPr lang="en-GB" altLang="en-US" dirty="0"/>
              <a:t>Long Bone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374075" y="1633452"/>
            <a:ext cx="6398028" cy="4525963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400" dirty="0"/>
              <a:t>e.g. Clavicle, </a:t>
            </a:r>
            <a:r>
              <a:rPr lang="en-GB" altLang="en-US" sz="2400" dirty="0" err="1"/>
              <a:t>humerus</a:t>
            </a:r>
            <a:r>
              <a:rPr lang="en-GB" altLang="en-US" sz="2400" dirty="0"/>
              <a:t>, femur, radius ulna, phalanges.</a:t>
            </a:r>
          </a:p>
          <a:p>
            <a:pPr marL="0" indent="0">
              <a:buNone/>
            </a:pPr>
            <a:endParaRPr lang="en-GB" altLang="en-US" sz="2400" dirty="0"/>
          </a:p>
          <a:p>
            <a:pPr marL="0" indent="0">
              <a:buNone/>
            </a:pPr>
            <a:r>
              <a:rPr lang="en-GB" altLang="en-US" sz="2400" dirty="0"/>
              <a:t>These have a cylindrical shaft with relatively broad “knobbly” ends (condyles / epicondyles).</a:t>
            </a:r>
          </a:p>
          <a:p>
            <a:pPr marL="0" indent="0">
              <a:buNone/>
            </a:pPr>
            <a:endParaRPr lang="en-GB" altLang="en-US" sz="2400" dirty="0"/>
          </a:p>
          <a:p>
            <a:pPr marL="0" indent="0">
              <a:buNone/>
            </a:pPr>
            <a:r>
              <a:rPr lang="en-GB" altLang="en-US" sz="2400" dirty="0"/>
              <a:t>The shaft has thick walls and contains a cavity known as the medullary canal.</a:t>
            </a:r>
          </a:p>
          <a:p>
            <a:pPr marL="0" indent="0">
              <a:buNone/>
            </a:pPr>
            <a:endParaRPr lang="en-GB" altLang="en-US" sz="2400" dirty="0"/>
          </a:p>
          <a:p>
            <a:pPr marL="0" indent="0" algn="ctr">
              <a:buNone/>
            </a:pPr>
            <a:r>
              <a:rPr lang="en-GB" altLang="en-US" sz="2400" dirty="0">
                <a:solidFill>
                  <a:srgbClr val="FF0000"/>
                </a:solidFill>
              </a:rPr>
              <a:t>Provide strength structure and mobility.</a:t>
            </a:r>
          </a:p>
          <a:p>
            <a:pPr marL="0" indent="0">
              <a:buNone/>
            </a:pPr>
            <a:endParaRPr lang="en-GB" altLang="en-US" sz="24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1673" y="226580"/>
            <a:ext cx="3424843" cy="6159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0639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Short bones</a:t>
            </a:r>
            <a:r>
              <a:rPr lang="en-GB" altLang="en-US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/>
            </a:pPr>
            <a:r>
              <a:rPr lang="en-GB" dirty="0"/>
              <a:t>e.g. Tarsals and metatarsal</a:t>
            </a:r>
          </a:p>
          <a:p>
            <a:pPr eaLnBrk="1" hangingPunct="1"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/>
              <a:t>These are relatively small, solid and chunky.</a:t>
            </a:r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>
                <a:solidFill>
                  <a:srgbClr val="FF0000"/>
                </a:solidFill>
              </a:rPr>
              <a:t>Provide support and stability but little movement</a:t>
            </a:r>
          </a:p>
          <a:p>
            <a:pPr eaLnBrk="1" hangingPunct="1">
              <a:defRPr/>
            </a:pP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7850" y="92937"/>
            <a:ext cx="3298171" cy="6486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93497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Irregular bones</a:t>
            </a:r>
            <a:r>
              <a:rPr lang="en-GB" altLang="en-US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717771" cy="4351338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/>
              <a:t>e.g. vertebrae</a:t>
            </a:r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>
                <a:solidFill>
                  <a:srgbClr val="FF0000"/>
                </a:solidFill>
              </a:rPr>
              <a:t>Have multiple attachment points providing stability, protection </a:t>
            </a:r>
          </a:p>
          <a:p>
            <a:pPr marL="0" indent="0">
              <a:buNone/>
              <a:defRPr/>
            </a:pPr>
            <a:r>
              <a:rPr lang="en-GB" dirty="0">
                <a:solidFill>
                  <a:srgbClr val="FF0000"/>
                </a:solidFill>
              </a:rPr>
              <a:t>and support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1378" y="187148"/>
            <a:ext cx="3248295" cy="638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06770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Flat bones</a:t>
            </a:r>
            <a:r>
              <a:rPr lang="en-GB" altLang="en-US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/>
            </a:pPr>
            <a:r>
              <a:rPr lang="en-GB" dirty="0"/>
              <a:t>e.g. sternum, scapulae, ribs, pelvic bones.</a:t>
            </a:r>
          </a:p>
          <a:p>
            <a:pPr eaLnBrk="1" hangingPunct="1"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>
                <a:solidFill>
                  <a:srgbClr val="FF0000"/>
                </a:solidFill>
              </a:rPr>
              <a:t>Provide protection for organs of the body</a:t>
            </a:r>
            <a:r>
              <a:rPr lang="en-GB" dirty="0"/>
              <a:t>.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7920" y="225942"/>
            <a:ext cx="3325880" cy="6540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6931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Sesamoid Bones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/>
            </a:pPr>
            <a:r>
              <a:rPr lang="en-GB" dirty="0"/>
              <a:t>e.g. Patella</a:t>
            </a:r>
          </a:p>
          <a:p>
            <a:pPr eaLnBrk="1" hangingPunct="1"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/>
              <a:t>Found embedded in tendons</a:t>
            </a:r>
          </a:p>
          <a:p>
            <a:pPr eaLnBrk="1" hangingPunct="1"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>
                <a:solidFill>
                  <a:srgbClr val="FF0000"/>
                </a:solidFill>
              </a:rPr>
              <a:t>Protect tendons from wear and tear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5876" y="104021"/>
            <a:ext cx="3626524" cy="6682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4778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Bony Processes &amp; Features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4805555"/>
              </p:ext>
            </p:extLst>
          </p:nvPr>
        </p:nvGraphicFramePr>
        <p:xfrm>
          <a:off x="173182" y="1838782"/>
          <a:ext cx="7585363" cy="386734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50236">
                  <a:extLst>
                    <a:ext uri="{9D8B030D-6E8A-4147-A177-3AD203B41FA5}">
                      <a16:colId xmlns:a16="http://schemas.microsoft.com/office/drawing/2014/main" val="3423056866"/>
                    </a:ext>
                  </a:extLst>
                </a:gridCol>
                <a:gridCol w="6335127">
                  <a:extLst>
                    <a:ext uri="{9D8B030D-6E8A-4147-A177-3AD203B41FA5}">
                      <a16:colId xmlns:a16="http://schemas.microsoft.com/office/drawing/2014/main" val="106282593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Bone feature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Definition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517860097"/>
                  </a:ext>
                </a:extLst>
              </a:tr>
              <a:tr h="55546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Periosteum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fibrous sheath that covers bones</a:t>
                      </a:r>
                      <a:endParaRPr lang="en-GB" sz="16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85364757"/>
                  </a:ext>
                </a:extLst>
              </a:tr>
              <a:tr h="55546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Diaphysis</a:t>
                      </a:r>
                      <a:endParaRPr lang="en-GB" sz="16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The long, relatively straight main body of a long bone; region of primary ossification. Also known as the shaft.</a:t>
                      </a:r>
                      <a:endParaRPr lang="en-GB" sz="16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73302471"/>
                  </a:ext>
                </a:extLst>
              </a:tr>
              <a:tr h="3661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Epiphysis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The end regions of a long bone; regions of secondary ossification.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171147141"/>
                  </a:ext>
                </a:extLst>
              </a:tr>
              <a:tr h="109005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Epiphyseal plate</a:t>
                      </a:r>
                      <a:endParaRPr lang="en-GB" sz="16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Also known as the growth plate or </a:t>
                      </a:r>
                      <a:r>
                        <a:rPr lang="en-GB" sz="1600" dirty="0" err="1">
                          <a:solidFill>
                            <a:srgbClr val="FF0000"/>
                          </a:solidFill>
                          <a:effectLst/>
                        </a:rPr>
                        <a:t>physis</a:t>
                      </a: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. In a long bone it is a thin disc of hyaline cartilage that is positioned transversely between the epiphysis and metaphysis. In the long bones of humans, the epiphyseal plate disappears by twenty years of age.</a:t>
                      </a:r>
                      <a:endParaRPr lang="en-GB" sz="16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588436872"/>
                  </a:ext>
                </a:extLst>
              </a:tr>
              <a:tr h="3661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Head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The proximal articular end of the bone.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149140288"/>
                  </a:ext>
                </a:extLst>
              </a:tr>
              <a:tr h="3661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Metaphysis</a:t>
                      </a:r>
                      <a:endParaRPr lang="en-GB" sz="16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The region of a long bone lying between the epiphysis and diaphysis.</a:t>
                      </a:r>
                      <a:endParaRPr lang="en-GB" sz="16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885041660"/>
                  </a:ext>
                </a:extLst>
              </a:tr>
              <a:tr h="3661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Neck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The region of bone between the head and the shaft.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010407737"/>
                  </a:ext>
                </a:extLst>
              </a:tr>
            </a:tbl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12233" y="365125"/>
            <a:ext cx="3108960" cy="6193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2363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5481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Bone Terminology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393306" y="919942"/>
          <a:ext cx="9745748" cy="58521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312353">
                  <a:extLst>
                    <a:ext uri="{9D8B030D-6E8A-4147-A177-3AD203B41FA5}">
                      <a16:colId xmlns:a16="http://schemas.microsoft.com/office/drawing/2014/main" val="3325849579"/>
                    </a:ext>
                  </a:extLst>
                </a:gridCol>
                <a:gridCol w="7433395">
                  <a:extLst>
                    <a:ext uri="{9D8B030D-6E8A-4147-A177-3AD203B41FA5}">
                      <a16:colId xmlns:a16="http://schemas.microsoft.com/office/drawing/2014/main" val="1056524055"/>
                    </a:ext>
                  </a:extLst>
                </a:gridCol>
              </a:tblGrid>
              <a:tr h="18130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00B0F0"/>
                          </a:solidFill>
                          <a:effectLst/>
                        </a:rPr>
                        <a:t>Bone feature</a:t>
                      </a:r>
                      <a:endParaRPr lang="en-GB" sz="1600" dirty="0">
                        <a:solidFill>
                          <a:srgbClr val="00B0F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00B0F0"/>
                          </a:solidFill>
                          <a:effectLst/>
                        </a:rPr>
                        <a:t>Definition</a:t>
                      </a:r>
                      <a:endParaRPr lang="en-GB" sz="1600" dirty="0">
                        <a:solidFill>
                          <a:srgbClr val="00B0F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724983987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Articular process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projection that contacts an adjacent bone.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2368415210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Articulation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The region where adjacent bones contact each other—a joint.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1501126781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Canal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long, tunnel-like foramen, usually a passage for notable nerves or blood vessels.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3307353079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Condyle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large, rounded articular process.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42802828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Crest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prominent ridge.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74393048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Eminence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relatively small projection or bump.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739885351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Epicondyle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projection near to a condyle but not part of the joint.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3385379284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Facet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small, flattened articular surface.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497188145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Foramen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An opening through a bone.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2357763419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Fossa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broad, shallow depressed area.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336210436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Fovea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small pit on the head of a bone.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3942874015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Labyrinth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cavity within a bone.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1041912065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Line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long, thin projection, often with a rough surface. Also known as a ridge.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4263435669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Malleolus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One of two specific protuberances of bones in the ankle.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3472910883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Meatus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short canal.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2407005339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Process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relatively large projection or prominent bump.(gen.)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1439164226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Ramus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An arm-like branch off the body of a bone.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2637746935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Sinus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cavity within a cranial bone.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4230512246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Spine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relatively long, thin projection or bump.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2317722307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Suture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Articulation between cranial bones.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3029341671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Trochanter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One of two specific </a:t>
                      </a:r>
                      <a:r>
                        <a:rPr lang="en-GB" sz="1600" dirty="0" err="1">
                          <a:effectLst/>
                        </a:rPr>
                        <a:t>tuberosities</a:t>
                      </a:r>
                      <a:r>
                        <a:rPr lang="en-GB" sz="1600" dirty="0">
                          <a:effectLst/>
                        </a:rPr>
                        <a:t> located on the femur.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4114221838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Tubercle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projection or bump with a roughened surface, generally smaller than a tuberosity.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2470997909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Tuberosity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projection or bump with a roughened surface.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921458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47944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367" y="399875"/>
            <a:ext cx="3500193" cy="266335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6714" y="534862"/>
            <a:ext cx="3523590" cy="239338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16177" y="534862"/>
            <a:ext cx="2606005" cy="2672119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5131" y="3404058"/>
            <a:ext cx="3105844" cy="302029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65971" y="3529050"/>
            <a:ext cx="3209323" cy="2939513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36625" y="3906982"/>
            <a:ext cx="4473216" cy="234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67399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dirty="0"/>
              <a:t>General structure of bones</a:t>
            </a:r>
          </a:p>
        </p:txBody>
      </p:sp>
      <p:sp>
        <p:nvSpPr>
          <p:cNvPr id="11267" name="Rectangle 8"/>
          <p:cNvSpPr>
            <a:spLocks noGrp="1" noChangeArrowheads="1"/>
          </p:cNvSpPr>
          <p:nvPr>
            <p:ph type="body" sz="half" idx="1"/>
          </p:nvPr>
        </p:nvSpPr>
        <p:spPr>
          <a:xfrm>
            <a:off x="139990" y="1770495"/>
            <a:ext cx="6050221" cy="374915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b="1" dirty="0"/>
              <a:t>Epiphysis</a:t>
            </a:r>
            <a:r>
              <a:rPr lang="en-US" altLang="en-US" sz="2400" dirty="0"/>
              <a:t>- ends spongy bone contains red marrow, compact bone, articular cartilage at end.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400" b="1" dirty="0"/>
              <a:t>Diaphysis</a:t>
            </a:r>
            <a:r>
              <a:rPr lang="en-US" altLang="en-US" sz="2400" dirty="0"/>
              <a:t>- middle, compact bone, medullary cavity- contains yellow marrow (fat)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Bone enclosed in periosteum (apart from at joints), which is continuous with tendons and ligaments and contains blood vessels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400" dirty="0"/>
          </a:p>
        </p:txBody>
      </p:sp>
      <p:pic>
        <p:nvPicPr>
          <p:cNvPr id="11268" name="Picture 10" descr="07_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44049" y="1168659"/>
            <a:ext cx="5519045" cy="5411281"/>
          </a:xfrm>
          <a:solidFill>
            <a:srgbClr val="FF6600"/>
          </a:solidFill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0032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Elements of the Mature Bone Matrix</a:t>
            </a:r>
            <a:endParaRPr lang="en-GB" altLang="en-US" dirty="0"/>
          </a:p>
        </p:txBody>
      </p:sp>
      <p:sp>
        <p:nvSpPr>
          <p:cNvPr id="93187" name="Rectangle 3"/>
          <p:cNvSpPr>
            <a:spLocks noGrp="1" noChangeArrowheads="1"/>
          </p:cNvSpPr>
          <p:nvPr>
            <p:ph idx="1"/>
          </p:nvPr>
        </p:nvSpPr>
        <p:spPr>
          <a:xfrm>
            <a:off x="1981201" y="1600201"/>
            <a:ext cx="8435975" cy="4525963"/>
          </a:xfrm>
        </p:spPr>
        <p:txBody>
          <a:bodyPr rtlCol="0">
            <a:normAutofit fontScale="92500"/>
          </a:bodyPr>
          <a:lstStyle/>
          <a:p>
            <a:pPr marL="0" indent="0">
              <a:buNone/>
              <a:defRPr/>
            </a:pPr>
            <a:r>
              <a:rPr lang="en-US" altLang="en-US" sz="2600" dirty="0"/>
              <a:t>Cells –osteocytes, osteoblasts and osteoclasts (33% of the matrix) </a:t>
            </a:r>
          </a:p>
          <a:p>
            <a:pPr marL="0" indent="0" algn="ctr">
              <a:buNone/>
              <a:defRPr/>
            </a:pPr>
            <a:r>
              <a:rPr lang="en-US" altLang="en-US" dirty="0"/>
              <a:t> </a:t>
            </a:r>
            <a:r>
              <a:rPr lang="en-US" altLang="en-US" dirty="0">
                <a:solidFill>
                  <a:srgbClr val="FF3300"/>
                </a:solidFill>
              </a:rPr>
              <a:t>growth, removal and repair</a:t>
            </a:r>
            <a:endParaRPr lang="en-US" altLang="en-US" dirty="0"/>
          </a:p>
          <a:p>
            <a:pPr marL="0" indent="0" algn="ctr">
              <a:buNone/>
              <a:defRPr/>
            </a:pPr>
            <a:endParaRPr lang="en-US" altLang="en-US" dirty="0"/>
          </a:p>
          <a:p>
            <a:pPr marL="0" indent="0">
              <a:buNone/>
              <a:defRPr/>
            </a:pPr>
            <a:r>
              <a:rPr lang="en-US" altLang="en-US" sz="2600" dirty="0"/>
              <a:t>Organic elements – glycoproteins and collagen (2% of the matrix) </a:t>
            </a:r>
          </a:p>
          <a:p>
            <a:pPr marL="0" indent="0" algn="ctr">
              <a:buNone/>
              <a:defRPr/>
            </a:pPr>
            <a:r>
              <a:rPr lang="en-US" altLang="en-US" dirty="0"/>
              <a:t> </a:t>
            </a:r>
            <a:r>
              <a:rPr lang="en-US" altLang="en-US" dirty="0">
                <a:solidFill>
                  <a:srgbClr val="FF3300"/>
                </a:solidFill>
              </a:rPr>
              <a:t>strength and rigidity</a:t>
            </a:r>
          </a:p>
          <a:p>
            <a:pPr marL="0" indent="0">
              <a:buNone/>
              <a:defRPr/>
            </a:pPr>
            <a:endParaRPr lang="en-US" altLang="en-US" dirty="0"/>
          </a:p>
          <a:p>
            <a:pPr marL="0" indent="0">
              <a:buNone/>
              <a:defRPr/>
            </a:pPr>
            <a:r>
              <a:rPr lang="en-US" altLang="en-US" sz="2600" dirty="0"/>
              <a:t>Inorganic elements-mineral salts (mainly calcium salts and phosphates (65% of the matrix) </a:t>
            </a:r>
          </a:p>
          <a:p>
            <a:pPr marL="0" indent="0" algn="ctr">
              <a:buNone/>
              <a:defRPr/>
            </a:pPr>
            <a:r>
              <a:rPr lang="en-US" altLang="en-US" dirty="0"/>
              <a:t> </a:t>
            </a:r>
            <a:r>
              <a:rPr lang="en-US" altLang="en-US" dirty="0">
                <a:solidFill>
                  <a:srgbClr val="FF3300"/>
                </a:solidFill>
              </a:rPr>
              <a:t>strength and hardness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737943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/>
          <p:cNvSpPr>
            <a:spLocks noGrp="1" noChangeArrowheads="1"/>
          </p:cNvSpPr>
          <p:nvPr>
            <p:ph type="title"/>
          </p:nvPr>
        </p:nvSpPr>
        <p:spPr>
          <a:xfrm>
            <a:off x="838200" y="365126"/>
            <a:ext cx="10515600" cy="1009246"/>
          </a:xfrm>
        </p:spPr>
        <p:txBody>
          <a:bodyPr/>
          <a:lstStyle/>
          <a:p>
            <a:pPr algn="ctr" eaLnBrk="1" hangingPunct="1"/>
            <a:r>
              <a:rPr lang="en-GB" altLang="en-US" dirty="0"/>
              <a:t>Maturation of bone</a:t>
            </a:r>
          </a:p>
        </p:txBody>
      </p:sp>
      <p:sp>
        <p:nvSpPr>
          <p:cNvPr id="17411" name="Rectangle 4"/>
          <p:cNvSpPr>
            <a:spLocks noGrp="1" noChangeArrowheads="1"/>
          </p:cNvSpPr>
          <p:nvPr>
            <p:ph idx="1"/>
          </p:nvPr>
        </p:nvSpPr>
        <p:spPr>
          <a:xfrm>
            <a:off x="710738" y="1426614"/>
            <a:ext cx="10515600" cy="4351338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US" altLang="en-US" sz="2400" dirty="0">
                <a:solidFill>
                  <a:srgbClr val="FF0000"/>
                </a:solidFill>
              </a:rPr>
              <a:t>Human Growth Hormone (</a:t>
            </a:r>
            <a:r>
              <a:rPr lang="en-US" altLang="en-US" sz="2400" dirty="0" err="1">
                <a:solidFill>
                  <a:srgbClr val="FF0000"/>
                </a:solidFill>
              </a:rPr>
              <a:t>hGH</a:t>
            </a:r>
            <a:r>
              <a:rPr lang="en-US" altLang="en-US" sz="2400" dirty="0">
                <a:solidFill>
                  <a:srgbClr val="FF0000"/>
                </a:solidFill>
              </a:rPr>
              <a:t>) produced by the pituitary gland </a:t>
            </a:r>
            <a:r>
              <a:rPr lang="en-US" altLang="en-US" sz="2400" dirty="0"/>
              <a:t>regulates skeletal growth stimulates cell division in epiphyseal disks in long bones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US" altLang="en-US" sz="2400" dirty="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US" altLang="en-US" sz="2400" dirty="0"/>
              <a:t>Growth stops when epiphyseal disks are converted to bone during late puberty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 dirty="0"/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When excess growth hormone is produced in childhood it leads to </a:t>
            </a:r>
            <a:r>
              <a:rPr lang="en-US" altLang="en-US" sz="2400" dirty="0">
                <a:sym typeface="Symbol" panose="05050102010706020507" pitchFamily="18" charset="2"/>
              </a:rPr>
              <a:t>gigantism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 dirty="0">
              <a:sym typeface="Symbol" panose="05050102010706020507" pitchFamily="18" charset="2"/>
            </a:endParaRPr>
          </a:p>
          <a:p>
            <a:r>
              <a:rPr lang="en-US" altLang="en-US" sz="2400" dirty="0">
                <a:sym typeface="Symbol" panose="05050102010706020507" pitchFamily="18" charset="2"/>
              </a:rPr>
              <a:t>In adulthood- acromegaly is where Bones grow exceeds the development of soft tissue. </a:t>
            </a:r>
            <a:endParaRPr lang="en-US" altLang="en-US" sz="2400" dirty="0"/>
          </a:p>
          <a:p>
            <a:pPr eaLnBrk="1" hangingPunct="1">
              <a:lnSpc>
                <a:spcPct val="90000"/>
              </a:lnSpc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1032192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4"/>
          <p:cNvSpPr>
            <a:spLocks noGrp="1" noChangeArrowheads="1"/>
          </p:cNvSpPr>
          <p:nvPr>
            <p:ph type="title"/>
          </p:nvPr>
        </p:nvSpPr>
        <p:spPr>
          <a:xfrm>
            <a:off x="1992313" y="115888"/>
            <a:ext cx="8229600" cy="779462"/>
          </a:xfrm>
        </p:spPr>
        <p:txBody>
          <a:bodyPr/>
          <a:lstStyle/>
          <a:p>
            <a:pPr algn="ctr" eaLnBrk="1" hangingPunct="1"/>
            <a:r>
              <a:rPr lang="en-GB" altLang="en-US" dirty="0"/>
              <a:t>Bone Formation</a:t>
            </a:r>
          </a:p>
        </p:txBody>
      </p:sp>
      <p:sp>
        <p:nvSpPr>
          <p:cNvPr id="7168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220913" y="981075"/>
            <a:ext cx="7772400" cy="1512888"/>
          </a:xfrm>
        </p:spPr>
        <p:txBody>
          <a:bodyPr rtlCol="0">
            <a:normAutofit fontScale="92500" lnSpcReduction="10000"/>
          </a:bodyPr>
          <a:lstStyle/>
          <a:p>
            <a:pPr marL="457200" indent="-457200">
              <a:lnSpc>
                <a:spcPct val="80000"/>
              </a:lnSpc>
              <a:buFont typeface="+mj-lt"/>
              <a:buAutoNum type="arabicPeriod"/>
              <a:defRPr/>
            </a:pPr>
            <a:r>
              <a:rPr lang="en-US" altLang="en-US" sz="2400" dirty="0"/>
              <a:t>Prenatal development - skeleton is mostly cartilaginous</a:t>
            </a: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  <a:defRPr/>
            </a:pPr>
            <a:r>
              <a:rPr lang="en-US" altLang="en-US" sz="2400" dirty="0"/>
              <a:t>Cartilage cells and then osteoblasts start to deposit minerals</a:t>
            </a: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  <a:defRPr/>
            </a:pPr>
            <a:r>
              <a:rPr lang="en-US" altLang="en-US" sz="2400" dirty="0"/>
              <a:t>Cartilaginous disk (epiphyseal disk) remains in epiphysis</a:t>
            </a: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  <a:defRPr/>
            </a:pPr>
            <a:r>
              <a:rPr lang="en-US" altLang="en-US" sz="2400" dirty="0"/>
              <a:t>Cells stop dividing at maturation</a:t>
            </a:r>
            <a:endParaRPr lang="en-GB" altLang="en-US" sz="2400" dirty="0"/>
          </a:p>
        </p:txBody>
      </p:sp>
      <p:pic>
        <p:nvPicPr>
          <p:cNvPr id="13316" name="Picture 7" descr="07_0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63751" y="2349500"/>
            <a:ext cx="7777163" cy="45085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96283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>
          <a:xfrm>
            <a:off x="3973945" y="183356"/>
            <a:ext cx="4202113" cy="922338"/>
          </a:xfrm>
        </p:spPr>
        <p:txBody>
          <a:bodyPr/>
          <a:lstStyle/>
          <a:p>
            <a:pPr eaLnBrk="1" hangingPunct="1"/>
            <a:r>
              <a:rPr lang="en-GB" altLang="en-US"/>
              <a:t>Structure of Bone</a:t>
            </a:r>
          </a:p>
        </p:txBody>
      </p:sp>
      <p:pic>
        <p:nvPicPr>
          <p:cNvPr id="14339" name="Picture 2" descr="Image result for cancellous bo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363" y="4135726"/>
            <a:ext cx="4418012" cy="235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0" name="Picture 4" descr="Image result for cancellous bon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748" y="803816"/>
            <a:ext cx="5916613" cy="271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Picture 6" descr="Image result for compact v cancellous bone x ra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5558" y="2825460"/>
            <a:ext cx="5382430" cy="31042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054319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title"/>
          </p:nvPr>
        </p:nvSpPr>
        <p:spPr>
          <a:xfrm>
            <a:off x="3836988" y="127462"/>
            <a:ext cx="3273165" cy="922338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US" altLang="en-US" sz="4000" dirty="0"/>
            </a:br>
            <a:r>
              <a:rPr lang="en-US" altLang="en-US" sz="4000" dirty="0"/>
              <a:t>Compact bone</a:t>
            </a:r>
            <a:br>
              <a:rPr lang="en-US" altLang="en-US" sz="4000" dirty="0"/>
            </a:br>
            <a:endParaRPr lang="en-GB" altLang="en-US" sz="4000" dirty="0"/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123008" y="1049800"/>
            <a:ext cx="7402782" cy="5184775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US" altLang="en-US" sz="2600" dirty="0"/>
              <a:t>Located in the outer layers of the bone providing a hard shell and providing protection and strength (80% of skeletal mass).</a:t>
            </a:r>
          </a:p>
          <a:p>
            <a:pPr marL="0" indent="0">
              <a:buNone/>
              <a:defRPr/>
            </a:pPr>
            <a:endParaRPr lang="en-US" altLang="en-US" sz="2600" dirty="0"/>
          </a:p>
          <a:p>
            <a:pPr>
              <a:defRPr/>
            </a:pPr>
            <a:r>
              <a:rPr lang="en-US" altLang="en-US" sz="2600" dirty="0"/>
              <a:t>The compact bone is arranged in a highly </a:t>
            </a:r>
            <a:r>
              <a:rPr lang="en-US" altLang="en-US" sz="2600" dirty="0" err="1"/>
              <a:t>organised</a:t>
            </a:r>
            <a:r>
              <a:rPr lang="en-US" altLang="en-US" sz="2600" dirty="0"/>
              <a:t> osteons or a Haversian systems that comprise a Haversian canal surrounded by osteocytes forming lamellae. Canaliculi form small passageways between the </a:t>
            </a:r>
            <a:r>
              <a:rPr lang="en-US" altLang="en-US" sz="2600" dirty="0" err="1"/>
              <a:t>osteocyctes</a:t>
            </a:r>
            <a:r>
              <a:rPr lang="en-US" altLang="en-US" sz="2600" dirty="0"/>
              <a:t> to allow for the supply of nutrients, removal of wastes and intracellular communication.</a:t>
            </a:r>
          </a:p>
          <a:p>
            <a:pPr>
              <a:defRPr/>
            </a:pPr>
            <a:endParaRPr lang="en-US" altLang="en-US" sz="2000" dirty="0">
              <a:solidFill>
                <a:srgbClr val="FF0000"/>
              </a:solidFill>
            </a:endParaRPr>
          </a:p>
        </p:txBody>
      </p:sp>
      <p:pic>
        <p:nvPicPr>
          <p:cNvPr id="15364" name="Picture 6" descr="Image result for compact v cancellous bone x ra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786" y="1695793"/>
            <a:ext cx="4985442" cy="352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85558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515471" y="87313"/>
            <a:ext cx="10515600" cy="1325563"/>
          </a:xfrm>
        </p:spPr>
        <p:txBody>
          <a:bodyPr/>
          <a:lstStyle/>
          <a:p>
            <a:pPr algn="ctr" eaLnBrk="1" hangingPunct="1"/>
            <a:r>
              <a:rPr lang="en-GB" altLang="en-US" dirty="0"/>
              <a:t>Spongy (Cancellous) Bone</a:t>
            </a:r>
          </a:p>
        </p:txBody>
      </p:sp>
      <p:sp>
        <p:nvSpPr>
          <p:cNvPr id="114691" name="Rectangle 3"/>
          <p:cNvSpPr>
            <a:spLocks noGrp="1" noChangeArrowheads="1"/>
          </p:cNvSpPr>
          <p:nvPr>
            <p:ph idx="1"/>
          </p:nvPr>
        </p:nvSpPr>
        <p:spPr>
          <a:xfrm>
            <a:off x="221129" y="1412876"/>
            <a:ext cx="7339633" cy="5184775"/>
          </a:xfrm>
        </p:spPr>
        <p:txBody>
          <a:bodyPr rtlCol="0">
            <a:normAutofit fontScale="62500" lnSpcReduction="20000"/>
          </a:bodyPr>
          <a:lstStyle/>
          <a:p>
            <a:pPr marL="0" indent="0">
              <a:buNone/>
              <a:defRPr/>
            </a:pPr>
            <a:r>
              <a:rPr lang="en-GB" altLang="en-US" sz="3800" dirty="0"/>
              <a:t>Spongy (</a:t>
            </a:r>
            <a:r>
              <a:rPr lang="en-GB" altLang="en-US" sz="3800" dirty="0" err="1"/>
              <a:t>cancellous</a:t>
            </a:r>
            <a:r>
              <a:rPr lang="en-GB" altLang="en-US" sz="3800" dirty="0"/>
              <a:t>) bone is lighter and less dense than compact bone.</a:t>
            </a:r>
          </a:p>
          <a:p>
            <a:pPr marL="0" indent="0">
              <a:buNone/>
              <a:defRPr/>
            </a:pPr>
            <a:endParaRPr lang="en-GB" altLang="en-US" sz="2400" dirty="0"/>
          </a:p>
          <a:p>
            <a:pPr marL="0" indent="0">
              <a:buNone/>
              <a:defRPr/>
            </a:pPr>
            <a:r>
              <a:rPr lang="en-GB" altLang="en-US" sz="3400" dirty="0"/>
              <a:t>Spongy bone consists of plates (trabeculae) of bone adjacent to small, irregular cavities that contain red bone marrow. </a:t>
            </a:r>
          </a:p>
          <a:p>
            <a:pPr marL="0" indent="0">
              <a:buNone/>
              <a:defRPr/>
            </a:pPr>
            <a:endParaRPr lang="en-GB" altLang="en-US" sz="3400" dirty="0"/>
          </a:p>
          <a:p>
            <a:pPr marL="0" indent="0">
              <a:buNone/>
              <a:defRPr/>
            </a:pPr>
            <a:r>
              <a:rPr lang="en-GB" altLang="en-US" sz="3400" dirty="0">
                <a:solidFill>
                  <a:srgbClr val="0070C0"/>
                </a:solidFill>
              </a:rPr>
              <a:t>The canaliculi connect to the adjacent cavities, Instead of a central </a:t>
            </a:r>
            <a:r>
              <a:rPr lang="en-GB" altLang="en-US" sz="3400" dirty="0" err="1">
                <a:solidFill>
                  <a:srgbClr val="0070C0"/>
                </a:solidFill>
              </a:rPr>
              <a:t>haversian</a:t>
            </a:r>
            <a:r>
              <a:rPr lang="en-GB" altLang="en-US" sz="3400" dirty="0">
                <a:solidFill>
                  <a:srgbClr val="0070C0"/>
                </a:solidFill>
              </a:rPr>
              <a:t> canal, to receive their blood supply. </a:t>
            </a:r>
          </a:p>
          <a:p>
            <a:pPr marL="0" indent="0">
              <a:buNone/>
              <a:defRPr/>
            </a:pPr>
            <a:r>
              <a:rPr lang="en-GB" altLang="en-US" sz="2400" dirty="0"/>
              <a:t>	</a:t>
            </a:r>
          </a:p>
          <a:p>
            <a:pPr marL="0" indent="0">
              <a:buNone/>
              <a:defRPr/>
            </a:pPr>
            <a:endParaRPr lang="en-GB" altLang="en-US" sz="2400" dirty="0"/>
          </a:p>
          <a:p>
            <a:pPr marL="0" indent="0" algn="ctr">
              <a:buNone/>
              <a:defRPr/>
            </a:pPr>
            <a:r>
              <a:rPr lang="en-GB" altLang="en-US" sz="4500" dirty="0">
                <a:solidFill>
                  <a:srgbClr val="FF0000"/>
                </a:solidFill>
              </a:rPr>
              <a:t>It may appear that the trabeculae are arranged in a haphazard manner, but they are organised to provide maximum strength similar to braces that are used to support a building. The </a:t>
            </a:r>
            <a:r>
              <a:rPr lang="en-GB" altLang="en-US" sz="4500" dirty="0" err="1">
                <a:solidFill>
                  <a:srgbClr val="FF0000"/>
                </a:solidFill>
              </a:rPr>
              <a:t>trabeculae</a:t>
            </a:r>
            <a:r>
              <a:rPr lang="en-GB" altLang="en-US" sz="4500" dirty="0">
                <a:solidFill>
                  <a:srgbClr val="FF0000"/>
                </a:solidFill>
              </a:rPr>
              <a:t> of spongy bone follow the lines of stress and can realign if the direction of stress changes.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0762" y="1876116"/>
            <a:ext cx="4562048" cy="2347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058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dirty="0"/>
              <a:t>Maintaining bone Integrity</a:t>
            </a:r>
          </a:p>
        </p:txBody>
      </p:sp>
      <p:sp>
        <p:nvSpPr>
          <p:cNvPr id="9220" name="Rectangle 4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US" altLang="en-US" dirty="0"/>
              <a:t>Continually break down and build new bone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>
                <a:solidFill>
                  <a:srgbClr val="0070C0"/>
                </a:solidFill>
              </a:rPr>
              <a:t>Osteoclasts</a:t>
            </a:r>
            <a:r>
              <a:rPr lang="en-US" altLang="en-US" dirty="0"/>
              <a:t> remove damaged bone </a:t>
            </a:r>
            <a:r>
              <a:rPr lang="en-US" altLang="en-US" dirty="0">
                <a:solidFill>
                  <a:srgbClr val="FF0000"/>
                </a:solidFill>
              </a:rPr>
              <a:t>and release calcium into blood.</a:t>
            </a:r>
          </a:p>
          <a:p>
            <a:pPr>
              <a:buNone/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>
                <a:solidFill>
                  <a:srgbClr val="0070C0"/>
                </a:solidFill>
              </a:rPr>
              <a:t>Osteoblasts</a:t>
            </a:r>
            <a:r>
              <a:rPr lang="en-US" altLang="en-US" dirty="0"/>
              <a:t> build new bone and remove calcium from blood.</a:t>
            </a:r>
          </a:p>
          <a:p>
            <a:pPr>
              <a:defRPr/>
            </a:pPr>
            <a:endParaRPr lang="en-US" altLang="en-US" dirty="0"/>
          </a:p>
          <a:p>
            <a:pPr>
              <a:buNone/>
              <a:defRPr/>
            </a:pPr>
            <a:r>
              <a:rPr lang="en-US" altLang="en-US" dirty="0"/>
              <a:t>		</a:t>
            </a:r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840195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5"/>
          <p:cNvSpPr>
            <a:spLocks noGrp="1" noChangeArrowheads="1"/>
          </p:cNvSpPr>
          <p:nvPr>
            <p:ph type="title"/>
          </p:nvPr>
        </p:nvSpPr>
        <p:spPr>
          <a:xfrm>
            <a:off x="2639291" y="299259"/>
            <a:ext cx="7507778" cy="1325563"/>
          </a:xfrm>
        </p:spPr>
        <p:txBody>
          <a:bodyPr/>
          <a:lstStyle/>
          <a:p>
            <a:pPr eaLnBrk="1" hangingPunct="1"/>
            <a:r>
              <a:rPr lang="en-GB" altLang="en-US"/>
              <a:t>Bone response to training / rest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>
          <a:xfrm>
            <a:off x="665018" y="1208058"/>
            <a:ext cx="10587673" cy="5327650"/>
          </a:xfrm>
        </p:spPr>
        <p:txBody>
          <a:bodyPr rtlCol="0">
            <a:normAutofit fontScale="77500" lnSpcReduction="20000"/>
          </a:bodyPr>
          <a:lstStyle/>
          <a:p>
            <a:pPr>
              <a:buNone/>
              <a:defRPr/>
            </a:pPr>
            <a:r>
              <a:rPr lang="en-US" altLang="en-US" dirty="0"/>
              <a:t>	</a:t>
            </a:r>
          </a:p>
          <a:p>
            <a:pPr algn="ctr">
              <a:buNone/>
              <a:defRPr/>
            </a:pPr>
            <a:r>
              <a:rPr lang="en-US" altLang="en-US" dirty="0">
                <a:solidFill>
                  <a:srgbClr val="0070C0"/>
                </a:solidFill>
              </a:rPr>
              <a:t>Changes in the bone matrix result from hormonal secretions</a:t>
            </a:r>
          </a:p>
          <a:p>
            <a:pPr algn="ctr">
              <a:buNone/>
              <a:defRPr/>
            </a:pPr>
            <a:r>
              <a:rPr lang="en-US" altLang="en-US" dirty="0">
                <a:solidFill>
                  <a:srgbClr val="0070C0"/>
                </a:solidFill>
              </a:rPr>
              <a:t>stimulated as a result of activity levels (ignoring medical conditions). </a:t>
            </a:r>
          </a:p>
          <a:p>
            <a:pPr>
              <a:buNone/>
              <a:defRPr/>
            </a:pPr>
            <a:r>
              <a:rPr lang="en-US" altLang="en-US" dirty="0"/>
              <a:t>	</a:t>
            </a:r>
          </a:p>
          <a:p>
            <a:pPr>
              <a:buNone/>
              <a:defRPr/>
            </a:pPr>
            <a:r>
              <a:rPr lang="en-US" altLang="en-US" dirty="0"/>
              <a:t>If the stimuli </a:t>
            </a:r>
            <a:r>
              <a:rPr lang="en-US" altLang="en-US" dirty="0" err="1"/>
              <a:t>favour</a:t>
            </a:r>
            <a:r>
              <a:rPr lang="en-US" altLang="en-US" dirty="0"/>
              <a:t> absorption, then catalytic enzymes are secreted </a:t>
            </a:r>
          </a:p>
          <a:p>
            <a:pPr>
              <a:buNone/>
              <a:defRPr/>
            </a:pPr>
            <a:r>
              <a:rPr lang="en-US" altLang="en-US" dirty="0"/>
              <a:t>from the osteoclasts. </a:t>
            </a:r>
          </a:p>
          <a:p>
            <a:pPr>
              <a:buNone/>
              <a:defRPr/>
            </a:pPr>
            <a:endParaRPr lang="en-US" altLang="en-US" dirty="0"/>
          </a:p>
          <a:p>
            <a:pPr>
              <a:buNone/>
              <a:defRPr/>
            </a:pPr>
            <a:r>
              <a:rPr lang="en-US" altLang="en-US" dirty="0"/>
              <a:t>The osteoclasts have a </a:t>
            </a:r>
            <a:r>
              <a:rPr lang="en-US" altLang="en-US" dirty="0" err="1"/>
              <a:t>phagocyctic</a:t>
            </a:r>
            <a:r>
              <a:rPr lang="en-US" altLang="en-US" dirty="0"/>
              <a:t> action which breaks down bone </a:t>
            </a:r>
          </a:p>
          <a:p>
            <a:pPr>
              <a:buNone/>
              <a:defRPr/>
            </a:pPr>
            <a:r>
              <a:rPr lang="en-US" altLang="en-US" dirty="0"/>
              <a:t>tissue. The resulting mineral salts diffuse into the </a:t>
            </a:r>
            <a:r>
              <a:rPr lang="en-US" altLang="en-US" dirty="0" err="1"/>
              <a:t>intersitual</a:t>
            </a:r>
            <a:r>
              <a:rPr lang="en-US" altLang="en-US" dirty="0"/>
              <a:t> fluid and </a:t>
            </a:r>
          </a:p>
          <a:p>
            <a:pPr>
              <a:buNone/>
              <a:defRPr/>
            </a:pPr>
            <a:r>
              <a:rPr lang="en-US" altLang="en-US" dirty="0"/>
              <a:t>removed by the circulation. </a:t>
            </a:r>
          </a:p>
          <a:p>
            <a:pPr>
              <a:buNone/>
              <a:defRPr/>
            </a:pPr>
            <a:endParaRPr lang="en-US" altLang="en-US" dirty="0"/>
          </a:p>
          <a:p>
            <a:pPr>
              <a:buNone/>
              <a:defRPr/>
            </a:pPr>
            <a:r>
              <a:rPr lang="en-US" altLang="en-US" dirty="0"/>
              <a:t>	</a:t>
            </a:r>
          </a:p>
          <a:p>
            <a:pPr>
              <a:buNone/>
              <a:defRPr/>
            </a:pPr>
            <a:r>
              <a:rPr lang="en-US" altLang="en-US" dirty="0"/>
              <a:t>Conversely if conditions </a:t>
            </a:r>
            <a:r>
              <a:rPr lang="en-US" altLang="en-US" dirty="0" err="1"/>
              <a:t>favour</a:t>
            </a:r>
            <a:r>
              <a:rPr lang="en-US" altLang="en-US" dirty="0"/>
              <a:t> increases in bone tissue osteoblast are</a:t>
            </a:r>
          </a:p>
          <a:p>
            <a:pPr>
              <a:buNone/>
              <a:defRPr/>
            </a:pPr>
            <a:r>
              <a:rPr lang="en-US" altLang="en-US" dirty="0"/>
              <a:t>layered down new as new bone.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117520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2583873" y="514755"/>
            <a:ext cx="8405553" cy="1325563"/>
          </a:xfrm>
        </p:spPr>
        <p:txBody>
          <a:bodyPr/>
          <a:lstStyle/>
          <a:p>
            <a:pPr eaLnBrk="1" hangingPunct="1"/>
            <a:r>
              <a:rPr lang="en-US" altLang="en-US" sz="4000" dirty="0"/>
              <a:t>Hormonal Control of Bone Remodeling</a:t>
            </a:r>
            <a:endParaRPr lang="en-GB" altLang="en-US" sz="4000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581891" y="1600200"/>
            <a:ext cx="9628909" cy="4421188"/>
          </a:xfrm>
        </p:spPr>
        <p:txBody>
          <a:bodyPr>
            <a:normAutofit lnSpcReduction="10000"/>
          </a:bodyPr>
          <a:lstStyle/>
          <a:p>
            <a:pPr marL="381000" indent="-381000">
              <a:lnSpc>
                <a:spcPct val="80000"/>
              </a:lnSpc>
            </a:pPr>
            <a:endParaRPr lang="en-US" altLang="en-US" sz="2000" b="1" dirty="0"/>
          </a:p>
          <a:p>
            <a:pPr marL="0" indent="0">
              <a:lnSpc>
                <a:spcPct val="80000"/>
              </a:lnSpc>
              <a:buNone/>
            </a:pPr>
            <a:r>
              <a:rPr lang="en-US" altLang="en-US" sz="2000" b="1" dirty="0"/>
              <a:t>Hormone		Function		Mechanism</a:t>
            </a:r>
          </a:p>
          <a:p>
            <a:pPr marL="0" indent="0">
              <a:lnSpc>
                <a:spcPct val="80000"/>
              </a:lnSpc>
              <a:buNone/>
            </a:pPr>
            <a:endParaRPr lang="en-US" altLang="en-US" sz="2000" dirty="0"/>
          </a:p>
          <a:p>
            <a:pPr marL="0" indent="0">
              <a:lnSpc>
                <a:spcPct val="80000"/>
              </a:lnSpc>
              <a:buNone/>
            </a:pPr>
            <a:r>
              <a:rPr lang="en-US" altLang="en-US" sz="2000" dirty="0"/>
              <a:t>Calcitonin		</a:t>
            </a:r>
            <a:r>
              <a:rPr lang="en-US" altLang="en-US" sz="2000" dirty="0">
                <a:sym typeface="Symbol" panose="05050102010706020507" pitchFamily="18" charset="2"/>
              </a:rPr>
              <a:t></a:t>
            </a:r>
            <a:r>
              <a:rPr lang="en-US" altLang="en-US" sz="2000" dirty="0"/>
              <a:t>Bone deposition	</a:t>
            </a:r>
            <a:r>
              <a:rPr lang="en-US" altLang="en-US" sz="2000" dirty="0">
                <a:sym typeface="Symbol" panose="05050102010706020507" pitchFamily="18" charset="2"/>
              </a:rPr>
              <a:t></a:t>
            </a:r>
            <a:r>
              <a:rPr lang="en-US" altLang="en-US" sz="2000" dirty="0"/>
              <a:t>Osteoblast activity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US" altLang="en-US" sz="2000" dirty="0"/>
              <a:t>			</a:t>
            </a:r>
            <a:r>
              <a:rPr lang="en-US" altLang="en-US" sz="2000" dirty="0">
                <a:sym typeface="Symbol" panose="05050102010706020507" pitchFamily="18" charset="2"/>
              </a:rPr>
              <a:t></a:t>
            </a:r>
            <a:r>
              <a:rPr lang="en-US" altLang="en-US" sz="2000" dirty="0"/>
              <a:t>Bone reabsorption 	</a:t>
            </a:r>
            <a:r>
              <a:rPr lang="en-US" altLang="en-US" sz="2000" dirty="0">
                <a:sym typeface="Symbol" panose="05050102010706020507" pitchFamily="18" charset="2"/>
              </a:rPr>
              <a:t></a:t>
            </a:r>
            <a:r>
              <a:rPr lang="en-US" altLang="en-US" sz="2000" dirty="0"/>
              <a:t>osteoclasts </a:t>
            </a:r>
          </a:p>
          <a:p>
            <a:pPr marL="0" indent="0">
              <a:lnSpc>
                <a:spcPct val="80000"/>
              </a:lnSpc>
              <a:buNone/>
            </a:pPr>
            <a:endParaRPr lang="en-US" altLang="en-US" sz="2000" dirty="0"/>
          </a:p>
          <a:p>
            <a:pPr marL="0" indent="0">
              <a:lnSpc>
                <a:spcPct val="80000"/>
              </a:lnSpc>
              <a:buNone/>
            </a:pPr>
            <a:r>
              <a:rPr lang="en-US" altLang="en-US" sz="2000" dirty="0"/>
              <a:t>Parathyroid hormone	</a:t>
            </a:r>
            <a:r>
              <a:rPr lang="en-US" altLang="en-US" sz="2000" dirty="0">
                <a:sym typeface="Symbol" panose="05050102010706020507" pitchFamily="18" charset="2"/>
              </a:rPr>
              <a:t></a:t>
            </a:r>
            <a:r>
              <a:rPr lang="en-US" altLang="en-US" sz="2000" dirty="0"/>
              <a:t>Bone reabsorption	</a:t>
            </a:r>
            <a:r>
              <a:rPr lang="en-US" altLang="en-US" sz="2000" dirty="0">
                <a:sym typeface="Symbol" panose="05050102010706020507" pitchFamily="18" charset="2"/>
              </a:rPr>
              <a:t></a:t>
            </a:r>
            <a:r>
              <a:rPr lang="en-US" altLang="en-US" sz="2000" dirty="0"/>
              <a:t>Osteoclasts </a:t>
            </a:r>
          </a:p>
          <a:p>
            <a:pPr marL="0" indent="0">
              <a:lnSpc>
                <a:spcPct val="80000"/>
              </a:lnSpc>
              <a:buNone/>
            </a:pPr>
            <a:endParaRPr lang="en-US" altLang="en-US" sz="2000" dirty="0"/>
          </a:p>
          <a:p>
            <a:pPr marL="0" indent="0">
              <a:lnSpc>
                <a:spcPct val="80000"/>
              </a:lnSpc>
              <a:buNone/>
            </a:pPr>
            <a:r>
              <a:rPr lang="en-US" altLang="en-US" sz="2000" dirty="0"/>
              <a:t>Estradiol-17</a:t>
            </a:r>
            <a:r>
              <a:rPr lang="en-US" altLang="en-US" sz="2000" dirty="0">
                <a:sym typeface="Symbol" panose="05050102010706020507" pitchFamily="18" charset="2"/>
              </a:rPr>
              <a:t></a:t>
            </a:r>
            <a:r>
              <a:rPr lang="en-US" altLang="en-US" sz="2000" dirty="0"/>
              <a:t>		</a:t>
            </a:r>
            <a:r>
              <a:rPr lang="en-US" altLang="en-US" sz="2000" dirty="0">
                <a:sym typeface="Symbol" panose="05050102010706020507" pitchFamily="18" charset="2"/>
              </a:rPr>
              <a:t></a:t>
            </a:r>
            <a:r>
              <a:rPr lang="en-US" altLang="en-US" sz="2000" dirty="0"/>
              <a:t>Bone reabsorption	</a:t>
            </a:r>
            <a:r>
              <a:rPr lang="en-US" altLang="en-US" sz="2000" dirty="0">
                <a:sym typeface="Symbol" panose="05050102010706020507" pitchFamily="18" charset="2"/>
              </a:rPr>
              <a:t></a:t>
            </a:r>
            <a:r>
              <a:rPr lang="en-US" altLang="en-US" sz="2000" dirty="0"/>
              <a:t>sensitivity to PTH</a:t>
            </a:r>
          </a:p>
          <a:p>
            <a:pPr marL="0" indent="0">
              <a:lnSpc>
                <a:spcPct val="80000"/>
              </a:lnSpc>
              <a:buNone/>
            </a:pPr>
            <a:endParaRPr lang="en-US" altLang="en-US" sz="2000" dirty="0"/>
          </a:p>
          <a:p>
            <a:pPr marL="0" indent="0">
              <a:lnSpc>
                <a:spcPct val="80000"/>
              </a:lnSpc>
              <a:buNone/>
            </a:pPr>
            <a:r>
              <a:rPr lang="en-US" altLang="en-US" sz="2000" dirty="0"/>
              <a:t>Testosterone		</a:t>
            </a:r>
            <a:r>
              <a:rPr lang="en-US" altLang="en-US" sz="2000" dirty="0">
                <a:sym typeface="Symbol" panose="05050102010706020507" pitchFamily="18" charset="2"/>
              </a:rPr>
              <a:t></a:t>
            </a:r>
            <a:r>
              <a:rPr lang="en-US" altLang="en-US" sz="2000" dirty="0"/>
              <a:t>Bone reabsorption	</a:t>
            </a:r>
            <a:r>
              <a:rPr lang="en-US" altLang="en-US" sz="2000" dirty="0">
                <a:sym typeface="Symbol" panose="05050102010706020507" pitchFamily="18" charset="2"/>
              </a:rPr>
              <a:t></a:t>
            </a:r>
            <a:r>
              <a:rPr lang="en-US" altLang="en-US" sz="2000" dirty="0"/>
              <a:t>sensitivity to PTH</a:t>
            </a:r>
          </a:p>
          <a:p>
            <a:pPr marL="0" indent="0">
              <a:lnSpc>
                <a:spcPct val="80000"/>
              </a:lnSpc>
              <a:buNone/>
            </a:pPr>
            <a:endParaRPr lang="en-US" altLang="en-US" sz="2000" dirty="0"/>
          </a:p>
          <a:p>
            <a:pPr marL="0" indent="0">
              <a:lnSpc>
                <a:spcPct val="80000"/>
              </a:lnSpc>
              <a:buNone/>
            </a:pPr>
            <a:r>
              <a:rPr lang="en-US" altLang="en-US" sz="2000" dirty="0"/>
              <a:t>Bone stress		</a:t>
            </a:r>
            <a:r>
              <a:rPr lang="en-US" altLang="en-US" sz="2000" dirty="0">
                <a:sym typeface="Symbol" panose="05050102010706020507" pitchFamily="18" charset="2"/>
              </a:rPr>
              <a:t></a:t>
            </a:r>
            <a:r>
              <a:rPr lang="en-US" altLang="en-US" sz="2000" dirty="0"/>
              <a:t>Bone deposition	</a:t>
            </a:r>
            <a:r>
              <a:rPr lang="en-US" altLang="en-US" sz="2000" dirty="0">
                <a:sym typeface="Symbol" panose="05050102010706020507" pitchFamily="18" charset="2"/>
              </a:rPr>
              <a:t></a:t>
            </a:r>
            <a:r>
              <a:rPr lang="en-US" altLang="en-US" sz="2000" dirty="0"/>
              <a:t>Osteoblast activity</a:t>
            </a: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39384122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3" descr="07_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836613"/>
            <a:ext cx="8964612" cy="578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9"/>
            <a:ext cx="8229600" cy="561975"/>
          </a:xfrm>
        </p:spPr>
        <p:txBody>
          <a:bodyPr/>
          <a:lstStyle/>
          <a:p>
            <a:pPr eaLnBrk="1" hangingPunct="1"/>
            <a:r>
              <a:rPr lang="en-GB" altLang="en-US" sz="2000"/>
              <a:t>Blood Calcium Control Mechanism for Bone formation / re-absorption</a:t>
            </a:r>
          </a:p>
        </p:txBody>
      </p:sp>
    </p:spTree>
    <p:extLst>
      <p:ext uri="{BB962C8B-B14F-4D97-AF65-F5344CB8AC3E}">
        <p14:creationId xmlns:p14="http://schemas.microsoft.com/office/powerpoint/2010/main" val="5050265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057997" y="274637"/>
            <a:ext cx="4337858" cy="1325563"/>
          </a:xfrm>
        </p:spPr>
        <p:txBody>
          <a:bodyPr/>
          <a:lstStyle/>
          <a:p>
            <a:pPr eaLnBrk="1" hangingPunct="1"/>
            <a:r>
              <a:rPr lang="en-GB" altLang="en-US" dirty="0"/>
              <a:t>Damage to Bones</a:t>
            </a:r>
          </a:p>
        </p:txBody>
      </p:sp>
      <p:sp>
        <p:nvSpPr>
          <p:cNvPr id="97283" name="Rectangle 3"/>
          <p:cNvSpPr>
            <a:spLocks noGrp="1" noChangeArrowheads="1"/>
          </p:cNvSpPr>
          <p:nvPr>
            <p:ph idx="1"/>
          </p:nvPr>
        </p:nvSpPr>
        <p:spPr>
          <a:xfrm>
            <a:off x="581891" y="1600200"/>
            <a:ext cx="11399519" cy="4997450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GB" altLang="en-US" dirty="0"/>
              <a:t>Occurs when the force applied is greater than strength of the bone.</a:t>
            </a:r>
          </a:p>
          <a:p>
            <a:pPr marL="0" indent="0">
              <a:buNone/>
              <a:defRPr/>
            </a:pPr>
            <a:endParaRPr lang="en-GB" altLang="en-US" dirty="0"/>
          </a:p>
          <a:p>
            <a:pPr marL="609600" indent="-609600">
              <a:buNone/>
              <a:defRPr/>
            </a:pPr>
            <a:r>
              <a:rPr lang="en-GB" altLang="en-US" dirty="0"/>
              <a:t>	(a) Acute – damage a result of a single or a short bout of intense force.</a:t>
            </a:r>
          </a:p>
          <a:p>
            <a:pPr marL="609600" indent="-609600">
              <a:buNone/>
              <a:defRPr/>
            </a:pPr>
            <a:endParaRPr lang="en-GB" altLang="en-US" dirty="0"/>
          </a:p>
          <a:p>
            <a:pPr marL="990600" lvl="1" indent="-533400">
              <a:buNone/>
              <a:defRPr/>
            </a:pPr>
            <a:r>
              <a:rPr lang="en-GB" altLang="en-US" dirty="0"/>
              <a:t>  (b) </a:t>
            </a:r>
            <a:r>
              <a:rPr lang="en-GB" altLang="en-US" sz="2800" dirty="0"/>
              <a:t>Chronic – damage as a result of forces over an extended period.</a:t>
            </a:r>
          </a:p>
          <a:p>
            <a:pPr marL="990600" lvl="1" indent="-533400">
              <a:buNone/>
              <a:defRPr/>
            </a:pPr>
            <a:endParaRPr lang="en-GB" altLang="en-US" dirty="0"/>
          </a:p>
          <a:p>
            <a:pPr marL="0" indent="0">
              <a:buNone/>
              <a:defRPr/>
            </a:pPr>
            <a:r>
              <a:rPr lang="en-GB" altLang="en-US" dirty="0"/>
              <a:t>As a result of diseases such as osteoporosis and cancers</a:t>
            </a:r>
          </a:p>
          <a:p>
            <a:pPr marL="0" indent="0">
              <a:buNone/>
              <a:defRPr/>
            </a:pPr>
            <a:endParaRPr lang="en-GB" altLang="en-US" dirty="0"/>
          </a:p>
          <a:p>
            <a:pPr marL="0" indent="0">
              <a:buNone/>
              <a:defRPr/>
            </a:pPr>
            <a:r>
              <a:rPr lang="en-GB" altLang="en-US" dirty="0"/>
              <a:t>As a result of malnutrition e.g. vitamin &amp; calcium deficiencies causing rickets</a:t>
            </a:r>
          </a:p>
        </p:txBody>
      </p:sp>
    </p:spTree>
    <p:extLst>
      <p:ext uri="{BB962C8B-B14F-4D97-AF65-F5344CB8AC3E}">
        <p14:creationId xmlns:p14="http://schemas.microsoft.com/office/powerpoint/2010/main" val="39992929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type="title"/>
          </p:nvPr>
        </p:nvSpPr>
        <p:spPr>
          <a:xfrm>
            <a:off x="4128654" y="174886"/>
            <a:ext cx="3391593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US" altLang="en-US" sz="4000" dirty="0"/>
            </a:br>
            <a:r>
              <a:rPr lang="en-US" altLang="en-US" sz="4000" dirty="0"/>
              <a:t>Fracture repair</a:t>
            </a:r>
            <a:br>
              <a:rPr lang="en-US" altLang="en-US" sz="4000" dirty="0"/>
            </a:br>
            <a:endParaRPr lang="en-GB" altLang="en-US" sz="4000" dirty="0"/>
          </a:p>
        </p:txBody>
      </p:sp>
      <p:sp>
        <p:nvSpPr>
          <p:cNvPr id="23555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205048" y="1557339"/>
            <a:ext cx="5342312" cy="489585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000" dirty="0"/>
              <a:t>Hematoma- blood clot in space between edges of break</a:t>
            </a:r>
          </a:p>
          <a:p>
            <a:pPr eaLnBrk="1" hangingPunct="1">
              <a:lnSpc>
                <a:spcPct val="80000"/>
              </a:lnSpc>
            </a:pPr>
            <a:endParaRPr lang="en-US" altLang="en-US" sz="20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/>
              <a:t>Fibrocartilage callus- begins tissue repair</a:t>
            </a:r>
          </a:p>
          <a:p>
            <a:pPr eaLnBrk="1" hangingPunct="1">
              <a:lnSpc>
                <a:spcPct val="80000"/>
              </a:lnSpc>
            </a:pPr>
            <a:endParaRPr lang="en-US" altLang="en-US" sz="20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/>
              <a:t>Bony callus - osteoblasts produce trabeculae (structural support) of spongy bone and replace fibrocartilage</a:t>
            </a:r>
          </a:p>
          <a:p>
            <a:pPr eaLnBrk="1" hangingPunct="1">
              <a:lnSpc>
                <a:spcPct val="80000"/>
              </a:lnSpc>
            </a:pPr>
            <a:endParaRPr lang="en-US" altLang="en-US" sz="20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/>
              <a:t>Remodeling- osteoblasts build new compact bone, osteoclasts build new medullary cavity</a:t>
            </a:r>
            <a:r>
              <a:rPr lang="en-US" altLang="en-US" sz="1800" dirty="0"/>
              <a:t> 	</a:t>
            </a:r>
            <a:endParaRPr lang="en-GB" altLang="en-US" sz="1800" dirty="0"/>
          </a:p>
        </p:txBody>
      </p:sp>
      <p:pic>
        <p:nvPicPr>
          <p:cNvPr id="23556" name="Picture 6" descr="07_ap13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84406" y="1030867"/>
            <a:ext cx="4537075" cy="4751387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19403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type="title"/>
          </p:nvPr>
        </p:nvSpPr>
        <p:spPr>
          <a:xfrm>
            <a:off x="838200" y="365126"/>
            <a:ext cx="10515600" cy="643486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altLang="en-US" sz="4000" dirty="0"/>
              <a:t>Aging and bones</a:t>
            </a:r>
            <a:endParaRPr lang="en-GB" altLang="en-US" sz="4000" dirty="0"/>
          </a:p>
        </p:txBody>
      </p:sp>
      <p:sp>
        <p:nvSpPr>
          <p:cNvPr id="16388" name="Rectangle 4"/>
          <p:cNvSpPr>
            <a:spLocks noGrp="1" noChangeArrowheads="1"/>
          </p:cNvSpPr>
          <p:nvPr>
            <p:ph idx="1"/>
          </p:nvPr>
        </p:nvSpPr>
        <p:spPr>
          <a:xfrm>
            <a:off x="184265" y="1326861"/>
            <a:ext cx="6177742" cy="4351338"/>
          </a:xfrm>
        </p:spPr>
        <p:txBody>
          <a:bodyPr rtlCol="0">
            <a:normAutofit fontScale="92500" lnSpcReduction="10000"/>
          </a:bodyPr>
          <a:lstStyle/>
          <a:p>
            <a:pPr>
              <a:defRPr/>
            </a:pPr>
            <a:r>
              <a:rPr lang="en-US" altLang="en-US" dirty="0"/>
              <a:t>Both bone and cartilage tend to deteriorate.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/>
              <a:t>Cartilage: chondrocytes die, cartilage becomes calcified.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/>
              <a:t>Osteoporosis; bone is broken down faster than it can be built.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/>
              <a:t>Bones get weak and brittle; tend to fracture easily.</a:t>
            </a:r>
          </a:p>
          <a:p>
            <a:pPr>
              <a:defRPr/>
            </a:pPr>
            <a:endParaRPr lang="en-GB" altLang="en-US" dirty="0"/>
          </a:p>
        </p:txBody>
      </p:sp>
      <p:pic>
        <p:nvPicPr>
          <p:cNvPr id="4" name="Picture 5" descr="bonemass-age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4522" y="1575146"/>
            <a:ext cx="5545138" cy="4468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939761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dirty="0"/>
              <a:t>Osteoporosis Bone</a:t>
            </a:r>
          </a:p>
        </p:txBody>
      </p:sp>
      <p:pic>
        <p:nvPicPr>
          <p:cNvPr id="27651" name="Picture 18" descr="BONES1&amp;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67" y="1844676"/>
            <a:ext cx="4967347" cy="47045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2" name="Picture 28" descr="http://www.kau.edu.sa/Files/0057572/Galleries/4080/27972_Han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664" y="1841499"/>
            <a:ext cx="6241979" cy="4707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65179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2"/>
          <p:cNvSpPr txBox="1">
            <a:spLocks noChangeArrowheads="1"/>
          </p:cNvSpPr>
          <p:nvPr/>
        </p:nvSpPr>
        <p:spPr bwMode="auto">
          <a:xfrm>
            <a:off x="2193925" y="442913"/>
            <a:ext cx="1841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800">
              <a:latin typeface="Arial Rounded MT Bold" panose="020F0704030504030204" pitchFamily="34" charset="0"/>
            </a:endParaRP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>
              <a:defRPr/>
            </a:pPr>
            <a:r>
              <a:rPr lang="en-US" altLang="en-US" sz="4000" dirty="0"/>
              <a:t>Osteoporosis – Cause and Management</a:t>
            </a:r>
            <a:endParaRPr lang="en-GB" altLang="en-US" sz="4000" dirty="0"/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839788" y="1690688"/>
            <a:ext cx="5157787" cy="496772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GB" altLang="en-US" dirty="0">
                <a:solidFill>
                  <a:srgbClr val="0070C0"/>
                </a:solidFill>
              </a:rPr>
              <a:t>Risk Factors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18610" y="2505075"/>
            <a:ext cx="5157787" cy="3684588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  <a:defRPr/>
            </a:pPr>
            <a:r>
              <a:rPr lang="en-US" altLang="en-US" dirty="0"/>
              <a:t>Inadequate calcium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US" altLang="en-US" dirty="0"/>
              <a:t>Little weight-bearing exercise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US" altLang="en-US" dirty="0"/>
              <a:t>Drinking alcohol, smoking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US" altLang="en-US" dirty="0"/>
              <a:t>Being female: decreased estrogen secretion after menopause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US" altLang="en-US" dirty="0"/>
              <a:t>Small frame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US" altLang="en-US" dirty="0"/>
              <a:t>Caucasian or Asian ethnicity</a:t>
            </a:r>
          </a:p>
          <a:p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496772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Prevention</a:t>
            </a:r>
            <a:r>
              <a:rPr lang="en-GB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4"/>
          </p:nvPr>
        </p:nvSpPr>
        <p:spPr>
          <a:xfrm>
            <a:off x="6172199" y="2505075"/>
            <a:ext cx="5448993" cy="368458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Sufficient Calcium &amp; </a:t>
            </a:r>
            <a:r>
              <a:rPr lang="en-GB" dirty="0" err="1"/>
              <a:t>Vit</a:t>
            </a:r>
            <a:r>
              <a:rPr lang="en-GB"/>
              <a:t>. </a:t>
            </a:r>
            <a:r>
              <a:rPr lang="en-GB" dirty="0"/>
              <a:t>D in the diet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Regular impact physical activity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Avoid smoking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Limit alcohol consumption</a:t>
            </a:r>
          </a:p>
        </p:txBody>
      </p:sp>
    </p:spTree>
    <p:extLst>
      <p:ext uri="{BB962C8B-B14F-4D97-AF65-F5344CB8AC3E}">
        <p14:creationId xmlns:p14="http://schemas.microsoft.com/office/powerpoint/2010/main" val="86602015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06190"/>
          </a:xfrm>
        </p:spPr>
        <p:txBody>
          <a:bodyPr>
            <a:normAutofit fontScale="90000"/>
          </a:bodyPr>
          <a:lstStyle/>
          <a:p>
            <a:r>
              <a:rPr lang="en-GB" dirty="0"/>
              <a:t>Bones Multiple choice Test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5309" y="2641536"/>
            <a:ext cx="4073153" cy="3383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29241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Qu.1	Which bone lies next to the radius?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lvl="1" indent="0">
              <a:lnSpc>
                <a:spcPct val="150000"/>
              </a:lnSpc>
              <a:buNone/>
            </a:pPr>
            <a:r>
              <a:rPr lang="en-GB" sz="3200" dirty="0" err="1"/>
              <a:t>Humerus</a:t>
            </a:r>
            <a:endParaRPr lang="en-GB" sz="3200" dirty="0"/>
          </a:p>
          <a:p>
            <a:pPr marL="457200" lvl="1" indent="0">
              <a:lnSpc>
                <a:spcPct val="150000"/>
              </a:lnSpc>
              <a:buNone/>
            </a:pPr>
            <a:r>
              <a:rPr lang="en-GB" sz="3200" dirty="0"/>
              <a:t>Ulna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en-GB" sz="3200" dirty="0"/>
              <a:t>Femur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en-GB" sz="3200" dirty="0"/>
              <a:t>Tibia</a:t>
            </a:r>
          </a:p>
        </p:txBody>
      </p:sp>
    </p:spTree>
    <p:extLst>
      <p:ext uri="{BB962C8B-B14F-4D97-AF65-F5344CB8AC3E}">
        <p14:creationId xmlns:p14="http://schemas.microsoft.com/office/powerpoint/2010/main" val="5697523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2	Which is a flat bone?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Femur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Metatarsal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Scapula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Vertebrae</a:t>
            </a:r>
          </a:p>
        </p:txBody>
      </p:sp>
    </p:spTree>
    <p:extLst>
      <p:ext uri="{BB962C8B-B14F-4D97-AF65-F5344CB8AC3E}">
        <p14:creationId xmlns:p14="http://schemas.microsoft.com/office/powerpoint/2010/main" val="34194128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3	Which is a sesamoid bone?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Patella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Atlas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Calcaneus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Sternum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011106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4	On which bones would you find  			condyles?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Phalanges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Femur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Humerus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Pelvis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69328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Qu.5	How many of the bones are freely 			moveable?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206</a:t>
            </a:r>
          </a:p>
          <a:p>
            <a:endParaRPr lang="en-GB" dirty="0"/>
          </a:p>
          <a:p>
            <a:r>
              <a:rPr lang="en-GB" dirty="0"/>
              <a:t>205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176</a:t>
            </a:r>
          </a:p>
          <a:p>
            <a:endParaRPr lang="en-GB" dirty="0"/>
          </a:p>
          <a:p>
            <a:r>
              <a:rPr lang="en-GB" dirty="0"/>
              <a:t>177</a:t>
            </a:r>
          </a:p>
        </p:txBody>
      </p:sp>
    </p:spTree>
    <p:extLst>
      <p:ext uri="{BB962C8B-B14F-4D97-AF65-F5344CB8AC3E}">
        <p14:creationId xmlns:p14="http://schemas.microsoft.com/office/powerpoint/2010/main" val="39317910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6 How many bones comprise the cervical spine?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1" indent="0">
              <a:buNone/>
            </a:pPr>
            <a:r>
              <a:rPr lang="en-GB" dirty="0"/>
              <a:t>5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7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9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12</a:t>
            </a:r>
          </a:p>
        </p:txBody>
      </p:sp>
    </p:spTree>
    <p:extLst>
      <p:ext uri="{BB962C8B-B14F-4D97-AF65-F5344CB8AC3E}">
        <p14:creationId xmlns:p14="http://schemas.microsoft.com/office/powerpoint/2010/main" val="310679160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7 What is the name of the vertebrae that supports the cranium?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Axis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Thoracic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Sacrum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Atlas </a:t>
            </a:r>
          </a:p>
        </p:txBody>
      </p:sp>
    </p:spTree>
    <p:extLst>
      <p:ext uri="{BB962C8B-B14F-4D97-AF65-F5344CB8AC3E}">
        <p14:creationId xmlns:p14="http://schemas.microsoft.com/office/powerpoint/2010/main" val="42948420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Qu.8 Which is considered a long bone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 </a:t>
            </a:r>
            <a:endParaRPr lang="en-GB" dirty="0"/>
          </a:p>
          <a:p>
            <a:pPr marL="0" lvl="0" indent="0">
              <a:buNone/>
            </a:pPr>
            <a:r>
              <a:rPr lang="en-US" dirty="0"/>
              <a:t>Rib 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US" dirty="0"/>
              <a:t>Scapula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US" dirty="0"/>
              <a:t>Femur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US" dirty="0"/>
              <a:t>Phalange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593090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9 </a:t>
            </a:r>
            <a:r>
              <a:rPr lang="en-US" dirty="0"/>
              <a:t>Which best describes compact bones?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lvl="0" indent="0">
              <a:lnSpc>
                <a:spcPct val="200000"/>
              </a:lnSpc>
              <a:buNone/>
            </a:pPr>
            <a:r>
              <a:rPr lang="en-US" dirty="0"/>
              <a:t>Dense and hard it found on the outer layers of the bone.</a:t>
            </a:r>
            <a:endParaRPr lang="en-GB" dirty="0"/>
          </a:p>
          <a:p>
            <a:pPr marL="0" lvl="0" indent="0">
              <a:lnSpc>
                <a:spcPct val="200000"/>
              </a:lnSpc>
              <a:buNone/>
            </a:pPr>
            <a:r>
              <a:rPr lang="en-US" dirty="0"/>
              <a:t>Made up from a lattice work of bone filled with marrow.</a:t>
            </a:r>
            <a:endParaRPr lang="en-GB" dirty="0"/>
          </a:p>
          <a:p>
            <a:pPr marL="0" lvl="0" indent="0">
              <a:lnSpc>
                <a:spcPct val="200000"/>
              </a:lnSpc>
              <a:buNone/>
            </a:pPr>
            <a:r>
              <a:rPr lang="en-US" dirty="0"/>
              <a:t>A group of hard bones in close proximity to each other e.g. the hand or foot.</a:t>
            </a:r>
            <a:endParaRPr lang="en-GB" dirty="0"/>
          </a:p>
          <a:p>
            <a:pPr marL="0" indent="0">
              <a:lnSpc>
                <a:spcPct val="200000"/>
              </a:lnSpc>
              <a:buNone/>
            </a:pPr>
            <a:r>
              <a:rPr lang="en-US" dirty="0"/>
              <a:t>The hard ends of a bone where movements occur.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474314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Qu. 10 </a:t>
            </a:r>
            <a:r>
              <a:rPr lang="en-US" dirty="0"/>
              <a:t>In which part of the bone does growth occur?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lnSpc>
                <a:spcPct val="200000"/>
              </a:lnSpc>
              <a:buNone/>
            </a:pPr>
            <a:r>
              <a:rPr lang="en-US" dirty="0"/>
              <a:t>Foramina</a:t>
            </a:r>
            <a:endParaRPr lang="en-GB" dirty="0"/>
          </a:p>
          <a:p>
            <a:pPr marL="0" lvl="0" indent="0">
              <a:lnSpc>
                <a:spcPct val="200000"/>
              </a:lnSpc>
              <a:buNone/>
            </a:pPr>
            <a:r>
              <a:rPr lang="en-US" dirty="0"/>
              <a:t>epiphyseal plate</a:t>
            </a:r>
            <a:endParaRPr lang="en-GB" dirty="0"/>
          </a:p>
          <a:p>
            <a:pPr marL="0" lvl="0" indent="0">
              <a:lnSpc>
                <a:spcPct val="200000"/>
              </a:lnSpc>
              <a:buNone/>
            </a:pPr>
            <a:r>
              <a:rPr lang="en-US" dirty="0"/>
              <a:t>Medullary </a:t>
            </a:r>
            <a:endParaRPr lang="en-GB" dirty="0"/>
          </a:p>
          <a:p>
            <a:pPr marL="0" lvl="0" indent="0">
              <a:lnSpc>
                <a:spcPct val="200000"/>
              </a:lnSpc>
              <a:buNone/>
            </a:pPr>
            <a:r>
              <a:rPr lang="en-US" dirty="0"/>
              <a:t>Diaphysis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68265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Qu. 11	</a:t>
            </a:r>
            <a:r>
              <a:rPr lang="en-US" dirty="0"/>
              <a:t>What is the name of the cell which 			deposits new bone.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buFont typeface="+mj-lt"/>
              <a:buAutoNum type="alphaUcPeriod"/>
            </a:pPr>
            <a:r>
              <a:rPr lang="en-US" dirty="0"/>
              <a:t>Osteoblast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Osteocytes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Stem cell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Osteoclast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193428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12 	</a:t>
            </a:r>
            <a:r>
              <a:rPr lang="en-US" dirty="0"/>
              <a:t>The pelvic girdle consists of which 			three bones?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Ilium, Sacrum and pubis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Ischium, </a:t>
            </a:r>
            <a:r>
              <a:rPr lang="en-US" dirty="0" err="1"/>
              <a:t>Illium</a:t>
            </a:r>
            <a:r>
              <a:rPr lang="en-US" dirty="0"/>
              <a:t> and sacrum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Pubis, coccyx and Ilium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Ilium, pubis and Ischium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76736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Qu. 13 </a:t>
            </a:r>
            <a:r>
              <a:rPr lang="en-US" dirty="0"/>
              <a:t>The process by which cartilage is transformed in to bone during maturation is called?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 err="1"/>
              <a:t>Phosphoralation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Deposition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Calcification 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Ossification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113241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14	Bone cells are called?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buFont typeface="+mj-lt"/>
              <a:buAutoNum type="alphaUcPeriod"/>
            </a:pPr>
            <a:r>
              <a:rPr lang="en-US" dirty="0"/>
              <a:t>Osteoblast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Osteocytes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Stem cell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Osteoclast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01501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 15 The shaft of the bone is also called the?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/>
              <a:t>Epiphysis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Metaphysis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Diaphysis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Haversian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78189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16	Which is </a:t>
            </a:r>
            <a:r>
              <a:rPr lang="en-GB" u="sng" dirty="0"/>
              <a:t>not</a:t>
            </a:r>
            <a:r>
              <a:rPr lang="en-GB" dirty="0"/>
              <a:t> a function of bone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/>
              <a:t>Produce red blood cells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Protection of major organs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Produce hormones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Provide locations for the attachment of tendons</a:t>
            </a:r>
          </a:p>
        </p:txBody>
      </p:sp>
    </p:spTree>
    <p:extLst>
      <p:ext uri="{BB962C8B-B14F-4D97-AF65-F5344CB8AC3E}">
        <p14:creationId xmlns:p14="http://schemas.microsoft.com/office/powerpoint/2010/main" val="230926572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17	On which bone would you find the greater trochanter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 err="1"/>
              <a:t>Humerus</a:t>
            </a:r>
            <a:endParaRPr lang="en-GB" dirty="0"/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Radius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Ulna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Femur</a:t>
            </a:r>
          </a:p>
        </p:txBody>
      </p:sp>
    </p:spTree>
    <p:extLst>
      <p:ext uri="{BB962C8B-B14F-4D97-AF65-F5344CB8AC3E}">
        <p14:creationId xmlns:p14="http://schemas.microsoft.com/office/powerpoint/2010/main" val="414678247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18 On which bone would you find the Olecranon process and coronoid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 err="1"/>
              <a:t>Humerus</a:t>
            </a:r>
            <a:endParaRPr lang="en-GB" dirty="0"/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Radius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Ulna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Femur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724567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19 The study of bones is called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 err="1"/>
              <a:t>Arthrology</a:t>
            </a:r>
            <a:endParaRPr lang="en-GB" dirty="0"/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Osteology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Palaeontology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 err="1"/>
              <a:t>Boneology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027494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64136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Qu. 20 Bone is made from highly organised structures containing the Haversian canal &amp; blood vessels – these are called?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2316" y="2357640"/>
            <a:ext cx="10515600" cy="4351338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/>
              <a:t>Lamellae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 err="1"/>
              <a:t>Canuliculi</a:t>
            </a:r>
            <a:endParaRPr lang="en-GB" dirty="0"/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Trabeculae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Osteons</a:t>
            </a:r>
          </a:p>
        </p:txBody>
      </p:sp>
    </p:spTree>
    <p:extLst>
      <p:ext uri="{BB962C8B-B14F-4D97-AF65-F5344CB8AC3E}">
        <p14:creationId xmlns:p14="http://schemas.microsoft.com/office/powerpoint/2010/main" val="19366706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Answers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6843" y="1894605"/>
            <a:ext cx="4258065" cy="4343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27883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Qu.1	Which bone lies next to the radius?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71550" lvl="1" indent="-514350">
              <a:lnSpc>
                <a:spcPct val="150000"/>
              </a:lnSpc>
              <a:buFont typeface="+mj-lt"/>
              <a:buAutoNum type="alphaUcPeriod"/>
            </a:pPr>
            <a:r>
              <a:rPr lang="en-GB" sz="3200" dirty="0" err="1"/>
              <a:t>Humerus</a:t>
            </a:r>
            <a:endParaRPr lang="en-GB" sz="3200" dirty="0"/>
          </a:p>
          <a:p>
            <a:pPr marL="971550" lvl="1" indent="-514350">
              <a:lnSpc>
                <a:spcPct val="150000"/>
              </a:lnSpc>
              <a:buFont typeface="+mj-lt"/>
              <a:buAutoNum type="alphaUcPeriod"/>
            </a:pPr>
            <a:r>
              <a:rPr lang="en-GB" sz="3200" dirty="0">
                <a:solidFill>
                  <a:srgbClr val="FF0000"/>
                </a:solidFill>
              </a:rPr>
              <a:t>Ulna</a:t>
            </a:r>
          </a:p>
          <a:p>
            <a:pPr marL="971550" lvl="1" indent="-514350">
              <a:lnSpc>
                <a:spcPct val="150000"/>
              </a:lnSpc>
              <a:buFont typeface="+mj-lt"/>
              <a:buAutoNum type="alphaUcPeriod"/>
            </a:pPr>
            <a:r>
              <a:rPr lang="en-GB" sz="3200" dirty="0"/>
              <a:t>Femur</a:t>
            </a:r>
          </a:p>
          <a:p>
            <a:pPr marL="971550" lvl="1" indent="-514350">
              <a:lnSpc>
                <a:spcPct val="150000"/>
              </a:lnSpc>
              <a:buFont typeface="+mj-lt"/>
              <a:buAutoNum type="alphaUcPeriod"/>
            </a:pPr>
            <a:r>
              <a:rPr lang="en-GB" sz="3200" dirty="0"/>
              <a:t>Tibia</a:t>
            </a:r>
          </a:p>
        </p:txBody>
      </p:sp>
    </p:spTree>
    <p:extLst>
      <p:ext uri="{BB962C8B-B14F-4D97-AF65-F5344CB8AC3E}">
        <p14:creationId xmlns:p14="http://schemas.microsoft.com/office/powerpoint/2010/main" val="321049138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2	Which is a flat bone?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/>
              <a:t>Femur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Metatarsal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>
                <a:solidFill>
                  <a:srgbClr val="FF0000"/>
                </a:solidFill>
              </a:rPr>
              <a:t>Scapula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Vertebrae</a:t>
            </a:r>
          </a:p>
        </p:txBody>
      </p:sp>
    </p:spTree>
    <p:extLst>
      <p:ext uri="{BB962C8B-B14F-4D97-AF65-F5344CB8AC3E}">
        <p14:creationId xmlns:p14="http://schemas.microsoft.com/office/powerpoint/2010/main" val="428179174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3	Which is a sesamoid bone?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>
                <a:solidFill>
                  <a:srgbClr val="FF0000"/>
                </a:solidFill>
              </a:rPr>
              <a:t>Patella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Atlas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Calcaneus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Sternum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921832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4	On which bones would you find  			condyles?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/>
              <a:t>Phalanges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>
                <a:solidFill>
                  <a:srgbClr val="FF0000"/>
                </a:solidFill>
              </a:rPr>
              <a:t>Femur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 err="1"/>
              <a:t>Humerus</a:t>
            </a:r>
            <a:endParaRPr lang="en-GB" dirty="0"/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Pelvis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426171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Qu.5	How many of the bones are freely 			moveable?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/>
              <a:t>206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205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176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>
                <a:solidFill>
                  <a:srgbClr val="FF0000"/>
                </a:solidFill>
              </a:rPr>
              <a:t>177</a:t>
            </a:r>
          </a:p>
        </p:txBody>
      </p:sp>
    </p:spTree>
    <p:extLst>
      <p:ext uri="{BB962C8B-B14F-4D97-AF65-F5344CB8AC3E}">
        <p14:creationId xmlns:p14="http://schemas.microsoft.com/office/powerpoint/2010/main" val="169096468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6 How many bones comprise the cervical spine?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914400" lvl="1" indent="-457200">
              <a:buFont typeface="+mj-lt"/>
              <a:buAutoNum type="alphaUcPeriod"/>
            </a:pPr>
            <a:r>
              <a:rPr lang="en-GB" dirty="0"/>
              <a:t>5</a:t>
            </a:r>
          </a:p>
          <a:p>
            <a:pPr marL="914400" lvl="1" indent="-457200">
              <a:buFont typeface="+mj-lt"/>
              <a:buAutoNum type="alphaUcPeriod"/>
            </a:pPr>
            <a:endParaRPr lang="en-GB" dirty="0"/>
          </a:p>
          <a:p>
            <a:pPr marL="914400" lvl="1" indent="-457200">
              <a:buFont typeface="+mj-lt"/>
              <a:buAutoNum type="alphaUcPeriod"/>
            </a:pPr>
            <a:r>
              <a:rPr lang="en-GB" dirty="0">
                <a:solidFill>
                  <a:srgbClr val="FF0000"/>
                </a:solidFill>
              </a:rPr>
              <a:t>7</a:t>
            </a:r>
          </a:p>
          <a:p>
            <a:pPr marL="914400" lvl="1" indent="-457200">
              <a:buFont typeface="+mj-lt"/>
              <a:buAutoNum type="alphaUcPeriod"/>
            </a:pPr>
            <a:endParaRPr lang="en-GB" dirty="0"/>
          </a:p>
          <a:p>
            <a:pPr marL="914400" lvl="1" indent="-457200">
              <a:buFont typeface="+mj-lt"/>
              <a:buAutoNum type="alphaUcPeriod"/>
            </a:pPr>
            <a:r>
              <a:rPr lang="en-GB" dirty="0"/>
              <a:t>9</a:t>
            </a:r>
          </a:p>
          <a:p>
            <a:pPr marL="914400" lvl="1" indent="-457200">
              <a:buFont typeface="+mj-lt"/>
              <a:buAutoNum type="alphaUcPeriod"/>
            </a:pPr>
            <a:endParaRPr lang="en-GB" dirty="0"/>
          </a:p>
          <a:p>
            <a:pPr marL="914400" lvl="1" indent="-457200">
              <a:buFont typeface="+mj-lt"/>
              <a:buAutoNum type="alphaUcPeriod"/>
            </a:pPr>
            <a:r>
              <a:rPr lang="en-GB" dirty="0"/>
              <a:t>12</a:t>
            </a:r>
          </a:p>
        </p:txBody>
      </p:sp>
    </p:spTree>
    <p:extLst>
      <p:ext uri="{BB962C8B-B14F-4D97-AF65-F5344CB8AC3E}">
        <p14:creationId xmlns:p14="http://schemas.microsoft.com/office/powerpoint/2010/main" val="207601990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7 What is the name of the vertebrae that supports the cranium?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/>
              <a:t>Axis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Thoracic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Sacrum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>
                <a:solidFill>
                  <a:srgbClr val="FF0000"/>
                </a:solidFill>
              </a:rPr>
              <a:t>Atlas </a:t>
            </a:r>
          </a:p>
        </p:txBody>
      </p:sp>
    </p:spTree>
    <p:extLst>
      <p:ext uri="{BB962C8B-B14F-4D97-AF65-F5344CB8AC3E}">
        <p14:creationId xmlns:p14="http://schemas.microsoft.com/office/powerpoint/2010/main" val="158734030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Qu.8 Which is considered a long bone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 </a:t>
            </a: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Rib 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Scapula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>
                <a:solidFill>
                  <a:srgbClr val="FF0000"/>
                </a:solidFill>
              </a:rPr>
              <a:t>Femur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Phalange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48612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9 </a:t>
            </a:r>
            <a:r>
              <a:rPr lang="en-US" dirty="0"/>
              <a:t>Which best describes compact bones?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>
                <a:solidFill>
                  <a:srgbClr val="FF0000"/>
                </a:solidFill>
              </a:rPr>
              <a:t>Dense and hard it found on the outer layers of the bone.</a:t>
            </a:r>
            <a:endParaRPr lang="en-GB" dirty="0">
              <a:solidFill>
                <a:srgbClr val="FF0000"/>
              </a:solidFill>
            </a:endParaRPr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Made up from a lattice work of bone filled with marrow.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A group of hard bones in close proximity to each other e.g. the hand or foot.</a:t>
            </a:r>
            <a:endParaRPr lang="en-GB" dirty="0"/>
          </a:p>
          <a:p>
            <a:pPr marL="51435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The hard ends of a bone where movements occur.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7453430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Qu. 10 </a:t>
            </a:r>
            <a:r>
              <a:rPr lang="en-US" dirty="0"/>
              <a:t>In which part of the bone does growth occur?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Foramina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>
                <a:solidFill>
                  <a:srgbClr val="FF0000"/>
                </a:solidFill>
              </a:rPr>
              <a:t>epiphyseal plate</a:t>
            </a:r>
            <a:endParaRPr lang="en-GB" dirty="0">
              <a:solidFill>
                <a:srgbClr val="FF0000"/>
              </a:solidFill>
            </a:endParaRPr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Medullary 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Diaphysis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3568274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7611" y="625590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Qu. 11	</a:t>
            </a:r>
            <a:r>
              <a:rPr lang="en-US" dirty="0"/>
              <a:t>What is the name of the cell which 			deposits new bone.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buFont typeface="+mj-lt"/>
              <a:buAutoNum type="alphaUcPeriod"/>
            </a:pPr>
            <a:r>
              <a:rPr lang="en-US" dirty="0">
                <a:solidFill>
                  <a:srgbClr val="FF0000"/>
                </a:solidFill>
              </a:rPr>
              <a:t>Osteoblast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Osteocytes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Stem cell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Osteoclast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2375497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12 	</a:t>
            </a:r>
            <a:r>
              <a:rPr lang="en-US" dirty="0"/>
              <a:t>The pelvic girdle consists of which 			three bones?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Ilium, Sacrum and pubis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Ischium, </a:t>
            </a:r>
            <a:r>
              <a:rPr lang="en-US" dirty="0" err="1"/>
              <a:t>Illium</a:t>
            </a:r>
            <a:r>
              <a:rPr lang="en-US" dirty="0"/>
              <a:t> and sacrum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Pubis, coccyx and Ilium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>
                <a:solidFill>
                  <a:srgbClr val="FF0000"/>
                </a:solidFill>
              </a:rPr>
              <a:t>Ilium, pubis and Ischium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4893430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Qu. 13 </a:t>
            </a:r>
            <a:r>
              <a:rPr lang="en-US" dirty="0"/>
              <a:t>The process by which cartilage is transformed in to bone during maturation is called?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 err="1"/>
              <a:t>Phosphoralation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Deposition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Calcification 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Ossification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293396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14	Bone cells are called?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buFont typeface="+mj-lt"/>
              <a:buAutoNum type="alphaUcPeriod"/>
            </a:pPr>
            <a:r>
              <a:rPr lang="en-US" dirty="0"/>
              <a:t>Osteoblast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>
                <a:solidFill>
                  <a:srgbClr val="FF0000"/>
                </a:solidFill>
              </a:rPr>
              <a:t>Osteocytes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Stem cell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Osteoclast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671600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 15 The shaft of the bone is also called the?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/>
              <a:t>Epiphysis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Metaphysis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>
                <a:solidFill>
                  <a:srgbClr val="FF0000"/>
                </a:solidFill>
              </a:rPr>
              <a:t>Diaphysis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Haversian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7091561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16	Which is </a:t>
            </a:r>
            <a:r>
              <a:rPr lang="en-GB" u="sng" dirty="0"/>
              <a:t>not</a:t>
            </a:r>
            <a:r>
              <a:rPr lang="en-GB" dirty="0"/>
              <a:t> a function of bone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/>
              <a:t>Produce red blood cells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Protection of major organs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>
                <a:solidFill>
                  <a:srgbClr val="FF0000"/>
                </a:solidFill>
              </a:rPr>
              <a:t>Produce hormones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Provide locations for the attachment of tendons</a:t>
            </a:r>
          </a:p>
        </p:txBody>
      </p:sp>
    </p:spTree>
    <p:extLst>
      <p:ext uri="{BB962C8B-B14F-4D97-AF65-F5344CB8AC3E}">
        <p14:creationId xmlns:p14="http://schemas.microsoft.com/office/powerpoint/2010/main" val="3690913775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17	On which bone would you find the greater trochanter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 err="1"/>
              <a:t>Humerus</a:t>
            </a:r>
            <a:endParaRPr lang="en-GB" dirty="0"/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Radius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Ulna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>
                <a:solidFill>
                  <a:srgbClr val="FF0000"/>
                </a:solidFill>
              </a:rPr>
              <a:t>Femur</a:t>
            </a:r>
          </a:p>
        </p:txBody>
      </p:sp>
    </p:spTree>
    <p:extLst>
      <p:ext uri="{BB962C8B-B14F-4D97-AF65-F5344CB8AC3E}">
        <p14:creationId xmlns:p14="http://schemas.microsoft.com/office/powerpoint/2010/main" val="2933123571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18 On which bone would you find the Olecranon process and coronoid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 err="1"/>
              <a:t>Humerus</a:t>
            </a:r>
            <a:endParaRPr lang="en-GB" dirty="0"/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Radius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>
                <a:solidFill>
                  <a:srgbClr val="FF0000"/>
                </a:solidFill>
              </a:rPr>
              <a:t>Ulna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Femur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2618513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19 The study of bones is called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 err="1"/>
              <a:t>Arthrology</a:t>
            </a:r>
            <a:endParaRPr lang="en-GB" dirty="0"/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>
                <a:solidFill>
                  <a:srgbClr val="FF0000"/>
                </a:solidFill>
              </a:rPr>
              <a:t>Osteology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Palaeontology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 err="1"/>
              <a:t>Boneology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2714807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87293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Qu. 20 Bone is made from highly organised structures containing the Haversian canal &amp; blood vessels – these are called?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/>
              <a:t>Lamellae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 err="1"/>
              <a:t>Canuliculi</a:t>
            </a:r>
            <a:endParaRPr lang="en-GB" dirty="0"/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Trabeculae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>
                <a:solidFill>
                  <a:srgbClr val="FF0000"/>
                </a:solidFill>
              </a:rPr>
              <a:t>Osteons</a:t>
            </a:r>
          </a:p>
        </p:txBody>
      </p:sp>
    </p:spTree>
    <p:extLst>
      <p:ext uri="{BB962C8B-B14F-4D97-AF65-F5344CB8AC3E}">
        <p14:creationId xmlns:p14="http://schemas.microsoft.com/office/powerpoint/2010/main" val="4720515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2353</Words>
  <Application>Microsoft Office PowerPoint</Application>
  <PresentationFormat>Widescreen</PresentationFormat>
  <Paragraphs>548</Paragraphs>
  <Slides>72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72</vt:i4>
      </vt:variant>
    </vt:vector>
  </HeadingPairs>
  <TitlesOfParts>
    <vt:vector size="79" baseType="lpstr">
      <vt:lpstr>Arial</vt:lpstr>
      <vt:lpstr>Arial Rounded MT Bold</vt:lpstr>
      <vt:lpstr>Calibri</vt:lpstr>
      <vt:lpstr>Calibri Light</vt:lpstr>
      <vt:lpstr>Symbol</vt:lpstr>
      <vt:lpstr>Times New Roman</vt:lpstr>
      <vt:lpstr>Office Theme</vt:lpstr>
      <vt:lpstr>Bones and Bony Processes</vt:lpstr>
      <vt:lpstr>The skeletal system</vt:lpstr>
      <vt:lpstr>Functions of the Skeleton</vt:lpstr>
      <vt:lpstr>The Skeleton</vt:lpstr>
      <vt:lpstr>The Spine</vt:lpstr>
      <vt:lpstr>Bones classified by shape</vt:lpstr>
      <vt:lpstr>Long Bone</vt:lpstr>
      <vt:lpstr>Short bones </vt:lpstr>
      <vt:lpstr>Irregular bones </vt:lpstr>
      <vt:lpstr>Flat bones </vt:lpstr>
      <vt:lpstr>Sesamoid Bones</vt:lpstr>
      <vt:lpstr>Bony Processes &amp; Features</vt:lpstr>
      <vt:lpstr>Bone Terminology</vt:lpstr>
      <vt:lpstr>PowerPoint Presentation</vt:lpstr>
      <vt:lpstr>General structure of bones</vt:lpstr>
      <vt:lpstr>Elements of the Mature Bone Matrix</vt:lpstr>
      <vt:lpstr>Maturation of bone</vt:lpstr>
      <vt:lpstr>Bone Formation</vt:lpstr>
      <vt:lpstr>Structure of Bone</vt:lpstr>
      <vt:lpstr> Compact bone </vt:lpstr>
      <vt:lpstr>Spongy (Cancellous) Bone</vt:lpstr>
      <vt:lpstr>Maintaining bone Integrity</vt:lpstr>
      <vt:lpstr>Bone response to training / rest</vt:lpstr>
      <vt:lpstr>Hormonal Control of Bone Remodeling</vt:lpstr>
      <vt:lpstr>Blood Calcium Control Mechanism for Bone formation / re-absorption</vt:lpstr>
      <vt:lpstr>Damage to Bones</vt:lpstr>
      <vt:lpstr> Fracture repair </vt:lpstr>
      <vt:lpstr>Aging and bones</vt:lpstr>
      <vt:lpstr>Osteoporosis Bone</vt:lpstr>
      <vt:lpstr>Osteoporosis – Cause and Management</vt:lpstr>
      <vt:lpstr>Bones Multiple choice Test</vt:lpstr>
      <vt:lpstr>Qu.1 Which bone lies next to the radius?</vt:lpstr>
      <vt:lpstr>QU. 2 Which is a flat bone?</vt:lpstr>
      <vt:lpstr>Qu. 3 Which is a sesamoid bone?</vt:lpstr>
      <vt:lpstr>Qu. 4 On which bones would you find     condyles?</vt:lpstr>
      <vt:lpstr>Qu.5 How many of the bones are freely    moveable?</vt:lpstr>
      <vt:lpstr>Qu. 6 How many bones comprise the cervical spine?</vt:lpstr>
      <vt:lpstr>Qu. 7 What is the name of the vertebrae that supports the cranium?</vt:lpstr>
      <vt:lpstr>Qu.8 Which is considered a long bone</vt:lpstr>
      <vt:lpstr>Qu. 9 Which best describes compact bones?</vt:lpstr>
      <vt:lpstr>Qu. 10 In which part of the bone does growth occur?</vt:lpstr>
      <vt:lpstr>Qu. 11 What is the name of the cell which    deposits new bone.</vt:lpstr>
      <vt:lpstr>Qu. 12  The pelvic girdle consists of which    three bones?</vt:lpstr>
      <vt:lpstr>Qu. 13 The process by which cartilage is transformed in to bone during maturation is called?</vt:lpstr>
      <vt:lpstr>Qu. 14 Bone cells are called?</vt:lpstr>
      <vt:lpstr>Qu 15 The shaft of the bone is also called the?</vt:lpstr>
      <vt:lpstr>Qu. 16 Which is not a function of bone</vt:lpstr>
      <vt:lpstr>Qu. 17 On which bone would you find the greater trochanter</vt:lpstr>
      <vt:lpstr>Qu. 18 On which bone would you find the Olecranon process and coronoid process</vt:lpstr>
      <vt:lpstr>Qu. 19 The study of bones is called</vt:lpstr>
      <vt:lpstr>Qu. 20 Bone is made from highly organised structures containing the Haversian canal &amp; blood vessels – these are called? </vt:lpstr>
      <vt:lpstr>Answers</vt:lpstr>
      <vt:lpstr>Qu.1 Which bone lies next to the radius?</vt:lpstr>
      <vt:lpstr>QU. 2 Which is a flat bone?</vt:lpstr>
      <vt:lpstr>Qu. 3 Which is a sesamoid bone?</vt:lpstr>
      <vt:lpstr>Qu. 4 On which bones would you find     condyles?</vt:lpstr>
      <vt:lpstr>Qu.5 How many of the bones are freely    moveable?</vt:lpstr>
      <vt:lpstr>Qu. 6 How many bones comprise the cervical spine?</vt:lpstr>
      <vt:lpstr>Qu. 7 What is the name of the vertebrae that supports the cranium?</vt:lpstr>
      <vt:lpstr>Qu.8 Which is considered a long bone</vt:lpstr>
      <vt:lpstr>Qu. 9 Which best describes compact bones?</vt:lpstr>
      <vt:lpstr>Qu. 10 In which part of the bone does growth occur?</vt:lpstr>
      <vt:lpstr>Qu. 11 What is the name of the cell which    deposits new bone.</vt:lpstr>
      <vt:lpstr>Qu. 12  The pelvic girdle consists of which    three bones?</vt:lpstr>
      <vt:lpstr>Qu. 13 The process by which cartilage is transformed in to bone during maturation is called?</vt:lpstr>
      <vt:lpstr>Qu. 14 Bone cells are called?</vt:lpstr>
      <vt:lpstr>Qu 15 The shaft of the bone is also called the?</vt:lpstr>
      <vt:lpstr>Qu. 16 Which is not a function of bone</vt:lpstr>
      <vt:lpstr>Qu. 17 On which bone would you find the greater trochanter</vt:lpstr>
      <vt:lpstr>Qu. 18 On which bone would you find the Olecranon process and coronoid process</vt:lpstr>
      <vt:lpstr>Qu. 19 The study of bones is called</vt:lpstr>
      <vt:lpstr>Qu. 20 Bone is made from highly organised structures containing the Haversian canal &amp; blood vessels – these are called?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Bone Structure and Growth</dc:title>
  <dc:creator>David Gardner</dc:creator>
  <cp:lastModifiedBy>David Gardner</cp:lastModifiedBy>
  <cp:revision>10</cp:revision>
  <dcterms:created xsi:type="dcterms:W3CDTF">2020-08-11T10:14:47Z</dcterms:created>
  <dcterms:modified xsi:type="dcterms:W3CDTF">2024-10-11T10:44:46Z</dcterms:modified>
</cp:coreProperties>
</file>