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E3FBB9-D9C4-4AC5-9875-972EA68278DA}" v="2" dt="2022-05-17T22:12:52.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0" d="100"/>
          <a:sy n="70" d="100"/>
        </p:scale>
        <p:origin x="7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lene bentick" userId="250a28163b67d707" providerId="LiveId" clId="{CFE3FBB9-D9C4-4AC5-9875-972EA68278DA}"/>
    <pc:docChg chg="undo custSel addSld modSld">
      <pc:chgData name="jolene bentick" userId="250a28163b67d707" providerId="LiveId" clId="{CFE3FBB9-D9C4-4AC5-9875-972EA68278DA}" dt="2022-05-17T22:14:40.030" v="1786" actId="313"/>
      <pc:docMkLst>
        <pc:docMk/>
      </pc:docMkLst>
      <pc:sldChg chg="addSp modSp mod">
        <pc:chgData name="jolene bentick" userId="250a28163b67d707" providerId="LiveId" clId="{CFE3FBB9-D9C4-4AC5-9875-972EA68278DA}" dt="2022-05-17T21:50:54.865" v="1697" actId="21"/>
        <pc:sldMkLst>
          <pc:docMk/>
          <pc:sldMk cId="3967195091" sldId="256"/>
        </pc:sldMkLst>
        <pc:spChg chg="mod">
          <ac:chgData name="jolene bentick" userId="250a28163b67d707" providerId="LiveId" clId="{CFE3FBB9-D9C4-4AC5-9875-972EA68278DA}" dt="2022-05-17T21:50:54.865" v="1697" actId="21"/>
          <ac:spMkLst>
            <pc:docMk/>
            <pc:sldMk cId="3967195091" sldId="256"/>
            <ac:spMk id="9" creationId="{9F4D958A-FD95-4752-8421-CA8FA5D78088}"/>
          </ac:spMkLst>
        </pc:spChg>
        <pc:spChg chg="mod">
          <ac:chgData name="jolene bentick" userId="250a28163b67d707" providerId="LiveId" clId="{CFE3FBB9-D9C4-4AC5-9875-972EA68278DA}" dt="2022-05-17T21:46:22.226" v="1691" actId="20577"/>
          <ac:spMkLst>
            <pc:docMk/>
            <pc:sldMk cId="3967195091" sldId="256"/>
            <ac:spMk id="10" creationId="{5F374456-5ED4-43C7-BEA1-537CE2D8DCD6}"/>
          </ac:spMkLst>
        </pc:spChg>
        <pc:spChg chg="add mod">
          <ac:chgData name="jolene bentick" userId="250a28163b67d707" providerId="LiveId" clId="{CFE3FBB9-D9C4-4AC5-9875-972EA68278DA}" dt="2022-05-17T21:05:53.505" v="1682" actId="20577"/>
          <ac:spMkLst>
            <pc:docMk/>
            <pc:sldMk cId="3967195091" sldId="256"/>
            <ac:spMk id="14" creationId="{FEE76FF5-FE7B-69F3-6359-B528EC2364A3}"/>
          </ac:spMkLst>
        </pc:spChg>
        <pc:picChg chg="mod">
          <ac:chgData name="jolene bentick" userId="250a28163b67d707" providerId="LiveId" clId="{CFE3FBB9-D9C4-4AC5-9875-972EA68278DA}" dt="2022-05-17T21:06:11.707" v="1686" actId="14100"/>
          <ac:picMkLst>
            <pc:docMk/>
            <pc:sldMk cId="3967195091" sldId="256"/>
            <ac:picMk id="11" creationId="{AA76A7C8-CD49-13F6-317E-B5D6D4CD0787}"/>
          </ac:picMkLst>
        </pc:picChg>
        <pc:picChg chg="mod">
          <ac:chgData name="jolene bentick" userId="250a28163b67d707" providerId="LiveId" clId="{CFE3FBB9-D9C4-4AC5-9875-972EA68278DA}" dt="2022-05-17T20:56:36.025" v="1279" actId="14100"/>
          <ac:picMkLst>
            <pc:docMk/>
            <pc:sldMk cId="3967195091" sldId="256"/>
            <ac:picMk id="13" creationId="{6B02BE27-9E6E-9DD4-B96F-9FE51C43AF20}"/>
          </ac:picMkLst>
        </pc:picChg>
      </pc:sldChg>
      <pc:sldChg chg="addSp delSp modSp new mod">
        <pc:chgData name="jolene bentick" userId="250a28163b67d707" providerId="LiveId" clId="{CFE3FBB9-D9C4-4AC5-9875-972EA68278DA}" dt="2022-05-17T22:14:40.030" v="1786" actId="313"/>
        <pc:sldMkLst>
          <pc:docMk/>
          <pc:sldMk cId="1129499903" sldId="257"/>
        </pc:sldMkLst>
        <pc:spChg chg="mod">
          <ac:chgData name="jolene bentick" userId="250a28163b67d707" providerId="LiveId" clId="{CFE3FBB9-D9C4-4AC5-9875-972EA68278DA}" dt="2022-05-17T21:59:32.786" v="1733" actId="1076"/>
          <ac:spMkLst>
            <pc:docMk/>
            <pc:sldMk cId="1129499903" sldId="257"/>
            <ac:spMk id="2" creationId="{17E03CEE-5980-A76A-BFB1-D7D05DFB875E}"/>
          </ac:spMkLst>
        </pc:spChg>
        <pc:spChg chg="add del mod">
          <ac:chgData name="jolene bentick" userId="250a28163b67d707" providerId="LiveId" clId="{CFE3FBB9-D9C4-4AC5-9875-972EA68278DA}" dt="2022-05-17T22:14:40.030" v="1786" actId="313"/>
          <ac:spMkLst>
            <pc:docMk/>
            <pc:sldMk cId="1129499903" sldId="257"/>
            <ac:spMk id="3" creationId="{1492D5E4-B413-998C-BA57-8EB553817AA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855D-449C-437A-A0B8-DE50691507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FE2E2B4-339E-4A38-B41F-57D2DF0EEE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990F027-2457-49CE-A0A7-A0972BCDD10B}"/>
              </a:ext>
            </a:extLst>
          </p:cNvPr>
          <p:cNvSpPr>
            <a:spLocks noGrp="1"/>
          </p:cNvSpPr>
          <p:nvPr>
            <p:ph type="dt" sz="half" idx="10"/>
          </p:nvPr>
        </p:nvSpPr>
        <p:spPr/>
        <p:txBody>
          <a:bodyPr/>
          <a:lstStyle/>
          <a:p>
            <a:fld id="{6F9A9CB0-B468-4A6D-AE7A-A398C5A03C88}" type="datetimeFigureOut">
              <a:rPr lang="en-US" smtClean="0"/>
              <a:t>5/16/2022</a:t>
            </a:fld>
            <a:endParaRPr lang="en-US"/>
          </a:p>
        </p:txBody>
      </p:sp>
      <p:sp>
        <p:nvSpPr>
          <p:cNvPr id="5" name="Footer Placeholder 4">
            <a:extLst>
              <a:ext uri="{FF2B5EF4-FFF2-40B4-BE49-F238E27FC236}">
                <a16:creationId xmlns:a16="http://schemas.microsoft.com/office/drawing/2014/main" id="{F176378B-FD7C-47AD-9717-E8187BCBA6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8EB1AF-C24A-4244-BA84-2F6008821800}"/>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959080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C2337-0CF5-4D9C-B41A-04707D60BA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7BFD9D1-D5C3-4296-9E29-93E6F4D7FE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7245FC-1081-4C5C-8733-48F36E7F518E}"/>
              </a:ext>
            </a:extLst>
          </p:cNvPr>
          <p:cNvSpPr>
            <a:spLocks noGrp="1"/>
          </p:cNvSpPr>
          <p:nvPr>
            <p:ph type="dt" sz="half" idx="10"/>
          </p:nvPr>
        </p:nvSpPr>
        <p:spPr/>
        <p:txBody>
          <a:bodyPr/>
          <a:lstStyle/>
          <a:p>
            <a:fld id="{6F9A9CB0-B468-4A6D-AE7A-A398C5A03C88}" type="datetimeFigureOut">
              <a:rPr lang="en-US" smtClean="0"/>
              <a:t>5/16/2022</a:t>
            </a:fld>
            <a:endParaRPr lang="en-US"/>
          </a:p>
        </p:txBody>
      </p:sp>
      <p:sp>
        <p:nvSpPr>
          <p:cNvPr id="5" name="Footer Placeholder 4">
            <a:extLst>
              <a:ext uri="{FF2B5EF4-FFF2-40B4-BE49-F238E27FC236}">
                <a16:creationId xmlns:a16="http://schemas.microsoft.com/office/drawing/2014/main" id="{F5A83601-C025-481A-A565-FF56DE1C6E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894343-6CB0-4974-8EF8-9520973F86A6}"/>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3220420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42841-8E84-485D-B571-E050CFBFD0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2DD0642-EFC9-41D1-AF2E-1A3506A185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B74380-81B2-4E5C-85F5-4030CDD5EE97}"/>
              </a:ext>
            </a:extLst>
          </p:cNvPr>
          <p:cNvSpPr>
            <a:spLocks noGrp="1"/>
          </p:cNvSpPr>
          <p:nvPr>
            <p:ph type="dt" sz="half" idx="10"/>
          </p:nvPr>
        </p:nvSpPr>
        <p:spPr/>
        <p:txBody>
          <a:bodyPr/>
          <a:lstStyle/>
          <a:p>
            <a:fld id="{6F9A9CB0-B468-4A6D-AE7A-A398C5A03C88}" type="datetimeFigureOut">
              <a:rPr lang="en-US" smtClean="0"/>
              <a:t>5/16/2022</a:t>
            </a:fld>
            <a:endParaRPr lang="en-US"/>
          </a:p>
        </p:txBody>
      </p:sp>
      <p:sp>
        <p:nvSpPr>
          <p:cNvPr id="5" name="Footer Placeholder 4">
            <a:extLst>
              <a:ext uri="{FF2B5EF4-FFF2-40B4-BE49-F238E27FC236}">
                <a16:creationId xmlns:a16="http://schemas.microsoft.com/office/drawing/2014/main" id="{FB8612F8-258A-43DA-906C-C2F2CCDA28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9ACAB-813B-41E9-AE04-55985CD92880}"/>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213510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EF58F-1EE5-412B-92EF-21557755F0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71E8E-56FA-4713-A2F3-418C49655B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A36410D-F824-4269-B936-AC12532BEF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EAB4CF-85FF-4FAB-8B88-21868161B668}"/>
              </a:ext>
            </a:extLst>
          </p:cNvPr>
          <p:cNvSpPr>
            <a:spLocks noGrp="1"/>
          </p:cNvSpPr>
          <p:nvPr>
            <p:ph type="dt" sz="half" idx="10"/>
          </p:nvPr>
        </p:nvSpPr>
        <p:spPr/>
        <p:txBody>
          <a:bodyPr/>
          <a:lstStyle/>
          <a:p>
            <a:fld id="{6F9A9CB0-B468-4A6D-AE7A-A398C5A03C88}" type="datetimeFigureOut">
              <a:rPr lang="en-US" smtClean="0"/>
              <a:t>5/16/2022</a:t>
            </a:fld>
            <a:endParaRPr lang="en-US"/>
          </a:p>
        </p:txBody>
      </p:sp>
      <p:sp>
        <p:nvSpPr>
          <p:cNvPr id="6" name="Footer Placeholder 5">
            <a:extLst>
              <a:ext uri="{FF2B5EF4-FFF2-40B4-BE49-F238E27FC236}">
                <a16:creationId xmlns:a16="http://schemas.microsoft.com/office/drawing/2014/main" id="{FBA6DB7B-A883-48F6-8F39-ECFAA1CE7B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6EAEAB-3E2E-42E5-B689-AB80651A1BBC}"/>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226490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E801-5A89-45FB-AD6E-8677FFD9D44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2C1B981-F1E3-42C4-AB06-4E84F23034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05E4B0-2E3F-4F09-8132-74E06CC509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F4CA401-466A-4C97-B0E6-D34E615101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F3F7A7-2BD6-4A62-95CA-0F28F4D871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C033911-B337-411F-B2BD-E9F246B63ED3}"/>
              </a:ext>
            </a:extLst>
          </p:cNvPr>
          <p:cNvSpPr>
            <a:spLocks noGrp="1"/>
          </p:cNvSpPr>
          <p:nvPr>
            <p:ph type="dt" sz="half" idx="10"/>
          </p:nvPr>
        </p:nvSpPr>
        <p:spPr/>
        <p:txBody>
          <a:bodyPr/>
          <a:lstStyle/>
          <a:p>
            <a:fld id="{6F9A9CB0-B468-4A6D-AE7A-A398C5A03C88}" type="datetimeFigureOut">
              <a:rPr lang="en-US" smtClean="0"/>
              <a:t>5/16/2022</a:t>
            </a:fld>
            <a:endParaRPr lang="en-US"/>
          </a:p>
        </p:txBody>
      </p:sp>
      <p:sp>
        <p:nvSpPr>
          <p:cNvPr id="8" name="Footer Placeholder 7">
            <a:extLst>
              <a:ext uri="{FF2B5EF4-FFF2-40B4-BE49-F238E27FC236}">
                <a16:creationId xmlns:a16="http://schemas.microsoft.com/office/drawing/2014/main" id="{F9A79E57-5308-4ECA-B5E6-550397BD614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EBDA83-C929-4270-959D-8F38E686AC57}"/>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063191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B4716-B91E-49A8-8433-69F0C7D0CDB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C3D3E28-2151-46EA-A880-E169C27C779C}"/>
              </a:ext>
            </a:extLst>
          </p:cNvPr>
          <p:cNvSpPr>
            <a:spLocks noGrp="1"/>
          </p:cNvSpPr>
          <p:nvPr>
            <p:ph type="dt" sz="half" idx="10"/>
          </p:nvPr>
        </p:nvSpPr>
        <p:spPr/>
        <p:txBody>
          <a:bodyPr/>
          <a:lstStyle/>
          <a:p>
            <a:fld id="{6F9A9CB0-B468-4A6D-AE7A-A398C5A03C88}" type="datetimeFigureOut">
              <a:rPr lang="en-US" smtClean="0"/>
              <a:t>5/16/2022</a:t>
            </a:fld>
            <a:endParaRPr lang="en-US"/>
          </a:p>
        </p:txBody>
      </p:sp>
      <p:sp>
        <p:nvSpPr>
          <p:cNvPr id="4" name="Footer Placeholder 3">
            <a:extLst>
              <a:ext uri="{FF2B5EF4-FFF2-40B4-BE49-F238E27FC236}">
                <a16:creationId xmlns:a16="http://schemas.microsoft.com/office/drawing/2014/main" id="{70E9130C-7146-47E0-A6F3-540AD6B76C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5AE07F-6333-4B66-B6B1-FCF4BE5521CF}"/>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3957824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4329E-4688-4E54-92F7-98CCBD700937}"/>
              </a:ext>
            </a:extLst>
          </p:cNvPr>
          <p:cNvSpPr>
            <a:spLocks noGrp="1"/>
          </p:cNvSpPr>
          <p:nvPr>
            <p:ph type="dt" sz="half" idx="10"/>
          </p:nvPr>
        </p:nvSpPr>
        <p:spPr/>
        <p:txBody>
          <a:bodyPr/>
          <a:lstStyle/>
          <a:p>
            <a:fld id="{6F9A9CB0-B468-4A6D-AE7A-A398C5A03C88}" type="datetimeFigureOut">
              <a:rPr lang="en-US" smtClean="0"/>
              <a:t>5/16/2022</a:t>
            </a:fld>
            <a:endParaRPr lang="en-US"/>
          </a:p>
        </p:txBody>
      </p:sp>
      <p:sp>
        <p:nvSpPr>
          <p:cNvPr id="3" name="Footer Placeholder 2">
            <a:extLst>
              <a:ext uri="{FF2B5EF4-FFF2-40B4-BE49-F238E27FC236}">
                <a16:creationId xmlns:a16="http://schemas.microsoft.com/office/drawing/2014/main" id="{8602F3C9-06CD-4758-802A-CD46A3C011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8B38F28-961C-41AC-807C-E230BA6D0966}"/>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540026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4FEBB-B629-49E1-9229-98C5A90BFA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93FAAA1-E11C-41C8-9791-20AFEE1EFD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1CDEB96-A170-4E56-BA3D-B2D33BF89A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B1F7D6-9686-4807-A816-03E2C266550B}"/>
              </a:ext>
            </a:extLst>
          </p:cNvPr>
          <p:cNvSpPr>
            <a:spLocks noGrp="1"/>
          </p:cNvSpPr>
          <p:nvPr>
            <p:ph type="dt" sz="half" idx="10"/>
          </p:nvPr>
        </p:nvSpPr>
        <p:spPr/>
        <p:txBody>
          <a:bodyPr/>
          <a:lstStyle/>
          <a:p>
            <a:fld id="{6F9A9CB0-B468-4A6D-AE7A-A398C5A03C88}" type="datetimeFigureOut">
              <a:rPr lang="en-US" smtClean="0"/>
              <a:t>5/16/2022</a:t>
            </a:fld>
            <a:endParaRPr lang="en-US"/>
          </a:p>
        </p:txBody>
      </p:sp>
      <p:sp>
        <p:nvSpPr>
          <p:cNvPr id="6" name="Footer Placeholder 5">
            <a:extLst>
              <a:ext uri="{FF2B5EF4-FFF2-40B4-BE49-F238E27FC236}">
                <a16:creationId xmlns:a16="http://schemas.microsoft.com/office/drawing/2014/main" id="{B451FCD9-027B-4D22-8CCC-4F64F08EE2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57D54E-896A-482F-B5A1-21B3F6FCC085}"/>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2575061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680E-7BB7-4928-A252-DFD5590F6B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F3A9BC6-1BDC-49BC-86D6-9B54C2E451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CDF6170-2387-43B6-985D-6067A5CAE3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5F80D0-04E5-4E0F-9D36-209F97184901}"/>
              </a:ext>
            </a:extLst>
          </p:cNvPr>
          <p:cNvSpPr>
            <a:spLocks noGrp="1"/>
          </p:cNvSpPr>
          <p:nvPr>
            <p:ph type="dt" sz="half" idx="10"/>
          </p:nvPr>
        </p:nvSpPr>
        <p:spPr/>
        <p:txBody>
          <a:bodyPr/>
          <a:lstStyle/>
          <a:p>
            <a:fld id="{6F9A9CB0-B468-4A6D-AE7A-A398C5A03C88}" type="datetimeFigureOut">
              <a:rPr lang="en-US" smtClean="0"/>
              <a:t>5/16/2022</a:t>
            </a:fld>
            <a:endParaRPr lang="en-US"/>
          </a:p>
        </p:txBody>
      </p:sp>
      <p:sp>
        <p:nvSpPr>
          <p:cNvPr id="6" name="Footer Placeholder 5">
            <a:extLst>
              <a:ext uri="{FF2B5EF4-FFF2-40B4-BE49-F238E27FC236}">
                <a16:creationId xmlns:a16="http://schemas.microsoft.com/office/drawing/2014/main" id="{5A557806-FA4C-4635-9724-0295B6BFD7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30DC3-E31D-4128-9152-A7E558E1D8E0}"/>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171494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FCC32-EF18-46F7-9F1E-BEFB4F90DFA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C240C0E-4A82-467A-A4B3-483CE0AF7D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79A4AA-8DA1-4FAE-9600-6613F5BE32B2}"/>
              </a:ext>
            </a:extLst>
          </p:cNvPr>
          <p:cNvSpPr>
            <a:spLocks noGrp="1"/>
          </p:cNvSpPr>
          <p:nvPr>
            <p:ph type="dt" sz="half" idx="10"/>
          </p:nvPr>
        </p:nvSpPr>
        <p:spPr/>
        <p:txBody>
          <a:bodyPr/>
          <a:lstStyle/>
          <a:p>
            <a:fld id="{6F9A9CB0-B468-4A6D-AE7A-A398C5A03C88}" type="datetimeFigureOut">
              <a:rPr lang="en-US" smtClean="0"/>
              <a:t>5/16/2022</a:t>
            </a:fld>
            <a:endParaRPr lang="en-US"/>
          </a:p>
        </p:txBody>
      </p:sp>
      <p:sp>
        <p:nvSpPr>
          <p:cNvPr id="5" name="Footer Placeholder 4">
            <a:extLst>
              <a:ext uri="{FF2B5EF4-FFF2-40B4-BE49-F238E27FC236}">
                <a16:creationId xmlns:a16="http://schemas.microsoft.com/office/drawing/2014/main" id="{8D48A067-C9FD-4479-B6B5-488A6D39F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7EB768-37FA-444F-849A-8DC2046FF0E2}"/>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1347190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2F2E35-285B-4C16-8E25-89F76991BF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0D9B96-ED8E-478E-9956-91B41ED329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ECF0C8-818E-4F97-BB34-8B8FDA674BDA}"/>
              </a:ext>
            </a:extLst>
          </p:cNvPr>
          <p:cNvSpPr>
            <a:spLocks noGrp="1"/>
          </p:cNvSpPr>
          <p:nvPr>
            <p:ph type="dt" sz="half" idx="10"/>
          </p:nvPr>
        </p:nvSpPr>
        <p:spPr/>
        <p:txBody>
          <a:bodyPr/>
          <a:lstStyle/>
          <a:p>
            <a:fld id="{6F9A9CB0-B468-4A6D-AE7A-A398C5A03C88}" type="datetimeFigureOut">
              <a:rPr lang="en-US" smtClean="0"/>
              <a:t>5/16/2022</a:t>
            </a:fld>
            <a:endParaRPr lang="en-US"/>
          </a:p>
        </p:txBody>
      </p:sp>
      <p:sp>
        <p:nvSpPr>
          <p:cNvPr id="5" name="Footer Placeholder 4">
            <a:extLst>
              <a:ext uri="{FF2B5EF4-FFF2-40B4-BE49-F238E27FC236}">
                <a16:creationId xmlns:a16="http://schemas.microsoft.com/office/drawing/2014/main" id="{EDC344DE-FE48-4154-A2FD-F0FF29EFD2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56C2AB-2D6E-46C6-9666-07D5B890463C}"/>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1141333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82AB26-12F9-47C7-B67E-2063529FEC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63C21A6-38A5-409B-BA85-8204DF2F0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A6E55C-7BD2-432A-8D7D-2C9548538F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9A9CB0-B468-4A6D-AE7A-A398C5A03C88}" type="datetimeFigureOut">
              <a:rPr lang="en-US" smtClean="0"/>
              <a:t>5/16/2022</a:t>
            </a:fld>
            <a:endParaRPr lang="en-US"/>
          </a:p>
        </p:txBody>
      </p:sp>
      <p:sp>
        <p:nvSpPr>
          <p:cNvPr id="5" name="Footer Placeholder 4">
            <a:extLst>
              <a:ext uri="{FF2B5EF4-FFF2-40B4-BE49-F238E27FC236}">
                <a16:creationId xmlns:a16="http://schemas.microsoft.com/office/drawing/2014/main" id="{AC58CD4F-9AFB-4160-89B5-C01C6CC421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16F9FF-BC20-4DDE-A2DE-CC75409A4F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91A439-E113-4AE0-AFCD-5B88A5F26D21}" type="slidenum">
              <a:rPr lang="en-US" smtClean="0"/>
              <a:t>‹#›</a:t>
            </a:fld>
            <a:endParaRPr lang="en-US"/>
          </a:p>
        </p:txBody>
      </p:sp>
    </p:spTree>
    <p:extLst>
      <p:ext uri="{BB962C8B-B14F-4D97-AF65-F5344CB8AC3E}">
        <p14:creationId xmlns:p14="http://schemas.microsoft.com/office/powerpoint/2010/main" val="4405517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libguides.cam.ac.uk/reflectivepracticetoolkit/models" TargetMode="External"/><Relationship Id="rId2" Type="http://schemas.openxmlformats.org/officeDocument/2006/relationships/hyperlink" Target="https://doi.org/10.4324/978131523747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CD0D0-7128-47B6-9718-69D0B5D910D9}"/>
              </a:ext>
            </a:extLst>
          </p:cNvPr>
          <p:cNvSpPr>
            <a:spLocks noGrp="1"/>
          </p:cNvSpPr>
          <p:nvPr>
            <p:ph type="ctrTitle"/>
          </p:nvPr>
        </p:nvSpPr>
        <p:spPr/>
        <p:txBody>
          <a:bodyPr/>
          <a:lstStyle/>
          <a:p>
            <a:endParaRPr lang="en-US" dirty="0"/>
          </a:p>
        </p:txBody>
      </p:sp>
      <p:sp>
        <p:nvSpPr>
          <p:cNvPr id="3" name="Subtitle 2">
            <a:extLst>
              <a:ext uri="{FF2B5EF4-FFF2-40B4-BE49-F238E27FC236}">
                <a16:creationId xmlns:a16="http://schemas.microsoft.com/office/drawing/2014/main" id="{827CE1CF-EB0A-4D5D-92E5-8300841AC7BD}"/>
              </a:ext>
            </a:extLst>
          </p:cNvPr>
          <p:cNvSpPr>
            <a:spLocks noGrp="1"/>
          </p:cNvSpPr>
          <p:nvPr>
            <p:ph type="subTitle" idx="1"/>
          </p:nvPr>
        </p:nvSpPr>
        <p:spPr/>
        <p:txBody>
          <a:bodyPr/>
          <a:lstStyle/>
          <a:p>
            <a:endParaRPr lang="en-US" dirty="0"/>
          </a:p>
        </p:txBody>
      </p:sp>
      <p:sp>
        <p:nvSpPr>
          <p:cNvPr id="4" name="Flowchart: Punched Tape 3">
            <a:extLst>
              <a:ext uri="{FF2B5EF4-FFF2-40B4-BE49-F238E27FC236}">
                <a16:creationId xmlns:a16="http://schemas.microsoft.com/office/drawing/2014/main" id="{18A72258-E0B9-4838-8F04-59B789853920}"/>
              </a:ext>
            </a:extLst>
          </p:cNvPr>
          <p:cNvSpPr/>
          <p:nvPr/>
        </p:nvSpPr>
        <p:spPr>
          <a:xfrm>
            <a:off x="1524000" y="-671513"/>
            <a:ext cx="9253182" cy="1060474"/>
          </a:xfrm>
          <a:prstGeom prst="flowChartPunchedTap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latin typeface="Times New Roman" panose="02020603050405020304" pitchFamily="18" charset="0"/>
                <a:cs typeface="Times New Roman" panose="02020603050405020304" pitchFamily="18" charset="0"/>
              </a:rPr>
              <a:t>Reflective Practice in Early Years Workforce</a:t>
            </a:r>
          </a:p>
          <a:p>
            <a:r>
              <a:rPr lang="en-US" sz="1600" dirty="0">
                <a:solidFill>
                  <a:schemeClr val="tx1"/>
                </a:solidFill>
                <a:latin typeface="Times New Roman" panose="02020603050405020304" pitchFamily="18" charset="0"/>
                <a:cs typeface="Times New Roman" panose="02020603050405020304" pitchFamily="18" charset="0"/>
              </a:rPr>
              <a:t>                    Jolene  Bentick                    2113635      ECEY4002C</a:t>
            </a:r>
          </a:p>
        </p:txBody>
      </p:sp>
      <p:sp>
        <p:nvSpPr>
          <p:cNvPr id="5" name="Rectangle 4">
            <a:extLst>
              <a:ext uri="{FF2B5EF4-FFF2-40B4-BE49-F238E27FC236}">
                <a16:creationId xmlns:a16="http://schemas.microsoft.com/office/drawing/2014/main" id="{E31CA6EF-0BC0-41CA-B775-C4351003BFF6}"/>
              </a:ext>
            </a:extLst>
          </p:cNvPr>
          <p:cNvSpPr/>
          <p:nvPr/>
        </p:nvSpPr>
        <p:spPr>
          <a:xfrm>
            <a:off x="-2893325" y="-542925"/>
            <a:ext cx="4335438" cy="9472613"/>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latin typeface="Times New Roman" panose="02020603050405020304" pitchFamily="18" charset="0"/>
                <a:cs typeface="Times New Roman" panose="02020603050405020304" pitchFamily="18" charset="0"/>
              </a:rPr>
              <a:t>Introduction</a:t>
            </a:r>
          </a:p>
          <a:p>
            <a:pPr algn="ctr"/>
            <a:endParaRPr lang="en-US" sz="1600" dirty="0">
              <a:solidFill>
                <a:schemeClr val="tx1"/>
              </a:solidFill>
              <a:latin typeface="Times New Roman" panose="02020603050405020304" pitchFamily="18" charset="0"/>
              <a:cs typeface="Times New Roman" panose="02020603050405020304" pitchFamily="18" charset="0"/>
            </a:endParaRPr>
          </a:p>
          <a:p>
            <a:r>
              <a:rPr lang="en-US" sz="1600" dirty="0">
                <a:solidFill>
                  <a:schemeClr val="tx1"/>
                </a:solidFill>
              </a:rPr>
              <a:t>What is Reflection and Reflective practice</a:t>
            </a:r>
          </a:p>
          <a:p>
            <a:endParaRPr lang="en-US" sz="1600" dirty="0">
              <a:solidFill>
                <a:schemeClr val="tx1"/>
              </a:solidFill>
            </a:endParaRPr>
          </a:p>
          <a:p>
            <a:r>
              <a:rPr lang="en-US" sz="1600" dirty="0">
                <a:solidFill>
                  <a:schemeClr val="tx1"/>
                </a:solidFill>
              </a:rPr>
              <a:t>According to Finlay(2008) Reflective practice is learning through and from experience towards gaining new insights of self and practice. On the other hand, Reflection is a ‘looking back’ on experiences to learn from them and construct knowledge about yourself and the world. Korthagen and Wubbels(1995) found that reflective teachers are capable to form situations and problems. They can also use a questioning approach when assessing their experience and that they are clear bout what they want to learn . Also, can describe and analyze experience and interaction well.  In addition , practitioners sees reflection as the major learning tool use .Dewey ( 1933) states that we learn from reflecting on experience and not from experience. Moreover,</a:t>
            </a:r>
            <a:r>
              <a:rPr lang="en-US" sz="1600" dirty="0">
                <a:solidFill>
                  <a:schemeClr val="tx1"/>
                </a:solidFill>
                <a:latin typeface="Times New Roman" panose="02020603050405020304" pitchFamily="18" charset="0"/>
                <a:cs typeface="Times New Roman" panose="02020603050405020304" pitchFamily="18" charset="0"/>
              </a:rPr>
              <a:t> Deeper and enduring learning is developed through personal reflection and self appraisal. Reflecting as a skill is very beneficial to everyone involved in education. Reflection compliments lifelong learning and professional development . Moon(1999,p33) states that reflection is a form of mental processing with a purpose and or anticipated outcome that is applied to relatively complex or unstructured ideas for which there is not an obvious solution. Dewey (1933) highlights that reflection could be use when situations or events are hard to explain. Reflection has helped me to identify my personal growth, reformulate personal goals and beliefs. This has allowed me to make life choices consistent with my beliefs.</a:t>
            </a:r>
          </a:p>
          <a:p>
            <a:endParaRPr lang="en-US" sz="1600" dirty="0">
              <a:solidFill>
                <a:schemeClr val="tx1"/>
              </a:solidFill>
              <a:latin typeface="Times New Roman" panose="02020603050405020304" pitchFamily="18" charset="0"/>
              <a:cs typeface="Times New Roman" panose="02020603050405020304" pitchFamily="18" charset="0"/>
            </a:endParaRPr>
          </a:p>
          <a:p>
            <a:r>
              <a:rPr lang="en-US" sz="1600" dirty="0">
                <a:solidFill>
                  <a:schemeClr val="tx1"/>
                </a:solidFill>
                <a:latin typeface="Times New Roman" panose="02020603050405020304" pitchFamily="18" charset="0"/>
                <a:cs typeface="Times New Roman" panose="02020603050405020304" pitchFamily="18" charset="0"/>
              </a:rPr>
              <a:t>Moon. J(1999)</a:t>
            </a:r>
            <a:r>
              <a:rPr lang="en-US" sz="1600" i="1" dirty="0">
                <a:solidFill>
                  <a:schemeClr val="tx1"/>
                </a:solidFill>
                <a:latin typeface="Times New Roman" panose="02020603050405020304" pitchFamily="18" charset="0"/>
                <a:cs typeface="Times New Roman" panose="02020603050405020304" pitchFamily="18" charset="0"/>
              </a:rPr>
              <a:t>Learning journals: A handbook for academics , students and professional development . </a:t>
            </a:r>
            <a:r>
              <a:rPr lang="en-US" sz="1600" dirty="0">
                <a:solidFill>
                  <a:schemeClr val="tx1"/>
                </a:solidFill>
                <a:latin typeface="Times New Roman" panose="02020603050405020304" pitchFamily="18" charset="0"/>
                <a:cs typeface="Times New Roman" panose="02020603050405020304" pitchFamily="18" charset="0"/>
              </a:rPr>
              <a:t>Kogan Page </a:t>
            </a:r>
          </a:p>
          <a:p>
            <a:endParaRPr lang="en-US" sz="1600" dirty="0">
              <a:solidFill>
                <a:schemeClr val="tx1"/>
              </a:solidFill>
            </a:endParaRPr>
          </a:p>
          <a:p>
            <a:pPr algn="ctr"/>
            <a:endParaRPr lang="en-US" sz="1600" dirty="0">
              <a:solidFill>
                <a:schemeClr val="tx1"/>
              </a:solidFill>
              <a:latin typeface="Times New Roman" panose="02020603050405020304" pitchFamily="18" charset="0"/>
              <a:cs typeface="Times New Roman" panose="02020603050405020304" pitchFamily="18" charset="0"/>
            </a:endParaRPr>
          </a:p>
          <a:p>
            <a:endParaRPr lang="en-US" sz="1600" dirty="0">
              <a:solidFill>
                <a:schemeClr val="tx1"/>
              </a:solidFill>
              <a:latin typeface="Times New Roman" panose="02020603050405020304" pitchFamily="18" charset="0"/>
              <a:cs typeface="Times New Roman" panose="02020603050405020304" pitchFamily="18" charset="0"/>
            </a:endParaRPr>
          </a:p>
          <a:p>
            <a:endParaRPr lang="en-US" sz="1600" dirty="0">
              <a:solidFill>
                <a:schemeClr val="tx1"/>
              </a:solidFill>
              <a:latin typeface="Times New Roman" panose="02020603050405020304" pitchFamily="18" charset="0"/>
              <a:cs typeface="Times New Roman" panose="02020603050405020304" pitchFamily="18" charset="0"/>
            </a:endParaRPr>
          </a:p>
          <a:p>
            <a:endParaRPr lang="en-US" sz="1600" dirty="0">
              <a:solidFill>
                <a:schemeClr val="tx1"/>
              </a:solidFill>
              <a:latin typeface="Times New Roman" panose="02020603050405020304" pitchFamily="18" charset="0"/>
              <a:cs typeface="Times New Roman" panose="02020603050405020304" pitchFamily="18" charset="0"/>
            </a:endParaRPr>
          </a:p>
          <a:p>
            <a:endParaRPr lang="en-US" dirty="0">
              <a:solidFill>
                <a:schemeClr val="tx1"/>
              </a:solidFill>
              <a:latin typeface="Times New Roman" panose="02020603050405020304" pitchFamily="18" charset="0"/>
              <a:cs typeface="Times New Roman" panose="02020603050405020304" pitchFamily="18" charset="0"/>
            </a:endParaRPr>
          </a:p>
        </p:txBody>
      </p:sp>
      <p:sp>
        <p:nvSpPr>
          <p:cNvPr id="8" name="Rectangle: Rounded Corners 7">
            <a:extLst>
              <a:ext uri="{FF2B5EF4-FFF2-40B4-BE49-F238E27FC236}">
                <a16:creationId xmlns:a16="http://schemas.microsoft.com/office/drawing/2014/main" id="{210684A8-B797-4B8A-80C6-0EB5A60E83A2}"/>
              </a:ext>
            </a:extLst>
          </p:cNvPr>
          <p:cNvSpPr/>
          <p:nvPr/>
        </p:nvSpPr>
        <p:spPr>
          <a:xfrm>
            <a:off x="1535445" y="400642"/>
            <a:ext cx="6623713" cy="4727978"/>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Reflection and professional practice.</a:t>
            </a:r>
          </a:p>
          <a:p>
            <a:pPr algn="ctr"/>
            <a:endParaRPr lang="en-US" sz="1400" dirty="0">
              <a:solidFill>
                <a:schemeClr val="tx1"/>
              </a:solidFill>
            </a:endParaRPr>
          </a:p>
          <a:p>
            <a:pPr algn="ctr"/>
            <a:r>
              <a:rPr lang="en-US" sz="1400" dirty="0">
                <a:solidFill>
                  <a:schemeClr val="tx1"/>
                </a:solidFill>
              </a:rPr>
              <a:t>In order to provide the best possible care for children you should be aware of the term reflective practice. This enable you as an Early Childhood Practitioner to analyze previous activities and improve and develop them , making them more challenging. Finlay (2008) argued that Reflection is a basic part of teaching and learning. It aims to make you more aware of your own professional knowledge and action by challenging assumptions of everyday practice and critically evaluating practitioners' own responses to practice situations. One way to reflect on your thoughts and feelings is to keep a dairy. This way you can jot down the activities for the week with your aims and conclusions etc. Gibbs Reflective cycle(1988) can be useful in making  you think through all the phases of an experience or activity. Donald Schon , a philosopher , believed that an early childhood practitioner should be a reflective practitioner because this enables professional development. In addition , an early childhood practitioner should be able to stop and think about their practice, consciously analyze their decision making and draw  on theory and relate it to what they do in practice. Schon provided a framework that addressed cognitive and organizational barriers . It also illuminates the practice of reflectivity as well. Therefore, based on Schon’s principles , models for reflective practice describe processes that translate theory to action for the practitioner. He believed that people and organizations should be flexible and should incorporate their life experiences and lessons learned throughout their life.</a:t>
            </a:r>
          </a:p>
        </p:txBody>
      </p:sp>
      <p:sp>
        <p:nvSpPr>
          <p:cNvPr id="9" name="Rectangle: Rounded Corners 8">
            <a:extLst>
              <a:ext uri="{FF2B5EF4-FFF2-40B4-BE49-F238E27FC236}">
                <a16:creationId xmlns:a16="http://schemas.microsoft.com/office/drawing/2014/main" id="{9F4D958A-FD95-4752-8421-CA8FA5D78088}"/>
              </a:ext>
            </a:extLst>
          </p:cNvPr>
          <p:cNvSpPr/>
          <p:nvPr/>
        </p:nvSpPr>
        <p:spPr>
          <a:xfrm>
            <a:off x="1524000" y="5158853"/>
            <a:ext cx="7115033" cy="67712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Benefits of Reflective Practice </a:t>
            </a:r>
          </a:p>
          <a:p>
            <a:pPr algn="ctr"/>
            <a:endParaRPr lang="en-US" dirty="0">
              <a:solidFill>
                <a:schemeClr val="tx1"/>
              </a:solidFill>
            </a:endParaRPr>
          </a:p>
          <a:p>
            <a:pPr algn="ctr"/>
            <a:r>
              <a:rPr lang="en-US" dirty="0">
                <a:solidFill>
                  <a:schemeClr val="tx1"/>
                </a:solidFill>
              </a:rPr>
              <a:t>According to  Dewey ( 1933) Reflective practice helps create confident teachers and make  sure you are responsible for yourself and your students. It encourages innovation , engagement and benefits all.</a:t>
            </a:r>
          </a:p>
          <a:p>
            <a:pPr algn="ctr"/>
            <a:endParaRPr lang="en-US" dirty="0">
              <a:solidFill>
                <a:schemeClr val="tx1"/>
              </a:solidFill>
            </a:endParaRPr>
          </a:p>
          <a:p>
            <a:pPr algn="ctr"/>
            <a:r>
              <a:rPr lang="en-US" b="1" dirty="0">
                <a:solidFill>
                  <a:schemeClr val="tx1"/>
                </a:solidFill>
              </a:rPr>
              <a:t>Tips to become a reflective practitioner</a:t>
            </a:r>
          </a:p>
          <a:p>
            <a:pPr algn="ctr"/>
            <a:r>
              <a:rPr lang="en-US" dirty="0">
                <a:solidFill>
                  <a:schemeClr val="tx1"/>
                </a:solidFill>
              </a:rPr>
              <a:t>Think about how you work</a:t>
            </a:r>
          </a:p>
          <a:p>
            <a:pPr algn="ctr"/>
            <a:r>
              <a:rPr lang="en-US" dirty="0">
                <a:solidFill>
                  <a:schemeClr val="tx1"/>
                </a:solidFill>
              </a:rPr>
              <a:t>Acknowledge your strengths , but also recognize your weaknesses</a:t>
            </a:r>
          </a:p>
          <a:p>
            <a:pPr algn="ctr"/>
            <a:r>
              <a:rPr lang="en-US" dirty="0">
                <a:solidFill>
                  <a:schemeClr val="tx1"/>
                </a:solidFill>
              </a:rPr>
              <a:t>Consider the impact your actions have on children and their families</a:t>
            </a:r>
          </a:p>
          <a:p>
            <a:pPr algn="ctr"/>
            <a:r>
              <a:rPr lang="en-US" dirty="0">
                <a:solidFill>
                  <a:schemeClr val="tx1"/>
                </a:solidFill>
              </a:rPr>
              <a:t>Review your methods to improve the quality of your practice</a:t>
            </a:r>
          </a:p>
          <a:p>
            <a:pPr algn="ctr"/>
            <a:r>
              <a:rPr lang="en-US" dirty="0">
                <a:solidFill>
                  <a:schemeClr val="tx1"/>
                </a:solidFill>
              </a:rPr>
              <a:t>Identify and resolve problems</a:t>
            </a:r>
          </a:p>
          <a:p>
            <a:pPr algn="ctr"/>
            <a:r>
              <a:rPr lang="en-US" dirty="0">
                <a:solidFill>
                  <a:schemeClr val="tx1"/>
                </a:solidFill>
              </a:rPr>
              <a:t>Be open to listening and trying out new ideas.</a:t>
            </a:r>
          </a:p>
          <a:p>
            <a:pPr algn="ctr"/>
            <a:endParaRPr lang="en-US" dirty="0">
              <a:solidFill>
                <a:schemeClr val="tx1"/>
              </a:solidFill>
            </a:endParaRPr>
          </a:p>
          <a:p>
            <a:pPr algn="ct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p>
        </p:txBody>
      </p:sp>
      <p:sp>
        <p:nvSpPr>
          <p:cNvPr id="10" name="Rectangle 9">
            <a:extLst>
              <a:ext uri="{FF2B5EF4-FFF2-40B4-BE49-F238E27FC236}">
                <a16:creationId xmlns:a16="http://schemas.microsoft.com/office/drawing/2014/main" id="{5F374456-5ED4-43C7-BEA1-537CE2D8DCD6}"/>
              </a:ext>
            </a:extLst>
          </p:cNvPr>
          <p:cNvSpPr/>
          <p:nvPr/>
        </p:nvSpPr>
        <p:spPr>
          <a:xfrm>
            <a:off x="8229600" y="0"/>
            <a:ext cx="5257800" cy="5529263"/>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US" sz="1600" dirty="0">
                <a:solidFill>
                  <a:schemeClr val="tx1"/>
                </a:solidFill>
                <a:latin typeface="Times New Roman" panose="02020603050405020304" pitchFamily="18" charset="0"/>
                <a:cs typeface="Times New Roman" panose="02020603050405020304" pitchFamily="18" charset="0"/>
              </a:rPr>
              <a:t>Models and theories of Reflection</a:t>
            </a:r>
          </a:p>
          <a:p>
            <a:pPr algn="ctr"/>
            <a:endParaRPr lang="en-US" sz="1600" dirty="0">
              <a:solidFill>
                <a:schemeClr val="tx1"/>
              </a:solidFill>
              <a:latin typeface="Times New Roman" panose="02020603050405020304" pitchFamily="18" charset="0"/>
              <a:cs typeface="Times New Roman" panose="02020603050405020304" pitchFamily="18" charset="0"/>
            </a:endParaRPr>
          </a:p>
          <a:p>
            <a:pPr algn="ctr"/>
            <a:r>
              <a:rPr lang="en-US" sz="1600" dirty="0">
                <a:solidFill>
                  <a:schemeClr val="tx1"/>
                </a:solidFill>
                <a:latin typeface="Times New Roman" panose="02020603050405020304" pitchFamily="18" charset="0"/>
                <a:cs typeface="Times New Roman" panose="02020603050405020304" pitchFamily="18" charset="0"/>
              </a:rPr>
              <a:t>There are many tools or models that practitioners can use to reflect. They help us to fully understand our experiences that are not clear . Gibbs  cycle  is  more precise about the  processes of reflection and is more adequate for  practitioners and persons who work with children on a hold  so that they can engage in reflection which has a  definite impact on practice. The reflective process encourages you to work with others as you can share best practice and draw on others for support. Ultimately, reflection make sure  all students learn more effectively as learning can be tailored to them. On the other hand ,according to Kolb’s reflective cycle(1984) Active experimentation needs to occur or reflection is not complete.</a:t>
            </a:r>
          </a:p>
          <a:p>
            <a:pPr algn="ctr"/>
            <a:endParaRPr lang="en-US" sz="1600" dirty="0">
              <a:solidFill>
                <a:schemeClr val="tx1"/>
              </a:solidFill>
              <a:latin typeface="Times New Roman" panose="02020603050405020304" pitchFamily="18" charset="0"/>
              <a:cs typeface="Times New Roman" panose="02020603050405020304" pitchFamily="18" charset="0"/>
            </a:endParaRPr>
          </a:p>
        </p:txBody>
      </p:sp>
      <p:pic>
        <p:nvPicPr>
          <p:cNvPr id="11" name="Picture 10" descr="Diagram&#10;&#10;Description automatically generated">
            <a:extLst>
              <a:ext uri="{FF2B5EF4-FFF2-40B4-BE49-F238E27FC236}">
                <a16:creationId xmlns:a16="http://schemas.microsoft.com/office/drawing/2014/main" id="{AA76A7C8-CD49-13F6-317E-B5D6D4CD07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0251" y="9058274"/>
            <a:ext cx="3442363" cy="2620927"/>
          </a:xfrm>
          <a:prstGeom prst="rect">
            <a:avLst/>
          </a:prstGeom>
        </p:spPr>
      </p:pic>
      <p:pic>
        <p:nvPicPr>
          <p:cNvPr id="13" name="Picture 12" descr="Diagram&#10;&#10;Description automatically generated">
            <a:extLst>
              <a:ext uri="{FF2B5EF4-FFF2-40B4-BE49-F238E27FC236}">
                <a16:creationId xmlns:a16="http://schemas.microsoft.com/office/drawing/2014/main" id="{6B02BE27-9E6E-9DD4-B96F-9FE51C43AF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39032" y="5559495"/>
            <a:ext cx="4848368" cy="2741543"/>
          </a:xfrm>
          <a:prstGeom prst="rect">
            <a:avLst/>
          </a:prstGeom>
        </p:spPr>
      </p:pic>
      <p:sp>
        <p:nvSpPr>
          <p:cNvPr id="14" name="Rectangle 13">
            <a:extLst>
              <a:ext uri="{FF2B5EF4-FFF2-40B4-BE49-F238E27FC236}">
                <a16:creationId xmlns:a16="http://schemas.microsoft.com/office/drawing/2014/main" id="{FEE76FF5-FE7B-69F3-6359-B528EC2364A3}"/>
              </a:ext>
            </a:extLst>
          </p:cNvPr>
          <p:cNvSpPr/>
          <p:nvPr/>
        </p:nvSpPr>
        <p:spPr>
          <a:xfrm>
            <a:off x="8720920" y="8523322"/>
            <a:ext cx="5162693" cy="31558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Conclusion</a:t>
            </a:r>
          </a:p>
          <a:p>
            <a:pPr algn="ctr"/>
            <a:endParaRPr lang="en-US" b="1" dirty="0">
              <a:solidFill>
                <a:schemeClr val="tx1"/>
              </a:solidFill>
            </a:endParaRPr>
          </a:p>
          <a:p>
            <a:pPr algn="ctr"/>
            <a:r>
              <a:rPr lang="en-US" b="1" dirty="0">
                <a:solidFill>
                  <a:schemeClr val="tx1"/>
                </a:solidFill>
              </a:rPr>
              <a:t>Reflection within the early years setting can help you to maintain some professional control and autonomy and provide practitioners with professional development and  resilience. As an early years practitioner reflection will help you . One can become a more effective learner, resilient, more open to other perspectives and self aware. </a:t>
            </a:r>
          </a:p>
          <a:p>
            <a:pPr algn="ctr"/>
            <a:endParaRPr lang="en-US" b="1"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967195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03CEE-5980-A76A-BFB1-D7D05DFB875E}"/>
              </a:ext>
            </a:extLst>
          </p:cNvPr>
          <p:cNvSpPr>
            <a:spLocks noGrp="1"/>
          </p:cNvSpPr>
          <p:nvPr>
            <p:ph type="title"/>
          </p:nvPr>
        </p:nvSpPr>
        <p:spPr>
          <a:xfrm>
            <a:off x="218364" y="119465"/>
            <a:ext cx="10515600" cy="1325563"/>
          </a:xfrm>
        </p:spPr>
        <p:txBody>
          <a:bodyPr/>
          <a:lstStyle/>
          <a:p>
            <a:r>
              <a:rPr lang="en-US" dirty="0"/>
              <a:t>References </a:t>
            </a:r>
          </a:p>
        </p:txBody>
      </p:sp>
      <p:sp>
        <p:nvSpPr>
          <p:cNvPr id="3" name="Content Placeholder 2">
            <a:extLst>
              <a:ext uri="{FF2B5EF4-FFF2-40B4-BE49-F238E27FC236}">
                <a16:creationId xmlns:a16="http://schemas.microsoft.com/office/drawing/2014/main" id="{1492D5E4-B413-998C-BA57-8EB553817AA4}"/>
              </a:ext>
            </a:extLst>
          </p:cNvPr>
          <p:cNvSpPr>
            <a:spLocks noGrp="1"/>
          </p:cNvSpPr>
          <p:nvPr>
            <p:ph idx="1"/>
          </p:nvPr>
        </p:nvSpPr>
        <p:spPr>
          <a:xfrm>
            <a:off x="0" y="1105470"/>
            <a:ext cx="11230969" cy="6741992"/>
          </a:xfrm>
        </p:spPr>
        <p:txBody>
          <a:bodyPr/>
          <a:lstStyle/>
          <a:p>
            <a:pPr marL="0" indent="0">
              <a:lnSpc>
                <a:spcPct val="150000"/>
              </a:lnSpc>
              <a:buNone/>
            </a:pPr>
            <a:r>
              <a:rPr lang="en-US" sz="1200" b="0" i="0" dirty="0">
                <a:solidFill>
                  <a:srgbClr val="000000"/>
                </a:solidFill>
                <a:effectLst/>
                <a:latin typeface="Times New Roman" panose="02020603050405020304" pitchFamily="18" charset="0"/>
                <a:cs typeface="Times New Roman" panose="02020603050405020304" pitchFamily="18" charset="0"/>
              </a:rPr>
              <a:t>Brock, A., n.d. </a:t>
            </a:r>
            <a:r>
              <a:rPr lang="en-US" sz="1200" b="0" i="1" dirty="0">
                <a:solidFill>
                  <a:srgbClr val="000000"/>
                </a:solidFill>
                <a:effectLst/>
                <a:latin typeface="Times New Roman" panose="02020603050405020304" pitchFamily="18" charset="0"/>
                <a:cs typeface="Times New Roman" panose="02020603050405020304" pitchFamily="18" charset="0"/>
              </a:rPr>
              <a:t>The early years reflective practice handbook</a:t>
            </a:r>
            <a:r>
              <a:rPr lang="en-US" sz="1200" b="0" i="0" dirty="0">
                <a:solidFill>
                  <a:srgbClr val="000000"/>
                </a:solidFill>
                <a:effectLst/>
                <a:latin typeface="Times New Roman" panose="02020603050405020304" pitchFamily="18" charset="0"/>
                <a:cs typeface="Times New Roman" panose="02020603050405020304" pitchFamily="18" charset="0"/>
              </a:rPr>
              <a:t>.</a:t>
            </a:r>
          </a:p>
          <a:p>
            <a:pPr marL="0" indent="0">
              <a:lnSpc>
                <a:spcPct val="150000"/>
              </a:lnSpc>
              <a:buNone/>
            </a:pPr>
            <a:r>
              <a:rPr lang="en-US" sz="1200" b="0" i="0" dirty="0">
                <a:solidFill>
                  <a:srgbClr val="000000"/>
                </a:solidFill>
                <a:effectLst/>
                <a:latin typeface="Times New Roman" panose="02020603050405020304" pitchFamily="18" charset="0"/>
                <a:cs typeface="Times New Roman" panose="02020603050405020304" pitchFamily="18" charset="0"/>
              </a:rPr>
              <a:t>MacLeod-Brudenell, I., 2004. </a:t>
            </a:r>
            <a:r>
              <a:rPr lang="en-US" sz="1200" b="0" i="1" dirty="0">
                <a:solidFill>
                  <a:srgbClr val="000000"/>
                </a:solidFill>
                <a:effectLst/>
                <a:latin typeface="Times New Roman" panose="02020603050405020304" pitchFamily="18" charset="0"/>
                <a:cs typeface="Times New Roman" panose="02020603050405020304" pitchFamily="18" charset="0"/>
              </a:rPr>
              <a:t>Advanced early years care and education</a:t>
            </a:r>
            <a:r>
              <a:rPr lang="en-US" sz="1200" b="0" i="0" dirty="0">
                <a:solidFill>
                  <a:srgbClr val="000000"/>
                </a:solidFill>
                <a:effectLst/>
                <a:latin typeface="Times New Roman" panose="02020603050405020304" pitchFamily="18" charset="0"/>
                <a:cs typeface="Times New Roman" panose="02020603050405020304" pitchFamily="18" charset="0"/>
              </a:rPr>
              <a:t>. Oxford: Heinemann Educational.</a:t>
            </a:r>
          </a:p>
          <a:p>
            <a:pPr marL="0" indent="0">
              <a:lnSpc>
                <a:spcPct val="150000"/>
              </a:lnSpc>
              <a:buNone/>
            </a:pPr>
            <a:r>
              <a:rPr lang="en-US" sz="1200" b="0" i="0" dirty="0">
                <a:solidFill>
                  <a:srgbClr val="000000"/>
                </a:solidFill>
                <a:effectLst/>
                <a:latin typeface="Times New Roman" panose="02020603050405020304" pitchFamily="18" charset="0"/>
                <a:cs typeface="Times New Roman" panose="02020603050405020304" pitchFamily="18" charset="0"/>
              </a:rPr>
              <a:t>Palaiologou, I., 2013. </a:t>
            </a:r>
            <a:r>
              <a:rPr lang="en-US" sz="1200" b="0" i="1" dirty="0">
                <a:solidFill>
                  <a:srgbClr val="000000"/>
                </a:solidFill>
                <a:effectLst/>
                <a:latin typeface="Times New Roman" panose="02020603050405020304" pitchFamily="18" charset="0"/>
                <a:cs typeface="Times New Roman" panose="02020603050405020304" pitchFamily="18" charset="0"/>
              </a:rPr>
              <a:t>The early years foundation stage</a:t>
            </a:r>
            <a:r>
              <a:rPr lang="en-US" sz="1200" b="0" i="0" dirty="0">
                <a:solidFill>
                  <a:srgbClr val="000000"/>
                </a:solidFill>
                <a:effectLst/>
                <a:latin typeface="Times New Roman" panose="02020603050405020304" pitchFamily="18" charset="0"/>
                <a:cs typeface="Times New Roman" panose="02020603050405020304" pitchFamily="18" charset="0"/>
              </a:rPr>
              <a:t>. 2nd ed. London: SAGE Publications Ltd, p.206.</a:t>
            </a:r>
          </a:p>
          <a:p>
            <a:pPr marL="0" indent="0">
              <a:lnSpc>
                <a:spcPct val="150000"/>
              </a:lnSpc>
              <a:buNone/>
            </a:pPr>
            <a:r>
              <a:rPr lang="en-US" sz="1200" b="0" i="0" dirty="0">
                <a:solidFill>
                  <a:srgbClr val="3A3A3A"/>
                </a:solidFill>
                <a:effectLst/>
                <a:latin typeface="Times New Roman" panose="02020603050405020304" pitchFamily="18" charset="0"/>
                <a:cs typeface="Times New Roman" panose="02020603050405020304" pitchFamily="18" charset="0"/>
              </a:rPr>
              <a:t>Schon. (2016). </a:t>
            </a:r>
            <a:r>
              <a:rPr lang="en-US" sz="1200" b="0" i="1" dirty="0">
                <a:solidFill>
                  <a:srgbClr val="3A3A3A"/>
                </a:solidFill>
                <a:effectLst/>
                <a:latin typeface="Times New Roman" panose="02020603050405020304" pitchFamily="18" charset="0"/>
                <a:cs typeface="Times New Roman" panose="02020603050405020304" pitchFamily="18" charset="0"/>
              </a:rPr>
              <a:t>The reflective practitioner : how professionals think in a</a:t>
            </a:r>
          </a:p>
          <a:p>
            <a:pPr marL="0" indent="0">
              <a:lnSpc>
                <a:spcPct val="150000"/>
              </a:lnSpc>
              <a:buNone/>
            </a:pPr>
            <a:r>
              <a:rPr lang="en-US" sz="1200" i="1" dirty="0">
                <a:solidFill>
                  <a:srgbClr val="3A3A3A"/>
                </a:solidFill>
                <a:latin typeface="Times New Roman" panose="02020603050405020304" pitchFamily="18" charset="0"/>
                <a:cs typeface="Times New Roman" panose="02020603050405020304" pitchFamily="18" charset="0"/>
              </a:rPr>
              <a:t>a</a:t>
            </a:r>
            <a:r>
              <a:rPr lang="en-US" sz="1200" b="0" i="1" dirty="0">
                <a:solidFill>
                  <a:srgbClr val="3A3A3A"/>
                </a:solidFill>
                <a:effectLst/>
                <a:latin typeface="Times New Roman" panose="02020603050405020304" pitchFamily="18" charset="0"/>
                <a:cs typeface="Times New Roman" panose="02020603050405020304" pitchFamily="18" charset="0"/>
              </a:rPr>
              <a:t>ction</a:t>
            </a:r>
            <a:r>
              <a:rPr lang="en-US" sz="1200" b="0" i="0" dirty="0">
                <a:solidFill>
                  <a:srgbClr val="3A3A3A"/>
                </a:solidFill>
                <a:effectLst/>
                <a:latin typeface="Times New Roman" panose="02020603050405020304" pitchFamily="18" charset="0"/>
                <a:cs typeface="Times New Roman" panose="02020603050405020304" pitchFamily="18" charset="0"/>
              </a:rPr>
              <a:t>. Routledge. </a:t>
            </a:r>
            <a:r>
              <a:rPr lang="en-US" sz="1200" b="0" i="0" dirty="0">
                <a:solidFill>
                  <a:srgbClr val="3A3A3A"/>
                </a:solidFill>
                <a:effectLst/>
                <a:latin typeface="Times New Roman" panose="02020603050405020304" pitchFamily="18" charset="0"/>
                <a:cs typeface="Times New Roman" panose="02020603050405020304" pitchFamily="18" charset="0"/>
                <a:hlinkClick r:id="rId2"/>
              </a:rPr>
              <a:t>https://doi.org/10.4324/9781315237473</a:t>
            </a:r>
            <a:endParaRPr lang="en-US" sz="1200" b="0" i="0" dirty="0">
              <a:solidFill>
                <a:srgbClr val="3A3A3A"/>
              </a:solidFill>
              <a:effectLst/>
              <a:latin typeface="Times New Roman" panose="02020603050405020304" pitchFamily="18" charset="0"/>
              <a:cs typeface="Times New Roman" panose="02020603050405020304" pitchFamily="18" charset="0"/>
            </a:endParaRPr>
          </a:p>
          <a:p>
            <a:pPr marL="0" indent="0">
              <a:lnSpc>
                <a:spcPct val="150000"/>
              </a:lnSpc>
              <a:buNone/>
            </a:pPr>
            <a:r>
              <a:rPr lang="en-US" sz="1200" b="0" i="0" dirty="0">
                <a:solidFill>
                  <a:srgbClr val="000000"/>
                </a:solidFill>
                <a:effectLst/>
                <a:latin typeface="Times New Roman" panose="02020603050405020304" pitchFamily="18" charset="0"/>
                <a:cs typeface="Times New Roman" panose="02020603050405020304" pitchFamily="18" charset="0"/>
              </a:rPr>
              <a:t>slidelegend.com. 2022. </a:t>
            </a:r>
            <a:r>
              <a:rPr lang="en-US" sz="1200" b="0" i="1" dirty="0">
                <a:solidFill>
                  <a:srgbClr val="000000"/>
                </a:solidFill>
                <a:effectLst/>
                <a:latin typeface="Times New Roman" panose="02020603050405020304" pitchFamily="18" charset="0"/>
                <a:cs typeface="Times New Roman" panose="02020603050405020304" pitchFamily="18" charset="0"/>
              </a:rPr>
              <a:t>Finlay, L., (2008) Reflecting on reflective practice. PBPL paper 52 - SLIDELEGEND.COM</a:t>
            </a:r>
            <a:r>
              <a:rPr lang="en-US" sz="1200" b="0" i="0" dirty="0">
                <a:solidFill>
                  <a:srgbClr val="000000"/>
                </a:solidFill>
                <a:effectLst/>
                <a:latin typeface="Times New Roman" panose="02020603050405020304" pitchFamily="18" charset="0"/>
                <a:cs typeface="Times New Roman" panose="02020603050405020304" pitchFamily="18" charset="0"/>
              </a:rPr>
              <a:t>. [online] Available at: &lt;https://slidelegend.com/finlay-l-2008-reflecting-on-reflective-practice-pbpl-paper-52_5a004b1a1723dd575c837a51.html&gt; [Accessed 05 May 2022].</a:t>
            </a:r>
          </a:p>
          <a:p>
            <a:pPr marL="0" indent="0">
              <a:lnSpc>
                <a:spcPct val="150000"/>
              </a:lnSpc>
              <a:buNone/>
            </a:pPr>
            <a:r>
              <a:rPr lang="en-GB" sz="1200" dirty="0">
                <a:latin typeface="Times New Roman" panose="02020603050405020304" pitchFamily="18" charset="0"/>
                <a:cs typeface="Times New Roman" panose="02020603050405020304" pitchFamily="18" charset="0"/>
              </a:rPr>
              <a:t>University of Cambridge Libraries (No Date). </a:t>
            </a:r>
            <a:r>
              <a:rPr lang="en-GB" sz="1200" i="1" dirty="0">
                <a:latin typeface="Times New Roman" panose="02020603050405020304" pitchFamily="18" charset="0"/>
                <a:cs typeface="Times New Roman" panose="02020603050405020304" pitchFamily="18" charset="0"/>
              </a:rPr>
              <a:t>Models of Reflection</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3"/>
              </a:rPr>
              <a:t>Models of reflection - Reflective Practice Toolkit - </a:t>
            </a:r>
            <a:r>
              <a:rPr lang="en-GB" sz="1200" dirty="0" err="1">
                <a:latin typeface="Times New Roman" panose="02020603050405020304" pitchFamily="18" charset="0"/>
                <a:cs typeface="Times New Roman" panose="02020603050405020304" pitchFamily="18" charset="0"/>
                <a:hlinkClick r:id="rId3"/>
              </a:rPr>
              <a:t>LibGuides</a:t>
            </a:r>
            <a:r>
              <a:rPr lang="en-GB" sz="1200" dirty="0">
                <a:latin typeface="Times New Roman" panose="02020603050405020304" pitchFamily="18" charset="0"/>
                <a:cs typeface="Times New Roman" panose="02020603050405020304" pitchFamily="18" charset="0"/>
                <a:hlinkClick r:id="rId3"/>
              </a:rPr>
              <a:t> at University of Cambridge Subject Libraries</a:t>
            </a:r>
            <a:endParaRPr lang="en-GB" sz="1200" dirty="0">
              <a:latin typeface="Times New Roman" panose="02020603050405020304" pitchFamily="18" charset="0"/>
              <a:cs typeface="Times New Roman" panose="02020603050405020304" pitchFamily="18" charset="0"/>
            </a:endParaRPr>
          </a:p>
          <a:p>
            <a:pPr marL="0" indent="0">
              <a:lnSpc>
                <a:spcPct val="150000"/>
              </a:lnSpc>
              <a:buNone/>
            </a:pPr>
            <a:r>
              <a:rPr lang="en-US" sz="1000" b="0" i="0" dirty="0" err="1">
                <a:solidFill>
                  <a:srgbClr val="000000"/>
                </a:solidFill>
                <a:effectLst/>
                <a:latin typeface="Open Sans" panose="020B0606030504020204" pitchFamily="34" charset="0"/>
              </a:rPr>
              <a:t>TeachHUB</a:t>
            </a:r>
            <a:r>
              <a:rPr lang="en-US" sz="1000" b="0" i="0" dirty="0">
                <a:solidFill>
                  <a:srgbClr val="000000"/>
                </a:solidFill>
                <a:effectLst/>
                <a:latin typeface="Open Sans" panose="020B0606030504020204" pitchFamily="34" charset="0"/>
              </a:rPr>
              <a:t>. 2022. </a:t>
            </a:r>
            <a:r>
              <a:rPr lang="en-US" sz="1000" b="0" i="1" dirty="0">
                <a:solidFill>
                  <a:srgbClr val="000000"/>
                </a:solidFill>
                <a:effectLst/>
                <a:latin typeface="Open Sans" panose="020B0606030504020204" pitchFamily="34" charset="0"/>
              </a:rPr>
              <a:t>Why You Should Use Reflective Practice - Teach HUB</a:t>
            </a:r>
            <a:r>
              <a:rPr lang="en-US" sz="1000" b="0" i="0" dirty="0">
                <a:solidFill>
                  <a:srgbClr val="000000"/>
                </a:solidFill>
                <a:effectLst/>
                <a:latin typeface="Open Sans" panose="020B0606030504020204" pitchFamily="34" charset="0"/>
              </a:rPr>
              <a:t>. [online] Available at: &lt;https://www.teachhub.com/professional-development/2020/09/why-you-should-use-reflective-practice/&gt; [Accessed 1 May 2022].</a:t>
            </a:r>
            <a:endParaRPr lang="en-US" sz="1200" b="0" i="0" dirty="0">
              <a:solidFill>
                <a:srgbClr val="000000"/>
              </a:solidFill>
              <a:effectLst/>
              <a:latin typeface="Times New Roman" panose="02020603050405020304" pitchFamily="18" charset="0"/>
              <a:cs typeface="Times New Roman" panose="02020603050405020304" pitchFamily="18" charset="0"/>
            </a:endParaRPr>
          </a:p>
          <a:p>
            <a:pPr marL="0" indent="0">
              <a:lnSpc>
                <a:spcPct val="150000"/>
              </a:lnSpc>
              <a:buNone/>
            </a:pPr>
            <a:r>
              <a:rPr lang="en-US" sz="1200" b="0" i="0" dirty="0">
                <a:solidFill>
                  <a:srgbClr val="000000"/>
                </a:solidFill>
                <a:effectLst/>
                <a:latin typeface="Times New Roman" panose="02020603050405020304" pitchFamily="18" charset="0"/>
                <a:cs typeface="Times New Roman" panose="02020603050405020304" pitchFamily="18" charset="0"/>
              </a:rPr>
              <a:t>Willan, J. and Parker-Rees, R., 2010. </a:t>
            </a:r>
            <a:r>
              <a:rPr lang="en-US" sz="1200" b="0" i="1" dirty="0">
                <a:solidFill>
                  <a:srgbClr val="000000"/>
                </a:solidFill>
                <a:effectLst/>
                <a:latin typeface="Times New Roman" panose="02020603050405020304" pitchFamily="18" charset="0"/>
                <a:cs typeface="Times New Roman" panose="02020603050405020304" pitchFamily="18" charset="0"/>
              </a:rPr>
              <a:t>Early childhood studies</a:t>
            </a:r>
            <a:r>
              <a:rPr lang="en-US" sz="1200" b="0" i="0" dirty="0">
                <a:solidFill>
                  <a:srgbClr val="000000"/>
                </a:solidFill>
                <a:effectLst/>
                <a:latin typeface="Times New Roman" panose="02020603050405020304" pitchFamily="18" charset="0"/>
                <a:cs typeface="Times New Roman" panose="02020603050405020304" pitchFamily="18" charset="0"/>
              </a:rPr>
              <a:t>. Exeter: Learning Matters.</a:t>
            </a:r>
          </a:p>
          <a:p>
            <a:pPr marL="0" indent="0">
              <a:lnSpc>
                <a:spcPct val="150000"/>
              </a:lnSpc>
              <a:buNone/>
            </a:pPr>
            <a:endParaRPr lang="en-US" sz="1200" b="0" i="0" dirty="0">
              <a:solidFill>
                <a:srgbClr val="000000"/>
              </a:solidFill>
              <a:effectLst/>
              <a:latin typeface="Times New Roman" panose="02020603050405020304" pitchFamily="18" charset="0"/>
              <a:cs typeface="Times New Roman" panose="02020603050405020304" pitchFamily="18" charset="0"/>
            </a:endParaRPr>
          </a:p>
          <a:p>
            <a:pPr marL="0" indent="0">
              <a:lnSpc>
                <a:spcPct val="150000"/>
              </a:lnSpc>
              <a:buNone/>
            </a:pPr>
            <a:endParaRPr lang="en-GB" sz="1200" dirty="0">
              <a:latin typeface="Times New Roman" panose="02020603050405020304" pitchFamily="18" charset="0"/>
              <a:cs typeface="Times New Roman" panose="02020603050405020304" pitchFamily="18" charset="0"/>
            </a:endParaRPr>
          </a:p>
          <a:p>
            <a:pPr marL="0" indent="0">
              <a:lnSpc>
                <a:spcPct val="150000"/>
              </a:lnSpc>
              <a:buNone/>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94999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1587</TotalTime>
  <Words>1077</Words>
  <Application>Microsoft Office PowerPoint</Application>
  <PresentationFormat>Widescreen</PresentationFormat>
  <Paragraphs>48</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Open Sans</vt:lpstr>
      <vt:lpstr>Times New Roman</vt:lpstr>
      <vt:lpstr>Office Theme</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wendell saunders</dc:creator>
  <cp:lastModifiedBy>jolene bentick</cp:lastModifiedBy>
  <cp:revision>2</cp:revision>
  <dcterms:created xsi:type="dcterms:W3CDTF">2022-01-31T06:06:12Z</dcterms:created>
  <dcterms:modified xsi:type="dcterms:W3CDTF">2022-05-17T22:14:45Z</dcterms:modified>
</cp:coreProperties>
</file>