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7"/>
  </p:notesMasterIdLst>
  <p:sldIdLst>
    <p:sldId id="320" r:id="rId2"/>
    <p:sldId id="333" r:id="rId3"/>
    <p:sldId id="334" r:id="rId4"/>
    <p:sldId id="366" r:id="rId5"/>
    <p:sldId id="367" r:id="rId6"/>
    <p:sldId id="368" r:id="rId7"/>
    <p:sldId id="369" r:id="rId8"/>
    <p:sldId id="370" r:id="rId9"/>
    <p:sldId id="371" r:id="rId10"/>
    <p:sldId id="372" r:id="rId11"/>
    <p:sldId id="373" r:id="rId12"/>
    <p:sldId id="380" r:id="rId13"/>
    <p:sldId id="374" r:id="rId14"/>
    <p:sldId id="375" r:id="rId15"/>
    <p:sldId id="376" r:id="rId16"/>
    <p:sldId id="381" r:id="rId17"/>
    <p:sldId id="355" r:id="rId18"/>
    <p:sldId id="344" r:id="rId19"/>
    <p:sldId id="356" r:id="rId20"/>
    <p:sldId id="414" r:id="rId21"/>
    <p:sldId id="345" r:id="rId22"/>
    <p:sldId id="383" r:id="rId23"/>
    <p:sldId id="357" r:id="rId24"/>
    <p:sldId id="358" r:id="rId25"/>
    <p:sldId id="385" r:id="rId26"/>
    <p:sldId id="382" r:id="rId27"/>
    <p:sldId id="386" r:id="rId28"/>
    <p:sldId id="384" r:id="rId29"/>
    <p:sldId id="387" r:id="rId30"/>
    <p:sldId id="408" r:id="rId31"/>
    <p:sldId id="409" r:id="rId32"/>
    <p:sldId id="410" r:id="rId33"/>
    <p:sldId id="388" r:id="rId34"/>
    <p:sldId id="389" r:id="rId35"/>
    <p:sldId id="390" r:id="rId36"/>
    <p:sldId id="391" r:id="rId37"/>
    <p:sldId id="392" r:id="rId38"/>
    <p:sldId id="393" r:id="rId39"/>
    <p:sldId id="411" r:id="rId40"/>
    <p:sldId id="395" r:id="rId41"/>
    <p:sldId id="396" r:id="rId42"/>
    <p:sldId id="283" r:id="rId43"/>
    <p:sldId id="284" r:id="rId44"/>
    <p:sldId id="285" r:id="rId45"/>
    <p:sldId id="286" r:id="rId46"/>
    <p:sldId id="412" r:id="rId47"/>
    <p:sldId id="398" r:id="rId48"/>
    <p:sldId id="413" r:id="rId49"/>
    <p:sldId id="403" r:id="rId50"/>
    <p:sldId id="397" r:id="rId51"/>
    <p:sldId id="399" r:id="rId52"/>
    <p:sldId id="400" r:id="rId53"/>
    <p:sldId id="401" r:id="rId54"/>
    <p:sldId id="406" r:id="rId55"/>
    <p:sldId id="407" r:id="rId56"/>
    <p:sldId id="287" r:id="rId57"/>
    <p:sldId id="288" r:id="rId58"/>
    <p:sldId id="293" r:id="rId59"/>
    <p:sldId id="294" r:id="rId60"/>
    <p:sldId id="312" r:id="rId61"/>
    <p:sldId id="295" r:id="rId62"/>
    <p:sldId id="296" r:id="rId63"/>
    <p:sldId id="297" r:id="rId64"/>
    <p:sldId id="298" r:id="rId65"/>
    <p:sldId id="299" r:id="rId66"/>
    <p:sldId id="301" r:id="rId67"/>
    <p:sldId id="300" r:id="rId68"/>
    <p:sldId id="302" r:id="rId69"/>
    <p:sldId id="303" r:id="rId70"/>
    <p:sldId id="304" r:id="rId71"/>
    <p:sldId id="305" r:id="rId72"/>
    <p:sldId id="306" r:id="rId73"/>
    <p:sldId id="307" r:id="rId74"/>
    <p:sldId id="308" r:id="rId75"/>
    <p:sldId id="309" r:id="rId7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62" d="100"/>
          <a:sy n="62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1D9139-5FD1-4F1D-8027-5A2788FBD7A8}" type="datetimeFigureOut">
              <a:rPr lang="en-US" smtClean="0"/>
              <a:t>2/21/2021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E7A29B-C946-48CE-9A06-F23756979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727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CB5E237-4E34-44C7-8BCF-FFD24AC1B5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B2025D-31E9-47C1-AEAC-E5BB320CD942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584706" name="Rectangle 2">
            <a:extLst>
              <a:ext uri="{FF2B5EF4-FFF2-40B4-BE49-F238E27FC236}">
                <a16:creationId xmlns:a16="http://schemas.microsoft.com/office/drawing/2014/main" id="{4B1837C5-BA20-4BAE-890D-1152C891C0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4707" name="Rectangle 3">
            <a:extLst>
              <a:ext uri="{FF2B5EF4-FFF2-40B4-BE49-F238E27FC236}">
                <a16:creationId xmlns:a16="http://schemas.microsoft.com/office/drawing/2014/main" id="{45F691E3-8620-4752-A5A0-621C04E1DA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5161DE6-481E-48C8-AEED-B27E6C59D8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843008F-F76B-4C19-A314-342B35A81D8D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86754" name="Rectangle 2">
            <a:extLst>
              <a:ext uri="{FF2B5EF4-FFF2-40B4-BE49-F238E27FC236}">
                <a16:creationId xmlns:a16="http://schemas.microsoft.com/office/drawing/2014/main" id="{3B7C0187-A8D6-4D2E-A687-2B9FACA9EA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6755" name="Rectangle 3">
            <a:extLst>
              <a:ext uri="{FF2B5EF4-FFF2-40B4-BE49-F238E27FC236}">
                <a16:creationId xmlns:a16="http://schemas.microsoft.com/office/drawing/2014/main" id="{A402AB2F-1D9B-4206-8E05-5B9D884D51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C481693-DC27-4610-96D3-7251B621AC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1945A6A-52C5-41C7-82F5-AA3E6D7D6CB7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617474" name="Rectangle 2">
            <a:extLst>
              <a:ext uri="{FF2B5EF4-FFF2-40B4-BE49-F238E27FC236}">
                <a16:creationId xmlns:a16="http://schemas.microsoft.com/office/drawing/2014/main" id="{51A01656-5DD6-4A37-A659-36C5BF1253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7475" name="Rectangle 3">
            <a:extLst>
              <a:ext uri="{FF2B5EF4-FFF2-40B4-BE49-F238E27FC236}">
                <a16:creationId xmlns:a16="http://schemas.microsoft.com/office/drawing/2014/main" id="{5B89D7E4-0901-4453-8F71-AB09211E73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D07C968-CE0D-4043-B774-406AA8EB60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E934784-D089-47E3-BCFF-7D17060F661F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85730" name="Rectangle 2">
            <a:extLst>
              <a:ext uri="{FF2B5EF4-FFF2-40B4-BE49-F238E27FC236}">
                <a16:creationId xmlns:a16="http://schemas.microsoft.com/office/drawing/2014/main" id="{673ABB62-8A74-4B62-9E9E-02CEBE765A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5731" name="Rectangle 3">
            <a:extLst>
              <a:ext uri="{FF2B5EF4-FFF2-40B4-BE49-F238E27FC236}">
                <a16:creationId xmlns:a16="http://schemas.microsoft.com/office/drawing/2014/main" id="{862182CF-5506-4ED1-9DE2-DF244A8F41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4E62091-5054-4A48-914B-D9B9FC6939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03E330-E188-4E9A-9256-676584C83FB3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87778" name="Rectangle 2">
            <a:extLst>
              <a:ext uri="{FF2B5EF4-FFF2-40B4-BE49-F238E27FC236}">
                <a16:creationId xmlns:a16="http://schemas.microsoft.com/office/drawing/2014/main" id="{2D496AF2-6E0D-4540-B11A-892CB6EBEE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7779" name="Rectangle 3">
            <a:extLst>
              <a:ext uri="{FF2B5EF4-FFF2-40B4-BE49-F238E27FC236}">
                <a16:creationId xmlns:a16="http://schemas.microsoft.com/office/drawing/2014/main" id="{2D173AFB-D912-403A-9DDD-599C4E4615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879511C-434C-4D1A-BFF6-2ABBEFFEC7F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9B0227-C867-4D44-B95D-23FD4B9AAFDC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619522" name="Rectangle 2">
            <a:extLst>
              <a:ext uri="{FF2B5EF4-FFF2-40B4-BE49-F238E27FC236}">
                <a16:creationId xmlns:a16="http://schemas.microsoft.com/office/drawing/2014/main" id="{5C91FE00-6D9B-4F45-A475-7E233AC1A6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9523" name="Rectangle 3">
            <a:extLst>
              <a:ext uri="{FF2B5EF4-FFF2-40B4-BE49-F238E27FC236}">
                <a16:creationId xmlns:a16="http://schemas.microsoft.com/office/drawing/2014/main" id="{15208F6E-B18E-43F8-8ACF-51929429FD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503CEA0-34CD-467C-8D3A-88059FEC94F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916BFF-A3B9-4E14-9A95-2BC54DB05887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623618" name="Rectangle 2">
            <a:extLst>
              <a:ext uri="{FF2B5EF4-FFF2-40B4-BE49-F238E27FC236}">
                <a16:creationId xmlns:a16="http://schemas.microsoft.com/office/drawing/2014/main" id="{DCEB3D70-2C11-42C1-A9D4-F830D31046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3619" name="Rectangle 3">
            <a:extLst>
              <a:ext uri="{FF2B5EF4-FFF2-40B4-BE49-F238E27FC236}">
                <a16:creationId xmlns:a16="http://schemas.microsoft.com/office/drawing/2014/main" id="{AE838FA5-77A9-401D-A70A-30F855A2DD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2450822-0607-4BB0-BFA0-E746FCB39F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CF55991-9425-47B0-A476-DBC1EB5F048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625666" name="Rectangle 2">
            <a:extLst>
              <a:ext uri="{FF2B5EF4-FFF2-40B4-BE49-F238E27FC236}">
                <a16:creationId xmlns:a16="http://schemas.microsoft.com/office/drawing/2014/main" id="{A4F980CB-B2FD-4680-AB96-FA8C65C8DD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5667" name="Rectangle 3">
            <a:extLst>
              <a:ext uri="{FF2B5EF4-FFF2-40B4-BE49-F238E27FC236}">
                <a16:creationId xmlns:a16="http://schemas.microsoft.com/office/drawing/2014/main" id="{0590BE78-0057-4EFF-9926-50A2DF57BD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5AF63C3-D15B-426B-8690-9A3E39C2A5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81A412-7835-4741-9BD1-42D62D9B159B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627714" name="Rectangle 2">
            <a:extLst>
              <a:ext uri="{FF2B5EF4-FFF2-40B4-BE49-F238E27FC236}">
                <a16:creationId xmlns:a16="http://schemas.microsoft.com/office/drawing/2014/main" id="{F6139E8B-3F56-4799-9A7C-2B2523A8E6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7715" name="Rectangle 3">
            <a:extLst>
              <a:ext uri="{FF2B5EF4-FFF2-40B4-BE49-F238E27FC236}">
                <a16:creationId xmlns:a16="http://schemas.microsoft.com/office/drawing/2014/main" id="{23B9568C-619C-4AB7-A423-F08C7C3FD4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United States Department of Transportation - </a:t>
            </a:r>
            <a:r>
              <a:rPr lang="en-US" altLang="en-US" b="1"/>
              <a:t>Federal Highway Administration, Painting by Carl Rakeman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05AD210-6C0E-42BE-AEFD-22289372452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0A0DBEE-CDAF-43CB-B204-70636D5B6397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629762" name="Rectangle 2">
            <a:extLst>
              <a:ext uri="{FF2B5EF4-FFF2-40B4-BE49-F238E27FC236}">
                <a16:creationId xmlns:a16="http://schemas.microsoft.com/office/drawing/2014/main" id="{7EE2084D-CE44-4FB5-A866-499A351543F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9763" name="Rectangle 3">
            <a:extLst>
              <a:ext uri="{FF2B5EF4-FFF2-40B4-BE49-F238E27FC236}">
                <a16:creationId xmlns:a16="http://schemas.microsoft.com/office/drawing/2014/main" id="{611459C6-931F-4442-B506-C1769831F2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3EC68F2-3308-451B-AF02-66E8579C0F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8B63F69-743E-4AC6-8B06-483B03629242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646146" name="Rectangle 2">
            <a:extLst>
              <a:ext uri="{FF2B5EF4-FFF2-40B4-BE49-F238E27FC236}">
                <a16:creationId xmlns:a16="http://schemas.microsoft.com/office/drawing/2014/main" id="{67722C84-EFC0-4B2E-9CA2-67C9B0C587B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6147" name="Rectangle 3">
            <a:extLst>
              <a:ext uri="{FF2B5EF4-FFF2-40B4-BE49-F238E27FC236}">
                <a16:creationId xmlns:a16="http://schemas.microsoft.com/office/drawing/2014/main" id="{B94A4989-307B-49B1-827B-321EE377E3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Federal Highway Administration.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BF9E6DC-AB61-4649-B658-2C25FBBF09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0D40FCF-7920-44F5-AA1A-7C021C2883A8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633858" name="Rectangle 2">
            <a:extLst>
              <a:ext uri="{FF2B5EF4-FFF2-40B4-BE49-F238E27FC236}">
                <a16:creationId xmlns:a16="http://schemas.microsoft.com/office/drawing/2014/main" id="{72715E0B-0083-4A71-BB81-7273FC6BFB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3859" name="Rectangle 3">
            <a:extLst>
              <a:ext uri="{FF2B5EF4-FFF2-40B4-BE49-F238E27FC236}">
                <a16:creationId xmlns:a16="http://schemas.microsoft.com/office/drawing/2014/main" id="{6D3CFB52-5A80-43E2-A738-F1FA5410DD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Worldwatch Institute.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DBFBE8C-449A-4992-8375-D7332F308C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6A6D2D-1404-4100-9BB9-97F25EF03E9D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635906" name="Rectangle 2">
            <a:extLst>
              <a:ext uri="{FF2B5EF4-FFF2-40B4-BE49-F238E27FC236}">
                <a16:creationId xmlns:a16="http://schemas.microsoft.com/office/drawing/2014/main" id="{80339E1D-98E1-494C-8BB5-466244C049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5907" name="Rectangle 3">
            <a:extLst>
              <a:ext uri="{FF2B5EF4-FFF2-40B4-BE49-F238E27FC236}">
                <a16:creationId xmlns:a16="http://schemas.microsoft.com/office/drawing/2014/main" id="{B79C0333-0E88-4E60-9D75-1E03E30256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D48520A-8BB5-45AE-9627-1359577D87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9A183C3-6BFA-462D-B15D-FDDC1DD64452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637954" name="Rectangle 2">
            <a:extLst>
              <a:ext uri="{FF2B5EF4-FFF2-40B4-BE49-F238E27FC236}">
                <a16:creationId xmlns:a16="http://schemas.microsoft.com/office/drawing/2014/main" id="{5766424D-BFAA-4AD7-BE2F-A57C183B2A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7955" name="Rectangle 3">
            <a:extLst>
              <a:ext uri="{FF2B5EF4-FFF2-40B4-BE49-F238E27FC236}">
                <a16:creationId xmlns:a16="http://schemas.microsoft.com/office/drawing/2014/main" id="{DF59D12C-CF73-4B67-9B4F-30B471A501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D0F94A9-8099-4681-A1DA-AC5ABBC3812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9B459F-559F-4F58-9295-5600B20830B8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588802" name="Rectangle 2">
            <a:extLst>
              <a:ext uri="{FF2B5EF4-FFF2-40B4-BE49-F238E27FC236}">
                <a16:creationId xmlns:a16="http://schemas.microsoft.com/office/drawing/2014/main" id="{C3B2EA98-6A67-49CD-86CC-18A68F99122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8803" name="Rectangle 3">
            <a:extLst>
              <a:ext uri="{FF2B5EF4-FFF2-40B4-BE49-F238E27FC236}">
                <a16:creationId xmlns:a16="http://schemas.microsoft.com/office/drawing/2014/main" id="{2893F3FD-B6A3-447A-BD84-73CFE9C4B7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1AD2E92-5270-4100-9231-2E7C1B3C6A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2F2658-3E3F-46B0-9F1E-3EEEF825489B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607234" name="Rectangle 2">
            <a:extLst>
              <a:ext uri="{FF2B5EF4-FFF2-40B4-BE49-F238E27FC236}">
                <a16:creationId xmlns:a16="http://schemas.microsoft.com/office/drawing/2014/main" id="{5B584DF2-9524-4534-B84D-157C6C3229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7235" name="Rectangle 3">
            <a:extLst>
              <a:ext uri="{FF2B5EF4-FFF2-40B4-BE49-F238E27FC236}">
                <a16:creationId xmlns:a16="http://schemas.microsoft.com/office/drawing/2014/main" id="{658FAB2D-F145-4680-A9A7-5AD56604AE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22266EB-0E5A-49CE-9D8E-D6C4BF3CA4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D1B73F6-137B-496C-AB3A-090E00C0334B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608258" name="Rectangle 2">
            <a:extLst>
              <a:ext uri="{FF2B5EF4-FFF2-40B4-BE49-F238E27FC236}">
                <a16:creationId xmlns:a16="http://schemas.microsoft.com/office/drawing/2014/main" id="{4808FFD3-6D8E-47C3-9207-9695BB12ED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8259" name="Rectangle 3">
            <a:extLst>
              <a:ext uri="{FF2B5EF4-FFF2-40B4-BE49-F238E27FC236}">
                <a16:creationId xmlns:a16="http://schemas.microsoft.com/office/drawing/2014/main" id="{276523CF-89B3-4584-920D-A8352E2A2C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FDAA6BB-EE11-4CDB-933C-96E2723D1B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24BDEC-0181-4117-AF6C-B9AC45E567BE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609282" name="Rectangle 2">
            <a:extLst>
              <a:ext uri="{FF2B5EF4-FFF2-40B4-BE49-F238E27FC236}">
                <a16:creationId xmlns:a16="http://schemas.microsoft.com/office/drawing/2014/main" id="{358E14A3-8268-45CF-93B2-74CF460D97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9283" name="Rectangle 3">
            <a:extLst>
              <a:ext uri="{FF2B5EF4-FFF2-40B4-BE49-F238E27FC236}">
                <a16:creationId xmlns:a16="http://schemas.microsoft.com/office/drawing/2014/main" id="{9E5C6FEB-AB00-4061-BE88-8FA91E33C2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FDAA6BB-EE11-4CDB-933C-96E2723D1B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24BDEC-0181-4117-AF6C-B9AC45E567BE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609282" name="Rectangle 2">
            <a:extLst>
              <a:ext uri="{FF2B5EF4-FFF2-40B4-BE49-F238E27FC236}">
                <a16:creationId xmlns:a16="http://schemas.microsoft.com/office/drawing/2014/main" id="{358E14A3-8268-45CF-93B2-74CF460D97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9283" name="Rectangle 3">
            <a:extLst>
              <a:ext uri="{FF2B5EF4-FFF2-40B4-BE49-F238E27FC236}">
                <a16:creationId xmlns:a16="http://schemas.microsoft.com/office/drawing/2014/main" id="{9E5C6FEB-AB00-4061-BE88-8FA91E33C2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77453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C11EAC9-5E97-4FA5-AE6F-316B3C6D8E4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E2E00E-C48F-4132-B0C5-6280A19C9F14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550914" name="Rectangle 2">
            <a:extLst>
              <a:ext uri="{FF2B5EF4-FFF2-40B4-BE49-F238E27FC236}">
                <a16:creationId xmlns:a16="http://schemas.microsoft.com/office/drawing/2014/main" id="{CA77F328-53B7-4559-A892-03C906FB17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0915" name="Rectangle 3">
            <a:extLst>
              <a:ext uri="{FF2B5EF4-FFF2-40B4-BE49-F238E27FC236}">
                <a16:creationId xmlns:a16="http://schemas.microsoft.com/office/drawing/2014/main" id="{E080E162-CAC5-4AD0-AB16-5B2D9744EC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US Department of Transportation, BTS, G-7 Countries: Transportation Highlights</a:t>
            </a: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29076FB-8D75-47DD-944A-F70696A31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CFAF18-1964-4AA6-9CAD-19C8ECC15AB6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653314" name="Rectangle 2">
            <a:extLst>
              <a:ext uri="{FF2B5EF4-FFF2-40B4-BE49-F238E27FC236}">
                <a16:creationId xmlns:a16="http://schemas.microsoft.com/office/drawing/2014/main" id="{9CFFAF26-EF9C-4391-A8E2-919295D7517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3315" name="Rectangle 3">
            <a:extLst>
              <a:ext uri="{FF2B5EF4-FFF2-40B4-BE49-F238E27FC236}">
                <a16:creationId xmlns:a16="http://schemas.microsoft.com/office/drawing/2014/main" id="{3B10D192-6DBF-441E-9BDC-032C02B978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BTS and Association of American Railroads.</a:t>
            </a: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561959F-D8D9-40B9-A82D-871D11C22C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C40799-939B-4566-BD3B-25A5AB16B80E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610306" name="Rectangle 2">
            <a:extLst>
              <a:ext uri="{FF2B5EF4-FFF2-40B4-BE49-F238E27FC236}">
                <a16:creationId xmlns:a16="http://schemas.microsoft.com/office/drawing/2014/main" id="{F4E364B3-6942-495D-9B56-217FE31DBE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0307" name="Rectangle 3">
            <a:extLst>
              <a:ext uri="{FF2B5EF4-FFF2-40B4-BE49-F238E27FC236}">
                <a16:creationId xmlns:a16="http://schemas.microsoft.com/office/drawing/2014/main" id="{144D13CA-CF54-43B7-A822-D556C7B88A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D7441C4-3945-41D8-A60F-FB17CA692FB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60E9B4-6363-4E09-BF98-556613E2D3B2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611330" name="Rectangle 2">
            <a:extLst>
              <a:ext uri="{FF2B5EF4-FFF2-40B4-BE49-F238E27FC236}">
                <a16:creationId xmlns:a16="http://schemas.microsoft.com/office/drawing/2014/main" id="{492FE61A-C4E7-4355-AC6C-2813B3F6CF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1331" name="Rectangle 3">
            <a:extLst>
              <a:ext uri="{FF2B5EF4-FFF2-40B4-BE49-F238E27FC236}">
                <a16:creationId xmlns:a16="http://schemas.microsoft.com/office/drawing/2014/main" id="{B6CEE55D-EE87-4A93-986D-4290CD4D29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46ACC80-8192-498D-A301-B061067DBA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C5A65C-3EC1-480A-9F58-E81480197325}" type="slidenum">
              <a:rPr lang="en-US" altLang="en-US"/>
              <a:pPr/>
              <a:t>25</a:t>
            </a:fld>
            <a:endParaRPr lang="en-US" altLang="en-US"/>
          </a:p>
        </p:txBody>
      </p:sp>
      <p:sp>
        <p:nvSpPr>
          <p:cNvPr id="656386" name="Rectangle 2">
            <a:extLst>
              <a:ext uri="{FF2B5EF4-FFF2-40B4-BE49-F238E27FC236}">
                <a16:creationId xmlns:a16="http://schemas.microsoft.com/office/drawing/2014/main" id="{EF8DC407-FDC7-4F13-8BA2-05AA869975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6387" name="Rectangle 3">
            <a:extLst>
              <a:ext uri="{FF2B5EF4-FFF2-40B4-BE49-F238E27FC236}">
                <a16:creationId xmlns:a16="http://schemas.microsoft.com/office/drawing/2014/main" id="{E3B06CBB-07AC-471A-B420-3CF5420BE3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BA47A93-A42D-48D7-AC3A-8B03AE815B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E429EEB-F6DA-4C9E-BACD-6456C6055F82}" type="slidenum">
              <a:rPr lang="en-US" altLang="en-US"/>
              <a:pPr/>
              <a:t>26</a:t>
            </a:fld>
            <a:endParaRPr lang="en-US" altLang="en-US"/>
          </a:p>
        </p:txBody>
      </p:sp>
      <p:sp>
        <p:nvSpPr>
          <p:cNvPr id="651266" name="Rectangle 2">
            <a:extLst>
              <a:ext uri="{FF2B5EF4-FFF2-40B4-BE49-F238E27FC236}">
                <a16:creationId xmlns:a16="http://schemas.microsoft.com/office/drawing/2014/main" id="{6041CDA6-5100-4811-A800-256A1FA90D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1267" name="Rectangle 3">
            <a:extLst>
              <a:ext uri="{FF2B5EF4-FFF2-40B4-BE49-F238E27FC236}">
                <a16:creationId xmlns:a16="http://schemas.microsoft.com/office/drawing/2014/main" id="{38DD4BF2-B970-415C-8A25-4546B6B02C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International Union of Railways, http://www.uic.asso.fr</a:t>
            </a:r>
          </a:p>
          <a:p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B5E1B41-7EB6-4662-BEFB-7571B2FBFB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DEF7B2-DED8-4715-A3C1-700E44868E5A}" type="slidenum">
              <a:rPr lang="en-US" altLang="en-US"/>
              <a:pPr/>
              <a:t>27</a:t>
            </a:fld>
            <a:endParaRPr lang="en-US" altLang="en-US"/>
          </a:p>
        </p:txBody>
      </p:sp>
      <p:sp>
        <p:nvSpPr>
          <p:cNvPr id="649218" name="Rectangle 2">
            <a:extLst>
              <a:ext uri="{FF2B5EF4-FFF2-40B4-BE49-F238E27FC236}">
                <a16:creationId xmlns:a16="http://schemas.microsoft.com/office/drawing/2014/main" id="{7949F5C6-FC59-41D4-98B1-6C75E09C2A9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9219" name="Rectangle 3">
            <a:extLst>
              <a:ext uri="{FF2B5EF4-FFF2-40B4-BE49-F238E27FC236}">
                <a16:creationId xmlns:a16="http://schemas.microsoft.com/office/drawing/2014/main" id="{EFF67430-9426-4C48-A238-6A6602FC25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1D1137D-D2A6-487D-82B7-6C7B6BF9F7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8431429-90EF-47E6-AD02-ADA4E330B7A2}" type="slidenum">
              <a:rPr lang="en-US" altLang="en-US"/>
              <a:pPr/>
              <a:t>28</a:t>
            </a:fld>
            <a:endParaRPr lang="en-US" altLang="en-US"/>
          </a:p>
        </p:txBody>
      </p:sp>
      <p:sp>
        <p:nvSpPr>
          <p:cNvPr id="657410" name="Rectangle 2">
            <a:extLst>
              <a:ext uri="{FF2B5EF4-FFF2-40B4-BE49-F238E27FC236}">
                <a16:creationId xmlns:a16="http://schemas.microsoft.com/office/drawing/2014/main" id="{A1B33301-F9C3-4BAF-95EA-557468AE5F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7411" name="Rectangle 3">
            <a:extLst>
              <a:ext uri="{FF2B5EF4-FFF2-40B4-BE49-F238E27FC236}">
                <a16:creationId xmlns:a16="http://schemas.microsoft.com/office/drawing/2014/main" id="{323F8DC4-2692-45EB-8556-AAA513B673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743A31E-1484-4D58-91D4-CA821AC020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50DD5F-EC41-4DE4-95FB-6227BDCEF321}" type="slidenum">
              <a:rPr lang="en-US" altLang="en-US"/>
              <a:pPr/>
              <a:t>29</a:t>
            </a:fld>
            <a:endParaRPr lang="en-US" altLang="en-US"/>
          </a:p>
        </p:txBody>
      </p:sp>
      <p:sp>
        <p:nvSpPr>
          <p:cNvPr id="591874" name="Rectangle 2">
            <a:extLst>
              <a:ext uri="{FF2B5EF4-FFF2-40B4-BE49-F238E27FC236}">
                <a16:creationId xmlns:a16="http://schemas.microsoft.com/office/drawing/2014/main" id="{CA15566A-A9C6-46F2-89D3-74C5E935C34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1875" name="Rectangle 3">
            <a:extLst>
              <a:ext uri="{FF2B5EF4-FFF2-40B4-BE49-F238E27FC236}">
                <a16:creationId xmlns:a16="http://schemas.microsoft.com/office/drawing/2014/main" id="{3C9D842A-C583-4CA5-BC31-045F5ADDD6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D7F745F-C666-4BAC-BF13-07030D0281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E611D2B-AB86-4DC8-B436-EF36FD2ABC1F}" type="slidenum">
              <a:rPr lang="en-US" altLang="en-US"/>
              <a:pPr/>
              <a:t>30</a:t>
            </a:fld>
            <a:endParaRPr lang="en-US" altLang="en-US"/>
          </a:p>
        </p:txBody>
      </p:sp>
      <p:sp>
        <p:nvSpPr>
          <p:cNvPr id="704514" name="Rectangle 2">
            <a:extLst>
              <a:ext uri="{FF2B5EF4-FFF2-40B4-BE49-F238E27FC236}">
                <a16:creationId xmlns:a16="http://schemas.microsoft.com/office/drawing/2014/main" id="{F1EBA82C-1AA9-4562-BEA3-F70F3B0913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4515" name="Rectangle 3">
            <a:extLst>
              <a:ext uri="{FF2B5EF4-FFF2-40B4-BE49-F238E27FC236}">
                <a16:creationId xmlns:a16="http://schemas.microsoft.com/office/drawing/2014/main" id="{76AEB18B-49B3-4E31-9B28-B18BD21079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BTS. http://www.bts.gov/publications/national_transportation_statistics/2004/html/table_01_01.html</a:t>
            </a: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DEEAEAA-4F1D-4583-80F5-C710C2D0EC9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6122E6C-78BE-4D71-B4AD-9785A9363C96}" type="slidenum">
              <a:rPr lang="en-US" altLang="en-US"/>
              <a:pPr/>
              <a:t>31</a:t>
            </a:fld>
            <a:endParaRPr lang="en-US" altLang="en-US"/>
          </a:p>
        </p:txBody>
      </p:sp>
      <p:sp>
        <p:nvSpPr>
          <p:cNvPr id="659458" name="Rectangle 2">
            <a:extLst>
              <a:ext uri="{FF2B5EF4-FFF2-40B4-BE49-F238E27FC236}">
                <a16:creationId xmlns:a16="http://schemas.microsoft.com/office/drawing/2014/main" id="{7F592EA1-B1D8-4808-A7A7-EAA51092D1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9459" name="Rectangle 3">
            <a:extLst>
              <a:ext uri="{FF2B5EF4-FFF2-40B4-BE49-F238E27FC236}">
                <a16:creationId xmlns:a16="http://schemas.microsoft.com/office/drawing/2014/main" id="{0058C436-EEF2-4AD3-BAFA-B1367C156A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280DB72-31A1-4B82-A1B6-5236158513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C0E490-7456-4E4C-99D2-4A4A7E192AB0}" type="slidenum">
              <a:rPr lang="en-US" altLang="en-US"/>
              <a:pPr/>
              <a:t>32</a:t>
            </a:fld>
            <a:endParaRPr lang="en-US" altLang="en-US"/>
          </a:p>
        </p:txBody>
      </p:sp>
      <p:sp>
        <p:nvSpPr>
          <p:cNvPr id="661506" name="Rectangle 2">
            <a:extLst>
              <a:ext uri="{FF2B5EF4-FFF2-40B4-BE49-F238E27FC236}">
                <a16:creationId xmlns:a16="http://schemas.microsoft.com/office/drawing/2014/main" id="{D11B2C2D-706F-483C-B264-DA0A3D9E09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1507" name="Rectangle 3">
            <a:extLst>
              <a:ext uri="{FF2B5EF4-FFF2-40B4-BE49-F238E27FC236}">
                <a16:creationId xmlns:a16="http://schemas.microsoft.com/office/drawing/2014/main" id="{73C89D0A-0D5C-4EFE-BF36-06208BC9F0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Worldwatch Institute. United Nations, Review of Maritime Transport.</a:t>
            </a: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A034A95-E600-498D-B6C1-D2AD97F734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2419C2-97DF-4B49-81BD-8DF49467C3B1}" type="slidenum">
              <a:rPr lang="en-US" altLang="en-US"/>
              <a:pPr/>
              <a:t>33</a:t>
            </a:fld>
            <a:endParaRPr lang="en-US" altLang="en-US"/>
          </a:p>
        </p:txBody>
      </p:sp>
      <p:sp>
        <p:nvSpPr>
          <p:cNvPr id="663554" name="Rectangle 2">
            <a:extLst>
              <a:ext uri="{FF2B5EF4-FFF2-40B4-BE49-F238E27FC236}">
                <a16:creationId xmlns:a16="http://schemas.microsoft.com/office/drawing/2014/main" id="{7CE9FD0B-DC66-4A31-BA01-D517A3AA72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3555" name="Rectangle 3">
            <a:extLst>
              <a:ext uri="{FF2B5EF4-FFF2-40B4-BE49-F238E27FC236}">
                <a16:creationId xmlns:a16="http://schemas.microsoft.com/office/drawing/2014/main" id="{591794E4-56E9-450A-8A84-66B40ED32E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F8E0A48-E6AC-4555-A8F1-2D1F0B5C85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CAC664-C65F-41BB-8E51-7066AD4089D1}" type="slidenum">
              <a:rPr lang="en-US" altLang="en-US"/>
              <a:pPr/>
              <a:t>34</a:t>
            </a:fld>
            <a:endParaRPr lang="en-US" altLang="en-US"/>
          </a:p>
        </p:txBody>
      </p:sp>
      <p:sp>
        <p:nvSpPr>
          <p:cNvPr id="665602" name="Rectangle 2">
            <a:extLst>
              <a:ext uri="{FF2B5EF4-FFF2-40B4-BE49-F238E27FC236}">
                <a16:creationId xmlns:a16="http://schemas.microsoft.com/office/drawing/2014/main" id="{66213C38-C1F5-4CFA-8575-1437837303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03" name="Rectangle 3">
            <a:extLst>
              <a:ext uri="{FF2B5EF4-FFF2-40B4-BE49-F238E27FC236}">
                <a16:creationId xmlns:a16="http://schemas.microsoft.com/office/drawing/2014/main" id="{BC52CCE3-9E11-4EEF-ABC4-046D435F69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22CE793-89A9-4D3B-BB58-1786694E7D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AEC9990-A49D-403E-A91D-46C704285F3E}" type="slidenum">
              <a:rPr lang="en-US" altLang="en-US"/>
              <a:pPr/>
              <a:t>35</a:t>
            </a:fld>
            <a:endParaRPr lang="en-US" altLang="en-US"/>
          </a:p>
        </p:txBody>
      </p:sp>
      <p:sp>
        <p:nvSpPr>
          <p:cNvPr id="667650" name="Rectangle 2">
            <a:extLst>
              <a:ext uri="{FF2B5EF4-FFF2-40B4-BE49-F238E27FC236}">
                <a16:creationId xmlns:a16="http://schemas.microsoft.com/office/drawing/2014/main" id="{398AB079-8F92-4809-80CB-94CA256099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7651" name="Rectangle 3">
            <a:extLst>
              <a:ext uri="{FF2B5EF4-FFF2-40B4-BE49-F238E27FC236}">
                <a16:creationId xmlns:a16="http://schemas.microsoft.com/office/drawing/2014/main" id="{89091878-D50A-4E2A-A376-7972F35112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1FFEEAB-BED3-43BD-B02E-C0FC3582E0F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DE24F40-335B-460C-8324-B0B1DF46780E}" type="slidenum">
              <a:rPr lang="en-US" altLang="en-US"/>
              <a:pPr/>
              <a:t>36</a:t>
            </a:fld>
            <a:endParaRPr lang="en-US" altLang="en-US"/>
          </a:p>
        </p:txBody>
      </p:sp>
      <p:sp>
        <p:nvSpPr>
          <p:cNvPr id="669698" name="Rectangle 2">
            <a:extLst>
              <a:ext uri="{FF2B5EF4-FFF2-40B4-BE49-F238E27FC236}">
                <a16:creationId xmlns:a16="http://schemas.microsoft.com/office/drawing/2014/main" id="{1B9A71A1-1CEA-448E-9F94-8F87DFAB8CF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9699" name="Rectangle 3">
            <a:extLst>
              <a:ext uri="{FF2B5EF4-FFF2-40B4-BE49-F238E27FC236}">
                <a16:creationId xmlns:a16="http://schemas.microsoft.com/office/drawing/2014/main" id="{0F89174A-9F6C-4C1D-A3FB-1E06C65191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21426B5F-1E2F-47E1-ACED-139DB55E143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A0FE4CB-E13E-4DC9-B5E1-03DF8A52F659}" type="slidenum">
              <a:rPr lang="en-US" altLang="en-US"/>
              <a:pPr/>
              <a:t>37</a:t>
            </a:fld>
            <a:endParaRPr lang="en-US" altLang="en-US"/>
          </a:p>
        </p:txBody>
      </p:sp>
      <p:sp>
        <p:nvSpPr>
          <p:cNvPr id="671746" name="Rectangle 2">
            <a:extLst>
              <a:ext uri="{FF2B5EF4-FFF2-40B4-BE49-F238E27FC236}">
                <a16:creationId xmlns:a16="http://schemas.microsoft.com/office/drawing/2014/main" id="{57BB6FDC-05A7-4EAC-9954-8B7104C580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1747" name="Rectangle 3">
            <a:extLst>
              <a:ext uri="{FF2B5EF4-FFF2-40B4-BE49-F238E27FC236}">
                <a16:creationId xmlns:a16="http://schemas.microsoft.com/office/drawing/2014/main" id="{CC832DC7-AF3C-4F4D-93D7-469F0FBEFB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5B75788-2C9C-41C1-A108-44814FB478C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7D0513-B7BF-4C06-A1EE-83123607C058}" type="slidenum">
              <a:rPr lang="en-US" altLang="en-US"/>
              <a:pPr/>
              <a:t>38</a:t>
            </a:fld>
            <a:endParaRPr lang="en-US" altLang="en-US"/>
          </a:p>
        </p:txBody>
      </p:sp>
      <p:sp>
        <p:nvSpPr>
          <p:cNvPr id="673794" name="Rectangle 2">
            <a:extLst>
              <a:ext uri="{FF2B5EF4-FFF2-40B4-BE49-F238E27FC236}">
                <a16:creationId xmlns:a16="http://schemas.microsoft.com/office/drawing/2014/main" id="{E16E8D15-B326-4326-AEAC-4A56DEBCD5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3795" name="Rectangle 3">
            <a:extLst>
              <a:ext uri="{FF2B5EF4-FFF2-40B4-BE49-F238E27FC236}">
                <a16:creationId xmlns:a16="http://schemas.microsoft.com/office/drawing/2014/main" id="{FEDD13E7-DD88-4697-B2CB-76CA28AF3B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/>
              <a:t>Source: </a:t>
            </a:r>
            <a:r>
              <a:rPr lang="en-US" altLang="en-US"/>
              <a:t>Lloyd's Register of Shipping. Statistical Tables, World fleet statistics 2000.</a:t>
            </a: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CD32C62-2FE4-40F4-A04B-EAA87B0BA0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A56313E-DE94-47AC-898A-6A3ADB4EE131}" type="slidenum">
              <a:rPr lang="en-US" altLang="en-US"/>
              <a:pPr/>
              <a:t>39</a:t>
            </a:fld>
            <a:endParaRPr lang="en-US" altLang="en-US"/>
          </a:p>
        </p:txBody>
      </p:sp>
      <p:sp>
        <p:nvSpPr>
          <p:cNvPr id="707586" name="Rectangle 2">
            <a:extLst>
              <a:ext uri="{FF2B5EF4-FFF2-40B4-BE49-F238E27FC236}">
                <a16:creationId xmlns:a16="http://schemas.microsoft.com/office/drawing/2014/main" id="{FF050CF3-EBA9-474B-9B80-7A25B8D753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7587" name="Rectangle 3">
            <a:extLst>
              <a:ext uri="{FF2B5EF4-FFF2-40B4-BE49-F238E27FC236}">
                <a16:creationId xmlns:a16="http://schemas.microsoft.com/office/drawing/2014/main" id="{17C469D4-F27A-448C-B16D-111499A0F7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CEA213B-C11C-427F-8699-CBB90822E4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D80A73-C5E7-482E-899F-B579E1B200BC}" type="slidenum">
              <a:rPr lang="en-US" altLang="en-US"/>
              <a:pPr/>
              <a:t>40</a:t>
            </a:fld>
            <a:endParaRPr lang="en-US" altLang="en-US"/>
          </a:p>
        </p:txBody>
      </p:sp>
      <p:sp>
        <p:nvSpPr>
          <p:cNvPr id="677890" name="Rectangle 2">
            <a:extLst>
              <a:ext uri="{FF2B5EF4-FFF2-40B4-BE49-F238E27FC236}">
                <a16:creationId xmlns:a16="http://schemas.microsoft.com/office/drawing/2014/main" id="{EAA6A52B-5042-4091-92A3-1E5429FC779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7891" name="Rectangle 3">
            <a:extLst>
              <a:ext uri="{FF2B5EF4-FFF2-40B4-BE49-F238E27FC236}">
                <a16:creationId xmlns:a16="http://schemas.microsoft.com/office/drawing/2014/main" id="{7FFBB934-30FF-405D-9DBC-4E98BDE7D5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95B311B-C986-4E2F-90F3-1B3E1D3074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BD8B8F-B3D0-425B-82F0-FDC338A99D26}" type="slidenum">
              <a:rPr lang="en-US" altLang="en-US"/>
              <a:pPr/>
              <a:t>41</a:t>
            </a:fld>
            <a:endParaRPr lang="en-US" altLang="en-US"/>
          </a:p>
        </p:txBody>
      </p:sp>
      <p:sp>
        <p:nvSpPr>
          <p:cNvPr id="679938" name="Rectangle 2">
            <a:extLst>
              <a:ext uri="{FF2B5EF4-FFF2-40B4-BE49-F238E27FC236}">
                <a16:creationId xmlns:a16="http://schemas.microsoft.com/office/drawing/2014/main" id="{415A99CD-04C7-4834-8C79-166F963009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9939" name="Rectangle 3">
            <a:extLst>
              <a:ext uri="{FF2B5EF4-FFF2-40B4-BE49-F238E27FC236}">
                <a16:creationId xmlns:a16="http://schemas.microsoft.com/office/drawing/2014/main" id="{8DABB04A-FA5D-475A-8133-9955B28C09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Photo: Dr. Jean-Paul Rodrigue, 2003.</a:t>
            </a: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817AE5D-AEDB-4436-9B0B-FF361782C5B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94F98C-02A7-4F91-A33C-01C6393AA51A}" type="slidenum">
              <a:rPr lang="en-US" altLang="en-US"/>
              <a:pPr/>
              <a:t>46</a:t>
            </a:fld>
            <a:endParaRPr lang="en-US" altLang="en-US"/>
          </a:p>
        </p:txBody>
      </p:sp>
      <p:sp>
        <p:nvSpPr>
          <p:cNvPr id="709634" name="Rectangle 2">
            <a:extLst>
              <a:ext uri="{FF2B5EF4-FFF2-40B4-BE49-F238E27FC236}">
                <a16:creationId xmlns:a16="http://schemas.microsoft.com/office/drawing/2014/main" id="{00F45E1E-BE53-4B65-9F09-3C4C88FBF4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9635" name="Rectangle 3">
            <a:extLst>
              <a:ext uri="{FF2B5EF4-FFF2-40B4-BE49-F238E27FC236}">
                <a16:creationId xmlns:a16="http://schemas.microsoft.com/office/drawing/2014/main" id="{59F9540F-17A1-4DF4-8CE5-B9FD8C7A2E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Photo: Dr. Jean-Paul Rodrigue, 2003</a:t>
            </a: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E11F6AD-CC80-42CD-9C48-DA5F57DC7B3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3585B6-AE70-4270-9DAA-57CCDBF6E8F4}" type="slidenum">
              <a:rPr lang="en-US" altLang="en-US"/>
              <a:pPr/>
              <a:t>47</a:t>
            </a:fld>
            <a:endParaRPr lang="en-US" altLang="en-US"/>
          </a:p>
        </p:txBody>
      </p:sp>
      <p:sp>
        <p:nvSpPr>
          <p:cNvPr id="684034" name="Rectangle 2">
            <a:extLst>
              <a:ext uri="{FF2B5EF4-FFF2-40B4-BE49-F238E27FC236}">
                <a16:creationId xmlns:a16="http://schemas.microsoft.com/office/drawing/2014/main" id="{D03D776C-7FF9-4CC6-8354-E3C3A8E3FF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4035" name="Rectangle 3">
            <a:extLst>
              <a:ext uri="{FF2B5EF4-FFF2-40B4-BE49-F238E27FC236}">
                <a16:creationId xmlns:a16="http://schemas.microsoft.com/office/drawing/2014/main" id="{9E0B6BCE-2E94-448F-90E9-01F5F828E6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37B018A-08E8-4611-9694-39AC6FC72A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493F7E-DBBB-4F97-83E4-5C46597CD1F7}" type="slidenum">
              <a:rPr lang="en-US" altLang="en-US"/>
              <a:pPr/>
              <a:t>48</a:t>
            </a:fld>
            <a:endParaRPr lang="en-US" altLang="en-US"/>
          </a:p>
        </p:txBody>
      </p:sp>
      <p:sp>
        <p:nvSpPr>
          <p:cNvPr id="713730" name="Rectangle 2">
            <a:extLst>
              <a:ext uri="{FF2B5EF4-FFF2-40B4-BE49-F238E27FC236}">
                <a16:creationId xmlns:a16="http://schemas.microsoft.com/office/drawing/2014/main" id="{D09F250A-3452-4A04-B3FB-2330E91C939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3731" name="Rectangle 3">
            <a:extLst>
              <a:ext uri="{FF2B5EF4-FFF2-40B4-BE49-F238E27FC236}">
                <a16:creationId xmlns:a16="http://schemas.microsoft.com/office/drawing/2014/main" id="{7EB2C740-5DE6-437F-BA44-B348C5301C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Photo courtesy of Maik Ebel, Ship Photos, http://www.ship-photos.de</a:t>
            </a: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B185451-1D58-486D-BB5C-F83AC2884B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E15107D-13FD-4554-AF23-0D581AE4202C}" type="slidenum">
              <a:rPr lang="en-US" altLang="en-US"/>
              <a:pPr/>
              <a:t>49</a:t>
            </a:fld>
            <a:endParaRPr lang="en-US" altLang="en-US"/>
          </a:p>
        </p:txBody>
      </p:sp>
      <p:sp>
        <p:nvSpPr>
          <p:cNvPr id="694274" name="Rectangle 2">
            <a:extLst>
              <a:ext uri="{FF2B5EF4-FFF2-40B4-BE49-F238E27FC236}">
                <a16:creationId xmlns:a16="http://schemas.microsoft.com/office/drawing/2014/main" id="{95D3D0D0-0305-40E3-BC56-D35FCBFE6D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4275" name="Rectangle 3">
            <a:extLst>
              <a:ext uri="{FF2B5EF4-FFF2-40B4-BE49-F238E27FC236}">
                <a16:creationId xmlns:a16="http://schemas.microsoft.com/office/drawing/2014/main" id="{26B8595B-B721-479A-9450-5357045D7B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8458273-3776-4AEA-8A8B-13FA9604B4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3F34F2-D85D-4663-BCCC-FF95A6EA5D82}" type="slidenum">
              <a:rPr lang="en-US" altLang="en-US"/>
              <a:pPr/>
              <a:t>50</a:t>
            </a:fld>
            <a:endParaRPr lang="en-US" altLang="en-US"/>
          </a:p>
        </p:txBody>
      </p:sp>
      <p:sp>
        <p:nvSpPr>
          <p:cNvPr id="681986" name="Rectangle 2">
            <a:extLst>
              <a:ext uri="{FF2B5EF4-FFF2-40B4-BE49-F238E27FC236}">
                <a16:creationId xmlns:a16="http://schemas.microsoft.com/office/drawing/2014/main" id="{381E531B-9840-47CB-A203-201D0571A5A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1987" name="Rectangle 3">
            <a:extLst>
              <a:ext uri="{FF2B5EF4-FFF2-40B4-BE49-F238E27FC236}">
                <a16:creationId xmlns:a16="http://schemas.microsoft.com/office/drawing/2014/main" id="{8176478E-EAB0-4DE0-8F6A-0BAA738950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29844111-83C7-47E8-92FA-90FA104A75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376625A-9A33-4969-8DBE-A3B0C0DB3925}" type="slidenum">
              <a:rPr lang="en-US" altLang="en-US"/>
              <a:pPr/>
              <a:t>51</a:t>
            </a:fld>
            <a:endParaRPr lang="en-US" altLang="en-US"/>
          </a:p>
        </p:txBody>
      </p:sp>
      <p:sp>
        <p:nvSpPr>
          <p:cNvPr id="686082" name="Rectangle 2">
            <a:extLst>
              <a:ext uri="{FF2B5EF4-FFF2-40B4-BE49-F238E27FC236}">
                <a16:creationId xmlns:a16="http://schemas.microsoft.com/office/drawing/2014/main" id="{20D04478-80BB-46A2-A3E5-609746A334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083" name="Rectangle 3">
            <a:extLst>
              <a:ext uri="{FF2B5EF4-FFF2-40B4-BE49-F238E27FC236}">
                <a16:creationId xmlns:a16="http://schemas.microsoft.com/office/drawing/2014/main" id="{58B5F37B-E7CD-48DC-9638-8C68F96F7E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4FFCC8E-C320-43FB-8617-11A2C7DAE1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D0A64D-3902-4B9C-84D1-F8C814B3C740}" type="slidenum">
              <a:rPr lang="en-US" altLang="en-US"/>
              <a:pPr/>
              <a:t>52</a:t>
            </a:fld>
            <a:endParaRPr lang="en-US" altLang="en-US"/>
          </a:p>
        </p:txBody>
      </p:sp>
      <p:sp>
        <p:nvSpPr>
          <p:cNvPr id="688130" name="Rectangle 2">
            <a:extLst>
              <a:ext uri="{FF2B5EF4-FFF2-40B4-BE49-F238E27FC236}">
                <a16:creationId xmlns:a16="http://schemas.microsoft.com/office/drawing/2014/main" id="{ACE02322-1643-4BD3-915B-35DB67FE84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8131" name="Rectangle 3">
            <a:extLst>
              <a:ext uri="{FF2B5EF4-FFF2-40B4-BE49-F238E27FC236}">
                <a16:creationId xmlns:a16="http://schemas.microsoft.com/office/drawing/2014/main" id="{BFDE01A9-6676-485A-88A0-2A89885841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EDF8F8B-BB0D-4A5F-8964-57728C07FD6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8F7AF9-6E54-484F-B886-69065F53E965}" type="slidenum">
              <a:rPr lang="en-US" altLang="en-US"/>
              <a:pPr/>
              <a:t>53</a:t>
            </a:fld>
            <a:endParaRPr lang="en-US" altLang="en-US"/>
          </a:p>
        </p:txBody>
      </p:sp>
      <p:sp>
        <p:nvSpPr>
          <p:cNvPr id="690178" name="Rectangle 2">
            <a:extLst>
              <a:ext uri="{FF2B5EF4-FFF2-40B4-BE49-F238E27FC236}">
                <a16:creationId xmlns:a16="http://schemas.microsoft.com/office/drawing/2014/main" id="{DD079A69-ED15-48A5-966D-3DFB380A6E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0179" name="Rectangle 3">
            <a:extLst>
              <a:ext uri="{FF2B5EF4-FFF2-40B4-BE49-F238E27FC236}">
                <a16:creationId xmlns:a16="http://schemas.microsoft.com/office/drawing/2014/main" id="{9E525CCB-8ED3-4847-B9DE-CD5AE322A5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2C994E4-77C9-41A2-A428-6EC65C663E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078EE4-6B4E-401D-82C9-032A178365B6}" type="slidenum">
              <a:rPr lang="en-US" altLang="en-US"/>
              <a:pPr/>
              <a:t>54</a:t>
            </a:fld>
            <a:endParaRPr lang="en-US" altLang="en-US"/>
          </a:p>
        </p:txBody>
      </p:sp>
      <p:sp>
        <p:nvSpPr>
          <p:cNvPr id="700418" name="Rectangle 2">
            <a:extLst>
              <a:ext uri="{FF2B5EF4-FFF2-40B4-BE49-F238E27FC236}">
                <a16:creationId xmlns:a16="http://schemas.microsoft.com/office/drawing/2014/main" id="{4D39C9A3-28C2-42E7-9EFA-A0CE2F5604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0419" name="Rectangle 3">
            <a:extLst>
              <a:ext uri="{FF2B5EF4-FFF2-40B4-BE49-F238E27FC236}">
                <a16:creationId xmlns:a16="http://schemas.microsoft.com/office/drawing/2014/main" id="{8BD460BB-7753-4272-A5E3-8B7882F01E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BB1412F-7E0D-4915-8081-F7BCE9E239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E1F15D-2A63-495D-9FD2-150EB04EBB8B}" type="slidenum">
              <a:rPr lang="en-US" altLang="en-US"/>
              <a:pPr/>
              <a:t>55</a:t>
            </a:fld>
            <a:endParaRPr lang="en-US" altLang="en-US"/>
          </a:p>
        </p:txBody>
      </p:sp>
      <p:sp>
        <p:nvSpPr>
          <p:cNvPr id="702466" name="Rectangle 2">
            <a:extLst>
              <a:ext uri="{FF2B5EF4-FFF2-40B4-BE49-F238E27FC236}">
                <a16:creationId xmlns:a16="http://schemas.microsoft.com/office/drawing/2014/main" id="{C4BE7DD7-CEF9-413E-B833-3313D5B88C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2467" name="Rectangle 3">
            <a:extLst>
              <a:ext uri="{FF2B5EF4-FFF2-40B4-BE49-F238E27FC236}">
                <a16:creationId xmlns:a16="http://schemas.microsoft.com/office/drawing/2014/main" id="{D9F8DBD8-B63E-4743-B1CD-3682DD5D6C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DOT-Marad, http://www.marad.dot.gov/Marad_Statistics/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47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303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57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547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150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290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878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788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466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737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957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8B5A4-AF97-46C2-ADBF-F441B5524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533" y="152400"/>
            <a:ext cx="10854267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E1578521-C356-4220-8A46-E294CFCB3BF2}"/>
              </a:ext>
            </a:extLst>
          </p:cNvPr>
          <p:cNvSpPr>
            <a:spLocks noGrp="1"/>
          </p:cNvSpPr>
          <p:nvPr>
            <p:ph type="chart" idx="1"/>
          </p:nvPr>
        </p:nvSpPr>
        <p:spPr>
          <a:xfrm>
            <a:off x="1132417" y="1447800"/>
            <a:ext cx="10871200" cy="52578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6A872E-B67E-4C05-95B8-DB82384B7A9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254000" y="6353175"/>
            <a:ext cx="508000" cy="381000"/>
          </a:xfrm>
        </p:spPr>
        <p:txBody>
          <a:bodyPr/>
          <a:lstStyle>
            <a:lvl1pPr>
              <a:defRPr/>
            </a:lvl1pPr>
          </a:lstStyle>
          <a:p>
            <a:fld id="{EED1F30A-9FEC-4ACE-B139-0EC5D743FD4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59549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B8AD8-76A2-4C1B-8FF8-15DBD6917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85" y="214314"/>
            <a:ext cx="10390716" cy="146208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FD2B78-7746-4D9A-820E-B69DC0F51454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576917" y="2017713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6EB8F8-5F9B-4893-A84C-457304731A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60117" y="2017713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9CA830-AA05-43B0-B045-DE2B40F2BC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49400" y="6243638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Chapter 9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E12B81-D053-46C8-8EFF-E893EB9E2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243638"/>
            <a:ext cx="48768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Management of Business Logistics, 7</a:t>
            </a:r>
            <a:r>
              <a:rPr lang="en-US" altLang="en-US" baseline="30000"/>
              <a:t>th</a:t>
            </a:r>
            <a:r>
              <a:rPr lang="en-US" altLang="en-US"/>
              <a:t> Ed.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4A045F-29D1-4797-8A45-011A6F6CB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89533" y="6243638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0DE804B2-B23F-4C1F-9FAD-F4C76FDC373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794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5C2E3-3ECF-4314-B9AA-1D4F99990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85" y="214314"/>
            <a:ext cx="10390716" cy="146208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566807-53A2-4F2B-93BA-70DFEFB901A6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576917" y="2017713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DAA843-8118-4A41-99C5-CC6DF167C00A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6860117" y="2017713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E9254E-50E1-4E4B-A671-8C15536657DA}"/>
              </a:ext>
            </a:extLst>
          </p:cNvPr>
          <p:cNvSpPr>
            <a:spLocks noGrp="1"/>
          </p:cNvSpPr>
          <p:nvPr>
            <p:ph sz="quarter" idx="3"/>
          </p:nvPr>
        </p:nvSpPr>
        <p:spPr>
          <a:xfrm>
            <a:off x="6860117" y="4151313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B9E726A-9FEE-4AA6-9D69-FCEF2B81FE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49400" y="6243638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Chapter 9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DE2CF1A-0B1F-4A16-B6A1-A6C50881E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243638"/>
            <a:ext cx="48768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Management of Business Logistics, 7</a:t>
            </a:r>
            <a:r>
              <a:rPr lang="en-US" altLang="en-US" baseline="30000"/>
              <a:t>th</a:t>
            </a:r>
            <a:r>
              <a:rPr lang="en-US" altLang="en-US"/>
              <a:t> Ed.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A7CD78-4D49-4B68-AFBE-7DADDA378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89533" y="6243638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D4ABEE27-0361-485C-9B30-04A5E8D0513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30768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610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emf"/><Relationship Id="rId4" Type="http://schemas.openxmlformats.org/officeDocument/2006/relationships/oleObject" Target="../embeddings/oleObject1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6.emf"/><Relationship Id="rId4" Type="http://schemas.openxmlformats.org/officeDocument/2006/relationships/oleObject" Target="../embeddings/oleObject2.bin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8.emf"/><Relationship Id="rId4" Type="http://schemas.openxmlformats.org/officeDocument/2006/relationships/oleObject" Target="../embeddings/oleObject3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9.emf"/><Relationship Id="rId4" Type="http://schemas.openxmlformats.org/officeDocument/2006/relationships/oleObject" Target="../embeddings/oleObject4.bin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10.emf"/><Relationship Id="rId4" Type="http://schemas.openxmlformats.org/officeDocument/2006/relationships/oleObject" Target="../embeddings/oleObject5.bin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12.emf"/><Relationship Id="rId4" Type="http://schemas.openxmlformats.org/officeDocument/2006/relationships/oleObject" Target="../embeddings/oleObject6.bin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13.emf"/><Relationship Id="rId4" Type="http://schemas.openxmlformats.org/officeDocument/2006/relationships/oleObject" Target="../embeddings/oleObject7.bin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5" Type="http://schemas.openxmlformats.org/officeDocument/2006/relationships/image" Target="../media/image16.emf"/><Relationship Id="rId4" Type="http://schemas.openxmlformats.org/officeDocument/2006/relationships/oleObject" Target="../embeddings/oleObject8.bin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5" Type="http://schemas.openxmlformats.org/officeDocument/2006/relationships/image" Target="../media/image26.emf"/><Relationship Id="rId4" Type="http://schemas.openxmlformats.org/officeDocument/2006/relationships/oleObject" Target="../embeddings/oleObject9.bin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5" Type="http://schemas.openxmlformats.org/officeDocument/2006/relationships/image" Target="../media/image27.emf"/><Relationship Id="rId4" Type="http://schemas.openxmlformats.org/officeDocument/2006/relationships/oleObject" Target="../embeddings/oleObject10.bin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1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14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1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1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14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1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1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4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13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13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3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13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13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13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14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13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CC49B86-0875-4CE1-9C59-25BD33F0E96A}"/>
              </a:ext>
            </a:extLst>
          </p:cNvPr>
          <p:cNvSpPr/>
          <p:nvPr/>
        </p:nvSpPr>
        <p:spPr>
          <a:xfrm>
            <a:off x="1565329" y="1146089"/>
            <a:ext cx="7997125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Lecture 3 </a:t>
            </a:r>
            <a:b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Introduction to Service</a:t>
            </a:r>
            <a:b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Dr Jacob Gwa</a:t>
            </a:r>
            <a:b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Lecturer in Logistics </a:t>
            </a:r>
            <a:b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j.gwa@uwtsd.ac.uk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219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Rectangle 4">
            <a:extLst>
              <a:ext uri="{FF2B5EF4-FFF2-40B4-BE49-F238E27FC236}">
                <a16:creationId xmlns:a16="http://schemas.microsoft.com/office/drawing/2014/main" id="{08406CDA-ECEF-488F-B02B-365D82138D9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135072" y="1"/>
            <a:ext cx="5752847" cy="1224366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Transportation Modes</a:t>
            </a:r>
          </a:p>
        </p:txBody>
      </p:sp>
      <p:sp>
        <p:nvSpPr>
          <p:cNvPr id="38917" name="Rectangle 5">
            <a:extLst>
              <a:ext uri="{FF2B5EF4-FFF2-40B4-BE49-F238E27FC236}">
                <a16:creationId xmlns:a16="http://schemas.microsoft.com/office/drawing/2014/main" id="{C6AD4BBA-D11D-473D-8C8C-965EC8DAF07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863851" y="2101635"/>
            <a:ext cx="6295288" cy="2654730"/>
          </a:xfrm>
        </p:spPr>
        <p:txBody>
          <a:bodyPr>
            <a:normAutofit/>
          </a:bodyPr>
          <a:lstStyle/>
          <a:p>
            <a:pPr marL="449263" indent="-449263" algn="l">
              <a:lnSpc>
                <a:spcPct val="150000"/>
              </a:lnSpc>
              <a:buFont typeface="Arial Narrow" panose="020B0606020202030204" pitchFamily="34" charset="0"/>
              <a:buAutoNum type="alphaUcPeriod"/>
            </a:pP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Diversity of Modes</a:t>
            </a:r>
          </a:p>
          <a:p>
            <a:pPr marL="449263" indent="-449263" algn="l">
              <a:lnSpc>
                <a:spcPct val="150000"/>
              </a:lnSpc>
              <a:buFont typeface="Arial Narrow" panose="020B0606020202030204" pitchFamily="34" charset="0"/>
              <a:buAutoNum type="alphaUcPeriod"/>
            </a:pP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 </a:t>
            </a:r>
          </a:p>
          <a:p>
            <a:pPr marL="449263" indent="-449263" algn="l">
              <a:lnSpc>
                <a:spcPct val="150000"/>
              </a:lnSpc>
              <a:buFont typeface="Arial Narrow" panose="020B0606020202030204" pitchFamily="34" charset="0"/>
              <a:buAutoNum type="alphaUcPeriod"/>
            </a:pP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Passengers or Freight?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780" name="Rectangle 4">
            <a:extLst>
              <a:ext uri="{FF2B5EF4-FFF2-40B4-BE49-F238E27FC236}">
                <a16:creationId xmlns:a16="http://schemas.microsoft.com/office/drawing/2014/main" id="{516910F4-E5DB-49AC-8777-315701DA4E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46155" y="0"/>
            <a:ext cx="6524787" cy="1143000"/>
          </a:xfrm>
        </p:spPr>
        <p:txBody>
          <a:bodyPr/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Transportation Modes</a:t>
            </a:r>
          </a:p>
        </p:txBody>
      </p:sp>
      <p:sp>
        <p:nvSpPr>
          <p:cNvPr id="459781" name="Rectangle 5">
            <a:extLst>
              <a:ext uri="{FF2B5EF4-FFF2-40B4-BE49-F238E27FC236}">
                <a16:creationId xmlns:a16="http://schemas.microsoft.com/office/drawing/2014/main" id="{B0BB5F32-101B-45C2-BE17-5A4ACD9326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988017"/>
            <a:ext cx="10972800" cy="4653366"/>
          </a:xfrm>
        </p:spPr>
        <p:txBody>
          <a:bodyPr>
            <a:noAutofit/>
          </a:bodyPr>
          <a:lstStyle/>
          <a:p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Transport modes: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Vehicles: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Mobile segment.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Supporting the mobility of passengers, freight and information.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Infrastructures: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Fixed segment.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Supporting movements.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Three basic types: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Land (road, rail and pipelines).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Water (shipping).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Air.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Each mode had a set of technical, operational and commercial characteristics.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450" name="Rectangle 2">
            <a:extLst>
              <a:ext uri="{FF2B5EF4-FFF2-40B4-BE49-F238E27FC236}">
                <a16:creationId xmlns:a16="http://schemas.microsoft.com/office/drawing/2014/main" id="{22BF1C46-C82A-4365-8D2E-FA031102E8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9637" y="92076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Comparison for Selected Freight Modes</a:t>
            </a:r>
          </a:p>
        </p:txBody>
      </p:sp>
      <p:sp>
        <p:nvSpPr>
          <p:cNvPr id="616451" name="Rectangle 3">
            <a:extLst>
              <a:ext uri="{FF2B5EF4-FFF2-40B4-BE49-F238E27FC236}">
                <a16:creationId xmlns:a16="http://schemas.microsoft.com/office/drawing/2014/main" id="{783401AA-69FE-4D7A-A540-4736510592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6339" y="1960563"/>
            <a:ext cx="22383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52" name="Rectangle 4">
            <a:extLst>
              <a:ext uri="{FF2B5EF4-FFF2-40B4-BE49-F238E27FC236}">
                <a16:creationId xmlns:a16="http://schemas.microsoft.com/office/drawing/2014/main" id="{E21D679E-9E31-483A-982C-A49E3C2FD9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6339" y="2741613"/>
            <a:ext cx="22383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53" name="Rectangle 5">
            <a:extLst>
              <a:ext uri="{FF2B5EF4-FFF2-40B4-BE49-F238E27FC236}">
                <a16:creationId xmlns:a16="http://schemas.microsoft.com/office/drawing/2014/main" id="{4D42A697-2336-4C07-8176-BC199136D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6339" y="3508376"/>
            <a:ext cx="22383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54" name="Rectangle 6">
            <a:extLst>
              <a:ext uri="{FF2B5EF4-FFF2-40B4-BE49-F238E27FC236}">
                <a16:creationId xmlns:a16="http://schemas.microsoft.com/office/drawing/2014/main" id="{9F83BC44-4106-4CE1-82FA-265AC6FF7D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6339" y="4275138"/>
            <a:ext cx="22383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55" name="Rectangle 7">
            <a:extLst>
              <a:ext uri="{FF2B5EF4-FFF2-40B4-BE49-F238E27FC236}">
                <a16:creationId xmlns:a16="http://schemas.microsoft.com/office/drawing/2014/main" id="{34A3B68E-824F-430C-AC63-A3F672AA19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6339" y="5041901"/>
            <a:ext cx="22383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56" name="Text Box 8">
            <a:extLst>
              <a:ext uri="{FF2B5EF4-FFF2-40B4-BE49-F238E27FC236}">
                <a16:creationId xmlns:a16="http://schemas.microsoft.com/office/drawing/2014/main" id="{54DE9F56-E4A9-4A51-9D91-6C8705FE5B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2151" y="2286001"/>
            <a:ext cx="7159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b="1">
                <a:latin typeface="Arial Narrow" panose="020B0606020202030204" pitchFamily="34" charset="0"/>
              </a:rPr>
              <a:t>Barge</a:t>
            </a:r>
          </a:p>
        </p:txBody>
      </p:sp>
      <p:sp>
        <p:nvSpPr>
          <p:cNvPr id="616457" name="Text Box 9">
            <a:extLst>
              <a:ext uri="{FF2B5EF4-FFF2-40B4-BE49-F238E27FC236}">
                <a16:creationId xmlns:a16="http://schemas.microsoft.com/office/drawing/2014/main" id="{FF720B5B-2563-4028-9AA1-CAD671D4B8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8751" y="3081338"/>
            <a:ext cx="1717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b="1">
                <a:latin typeface="Arial Narrow" panose="020B0606020202030204" pitchFamily="34" charset="0"/>
              </a:rPr>
              <a:t>15 barges on tow</a:t>
            </a:r>
          </a:p>
        </p:txBody>
      </p:sp>
      <p:sp>
        <p:nvSpPr>
          <p:cNvPr id="616458" name="Text Box 10">
            <a:extLst>
              <a:ext uri="{FF2B5EF4-FFF2-40B4-BE49-F238E27FC236}">
                <a16:creationId xmlns:a16="http://schemas.microsoft.com/office/drawing/2014/main" id="{87D8A2ED-6E1E-43D2-8B0A-2F10A72F60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9425" y="3829051"/>
            <a:ext cx="1174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b="1">
                <a:latin typeface="Arial Narrow" panose="020B0606020202030204" pitchFamily="34" charset="0"/>
              </a:rPr>
              <a:t>Hopper car</a:t>
            </a:r>
          </a:p>
        </p:txBody>
      </p:sp>
      <p:sp>
        <p:nvSpPr>
          <p:cNvPr id="616459" name="Text Box 11">
            <a:extLst>
              <a:ext uri="{FF2B5EF4-FFF2-40B4-BE49-F238E27FC236}">
                <a16:creationId xmlns:a16="http://schemas.microsoft.com/office/drawing/2014/main" id="{4228D56A-5F65-4119-8497-5831C9CD3D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4626" y="4595813"/>
            <a:ext cx="168751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b="1">
                <a:latin typeface="Arial Narrow" panose="020B0606020202030204" pitchFamily="34" charset="0"/>
              </a:rPr>
              <a:t>100 car train unit</a:t>
            </a:r>
          </a:p>
        </p:txBody>
      </p:sp>
      <p:sp>
        <p:nvSpPr>
          <p:cNvPr id="616460" name="Text Box 12">
            <a:extLst>
              <a:ext uri="{FF2B5EF4-FFF2-40B4-BE49-F238E27FC236}">
                <a16:creationId xmlns:a16="http://schemas.microsoft.com/office/drawing/2014/main" id="{A84C2C00-6A62-45AE-A0C2-4A8A7101EB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7963" y="5391151"/>
            <a:ext cx="155972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b="1">
                <a:latin typeface="Arial Narrow" panose="020B0606020202030204" pitchFamily="34" charset="0"/>
              </a:rPr>
              <a:t>Semi-trailer truck</a:t>
            </a:r>
          </a:p>
        </p:txBody>
      </p:sp>
      <p:sp>
        <p:nvSpPr>
          <p:cNvPr id="616461" name="Rectangle 13">
            <a:extLst>
              <a:ext uri="{FF2B5EF4-FFF2-40B4-BE49-F238E27FC236}">
                <a16:creationId xmlns:a16="http://schemas.microsoft.com/office/drawing/2014/main" id="{D6D48FA8-F31B-499C-ADDB-65FCD3F76F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8263" y="1946276"/>
            <a:ext cx="1484312" cy="75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1500 Tons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52,500 Bushels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453,600 Gallons </a:t>
            </a:r>
          </a:p>
        </p:txBody>
      </p:sp>
      <p:sp>
        <p:nvSpPr>
          <p:cNvPr id="616462" name="Rectangle 14">
            <a:extLst>
              <a:ext uri="{FF2B5EF4-FFF2-40B4-BE49-F238E27FC236}">
                <a16:creationId xmlns:a16="http://schemas.microsoft.com/office/drawing/2014/main" id="{741E2B7E-A83A-44A9-96F0-8D4ABE9427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389" y="1966913"/>
            <a:ext cx="22383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63" name="Rectangle 15">
            <a:extLst>
              <a:ext uri="{FF2B5EF4-FFF2-40B4-BE49-F238E27FC236}">
                <a16:creationId xmlns:a16="http://schemas.microsoft.com/office/drawing/2014/main" id="{D2F99DCD-CDC8-41D7-A404-84477D269A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6676" y="2717801"/>
            <a:ext cx="1622425" cy="75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 dirty="0">
                <a:latin typeface="Arial Narrow" panose="020B0606020202030204" pitchFamily="34" charset="0"/>
              </a:rPr>
              <a:t>22,500 Tons</a:t>
            </a:r>
            <a:br>
              <a:rPr lang="en-US" altLang="en-US" sz="1600" b="1" dirty="0">
                <a:latin typeface="Arial Narrow" panose="020B0606020202030204" pitchFamily="34" charset="0"/>
              </a:rPr>
            </a:br>
            <a:r>
              <a:rPr lang="en-US" altLang="en-US" sz="1600" b="1" dirty="0">
                <a:latin typeface="Arial Narrow" panose="020B0606020202030204" pitchFamily="34" charset="0"/>
              </a:rPr>
              <a:t>787,500 Bushels</a:t>
            </a:r>
            <a:br>
              <a:rPr lang="en-US" altLang="en-US" sz="1600" b="1" dirty="0">
                <a:latin typeface="Arial Narrow" panose="020B0606020202030204" pitchFamily="34" charset="0"/>
              </a:rPr>
            </a:br>
            <a:r>
              <a:rPr lang="en-US" altLang="en-US" sz="1600" b="1" dirty="0">
                <a:latin typeface="Arial Narrow" panose="020B0606020202030204" pitchFamily="34" charset="0"/>
              </a:rPr>
              <a:t>6,804,000 Gallons </a:t>
            </a:r>
          </a:p>
        </p:txBody>
      </p:sp>
      <p:sp>
        <p:nvSpPr>
          <p:cNvPr id="616464" name="Rectangle 16">
            <a:extLst>
              <a:ext uri="{FF2B5EF4-FFF2-40B4-BE49-F238E27FC236}">
                <a16:creationId xmlns:a16="http://schemas.microsoft.com/office/drawing/2014/main" id="{F1462A12-0ED8-4C4A-8E23-9A2701D720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65725" y="3471863"/>
            <a:ext cx="1392238" cy="754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100 Tons</a:t>
            </a:r>
            <a:br>
              <a:rPr lang="en-US" altLang="en-US" sz="1600" b="1">
                <a:latin typeface="Arial Narrow" panose="020B0606020202030204" pitchFamily="34" charset="0"/>
              </a:rPr>
            </a:br>
            <a:r>
              <a:rPr lang="en-US" altLang="en-US" sz="1600" b="1">
                <a:latin typeface="Arial Narrow" panose="020B0606020202030204" pitchFamily="34" charset="0"/>
              </a:rPr>
              <a:t>3,500 Bushels</a:t>
            </a:r>
            <a:br>
              <a:rPr lang="en-US" altLang="en-US" sz="1600" b="1">
                <a:latin typeface="Arial Narrow" panose="020B0606020202030204" pitchFamily="34" charset="0"/>
              </a:rPr>
            </a:br>
            <a:r>
              <a:rPr lang="en-US" altLang="en-US" sz="1600" b="1">
                <a:latin typeface="Arial Narrow" panose="020B0606020202030204" pitchFamily="34" charset="0"/>
              </a:rPr>
              <a:t>30,240 Gallons </a:t>
            </a:r>
          </a:p>
        </p:txBody>
      </p:sp>
      <p:sp>
        <p:nvSpPr>
          <p:cNvPr id="616465" name="Rectangle 17">
            <a:extLst>
              <a:ext uri="{FF2B5EF4-FFF2-40B4-BE49-F238E27FC236}">
                <a16:creationId xmlns:a16="http://schemas.microsoft.com/office/drawing/2014/main" id="{191BF9A3-0A0B-404F-88BC-DDB9AF4ABD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8101" y="4246563"/>
            <a:ext cx="1622425" cy="754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10,000 Tons</a:t>
            </a:r>
            <a:br>
              <a:rPr lang="en-US" altLang="en-US" sz="1600" b="1">
                <a:latin typeface="Arial Narrow" panose="020B0606020202030204" pitchFamily="34" charset="0"/>
              </a:rPr>
            </a:br>
            <a:r>
              <a:rPr lang="en-US" altLang="en-US" sz="1600" b="1">
                <a:latin typeface="Arial Narrow" panose="020B0606020202030204" pitchFamily="34" charset="0"/>
              </a:rPr>
              <a:t>350,000 Bushels</a:t>
            </a:r>
            <a:br>
              <a:rPr lang="en-US" altLang="en-US" sz="1600" b="1">
                <a:latin typeface="Arial Narrow" panose="020B0606020202030204" pitchFamily="34" charset="0"/>
              </a:rPr>
            </a:br>
            <a:r>
              <a:rPr lang="en-US" altLang="en-US" sz="1600" b="1">
                <a:latin typeface="Arial Narrow" panose="020B0606020202030204" pitchFamily="34" charset="0"/>
              </a:rPr>
              <a:t>3,024,000 Gallons </a:t>
            </a:r>
          </a:p>
        </p:txBody>
      </p:sp>
      <p:sp>
        <p:nvSpPr>
          <p:cNvPr id="616466" name="Rectangle 18">
            <a:extLst>
              <a:ext uri="{FF2B5EF4-FFF2-40B4-BE49-F238E27FC236}">
                <a16:creationId xmlns:a16="http://schemas.microsoft.com/office/drawing/2014/main" id="{6933A55F-2159-4F03-A76A-7B9D092399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7013" y="5059547"/>
            <a:ext cx="1126912" cy="664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26 Tons</a:t>
            </a:r>
            <a:br>
              <a:rPr lang="en-US" altLang="en-US" sz="1600" b="1">
                <a:latin typeface="Arial Narrow" panose="020B0606020202030204" pitchFamily="34" charset="0"/>
              </a:rPr>
            </a:br>
            <a:r>
              <a:rPr lang="en-US" altLang="en-US" sz="1600" b="1">
                <a:latin typeface="Arial Narrow" panose="020B0606020202030204" pitchFamily="34" charset="0"/>
              </a:rPr>
              <a:t>910 Bushels</a:t>
            </a:r>
            <a:br>
              <a:rPr lang="en-US" altLang="en-US" sz="1600" b="1">
                <a:latin typeface="Arial Narrow" panose="020B0606020202030204" pitchFamily="34" charset="0"/>
              </a:rPr>
            </a:br>
            <a:r>
              <a:rPr lang="en-US" altLang="en-US" sz="1600" b="1">
                <a:latin typeface="Arial Narrow" panose="020B0606020202030204" pitchFamily="34" charset="0"/>
              </a:rPr>
              <a:t>7,865 Gallons </a:t>
            </a:r>
          </a:p>
        </p:txBody>
      </p:sp>
      <p:sp>
        <p:nvSpPr>
          <p:cNvPr id="616467" name="Rectangle 19">
            <a:extLst>
              <a:ext uri="{FF2B5EF4-FFF2-40B4-BE49-F238E27FC236}">
                <a16:creationId xmlns:a16="http://schemas.microsoft.com/office/drawing/2014/main" id="{A17FAAE1-1EAE-4790-9626-EE2D914CB4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389" y="2728913"/>
            <a:ext cx="22383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68" name="Rectangle 20">
            <a:extLst>
              <a:ext uri="{FF2B5EF4-FFF2-40B4-BE49-F238E27FC236}">
                <a16:creationId xmlns:a16="http://schemas.microsoft.com/office/drawing/2014/main" id="{1F65F344-8877-4FFD-A768-7D63DDDB4E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389" y="3505201"/>
            <a:ext cx="22383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69" name="Rectangle 21">
            <a:extLst>
              <a:ext uri="{FF2B5EF4-FFF2-40B4-BE49-F238E27FC236}">
                <a16:creationId xmlns:a16="http://schemas.microsoft.com/office/drawing/2014/main" id="{3AF3D558-9946-4D0F-85D8-C259FDE5F2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389" y="4267201"/>
            <a:ext cx="22383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0" name="Rectangle 22">
            <a:extLst>
              <a:ext uri="{FF2B5EF4-FFF2-40B4-BE49-F238E27FC236}">
                <a16:creationId xmlns:a16="http://schemas.microsoft.com/office/drawing/2014/main" id="{F881519B-E0B7-449C-82CE-0B867112C6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389" y="5043488"/>
            <a:ext cx="22383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1" name="Text Box 23">
            <a:extLst>
              <a:ext uri="{FF2B5EF4-FFF2-40B4-BE49-F238E27FC236}">
                <a16:creationId xmlns:a16="http://schemas.microsoft.com/office/drawing/2014/main" id="{16D9BD85-62D0-4603-9752-A8DEC41FA4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9876" y="1666876"/>
            <a:ext cx="726161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sz="1600" b="1">
                <a:latin typeface="AvantGarde Bk BT" pitchFamily="34" charset="0"/>
              </a:rPr>
              <a:t>Capacity</a:t>
            </a:r>
          </a:p>
        </p:txBody>
      </p:sp>
      <p:sp>
        <p:nvSpPr>
          <p:cNvPr id="616472" name="Rectangle 24">
            <a:extLst>
              <a:ext uri="{FF2B5EF4-FFF2-40B4-BE49-F238E27FC236}">
                <a16:creationId xmlns:a16="http://schemas.microsoft.com/office/drawing/2014/main" id="{B3BA938B-6968-4D91-A8F4-A1B0FBFA61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1" y="1958976"/>
            <a:ext cx="19716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3" name="Rectangle 25">
            <a:extLst>
              <a:ext uri="{FF2B5EF4-FFF2-40B4-BE49-F238E27FC236}">
                <a16:creationId xmlns:a16="http://schemas.microsoft.com/office/drawing/2014/main" id="{3EC9339F-9BCF-4F9F-82CC-3DBA250BAA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1" y="2740026"/>
            <a:ext cx="19716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4" name="Rectangle 26">
            <a:extLst>
              <a:ext uri="{FF2B5EF4-FFF2-40B4-BE49-F238E27FC236}">
                <a16:creationId xmlns:a16="http://schemas.microsoft.com/office/drawing/2014/main" id="{1DAF8C12-3244-472F-85BA-07EB8BA26A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1" y="3506788"/>
            <a:ext cx="19716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5" name="Rectangle 27">
            <a:extLst>
              <a:ext uri="{FF2B5EF4-FFF2-40B4-BE49-F238E27FC236}">
                <a16:creationId xmlns:a16="http://schemas.microsoft.com/office/drawing/2014/main" id="{E5A8969E-7706-4B2F-92F3-8208B9526A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1" y="4273551"/>
            <a:ext cx="19716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6" name="Rectangle 28">
            <a:extLst>
              <a:ext uri="{FF2B5EF4-FFF2-40B4-BE49-F238E27FC236}">
                <a16:creationId xmlns:a16="http://schemas.microsoft.com/office/drawing/2014/main" id="{52DF3257-CB23-4028-965F-623B352A51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1" y="5040313"/>
            <a:ext cx="19716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7" name="Rectangle 29">
            <a:extLst>
              <a:ext uri="{FF2B5EF4-FFF2-40B4-BE49-F238E27FC236}">
                <a16:creationId xmlns:a16="http://schemas.microsoft.com/office/drawing/2014/main" id="{913605D4-078F-4FD1-B462-283C9778A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7801" y="2901950"/>
            <a:ext cx="506413" cy="31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0.06</a:t>
            </a:r>
          </a:p>
        </p:txBody>
      </p:sp>
      <p:sp>
        <p:nvSpPr>
          <p:cNvPr id="616478" name="Rectangle 30">
            <a:extLst>
              <a:ext uri="{FF2B5EF4-FFF2-40B4-BE49-F238E27FC236}">
                <a16:creationId xmlns:a16="http://schemas.microsoft.com/office/drawing/2014/main" id="{26754B58-EBB3-459B-A10F-58ECA7422A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3689" y="2155825"/>
            <a:ext cx="276225" cy="31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1</a:t>
            </a:r>
          </a:p>
        </p:txBody>
      </p:sp>
      <p:sp>
        <p:nvSpPr>
          <p:cNvPr id="616479" name="Text Box 31">
            <a:extLst>
              <a:ext uri="{FF2B5EF4-FFF2-40B4-BE49-F238E27FC236}">
                <a16:creationId xmlns:a16="http://schemas.microsoft.com/office/drawing/2014/main" id="{C7AE62B7-935A-4418-AF0D-E6C1A5FBE2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77076" y="1666876"/>
            <a:ext cx="1693349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sz="1600" b="1">
                <a:latin typeface="AvantGarde Bk BT" pitchFamily="34" charset="0"/>
              </a:rPr>
              <a:t>1 Barge Equivalency</a:t>
            </a:r>
          </a:p>
        </p:txBody>
      </p:sp>
      <p:sp>
        <p:nvSpPr>
          <p:cNvPr id="616480" name="Text Box 32">
            <a:extLst>
              <a:ext uri="{FF2B5EF4-FFF2-40B4-BE49-F238E27FC236}">
                <a16:creationId xmlns:a16="http://schemas.microsoft.com/office/drawing/2014/main" id="{8BF3BC68-097F-4576-AC93-1F0D2E722C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5001" y="1666876"/>
            <a:ext cx="613053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sz="1600" b="1">
                <a:latin typeface="AvantGarde Bk BT" pitchFamily="34" charset="0"/>
              </a:rPr>
              <a:t>Vehicle</a:t>
            </a:r>
          </a:p>
        </p:txBody>
      </p:sp>
      <p:sp>
        <p:nvSpPr>
          <p:cNvPr id="616481" name="Rectangle 33">
            <a:extLst>
              <a:ext uri="{FF2B5EF4-FFF2-40B4-BE49-F238E27FC236}">
                <a16:creationId xmlns:a16="http://schemas.microsoft.com/office/drawing/2014/main" id="{493572BD-0AF9-420D-A830-42BE270432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7650" y="3711575"/>
            <a:ext cx="368300" cy="31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15</a:t>
            </a:r>
          </a:p>
        </p:txBody>
      </p:sp>
      <p:sp>
        <p:nvSpPr>
          <p:cNvPr id="616482" name="Rectangle 34">
            <a:extLst>
              <a:ext uri="{FF2B5EF4-FFF2-40B4-BE49-F238E27FC236}">
                <a16:creationId xmlns:a16="http://schemas.microsoft.com/office/drawing/2014/main" id="{4529AB79-61A5-4809-8563-9B698B4538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7801" y="4478339"/>
            <a:ext cx="506413" cy="31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0.15</a:t>
            </a:r>
          </a:p>
        </p:txBody>
      </p:sp>
      <p:sp>
        <p:nvSpPr>
          <p:cNvPr id="616483" name="Rectangle 35">
            <a:extLst>
              <a:ext uri="{FF2B5EF4-FFF2-40B4-BE49-F238E27FC236}">
                <a16:creationId xmlns:a16="http://schemas.microsoft.com/office/drawing/2014/main" id="{8A52C132-FC07-40F6-B4BC-13E7CA6411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8751" y="5259389"/>
            <a:ext cx="506413" cy="31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57.7</a:t>
            </a:r>
          </a:p>
        </p:txBody>
      </p:sp>
      <p:sp>
        <p:nvSpPr>
          <p:cNvPr id="616484" name="Freeform 36">
            <a:extLst>
              <a:ext uri="{FF2B5EF4-FFF2-40B4-BE49-F238E27FC236}">
                <a16:creationId xmlns:a16="http://schemas.microsoft.com/office/drawing/2014/main" id="{1332F907-B2F2-464F-B72F-9A90BBCED4DF}"/>
              </a:ext>
            </a:extLst>
          </p:cNvPr>
          <p:cNvSpPr>
            <a:spLocks/>
          </p:cNvSpPr>
          <p:nvPr/>
        </p:nvSpPr>
        <p:spPr bwMode="auto">
          <a:xfrm>
            <a:off x="2990850" y="2149475"/>
            <a:ext cx="1181100" cy="120650"/>
          </a:xfrm>
          <a:custGeom>
            <a:avLst/>
            <a:gdLst>
              <a:gd name="T0" fmla="*/ 42 w 744"/>
              <a:gd name="T1" fmla="*/ 76 h 76"/>
              <a:gd name="T2" fmla="*/ 0 w 744"/>
              <a:gd name="T3" fmla="*/ 40 h 76"/>
              <a:gd name="T4" fmla="*/ 0 w 744"/>
              <a:gd name="T5" fmla="*/ 26 h 76"/>
              <a:gd name="T6" fmla="*/ 90 w 744"/>
              <a:gd name="T7" fmla="*/ 26 h 76"/>
              <a:gd name="T8" fmla="*/ 94 w 744"/>
              <a:gd name="T9" fmla="*/ 0 h 76"/>
              <a:gd name="T10" fmla="*/ 712 w 744"/>
              <a:gd name="T11" fmla="*/ 2 h 76"/>
              <a:gd name="T12" fmla="*/ 726 w 744"/>
              <a:gd name="T13" fmla="*/ 22 h 76"/>
              <a:gd name="T14" fmla="*/ 744 w 744"/>
              <a:gd name="T15" fmla="*/ 22 h 76"/>
              <a:gd name="T16" fmla="*/ 742 w 744"/>
              <a:gd name="T17" fmla="*/ 42 h 76"/>
              <a:gd name="T18" fmla="*/ 728 w 744"/>
              <a:gd name="T19" fmla="*/ 72 h 76"/>
              <a:gd name="T20" fmla="*/ 42 w 744"/>
              <a:gd name="T21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44" h="76">
                <a:moveTo>
                  <a:pt x="42" y="76"/>
                </a:moveTo>
                <a:lnTo>
                  <a:pt x="0" y="40"/>
                </a:lnTo>
                <a:lnTo>
                  <a:pt x="0" y="26"/>
                </a:lnTo>
                <a:lnTo>
                  <a:pt x="90" y="26"/>
                </a:lnTo>
                <a:lnTo>
                  <a:pt x="94" y="0"/>
                </a:lnTo>
                <a:lnTo>
                  <a:pt x="712" y="2"/>
                </a:lnTo>
                <a:lnTo>
                  <a:pt x="726" y="22"/>
                </a:lnTo>
                <a:lnTo>
                  <a:pt x="744" y="22"/>
                </a:lnTo>
                <a:lnTo>
                  <a:pt x="742" y="42"/>
                </a:lnTo>
                <a:lnTo>
                  <a:pt x="728" y="72"/>
                </a:lnTo>
                <a:lnTo>
                  <a:pt x="42" y="7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16485" name="Freeform 37">
            <a:extLst>
              <a:ext uri="{FF2B5EF4-FFF2-40B4-BE49-F238E27FC236}">
                <a16:creationId xmlns:a16="http://schemas.microsoft.com/office/drawing/2014/main" id="{D83381A0-AAEA-4DDE-881C-40F1289627DC}"/>
              </a:ext>
            </a:extLst>
          </p:cNvPr>
          <p:cNvSpPr>
            <a:spLocks/>
          </p:cNvSpPr>
          <p:nvPr/>
        </p:nvSpPr>
        <p:spPr bwMode="auto">
          <a:xfrm>
            <a:off x="3740150" y="2832101"/>
            <a:ext cx="819150" cy="244475"/>
          </a:xfrm>
          <a:custGeom>
            <a:avLst/>
            <a:gdLst>
              <a:gd name="T0" fmla="*/ 14 w 516"/>
              <a:gd name="T1" fmla="*/ 152 h 154"/>
              <a:gd name="T2" fmla="*/ 0 w 516"/>
              <a:gd name="T3" fmla="*/ 122 h 154"/>
              <a:gd name="T4" fmla="*/ 64 w 516"/>
              <a:gd name="T5" fmla="*/ 122 h 154"/>
              <a:gd name="T6" fmla="*/ 54 w 516"/>
              <a:gd name="T7" fmla="*/ 110 h 154"/>
              <a:gd name="T8" fmla="*/ 74 w 516"/>
              <a:gd name="T9" fmla="*/ 100 h 154"/>
              <a:gd name="T10" fmla="*/ 70 w 516"/>
              <a:gd name="T11" fmla="*/ 76 h 154"/>
              <a:gd name="T12" fmla="*/ 86 w 516"/>
              <a:gd name="T13" fmla="*/ 66 h 154"/>
              <a:gd name="T14" fmla="*/ 74 w 516"/>
              <a:gd name="T15" fmla="*/ 50 h 154"/>
              <a:gd name="T16" fmla="*/ 92 w 516"/>
              <a:gd name="T17" fmla="*/ 30 h 154"/>
              <a:gd name="T18" fmla="*/ 82 w 516"/>
              <a:gd name="T19" fmla="*/ 16 h 154"/>
              <a:gd name="T20" fmla="*/ 102 w 516"/>
              <a:gd name="T21" fmla="*/ 16 h 154"/>
              <a:gd name="T22" fmla="*/ 102 w 516"/>
              <a:gd name="T23" fmla="*/ 0 h 154"/>
              <a:gd name="T24" fmla="*/ 126 w 516"/>
              <a:gd name="T25" fmla="*/ 2 h 154"/>
              <a:gd name="T26" fmla="*/ 134 w 516"/>
              <a:gd name="T27" fmla="*/ 12 h 154"/>
              <a:gd name="T28" fmla="*/ 162 w 516"/>
              <a:gd name="T29" fmla="*/ 12 h 154"/>
              <a:gd name="T30" fmla="*/ 168 w 516"/>
              <a:gd name="T31" fmla="*/ 28 h 154"/>
              <a:gd name="T32" fmla="*/ 158 w 516"/>
              <a:gd name="T33" fmla="*/ 38 h 154"/>
              <a:gd name="T34" fmla="*/ 166 w 516"/>
              <a:gd name="T35" fmla="*/ 50 h 154"/>
              <a:gd name="T36" fmla="*/ 242 w 516"/>
              <a:gd name="T37" fmla="*/ 50 h 154"/>
              <a:gd name="T38" fmla="*/ 240 w 516"/>
              <a:gd name="T39" fmla="*/ 68 h 154"/>
              <a:gd name="T40" fmla="*/ 278 w 516"/>
              <a:gd name="T41" fmla="*/ 98 h 154"/>
              <a:gd name="T42" fmla="*/ 278 w 516"/>
              <a:gd name="T43" fmla="*/ 54 h 154"/>
              <a:gd name="T44" fmla="*/ 304 w 516"/>
              <a:gd name="T45" fmla="*/ 54 h 154"/>
              <a:gd name="T46" fmla="*/ 328 w 516"/>
              <a:gd name="T47" fmla="*/ 78 h 154"/>
              <a:gd name="T48" fmla="*/ 328 w 516"/>
              <a:gd name="T49" fmla="*/ 100 h 154"/>
              <a:gd name="T50" fmla="*/ 476 w 516"/>
              <a:gd name="T51" fmla="*/ 100 h 154"/>
              <a:gd name="T52" fmla="*/ 508 w 516"/>
              <a:gd name="T53" fmla="*/ 112 h 154"/>
              <a:gd name="T54" fmla="*/ 516 w 516"/>
              <a:gd name="T55" fmla="*/ 130 h 154"/>
              <a:gd name="T56" fmla="*/ 508 w 516"/>
              <a:gd name="T57" fmla="*/ 154 h 154"/>
              <a:gd name="T58" fmla="*/ 14 w 516"/>
              <a:gd name="T59" fmla="*/ 152 h 1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516" h="154">
                <a:moveTo>
                  <a:pt x="14" y="152"/>
                </a:moveTo>
                <a:lnTo>
                  <a:pt x="0" y="122"/>
                </a:lnTo>
                <a:lnTo>
                  <a:pt x="64" y="122"/>
                </a:lnTo>
                <a:lnTo>
                  <a:pt x="54" y="110"/>
                </a:lnTo>
                <a:lnTo>
                  <a:pt x="74" y="100"/>
                </a:lnTo>
                <a:lnTo>
                  <a:pt x="70" y="76"/>
                </a:lnTo>
                <a:lnTo>
                  <a:pt x="86" y="66"/>
                </a:lnTo>
                <a:lnTo>
                  <a:pt x="74" y="50"/>
                </a:lnTo>
                <a:lnTo>
                  <a:pt x="92" y="30"/>
                </a:lnTo>
                <a:lnTo>
                  <a:pt x="82" y="16"/>
                </a:lnTo>
                <a:lnTo>
                  <a:pt x="102" y="16"/>
                </a:lnTo>
                <a:lnTo>
                  <a:pt x="102" y="0"/>
                </a:lnTo>
                <a:lnTo>
                  <a:pt x="126" y="2"/>
                </a:lnTo>
                <a:lnTo>
                  <a:pt x="134" y="12"/>
                </a:lnTo>
                <a:lnTo>
                  <a:pt x="162" y="12"/>
                </a:lnTo>
                <a:lnTo>
                  <a:pt x="168" y="28"/>
                </a:lnTo>
                <a:lnTo>
                  <a:pt x="158" y="38"/>
                </a:lnTo>
                <a:lnTo>
                  <a:pt x="166" y="50"/>
                </a:lnTo>
                <a:lnTo>
                  <a:pt x="242" y="50"/>
                </a:lnTo>
                <a:lnTo>
                  <a:pt x="240" y="68"/>
                </a:lnTo>
                <a:lnTo>
                  <a:pt x="278" y="98"/>
                </a:lnTo>
                <a:lnTo>
                  <a:pt x="278" y="54"/>
                </a:lnTo>
                <a:lnTo>
                  <a:pt x="304" y="54"/>
                </a:lnTo>
                <a:lnTo>
                  <a:pt x="328" y="78"/>
                </a:lnTo>
                <a:lnTo>
                  <a:pt x="328" y="100"/>
                </a:lnTo>
                <a:lnTo>
                  <a:pt x="476" y="100"/>
                </a:lnTo>
                <a:lnTo>
                  <a:pt x="508" y="112"/>
                </a:lnTo>
                <a:lnTo>
                  <a:pt x="516" y="130"/>
                </a:lnTo>
                <a:lnTo>
                  <a:pt x="508" y="154"/>
                </a:lnTo>
                <a:lnTo>
                  <a:pt x="14" y="15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16486" name="Freeform 38">
            <a:extLst>
              <a:ext uri="{FF2B5EF4-FFF2-40B4-BE49-F238E27FC236}">
                <a16:creationId xmlns:a16="http://schemas.microsoft.com/office/drawing/2014/main" id="{7F963371-3A1C-4E4C-AA65-204B3F98F59D}"/>
              </a:ext>
            </a:extLst>
          </p:cNvPr>
          <p:cNvSpPr>
            <a:spLocks/>
          </p:cNvSpPr>
          <p:nvPr/>
        </p:nvSpPr>
        <p:spPr bwMode="auto">
          <a:xfrm>
            <a:off x="2555875" y="2959100"/>
            <a:ext cx="1181100" cy="120650"/>
          </a:xfrm>
          <a:custGeom>
            <a:avLst/>
            <a:gdLst>
              <a:gd name="T0" fmla="*/ 42 w 744"/>
              <a:gd name="T1" fmla="*/ 76 h 76"/>
              <a:gd name="T2" fmla="*/ 0 w 744"/>
              <a:gd name="T3" fmla="*/ 40 h 76"/>
              <a:gd name="T4" fmla="*/ 0 w 744"/>
              <a:gd name="T5" fmla="*/ 26 h 76"/>
              <a:gd name="T6" fmla="*/ 90 w 744"/>
              <a:gd name="T7" fmla="*/ 26 h 76"/>
              <a:gd name="T8" fmla="*/ 94 w 744"/>
              <a:gd name="T9" fmla="*/ 0 h 76"/>
              <a:gd name="T10" fmla="*/ 712 w 744"/>
              <a:gd name="T11" fmla="*/ 2 h 76"/>
              <a:gd name="T12" fmla="*/ 726 w 744"/>
              <a:gd name="T13" fmla="*/ 22 h 76"/>
              <a:gd name="T14" fmla="*/ 744 w 744"/>
              <a:gd name="T15" fmla="*/ 22 h 76"/>
              <a:gd name="T16" fmla="*/ 742 w 744"/>
              <a:gd name="T17" fmla="*/ 42 h 76"/>
              <a:gd name="T18" fmla="*/ 728 w 744"/>
              <a:gd name="T19" fmla="*/ 72 h 76"/>
              <a:gd name="T20" fmla="*/ 42 w 744"/>
              <a:gd name="T21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44" h="76">
                <a:moveTo>
                  <a:pt x="42" y="76"/>
                </a:moveTo>
                <a:lnTo>
                  <a:pt x="0" y="40"/>
                </a:lnTo>
                <a:lnTo>
                  <a:pt x="0" y="26"/>
                </a:lnTo>
                <a:lnTo>
                  <a:pt x="90" y="26"/>
                </a:lnTo>
                <a:lnTo>
                  <a:pt x="94" y="0"/>
                </a:lnTo>
                <a:lnTo>
                  <a:pt x="712" y="2"/>
                </a:lnTo>
                <a:lnTo>
                  <a:pt x="726" y="22"/>
                </a:lnTo>
                <a:lnTo>
                  <a:pt x="744" y="22"/>
                </a:lnTo>
                <a:lnTo>
                  <a:pt x="742" y="42"/>
                </a:lnTo>
                <a:lnTo>
                  <a:pt x="728" y="72"/>
                </a:lnTo>
                <a:lnTo>
                  <a:pt x="42" y="7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616487" name="Group 39">
            <a:extLst>
              <a:ext uri="{FF2B5EF4-FFF2-40B4-BE49-F238E27FC236}">
                <a16:creationId xmlns:a16="http://schemas.microsoft.com/office/drawing/2014/main" id="{E0461571-3672-47FC-A3C8-37D8012E0978}"/>
              </a:ext>
            </a:extLst>
          </p:cNvPr>
          <p:cNvGrpSpPr>
            <a:grpSpLocks/>
          </p:cNvGrpSpPr>
          <p:nvPr/>
        </p:nvGrpSpPr>
        <p:grpSpPr bwMode="auto">
          <a:xfrm>
            <a:off x="3330575" y="3660775"/>
            <a:ext cx="571500" cy="177800"/>
            <a:chOff x="1138" y="2306"/>
            <a:chExt cx="360" cy="112"/>
          </a:xfrm>
        </p:grpSpPr>
        <p:sp>
          <p:nvSpPr>
            <p:cNvPr id="616488" name="Freeform 40">
              <a:extLst>
                <a:ext uri="{FF2B5EF4-FFF2-40B4-BE49-F238E27FC236}">
                  <a16:creationId xmlns:a16="http://schemas.microsoft.com/office/drawing/2014/main" id="{C54CED7C-C514-417D-9A0A-3573D555CC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8" y="2306"/>
              <a:ext cx="360" cy="112"/>
            </a:xfrm>
            <a:custGeom>
              <a:avLst/>
              <a:gdLst>
                <a:gd name="T0" fmla="*/ 24 w 360"/>
                <a:gd name="T1" fmla="*/ 96 h 112"/>
                <a:gd name="T2" fmla="*/ 24 w 360"/>
                <a:gd name="T3" fmla="*/ 84 h 112"/>
                <a:gd name="T4" fmla="*/ 0 w 360"/>
                <a:gd name="T5" fmla="*/ 84 h 112"/>
                <a:gd name="T6" fmla="*/ 0 w 360"/>
                <a:gd name="T7" fmla="*/ 16 h 112"/>
                <a:gd name="T8" fmla="*/ 14 w 360"/>
                <a:gd name="T9" fmla="*/ 0 h 112"/>
                <a:gd name="T10" fmla="*/ 342 w 360"/>
                <a:gd name="T11" fmla="*/ 0 h 112"/>
                <a:gd name="T12" fmla="*/ 358 w 360"/>
                <a:gd name="T13" fmla="*/ 10 h 112"/>
                <a:gd name="T14" fmla="*/ 360 w 360"/>
                <a:gd name="T15" fmla="*/ 88 h 112"/>
                <a:gd name="T16" fmla="*/ 334 w 360"/>
                <a:gd name="T17" fmla="*/ 88 h 112"/>
                <a:gd name="T18" fmla="*/ 332 w 360"/>
                <a:gd name="T19" fmla="*/ 100 h 112"/>
                <a:gd name="T20" fmla="*/ 312 w 360"/>
                <a:gd name="T21" fmla="*/ 110 h 112"/>
                <a:gd name="T22" fmla="*/ 250 w 360"/>
                <a:gd name="T23" fmla="*/ 112 h 112"/>
                <a:gd name="T24" fmla="*/ 240 w 360"/>
                <a:gd name="T25" fmla="*/ 98 h 112"/>
                <a:gd name="T26" fmla="*/ 112 w 360"/>
                <a:gd name="T27" fmla="*/ 98 h 112"/>
                <a:gd name="T28" fmla="*/ 96 w 360"/>
                <a:gd name="T29" fmla="*/ 112 h 112"/>
                <a:gd name="T30" fmla="*/ 36 w 360"/>
                <a:gd name="T31" fmla="*/ 112 h 112"/>
                <a:gd name="T32" fmla="*/ 24 w 360"/>
                <a:gd name="T33" fmla="*/ 96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60" h="112">
                  <a:moveTo>
                    <a:pt x="24" y="96"/>
                  </a:moveTo>
                  <a:lnTo>
                    <a:pt x="24" y="84"/>
                  </a:lnTo>
                  <a:lnTo>
                    <a:pt x="0" y="84"/>
                  </a:lnTo>
                  <a:lnTo>
                    <a:pt x="0" y="16"/>
                  </a:lnTo>
                  <a:lnTo>
                    <a:pt x="14" y="0"/>
                  </a:lnTo>
                  <a:lnTo>
                    <a:pt x="342" y="0"/>
                  </a:lnTo>
                  <a:lnTo>
                    <a:pt x="358" y="10"/>
                  </a:lnTo>
                  <a:lnTo>
                    <a:pt x="360" y="88"/>
                  </a:lnTo>
                  <a:lnTo>
                    <a:pt x="334" y="88"/>
                  </a:lnTo>
                  <a:lnTo>
                    <a:pt x="332" y="100"/>
                  </a:lnTo>
                  <a:lnTo>
                    <a:pt x="312" y="110"/>
                  </a:lnTo>
                  <a:lnTo>
                    <a:pt x="250" y="112"/>
                  </a:lnTo>
                  <a:lnTo>
                    <a:pt x="240" y="98"/>
                  </a:lnTo>
                  <a:lnTo>
                    <a:pt x="112" y="98"/>
                  </a:lnTo>
                  <a:lnTo>
                    <a:pt x="96" y="112"/>
                  </a:lnTo>
                  <a:lnTo>
                    <a:pt x="36" y="112"/>
                  </a:lnTo>
                  <a:lnTo>
                    <a:pt x="24" y="96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489" name="Freeform 41">
              <a:extLst>
                <a:ext uri="{FF2B5EF4-FFF2-40B4-BE49-F238E27FC236}">
                  <a16:creationId xmlns:a16="http://schemas.microsoft.com/office/drawing/2014/main" id="{C453A0D4-3BA2-4F92-8C61-495D24AA9A4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4" y="2345"/>
              <a:ext cx="15" cy="34"/>
            </a:xfrm>
            <a:custGeom>
              <a:avLst/>
              <a:gdLst>
                <a:gd name="T0" fmla="*/ 0 w 15"/>
                <a:gd name="T1" fmla="*/ 33 h 34"/>
                <a:gd name="T2" fmla="*/ 0 w 15"/>
                <a:gd name="T3" fmla="*/ 0 h 34"/>
                <a:gd name="T4" fmla="*/ 15 w 15"/>
                <a:gd name="T5" fmla="*/ 16 h 34"/>
                <a:gd name="T6" fmla="*/ 15 w 15"/>
                <a:gd name="T7" fmla="*/ 34 h 34"/>
                <a:gd name="T8" fmla="*/ 0 w 15"/>
                <a:gd name="T9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34">
                  <a:moveTo>
                    <a:pt x="0" y="33"/>
                  </a:moveTo>
                  <a:lnTo>
                    <a:pt x="0" y="0"/>
                  </a:lnTo>
                  <a:lnTo>
                    <a:pt x="15" y="16"/>
                  </a:lnTo>
                  <a:lnTo>
                    <a:pt x="15" y="3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490" name="Freeform 42">
              <a:extLst>
                <a:ext uri="{FF2B5EF4-FFF2-40B4-BE49-F238E27FC236}">
                  <a16:creationId xmlns:a16="http://schemas.microsoft.com/office/drawing/2014/main" id="{D882355A-F43C-4F05-B15C-D4F6655527A7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1466" y="2346"/>
              <a:ext cx="15" cy="34"/>
            </a:xfrm>
            <a:custGeom>
              <a:avLst/>
              <a:gdLst>
                <a:gd name="T0" fmla="*/ 0 w 15"/>
                <a:gd name="T1" fmla="*/ 33 h 34"/>
                <a:gd name="T2" fmla="*/ 0 w 15"/>
                <a:gd name="T3" fmla="*/ 0 h 34"/>
                <a:gd name="T4" fmla="*/ 15 w 15"/>
                <a:gd name="T5" fmla="*/ 16 h 34"/>
                <a:gd name="T6" fmla="*/ 15 w 15"/>
                <a:gd name="T7" fmla="*/ 34 h 34"/>
                <a:gd name="T8" fmla="*/ 0 w 15"/>
                <a:gd name="T9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34">
                  <a:moveTo>
                    <a:pt x="0" y="33"/>
                  </a:moveTo>
                  <a:lnTo>
                    <a:pt x="0" y="0"/>
                  </a:lnTo>
                  <a:lnTo>
                    <a:pt x="15" y="16"/>
                  </a:lnTo>
                  <a:lnTo>
                    <a:pt x="15" y="3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16491" name="Freeform 43">
            <a:extLst>
              <a:ext uri="{FF2B5EF4-FFF2-40B4-BE49-F238E27FC236}">
                <a16:creationId xmlns:a16="http://schemas.microsoft.com/office/drawing/2014/main" id="{B0513553-0369-4563-B08A-8CCA962485FD}"/>
              </a:ext>
            </a:extLst>
          </p:cNvPr>
          <p:cNvSpPr>
            <a:spLocks/>
          </p:cNvSpPr>
          <p:nvPr/>
        </p:nvSpPr>
        <p:spPr bwMode="auto">
          <a:xfrm>
            <a:off x="2574925" y="4425950"/>
            <a:ext cx="717550" cy="190500"/>
          </a:xfrm>
          <a:custGeom>
            <a:avLst/>
            <a:gdLst>
              <a:gd name="T0" fmla="*/ 26 w 452"/>
              <a:gd name="T1" fmla="*/ 108 h 120"/>
              <a:gd name="T2" fmla="*/ 0 w 452"/>
              <a:gd name="T3" fmla="*/ 106 h 120"/>
              <a:gd name="T4" fmla="*/ 0 w 452"/>
              <a:gd name="T5" fmla="*/ 74 h 120"/>
              <a:gd name="T6" fmla="*/ 40 w 452"/>
              <a:gd name="T7" fmla="*/ 74 h 120"/>
              <a:gd name="T8" fmla="*/ 38 w 452"/>
              <a:gd name="T9" fmla="*/ 36 h 120"/>
              <a:gd name="T10" fmla="*/ 72 w 452"/>
              <a:gd name="T11" fmla="*/ 32 h 120"/>
              <a:gd name="T12" fmla="*/ 74 w 452"/>
              <a:gd name="T13" fmla="*/ 2 h 120"/>
              <a:gd name="T14" fmla="*/ 386 w 452"/>
              <a:gd name="T15" fmla="*/ 0 h 120"/>
              <a:gd name="T16" fmla="*/ 404 w 452"/>
              <a:gd name="T17" fmla="*/ 14 h 120"/>
              <a:gd name="T18" fmla="*/ 406 w 452"/>
              <a:gd name="T19" fmla="*/ 68 h 120"/>
              <a:gd name="T20" fmla="*/ 450 w 452"/>
              <a:gd name="T21" fmla="*/ 68 h 120"/>
              <a:gd name="T22" fmla="*/ 452 w 452"/>
              <a:gd name="T23" fmla="*/ 106 h 120"/>
              <a:gd name="T24" fmla="*/ 432 w 452"/>
              <a:gd name="T25" fmla="*/ 106 h 120"/>
              <a:gd name="T26" fmla="*/ 416 w 452"/>
              <a:gd name="T27" fmla="*/ 120 h 120"/>
              <a:gd name="T28" fmla="*/ 332 w 452"/>
              <a:gd name="T29" fmla="*/ 120 h 120"/>
              <a:gd name="T30" fmla="*/ 310 w 452"/>
              <a:gd name="T31" fmla="*/ 104 h 120"/>
              <a:gd name="T32" fmla="*/ 152 w 452"/>
              <a:gd name="T33" fmla="*/ 104 h 120"/>
              <a:gd name="T34" fmla="*/ 134 w 452"/>
              <a:gd name="T35" fmla="*/ 118 h 120"/>
              <a:gd name="T36" fmla="*/ 40 w 452"/>
              <a:gd name="T37" fmla="*/ 118 h 120"/>
              <a:gd name="T38" fmla="*/ 26 w 452"/>
              <a:gd name="T39" fmla="*/ 108 h 1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452" h="120">
                <a:moveTo>
                  <a:pt x="26" y="108"/>
                </a:moveTo>
                <a:lnTo>
                  <a:pt x="0" y="106"/>
                </a:lnTo>
                <a:lnTo>
                  <a:pt x="0" y="74"/>
                </a:lnTo>
                <a:lnTo>
                  <a:pt x="40" y="74"/>
                </a:lnTo>
                <a:lnTo>
                  <a:pt x="38" y="36"/>
                </a:lnTo>
                <a:lnTo>
                  <a:pt x="72" y="32"/>
                </a:lnTo>
                <a:lnTo>
                  <a:pt x="74" y="2"/>
                </a:lnTo>
                <a:lnTo>
                  <a:pt x="386" y="0"/>
                </a:lnTo>
                <a:lnTo>
                  <a:pt x="404" y="14"/>
                </a:lnTo>
                <a:lnTo>
                  <a:pt x="406" y="68"/>
                </a:lnTo>
                <a:lnTo>
                  <a:pt x="450" y="68"/>
                </a:lnTo>
                <a:lnTo>
                  <a:pt x="452" y="106"/>
                </a:lnTo>
                <a:lnTo>
                  <a:pt x="432" y="106"/>
                </a:lnTo>
                <a:lnTo>
                  <a:pt x="416" y="120"/>
                </a:lnTo>
                <a:lnTo>
                  <a:pt x="332" y="120"/>
                </a:lnTo>
                <a:lnTo>
                  <a:pt x="310" y="104"/>
                </a:lnTo>
                <a:lnTo>
                  <a:pt x="152" y="104"/>
                </a:lnTo>
                <a:lnTo>
                  <a:pt x="134" y="118"/>
                </a:lnTo>
                <a:lnTo>
                  <a:pt x="40" y="118"/>
                </a:lnTo>
                <a:lnTo>
                  <a:pt x="26" y="108"/>
                </a:lnTo>
                <a:close/>
              </a:path>
            </a:pathLst>
          </a:custGeom>
          <a:solidFill>
            <a:srgbClr val="FF66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616492" name="Group 44">
            <a:extLst>
              <a:ext uri="{FF2B5EF4-FFF2-40B4-BE49-F238E27FC236}">
                <a16:creationId xmlns:a16="http://schemas.microsoft.com/office/drawing/2014/main" id="{289A8F51-5183-4F9E-8716-6E489BD88F04}"/>
              </a:ext>
            </a:extLst>
          </p:cNvPr>
          <p:cNvGrpSpPr>
            <a:grpSpLocks/>
          </p:cNvGrpSpPr>
          <p:nvPr/>
        </p:nvGrpSpPr>
        <p:grpSpPr bwMode="auto">
          <a:xfrm>
            <a:off x="3308350" y="4438650"/>
            <a:ext cx="571500" cy="177800"/>
            <a:chOff x="1138" y="2306"/>
            <a:chExt cx="360" cy="112"/>
          </a:xfrm>
        </p:grpSpPr>
        <p:sp>
          <p:nvSpPr>
            <p:cNvPr id="616493" name="Freeform 45">
              <a:extLst>
                <a:ext uri="{FF2B5EF4-FFF2-40B4-BE49-F238E27FC236}">
                  <a16:creationId xmlns:a16="http://schemas.microsoft.com/office/drawing/2014/main" id="{CE8DFE34-DBC3-4F93-B296-1831EA3FEC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8" y="2306"/>
              <a:ext cx="360" cy="112"/>
            </a:xfrm>
            <a:custGeom>
              <a:avLst/>
              <a:gdLst>
                <a:gd name="T0" fmla="*/ 24 w 360"/>
                <a:gd name="T1" fmla="*/ 96 h 112"/>
                <a:gd name="T2" fmla="*/ 24 w 360"/>
                <a:gd name="T3" fmla="*/ 84 h 112"/>
                <a:gd name="T4" fmla="*/ 0 w 360"/>
                <a:gd name="T5" fmla="*/ 84 h 112"/>
                <a:gd name="T6" fmla="*/ 0 w 360"/>
                <a:gd name="T7" fmla="*/ 16 h 112"/>
                <a:gd name="T8" fmla="*/ 14 w 360"/>
                <a:gd name="T9" fmla="*/ 0 h 112"/>
                <a:gd name="T10" fmla="*/ 342 w 360"/>
                <a:gd name="T11" fmla="*/ 0 h 112"/>
                <a:gd name="T12" fmla="*/ 358 w 360"/>
                <a:gd name="T13" fmla="*/ 10 h 112"/>
                <a:gd name="T14" fmla="*/ 360 w 360"/>
                <a:gd name="T15" fmla="*/ 88 h 112"/>
                <a:gd name="T16" fmla="*/ 334 w 360"/>
                <a:gd name="T17" fmla="*/ 88 h 112"/>
                <a:gd name="T18" fmla="*/ 332 w 360"/>
                <a:gd name="T19" fmla="*/ 100 h 112"/>
                <a:gd name="T20" fmla="*/ 312 w 360"/>
                <a:gd name="T21" fmla="*/ 110 h 112"/>
                <a:gd name="T22" fmla="*/ 250 w 360"/>
                <a:gd name="T23" fmla="*/ 112 h 112"/>
                <a:gd name="T24" fmla="*/ 240 w 360"/>
                <a:gd name="T25" fmla="*/ 98 h 112"/>
                <a:gd name="T26" fmla="*/ 112 w 360"/>
                <a:gd name="T27" fmla="*/ 98 h 112"/>
                <a:gd name="T28" fmla="*/ 96 w 360"/>
                <a:gd name="T29" fmla="*/ 112 h 112"/>
                <a:gd name="T30" fmla="*/ 36 w 360"/>
                <a:gd name="T31" fmla="*/ 112 h 112"/>
                <a:gd name="T32" fmla="*/ 24 w 360"/>
                <a:gd name="T33" fmla="*/ 96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60" h="112">
                  <a:moveTo>
                    <a:pt x="24" y="96"/>
                  </a:moveTo>
                  <a:lnTo>
                    <a:pt x="24" y="84"/>
                  </a:lnTo>
                  <a:lnTo>
                    <a:pt x="0" y="84"/>
                  </a:lnTo>
                  <a:lnTo>
                    <a:pt x="0" y="16"/>
                  </a:lnTo>
                  <a:lnTo>
                    <a:pt x="14" y="0"/>
                  </a:lnTo>
                  <a:lnTo>
                    <a:pt x="342" y="0"/>
                  </a:lnTo>
                  <a:lnTo>
                    <a:pt x="358" y="10"/>
                  </a:lnTo>
                  <a:lnTo>
                    <a:pt x="360" y="88"/>
                  </a:lnTo>
                  <a:lnTo>
                    <a:pt x="334" y="88"/>
                  </a:lnTo>
                  <a:lnTo>
                    <a:pt x="332" y="100"/>
                  </a:lnTo>
                  <a:lnTo>
                    <a:pt x="312" y="110"/>
                  </a:lnTo>
                  <a:lnTo>
                    <a:pt x="250" y="112"/>
                  </a:lnTo>
                  <a:lnTo>
                    <a:pt x="240" y="98"/>
                  </a:lnTo>
                  <a:lnTo>
                    <a:pt x="112" y="98"/>
                  </a:lnTo>
                  <a:lnTo>
                    <a:pt x="96" y="112"/>
                  </a:lnTo>
                  <a:lnTo>
                    <a:pt x="36" y="112"/>
                  </a:lnTo>
                  <a:lnTo>
                    <a:pt x="24" y="96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494" name="Freeform 46">
              <a:extLst>
                <a:ext uri="{FF2B5EF4-FFF2-40B4-BE49-F238E27FC236}">
                  <a16:creationId xmlns:a16="http://schemas.microsoft.com/office/drawing/2014/main" id="{05BC1A33-D552-4BE2-9DDC-6801B5324F0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4" y="2345"/>
              <a:ext cx="15" cy="34"/>
            </a:xfrm>
            <a:custGeom>
              <a:avLst/>
              <a:gdLst>
                <a:gd name="T0" fmla="*/ 0 w 15"/>
                <a:gd name="T1" fmla="*/ 33 h 34"/>
                <a:gd name="T2" fmla="*/ 0 w 15"/>
                <a:gd name="T3" fmla="*/ 0 h 34"/>
                <a:gd name="T4" fmla="*/ 15 w 15"/>
                <a:gd name="T5" fmla="*/ 16 h 34"/>
                <a:gd name="T6" fmla="*/ 15 w 15"/>
                <a:gd name="T7" fmla="*/ 34 h 34"/>
                <a:gd name="T8" fmla="*/ 0 w 15"/>
                <a:gd name="T9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34">
                  <a:moveTo>
                    <a:pt x="0" y="33"/>
                  </a:moveTo>
                  <a:lnTo>
                    <a:pt x="0" y="0"/>
                  </a:lnTo>
                  <a:lnTo>
                    <a:pt x="15" y="16"/>
                  </a:lnTo>
                  <a:lnTo>
                    <a:pt x="15" y="3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495" name="Freeform 47">
              <a:extLst>
                <a:ext uri="{FF2B5EF4-FFF2-40B4-BE49-F238E27FC236}">
                  <a16:creationId xmlns:a16="http://schemas.microsoft.com/office/drawing/2014/main" id="{8EBE73B8-8290-42E9-A15E-915EA285A397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1466" y="2346"/>
              <a:ext cx="15" cy="34"/>
            </a:xfrm>
            <a:custGeom>
              <a:avLst/>
              <a:gdLst>
                <a:gd name="T0" fmla="*/ 0 w 15"/>
                <a:gd name="T1" fmla="*/ 33 h 34"/>
                <a:gd name="T2" fmla="*/ 0 w 15"/>
                <a:gd name="T3" fmla="*/ 0 h 34"/>
                <a:gd name="T4" fmla="*/ 15 w 15"/>
                <a:gd name="T5" fmla="*/ 16 h 34"/>
                <a:gd name="T6" fmla="*/ 15 w 15"/>
                <a:gd name="T7" fmla="*/ 34 h 34"/>
                <a:gd name="T8" fmla="*/ 0 w 15"/>
                <a:gd name="T9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34">
                  <a:moveTo>
                    <a:pt x="0" y="33"/>
                  </a:moveTo>
                  <a:lnTo>
                    <a:pt x="0" y="0"/>
                  </a:lnTo>
                  <a:lnTo>
                    <a:pt x="15" y="16"/>
                  </a:lnTo>
                  <a:lnTo>
                    <a:pt x="15" y="3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16496" name="Group 48">
            <a:extLst>
              <a:ext uri="{FF2B5EF4-FFF2-40B4-BE49-F238E27FC236}">
                <a16:creationId xmlns:a16="http://schemas.microsoft.com/office/drawing/2014/main" id="{42750D0B-AEF0-4ACB-93FB-6B3FA4EB4839}"/>
              </a:ext>
            </a:extLst>
          </p:cNvPr>
          <p:cNvGrpSpPr>
            <a:grpSpLocks/>
          </p:cNvGrpSpPr>
          <p:nvPr/>
        </p:nvGrpSpPr>
        <p:grpSpPr bwMode="auto">
          <a:xfrm>
            <a:off x="3898900" y="4438650"/>
            <a:ext cx="571500" cy="177800"/>
            <a:chOff x="1138" y="2306"/>
            <a:chExt cx="360" cy="112"/>
          </a:xfrm>
        </p:grpSpPr>
        <p:sp>
          <p:nvSpPr>
            <p:cNvPr id="616497" name="Freeform 49">
              <a:extLst>
                <a:ext uri="{FF2B5EF4-FFF2-40B4-BE49-F238E27FC236}">
                  <a16:creationId xmlns:a16="http://schemas.microsoft.com/office/drawing/2014/main" id="{6F5C4522-93BF-4BDC-93F6-78130F6316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8" y="2306"/>
              <a:ext cx="360" cy="112"/>
            </a:xfrm>
            <a:custGeom>
              <a:avLst/>
              <a:gdLst>
                <a:gd name="T0" fmla="*/ 24 w 360"/>
                <a:gd name="T1" fmla="*/ 96 h 112"/>
                <a:gd name="T2" fmla="*/ 24 w 360"/>
                <a:gd name="T3" fmla="*/ 84 h 112"/>
                <a:gd name="T4" fmla="*/ 0 w 360"/>
                <a:gd name="T5" fmla="*/ 84 h 112"/>
                <a:gd name="T6" fmla="*/ 0 w 360"/>
                <a:gd name="T7" fmla="*/ 16 h 112"/>
                <a:gd name="T8" fmla="*/ 14 w 360"/>
                <a:gd name="T9" fmla="*/ 0 h 112"/>
                <a:gd name="T10" fmla="*/ 342 w 360"/>
                <a:gd name="T11" fmla="*/ 0 h 112"/>
                <a:gd name="T12" fmla="*/ 358 w 360"/>
                <a:gd name="T13" fmla="*/ 10 h 112"/>
                <a:gd name="T14" fmla="*/ 360 w 360"/>
                <a:gd name="T15" fmla="*/ 88 h 112"/>
                <a:gd name="T16" fmla="*/ 334 w 360"/>
                <a:gd name="T17" fmla="*/ 88 h 112"/>
                <a:gd name="T18" fmla="*/ 332 w 360"/>
                <a:gd name="T19" fmla="*/ 100 h 112"/>
                <a:gd name="T20" fmla="*/ 312 w 360"/>
                <a:gd name="T21" fmla="*/ 110 h 112"/>
                <a:gd name="T22" fmla="*/ 250 w 360"/>
                <a:gd name="T23" fmla="*/ 112 h 112"/>
                <a:gd name="T24" fmla="*/ 240 w 360"/>
                <a:gd name="T25" fmla="*/ 98 h 112"/>
                <a:gd name="T26" fmla="*/ 112 w 360"/>
                <a:gd name="T27" fmla="*/ 98 h 112"/>
                <a:gd name="T28" fmla="*/ 96 w 360"/>
                <a:gd name="T29" fmla="*/ 112 h 112"/>
                <a:gd name="T30" fmla="*/ 36 w 360"/>
                <a:gd name="T31" fmla="*/ 112 h 112"/>
                <a:gd name="T32" fmla="*/ 24 w 360"/>
                <a:gd name="T33" fmla="*/ 96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60" h="112">
                  <a:moveTo>
                    <a:pt x="24" y="96"/>
                  </a:moveTo>
                  <a:lnTo>
                    <a:pt x="24" y="84"/>
                  </a:lnTo>
                  <a:lnTo>
                    <a:pt x="0" y="84"/>
                  </a:lnTo>
                  <a:lnTo>
                    <a:pt x="0" y="16"/>
                  </a:lnTo>
                  <a:lnTo>
                    <a:pt x="14" y="0"/>
                  </a:lnTo>
                  <a:lnTo>
                    <a:pt x="342" y="0"/>
                  </a:lnTo>
                  <a:lnTo>
                    <a:pt x="358" y="10"/>
                  </a:lnTo>
                  <a:lnTo>
                    <a:pt x="360" y="88"/>
                  </a:lnTo>
                  <a:lnTo>
                    <a:pt x="334" y="88"/>
                  </a:lnTo>
                  <a:lnTo>
                    <a:pt x="332" y="100"/>
                  </a:lnTo>
                  <a:lnTo>
                    <a:pt x="312" y="110"/>
                  </a:lnTo>
                  <a:lnTo>
                    <a:pt x="250" y="112"/>
                  </a:lnTo>
                  <a:lnTo>
                    <a:pt x="240" y="98"/>
                  </a:lnTo>
                  <a:lnTo>
                    <a:pt x="112" y="98"/>
                  </a:lnTo>
                  <a:lnTo>
                    <a:pt x="96" y="112"/>
                  </a:lnTo>
                  <a:lnTo>
                    <a:pt x="36" y="112"/>
                  </a:lnTo>
                  <a:lnTo>
                    <a:pt x="24" y="96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498" name="Freeform 50">
              <a:extLst>
                <a:ext uri="{FF2B5EF4-FFF2-40B4-BE49-F238E27FC236}">
                  <a16:creationId xmlns:a16="http://schemas.microsoft.com/office/drawing/2014/main" id="{4A7A48B2-DD8E-46A7-AED1-7B31A06D55E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4" y="2345"/>
              <a:ext cx="15" cy="34"/>
            </a:xfrm>
            <a:custGeom>
              <a:avLst/>
              <a:gdLst>
                <a:gd name="T0" fmla="*/ 0 w 15"/>
                <a:gd name="T1" fmla="*/ 33 h 34"/>
                <a:gd name="T2" fmla="*/ 0 w 15"/>
                <a:gd name="T3" fmla="*/ 0 h 34"/>
                <a:gd name="T4" fmla="*/ 15 w 15"/>
                <a:gd name="T5" fmla="*/ 16 h 34"/>
                <a:gd name="T6" fmla="*/ 15 w 15"/>
                <a:gd name="T7" fmla="*/ 34 h 34"/>
                <a:gd name="T8" fmla="*/ 0 w 15"/>
                <a:gd name="T9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34">
                  <a:moveTo>
                    <a:pt x="0" y="33"/>
                  </a:moveTo>
                  <a:lnTo>
                    <a:pt x="0" y="0"/>
                  </a:lnTo>
                  <a:lnTo>
                    <a:pt x="15" y="16"/>
                  </a:lnTo>
                  <a:lnTo>
                    <a:pt x="15" y="3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499" name="Freeform 51">
              <a:extLst>
                <a:ext uri="{FF2B5EF4-FFF2-40B4-BE49-F238E27FC236}">
                  <a16:creationId xmlns:a16="http://schemas.microsoft.com/office/drawing/2014/main" id="{B8B2C860-6179-4EBB-8F20-B433FDBF7721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1466" y="2346"/>
              <a:ext cx="15" cy="34"/>
            </a:xfrm>
            <a:custGeom>
              <a:avLst/>
              <a:gdLst>
                <a:gd name="T0" fmla="*/ 0 w 15"/>
                <a:gd name="T1" fmla="*/ 33 h 34"/>
                <a:gd name="T2" fmla="*/ 0 w 15"/>
                <a:gd name="T3" fmla="*/ 0 h 34"/>
                <a:gd name="T4" fmla="*/ 15 w 15"/>
                <a:gd name="T5" fmla="*/ 16 h 34"/>
                <a:gd name="T6" fmla="*/ 15 w 15"/>
                <a:gd name="T7" fmla="*/ 34 h 34"/>
                <a:gd name="T8" fmla="*/ 0 w 15"/>
                <a:gd name="T9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34">
                  <a:moveTo>
                    <a:pt x="0" y="33"/>
                  </a:moveTo>
                  <a:lnTo>
                    <a:pt x="0" y="0"/>
                  </a:lnTo>
                  <a:lnTo>
                    <a:pt x="15" y="16"/>
                  </a:lnTo>
                  <a:lnTo>
                    <a:pt x="15" y="3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16500" name="Group 52">
            <a:extLst>
              <a:ext uri="{FF2B5EF4-FFF2-40B4-BE49-F238E27FC236}">
                <a16:creationId xmlns:a16="http://schemas.microsoft.com/office/drawing/2014/main" id="{D7671621-6E2C-4DD2-9164-52FDB3282EF9}"/>
              </a:ext>
            </a:extLst>
          </p:cNvPr>
          <p:cNvGrpSpPr>
            <a:grpSpLocks/>
          </p:cNvGrpSpPr>
          <p:nvPr/>
        </p:nvGrpSpPr>
        <p:grpSpPr bwMode="auto">
          <a:xfrm>
            <a:off x="3228976" y="5248275"/>
            <a:ext cx="669925" cy="127000"/>
            <a:chOff x="1074" y="3306"/>
            <a:chExt cx="422" cy="80"/>
          </a:xfrm>
        </p:grpSpPr>
        <p:sp>
          <p:nvSpPr>
            <p:cNvPr id="616501" name="Freeform 53">
              <a:extLst>
                <a:ext uri="{FF2B5EF4-FFF2-40B4-BE49-F238E27FC236}">
                  <a16:creationId xmlns:a16="http://schemas.microsoft.com/office/drawing/2014/main" id="{C91A45F3-936A-44C4-9E3E-D65C8D8F364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4" y="3306"/>
              <a:ext cx="422" cy="80"/>
            </a:xfrm>
            <a:custGeom>
              <a:avLst/>
              <a:gdLst>
                <a:gd name="T0" fmla="*/ 0 w 422"/>
                <a:gd name="T1" fmla="*/ 64 h 80"/>
                <a:gd name="T2" fmla="*/ 0 w 422"/>
                <a:gd name="T3" fmla="*/ 34 h 80"/>
                <a:gd name="T4" fmla="*/ 38 w 422"/>
                <a:gd name="T5" fmla="*/ 32 h 80"/>
                <a:gd name="T6" fmla="*/ 52 w 422"/>
                <a:gd name="T7" fmla="*/ 8 h 80"/>
                <a:gd name="T8" fmla="*/ 96 w 422"/>
                <a:gd name="T9" fmla="*/ 8 h 80"/>
                <a:gd name="T10" fmla="*/ 96 w 422"/>
                <a:gd name="T11" fmla="*/ 50 h 80"/>
                <a:gd name="T12" fmla="*/ 114 w 422"/>
                <a:gd name="T13" fmla="*/ 50 h 80"/>
                <a:gd name="T14" fmla="*/ 114 w 422"/>
                <a:gd name="T15" fmla="*/ 0 h 80"/>
                <a:gd name="T16" fmla="*/ 422 w 422"/>
                <a:gd name="T17" fmla="*/ 0 h 80"/>
                <a:gd name="T18" fmla="*/ 422 w 422"/>
                <a:gd name="T19" fmla="*/ 50 h 80"/>
                <a:gd name="T20" fmla="*/ 404 w 422"/>
                <a:gd name="T21" fmla="*/ 76 h 80"/>
                <a:gd name="T22" fmla="*/ 386 w 422"/>
                <a:gd name="T23" fmla="*/ 76 h 80"/>
                <a:gd name="T24" fmla="*/ 382 w 422"/>
                <a:gd name="T25" fmla="*/ 56 h 80"/>
                <a:gd name="T26" fmla="*/ 378 w 422"/>
                <a:gd name="T27" fmla="*/ 76 h 80"/>
                <a:gd name="T28" fmla="*/ 360 w 422"/>
                <a:gd name="T29" fmla="*/ 76 h 80"/>
                <a:gd name="T30" fmla="*/ 344 w 422"/>
                <a:gd name="T31" fmla="*/ 52 h 80"/>
                <a:gd name="T32" fmla="*/ 166 w 422"/>
                <a:gd name="T33" fmla="*/ 52 h 80"/>
                <a:gd name="T34" fmla="*/ 166 w 422"/>
                <a:gd name="T35" fmla="*/ 80 h 80"/>
                <a:gd name="T36" fmla="*/ 120 w 422"/>
                <a:gd name="T37" fmla="*/ 80 h 80"/>
                <a:gd name="T38" fmla="*/ 116 w 422"/>
                <a:gd name="T39" fmla="*/ 66 h 80"/>
                <a:gd name="T40" fmla="*/ 90 w 422"/>
                <a:gd name="T41" fmla="*/ 66 h 80"/>
                <a:gd name="T42" fmla="*/ 40 w 422"/>
                <a:gd name="T43" fmla="*/ 66 h 80"/>
                <a:gd name="T44" fmla="*/ 26 w 422"/>
                <a:gd name="T45" fmla="*/ 80 h 80"/>
                <a:gd name="T46" fmla="*/ 14 w 422"/>
                <a:gd name="T47" fmla="*/ 80 h 80"/>
                <a:gd name="T48" fmla="*/ 0 w 422"/>
                <a:gd name="T49" fmla="*/ 64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22" h="80">
                  <a:moveTo>
                    <a:pt x="0" y="64"/>
                  </a:moveTo>
                  <a:lnTo>
                    <a:pt x="0" y="34"/>
                  </a:lnTo>
                  <a:lnTo>
                    <a:pt x="38" y="32"/>
                  </a:lnTo>
                  <a:lnTo>
                    <a:pt x="52" y="8"/>
                  </a:lnTo>
                  <a:lnTo>
                    <a:pt x="96" y="8"/>
                  </a:lnTo>
                  <a:lnTo>
                    <a:pt x="96" y="50"/>
                  </a:lnTo>
                  <a:lnTo>
                    <a:pt x="114" y="50"/>
                  </a:lnTo>
                  <a:lnTo>
                    <a:pt x="114" y="0"/>
                  </a:lnTo>
                  <a:lnTo>
                    <a:pt x="422" y="0"/>
                  </a:lnTo>
                  <a:lnTo>
                    <a:pt x="422" y="50"/>
                  </a:lnTo>
                  <a:lnTo>
                    <a:pt x="404" y="76"/>
                  </a:lnTo>
                  <a:lnTo>
                    <a:pt x="386" y="76"/>
                  </a:lnTo>
                  <a:lnTo>
                    <a:pt x="382" y="56"/>
                  </a:lnTo>
                  <a:lnTo>
                    <a:pt x="378" y="76"/>
                  </a:lnTo>
                  <a:lnTo>
                    <a:pt x="360" y="76"/>
                  </a:lnTo>
                  <a:lnTo>
                    <a:pt x="344" y="52"/>
                  </a:lnTo>
                  <a:lnTo>
                    <a:pt x="166" y="52"/>
                  </a:lnTo>
                  <a:lnTo>
                    <a:pt x="166" y="80"/>
                  </a:lnTo>
                  <a:lnTo>
                    <a:pt x="120" y="80"/>
                  </a:lnTo>
                  <a:lnTo>
                    <a:pt x="116" y="66"/>
                  </a:lnTo>
                  <a:lnTo>
                    <a:pt x="90" y="66"/>
                  </a:lnTo>
                  <a:lnTo>
                    <a:pt x="40" y="66"/>
                  </a:lnTo>
                  <a:lnTo>
                    <a:pt x="26" y="80"/>
                  </a:lnTo>
                  <a:lnTo>
                    <a:pt x="14" y="80"/>
                  </a:lnTo>
                  <a:lnTo>
                    <a:pt x="0" y="64"/>
                  </a:lnTo>
                  <a:close/>
                </a:path>
              </a:pathLst>
            </a:custGeom>
            <a:solidFill>
              <a:srgbClr val="80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502" name="Freeform 54">
              <a:extLst>
                <a:ext uri="{FF2B5EF4-FFF2-40B4-BE49-F238E27FC236}">
                  <a16:creationId xmlns:a16="http://schemas.microsoft.com/office/drawing/2014/main" id="{B8BE112A-69DC-4FAF-A7F3-E3C3E085D77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1" y="3321"/>
              <a:ext cx="34" cy="15"/>
            </a:xfrm>
            <a:custGeom>
              <a:avLst/>
              <a:gdLst>
                <a:gd name="T0" fmla="*/ 12 w 34"/>
                <a:gd name="T1" fmla="*/ 0 h 15"/>
                <a:gd name="T2" fmla="*/ 0 w 34"/>
                <a:gd name="T3" fmla="*/ 15 h 15"/>
                <a:gd name="T4" fmla="*/ 34 w 34"/>
                <a:gd name="T5" fmla="*/ 15 h 15"/>
                <a:gd name="T6" fmla="*/ 34 w 34"/>
                <a:gd name="T7" fmla="*/ 2 h 15"/>
                <a:gd name="T8" fmla="*/ 12 w 34"/>
                <a:gd name="T9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5">
                  <a:moveTo>
                    <a:pt x="12" y="0"/>
                  </a:moveTo>
                  <a:lnTo>
                    <a:pt x="0" y="15"/>
                  </a:lnTo>
                  <a:lnTo>
                    <a:pt x="34" y="15"/>
                  </a:lnTo>
                  <a:lnTo>
                    <a:pt x="34" y="2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Rectangle 2">
            <a:extLst>
              <a:ext uri="{FF2B5EF4-FFF2-40B4-BE49-F238E27FC236}">
                <a16:creationId xmlns:a16="http://schemas.microsoft.com/office/drawing/2014/main" id="{8CA35291-F74C-48D3-BB9F-31C94F83D0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 – A Diversity of Modes</a:t>
            </a:r>
          </a:p>
        </p:txBody>
      </p:sp>
      <p:sp>
        <p:nvSpPr>
          <p:cNvPr id="458755" name="Rectangle 3">
            <a:extLst>
              <a:ext uri="{FF2B5EF4-FFF2-40B4-BE49-F238E27FC236}">
                <a16:creationId xmlns:a16="http://schemas.microsoft.com/office/drawing/2014/main" id="{63221762-0805-433C-A68E-8C28C18B64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1. Road Transportation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2. Rail Transportation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3. Pipelines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4. Water Transportation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5. Air Transportation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6. Modal Competition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6" name="Rectangle 2">
            <a:extLst>
              <a:ext uri="{FF2B5EF4-FFF2-40B4-BE49-F238E27FC236}">
                <a16:creationId xmlns:a16="http://schemas.microsoft.com/office/drawing/2014/main" id="{81B27B40-2CE1-4CFA-99E0-1EF37DE1CB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85641" y="0"/>
            <a:ext cx="5780867" cy="774915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 Transportation</a:t>
            </a:r>
          </a:p>
        </p:txBody>
      </p:sp>
      <p:sp>
        <p:nvSpPr>
          <p:cNvPr id="518147" name="Rectangle 3">
            <a:extLst>
              <a:ext uri="{FF2B5EF4-FFF2-40B4-BE49-F238E27FC236}">
                <a16:creationId xmlns:a16="http://schemas.microsoft.com/office/drawing/2014/main" id="{05B693DD-9321-4E16-84F7-E3844A3F70C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042262"/>
            <a:ext cx="10972800" cy="4769602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Large consumers of space.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Lowest level of physical constraints among transportation modes.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Environmental constrains are significant in road construction.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Average operational flexibility (vehicles can serve several purposes).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 maintenance costs, both for the vehicles and infrastructures.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Linked to light industries (rapid movements of freight in small batches).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500" name="Rectangle 4">
            <a:extLst>
              <a:ext uri="{FF2B5EF4-FFF2-40B4-BE49-F238E27FC236}">
                <a16:creationId xmlns:a16="http://schemas.microsoft.com/office/drawing/2014/main" id="{0418D24A-784F-42A7-9802-58459ADD93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8746"/>
            <a:ext cx="10972800" cy="922149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 Transportation</a:t>
            </a:r>
          </a:p>
        </p:txBody>
      </p:sp>
      <p:sp>
        <p:nvSpPr>
          <p:cNvPr id="618501" name="Rectangle 5">
            <a:extLst>
              <a:ext uri="{FF2B5EF4-FFF2-40B4-BE49-F238E27FC236}">
                <a16:creationId xmlns:a16="http://schemas.microsoft.com/office/drawing/2014/main" id="{0D272CB6-902A-4BE2-A54D-CCCBE3071E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0481" y="960894"/>
            <a:ext cx="11825207" cy="4742481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History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first land roads were trails (hunting).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With the first nation-states trails started to be used for commercial purposes.</a:t>
            </a:r>
          </a:p>
          <a:p>
            <a:pPr lvl="1"/>
            <a:r>
              <a:rPr lang="en-US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Domestification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of animals such as horses, mules and camels.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Wheeled vehicles encouraged construction of better roads.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Requires a level of labor organization and administrative control: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Provided by a central government offering a level of military protection over trade routes.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3,000 BC the first road systems in Mesopotamia.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Roman Empire 300 BC built the first comprehensive road network.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594" name="Rectangle 2">
            <a:extLst>
              <a:ext uri="{FF2B5EF4-FFF2-40B4-BE49-F238E27FC236}">
                <a16:creationId xmlns:a16="http://schemas.microsoft.com/office/drawing/2014/main" id="{5DF72D9B-FD4C-42BF-8426-029ADBAAC8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76772" y="58119"/>
            <a:ext cx="7439187" cy="825284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Roman Road (Appian Way)</a:t>
            </a:r>
          </a:p>
        </p:txBody>
      </p:sp>
      <p:pic>
        <p:nvPicPr>
          <p:cNvPr id="622602" name="Picture 10">
            <a:extLst>
              <a:ext uri="{FF2B5EF4-FFF2-40B4-BE49-F238E27FC236}">
                <a16:creationId xmlns:a16="http://schemas.microsoft.com/office/drawing/2014/main" id="{733262BB-022F-4ABE-9472-2E75E76AC8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773" y="1027114"/>
            <a:ext cx="8973519" cy="462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42" name="Rectangle 2">
            <a:extLst>
              <a:ext uri="{FF2B5EF4-FFF2-40B4-BE49-F238E27FC236}">
                <a16:creationId xmlns:a16="http://schemas.microsoft.com/office/drawing/2014/main" id="{9B2386CE-8270-44AC-90A4-C6683A9583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1112" y="0"/>
            <a:ext cx="10972800" cy="852407"/>
          </a:xfrm>
        </p:spPr>
        <p:txBody>
          <a:bodyPr/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 Transportation</a:t>
            </a:r>
          </a:p>
        </p:txBody>
      </p:sp>
      <p:sp>
        <p:nvSpPr>
          <p:cNvPr id="624643" name="Rectangle 3">
            <a:extLst>
              <a:ext uri="{FF2B5EF4-FFF2-40B4-BE49-F238E27FC236}">
                <a16:creationId xmlns:a16="http://schemas.microsoft.com/office/drawing/2014/main" id="{790DA4A9-C514-40B8-974C-7C776F1480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4983" y="852407"/>
            <a:ext cx="11887199" cy="4912962"/>
          </a:xfrm>
        </p:spPr>
        <p:txBody>
          <a:bodyPr>
            <a:noAutofit/>
          </a:bodyPr>
          <a:lstStyle/>
          <a:p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Modern road networks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Creation of modern nation-states (17th century):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National road transportation systems were formally established.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France: Royal Roads system spanning 24,000 km.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Great Britain: 32,000 km system of private toll turnpikes.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United States: 3 million km of roads, most unpaved, was in operation by the early 20</a:t>
            </a:r>
            <a:r>
              <a:rPr lang="en-US" altLang="en-US" sz="20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century.</a:t>
            </a:r>
          </a:p>
          <a:p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Road engineering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Construction of reliable and low cost hard surface roads.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Scottish engineer McAdam developed a process: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Hard and waterproof road surfaces made by cemented crushed stone, bound together either with water or with bitumen.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Improved the reliability and the travel speed on roads.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690" name="Rectangle 2">
            <a:extLst>
              <a:ext uri="{FF2B5EF4-FFF2-40B4-BE49-F238E27FC236}">
                <a16:creationId xmlns:a16="http://schemas.microsoft.com/office/drawing/2014/main" id="{0958D980-E56F-4E5A-A61D-7AD929FE98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59904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Macadam Road Construction, Maryland 1823</a:t>
            </a:r>
          </a:p>
        </p:txBody>
      </p:sp>
      <p:pic>
        <p:nvPicPr>
          <p:cNvPr id="626691" name="Picture 3" descr="Image: Workers level a road with tools as a supervisor looks on.">
            <a:extLst>
              <a:ext uri="{FF2B5EF4-FFF2-40B4-BE49-F238E27FC236}">
                <a16:creationId xmlns:a16="http://schemas.microsoft.com/office/drawing/2014/main" id="{60F9DAE2-72A4-44EC-A076-E112267147C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10346" y="1079501"/>
            <a:ext cx="9670942" cy="460837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738" name="Rectangle 2">
            <a:extLst>
              <a:ext uri="{FF2B5EF4-FFF2-40B4-BE49-F238E27FC236}">
                <a16:creationId xmlns:a16="http://schemas.microsoft.com/office/drawing/2014/main" id="{50D69D83-BA98-431E-9FBC-D2CBC624DD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74915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 Transportation</a:t>
            </a:r>
          </a:p>
        </p:txBody>
      </p:sp>
      <p:sp>
        <p:nvSpPr>
          <p:cNvPr id="628739" name="Rectangle 3">
            <a:extLst>
              <a:ext uri="{FF2B5EF4-FFF2-40B4-BE49-F238E27FC236}">
                <a16:creationId xmlns:a16="http://schemas.microsoft.com/office/drawing/2014/main" id="{1821648F-98F4-4279-AB8D-D188A3CDEB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18088" y="774915"/>
            <a:ext cx="10972800" cy="4928461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National highway systems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Road development accelerated in after WWII.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American Interstate highway system: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Initiated in 1956.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About 56,000 km was built from the 1950s to the 1970s.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Additional 9,000 km between 1975 and 1998.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Overall, about 70,000 km of four-lane and six-lane highways were constructed.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Linking all major American cities, coast to coast.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Trans-Canada highway completed in 1962.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By the 1970s, every modern nation has constructed a national highway system.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4" name="Rectangle 4">
            <a:extLst>
              <a:ext uri="{FF2B5EF4-FFF2-40B4-BE49-F238E27FC236}">
                <a16:creationId xmlns:a16="http://schemas.microsoft.com/office/drawing/2014/main" id="{CC565E54-B0AA-489E-B161-5433442410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Length of the Interstate Highway System (in miles)</a:t>
            </a:r>
          </a:p>
        </p:txBody>
      </p:sp>
      <p:graphicFrame>
        <p:nvGraphicFramePr>
          <p:cNvPr id="645125" name="Object 5">
            <a:extLst>
              <a:ext uri="{FF2B5EF4-FFF2-40B4-BE49-F238E27FC236}">
                <a16:creationId xmlns:a16="http://schemas.microsoft.com/office/drawing/2014/main" id="{5E336F1F-C669-429D-8353-035BA60BBDB9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791407"/>
              </p:ext>
            </p:extLst>
          </p:nvPr>
        </p:nvGraphicFramePr>
        <p:xfrm>
          <a:off x="2138766" y="1270862"/>
          <a:ext cx="8818535" cy="41535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8" name="Chart" r:id="rId4" imgW="7772400" imgH="4114800" progId="MSGraph.Chart.8">
                  <p:embed followColorScheme="full"/>
                </p:oleObj>
              </mc:Choice>
              <mc:Fallback>
                <p:oleObj name="Chart" r:id="rId4" imgW="7772400" imgH="4114800" progId="MSGraph.Chart.8">
                  <p:embed followColorScheme="full"/>
                  <p:pic>
                    <p:nvPicPr>
                      <p:cNvPr id="645125" name="Object 5">
                        <a:extLst>
                          <a:ext uri="{FF2B5EF4-FFF2-40B4-BE49-F238E27FC236}">
                            <a16:creationId xmlns:a16="http://schemas.microsoft.com/office/drawing/2014/main" id="{5E336F1F-C669-429D-8353-035BA60BBDB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8766" y="1270862"/>
                        <a:ext cx="8818535" cy="415354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838" name="Rectangle 6">
            <a:extLst>
              <a:ext uri="{FF2B5EF4-FFF2-40B4-BE49-F238E27FC236}">
                <a16:creationId xmlns:a16="http://schemas.microsoft.com/office/drawing/2014/main" id="{600F1B73-5A31-4FF9-A0FA-2C0B475E7E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Automobile Production and Fleet, 1965-2002</a:t>
            </a:r>
          </a:p>
        </p:txBody>
      </p:sp>
      <p:graphicFrame>
        <p:nvGraphicFramePr>
          <p:cNvPr id="632839" name="Object 7">
            <a:extLst>
              <a:ext uri="{FF2B5EF4-FFF2-40B4-BE49-F238E27FC236}">
                <a16:creationId xmlns:a16="http://schemas.microsoft.com/office/drawing/2014/main" id="{33796EBA-CC62-4D91-B9E0-27E6E16BA529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928544"/>
              </p:ext>
            </p:extLst>
          </p:nvPr>
        </p:nvGraphicFramePr>
        <p:xfrm>
          <a:off x="976394" y="1365787"/>
          <a:ext cx="10399362" cy="42910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2" name="Chart" r:id="rId4" imgW="6915061" imgH="3810079" progId="MSGraph.Chart.8">
                  <p:embed followColorScheme="full"/>
                </p:oleObj>
              </mc:Choice>
              <mc:Fallback>
                <p:oleObj name="Chart" r:id="rId4" imgW="6915061" imgH="3810079" progId="MSGraph.Chart.8">
                  <p:embed followColorScheme="full"/>
                  <p:pic>
                    <p:nvPicPr>
                      <p:cNvPr id="632839" name="Object 7">
                        <a:extLst>
                          <a:ext uri="{FF2B5EF4-FFF2-40B4-BE49-F238E27FC236}">
                            <a16:creationId xmlns:a16="http://schemas.microsoft.com/office/drawing/2014/main" id="{33796EBA-CC62-4D91-B9E0-27E6E16BA52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6394" y="1365787"/>
                        <a:ext cx="10399362" cy="42910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82" name="Rectangle 2">
            <a:extLst>
              <a:ext uri="{FF2B5EF4-FFF2-40B4-BE49-F238E27FC236}">
                <a16:creationId xmlns:a16="http://schemas.microsoft.com/office/drawing/2014/main" id="{F7105B74-760D-43C9-BB69-E34CD7D197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2842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 Transportation</a:t>
            </a:r>
          </a:p>
        </p:txBody>
      </p:sp>
      <p:sp>
        <p:nvSpPr>
          <p:cNvPr id="634883" name="Rectangle 3">
            <a:extLst>
              <a:ext uri="{FF2B5EF4-FFF2-40B4-BE49-F238E27FC236}">
                <a16:creationId xmlns:a16="http://schemas.microsoft.com/office/drawing/2014/main" id="{12C462DD-E8B7-4534-9FAF-764DAC53C6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871781"/>
            <a:ext cx="10972800" cy="4862592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Public sector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Main supplier of road transport infrastructures.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Unpractical to use a similar pricing system than a commercial enterprise.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Most roads are not economically profitable but must be socially present as they are essential to service populations.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Only possible on specific trunks that have an important and stable traffic.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Toll roads: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Highways linking large cities.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Bridge and tunnels.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Can expropriate the necessary land for road construction.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Economies of scale and their indivisibility.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930" name="Rectangle 2">
            <a:extLst>
              <a:ext uri="{FF2B5EF4-FFF2-40B4-BE49-F238E27FC236}">
                <a16:creationId xmlns:a16="http://schemas.microsoft.com/office/drawing/2014/main" id="{FFB91D9F-F89D-47F4-A98E-0F8E57F774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36908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 Transportation</a:t>
            </a:r>
          </a:p>
        </p:txBody>
      </p:sp>
      <p:sp>
        <p:nvSpPr>
          <p:cNvPr id="636931" name="Rectangle 3">
            <a:extLst>
              <a:ext uri="{FF2B5EF4-FFF2-40B4-BE49-F238E27FC236}">
                <a16:creationId xmlns:a16="http://schemas.microsoft.com/office/drawing/2014/main" id="{DF645BBE-6EB2-4238-8F42-31B930F710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836907"/>
            <a:ext cx="10972800" cy="4804475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Rights of passage.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Development costs (planning).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Construction and expropriation costs.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Maintenance and administration costs.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Losses in land taxes (urban environment).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External costs (accidents and pollution).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Income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Registration.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Gas (taxes)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Purchases of vehicles (taxes).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Tolls, parking, and insurance fees.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170" name="Rectangle 2">
            <a:extLst>
              <a:ext uri="{FF2B5EF4-FFF2-40B4-BE49-F238E27FC236}">
                <a16:creationId xmlns:a16="http://schemas.microsoft.com/office/drawing/2014/main" id="{69ED5BB4-5DD5-4C82-9871-252E514F4B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53166" y="0"/>
            <a:ext cx="6199322" cy="11430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sp>
        <p:nvSpPr>
          <p:cNvPr id="519171" name="Rectangle 3">
            <a:extLst>
              <a:ext uri="{FF2B5EF4-FFF2-40B4-BE49-F238E27FC236}">
                <a16:creationId xmlns:a16="http://schemas.microsoft.com/office/drawing/2014/main" id="{6A51398D-5EDF-4BB3-857F-D19D56CAFF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1111" y="964770"/>
            <a:ext cx="10972800" cy="4723107"/>
          </a:xfrm>
        </p:spPr>
        <p:txBody>
          <a:bodyPr>
            <a:normAutofit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Composed of a traced path on which are bound vehicles.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Average level of physical constrains: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Linked to the types of locomotives.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Affected by the gradient.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Heavy industries are traditionally linked with rail transport systems.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Containerization: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Improved the flexibility of rail transportation.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Linking it with road and maritime modes.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02" name="Rectangle 2">
            <a:extLst>
              <a:ext uri="{FF2B5EF4-FFF2-40B4-BE49-F238E27FC236}">
                <a16:creationId xmlns:a16="http://schemas.microsoft.com/office/drawing/2014/main" id="{BD79BA61-9EFD-4DA9-9568-03BA3FE89F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63132" y="0"/>
            <a:ext cx="5517397" cy="72842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sp>
        <p:nvSpPr>
          <p:cNvPr id="563203" name="Rectangle 3">
            <a:extLst>
              <a:ext uri="{FF2B5EF4-FFF2-40B4-BE49-F238E27FC236}">
                <a16:creationId xmlns:a16="http://schemas.microsoft.com/office/drawing/2014/main" id="{24049F49-8EDE-46A7-9700-B2650A1B89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8603" y="728420"/>
            <a:ext cx="10972800" cy="4862592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Geographical setting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Established differently because different goals were to be achieved.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Access to resources.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Servicing regional economies.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Territorial control.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Rail monopolies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 level of economic and territorial control.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Monopoly in Europe and oligopoly in North America.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Regular (scheduled), but rigid, services.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Transport mode the most constrained by the physiography.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868" name="Rectangle 4">
            <a:extLst>
              <a:ext uri="{FF2B5EF4-FFF2-40B4-BE49-F238E27FC236}">
                <a16:creationId xmlns:a16="http://schemas.microsoft.com/office/drawing/2014/main" id="{8F29BD42-91BB-4B87-86CA-0391E398BD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4201" y="44451"/>
            <a:ext cx="10972800" cy="97313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Geographical Settings of Rail Lines</a:t>
            </a:r>
          </a:p>
        </p:txBody>
      </p:sp>
      <p:sp>
        <p:nvSpPr>
          <p:cNvPr id="548916" name="Rectangle 52">
            <a:extLst>
              <a:ext uri="{FF2B5EF4-FFF2-40B4-BE49-F238E27FC236}">
                <a16:creationId xmlns:a16="http://schemas.microsoft.com/office/drawing/2014/main" id="{99E44BB7-BFBF-4594-9A9B-1FFC017B68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3464" y="1935163"/>
            <a:ext cx="2676525" cy="3873500"/>
          </a:xfrm>
          <a:prstGeom prst="rect">
            <a:avLst/>
          </a:prstGeom>
          <a:solidFill>
            <a:srgbClr val="99C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17" name="Freeform 53">
            <a:extLst>
              <a:ext uri="{FF2B5EF4-FFF2-40B4-BE49-F238E27FC236}">
                <a16:creationId xmlns:a16="http://schemas.microsoft.com/office/drawing/2014/main" id="{1C223782-6B2F-4694-A62B-C3B805398416}"/>
              </a:ext>
            </a:extLst>
          </p:cNvPr>
          <p:cNvSpPr>
            <a:spLocks/>
          </p:cNvSpPr>
          <p:nvPr/>
        </p:nvSpPr>
        <p:spPr bwMode="auto">
          <a:xfrm>
            <a:off x="2300289" y="1933576"/>
            <a:ext cx="2674937" cy="3865563"/>
          </a:xfrm>
          <a:custGeom>
            <a:avLst/>
            <a:gdLst>
              <a:gd name="T0" fmla="*/ 0 w 1685"/>
              <a:gd name="T1" fmla="*/ 0 h 2435"/>
              <a:gd name="T2" fmla="*/ 1682 w 1685"/>
              <a:gd name="T3" fmla="*/ 0 h 2435"/>
              <a:gd name="T4" fmla="*/ 1685 w 1685"/>
              <a:gd name="T5" fmla="*/ 422 h 2435"/>
              <a:gd name="T6" fmla="*/ 1544 w 1685"/>
              <a:gd name="T7" fmla="*/ 546 h 2435"/>
              <a:gd name="T8" fmla="*/ 1467 w 1685"/>
              <a:gd name="T9" fmla="*/ 561 h 2435"/>
              <a:gd name="T10" fmla="*/ 1298 w 1685"/>
              <a:gd name="T11" fmla="*/ 584 h 2435"/>
              <a:gd name="T12" fmla="*/ 1229 w 1685"/>
              <a:gd name="T13" fmla="*/ 638 h 2435"/>
              <a:gd name="T14" fmla="*/ 1198 w 1685"/>
              <a:gd name="T15" fmla="*/ 730 h 2435"/>
              <a:gd name="T16" fmla="*/ 1214 w 1685"/>
              <a:gd name="T17" fmla="*/ 884 h 2435"/>
              <a:gd name="T18" fmla="*/ 1237 w 1685"/>
              <a:gd name="T19" fmla="*/ 983 h 2435"/>
              <a:gd name="T20" fmla="*/ 1191 w 1685"/>
              <a:gd name="T21" fmla="*/ 991 h 2435"/>
              <a:gd name="T22" fmla="*/ 1145 w 1685"/>
              <a:gd name="T23" fmla="*/ 907 h 2435"/>
              <a:gd name="T24" fmla="*/ 1075 w 1685"/>
              <a:gd name="T25" fmla="*/ 876 h 2435"/>
              <a:gd name="T26" fmla="*/ 1037 w 1685"/>
              <a:gd name="T27" fmla="*/ 945 h 2435"/>
              <a:gd name="T28" fmla="*/ 1075 w 1685"/>
              <a:gd name="T29" fmla="*/ 1045 h 2435"/>
              <a:gd name="T30" fmla="*/ 1037 w 1685"/>
              <a:gd name="T31" fmla="*/ 1229 h 2435"/>
              <a:gd name="T32" fmla="*/ 1098 w 1685"/>
              <a:gd name="T33" fmla="*/ 1383 h 2435"/>
              <a:gd name="T34" fmla="*/ 1183 w 1685"/>
              <a:gd name="T35" fmla="*/ 1460 h 2435"/>
              <a:gd name="T36" fmla="*/ 1183 w 1685"/>
              <a:gd name="T37" fmla="*/ 1544 h 2435"/>
              <a:gd name="T38" fmla="*/ 1091 w 1685"/>
              <a:gd name="T39" fmla="*/ 1613 h 2435"/>
              <a:gd name="T40" fmla="*/ 1014 w 1685"/>
              <a:gd name="T41" fmla="*/ 1798 h 2435"/>
              <a:gd name="T42" fmla="*/ 1060 w 1685"/>
              <a:gd name="T43" fmla="*/ 1821 h 2435"/>
              <a:gd name="T44" fmla="*/ 1175 w 1685"/>
              <a:gd name="T45" fmla="*/ 1828 h 2435"/>
              <a:gd name="T46" fmla="*/ 1221 w 1685"/>
              <a:gd name="T47" fmla="*/ 1774 h 2435"/>
              <a:gd name="T48" fmla="*/ 1275 w 1685"/>
              <a:gd name="T49" fmla="*/ 1713 h 2435"/>
              <a:gd name="T50" fmla="*/ 1290 w 1685"/>
              <a:gd name="T51" fmla="*/ 1767 h 2435"/>
              <a:gd name="T52" fmla="*/ 1298 w 1685"/>
              <a:gd name="T53" fmla="*/ 1836 h 2435"/>
              <a:gd name="T54" fmla="*/ 1229 w 1685"/>
              <a:gd name="T55" fmla="*/ 1882 h 2435"/>
              <a:gd name="T56" fmla="*/ 1114 w 1685"/>
              <a:gd name="T57" fmla="*/ 1936 h 2435"/>
              <a:gd name="T58" fmla="*/ 1052 w 1685"/>
              <a:gd name="T59" fmla="*/ 2066 h 2435"/>
              <a:gd name="T60" fmla="*/ 891 w 1685"/>
              <a:gd name="T61" fmla="*/ 2097 h 2435"/>
              <a:gd name="T62" fmla="*/ 684 w 1685"/>
              <a:gd name="T63" fmla="*/ 2128 h 2435"/>
              <a:gd name="T64" fmla="*/ 607 w 1685"/>
              <a:gd name="T65" fmla="*/ 2089 h 2435"/>
              <a:gd name="T66" fmla="*/ 507 w 1685"/>
              <a:gd name="T67" fmla="*/ 2112 h 2435"/>
              <a:gd name="T68" fmla="*/ 453 w 1685"/>
              <a:gd name="T69" fmla="*/ 2220 h 2435"/>
              <a:gd name="T70" fmla="*/ 469 w 1685"/>
              <a:gd name="T71" fmla="*/ 2281 h 2435"/>
              <a:gd name="T72" fmla="*/ 507 w 1685"/>
              <a:gd name="T73" fmla="*/ 2358 h 2435"/>
              <a:gd name="T74" fmla="*/ 553 w 1685"/>
              <a:gd name="T75" fmla="*/ 2435 h 2435"/>
              <a:gd name="T76" fmla="*/ 0 w 1685"/>
              <a:gd name="T77" fmla="*/ 2435 h 2435"/>
              <a:gd name="T78" fmla="*/ 0 w 1685"/>
              <a:gd name="T79" fmla="*/ 0 h 24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1685" h="2435">
                <a:moveTo>
                  <a:pt x="0" y="0"/>
                </a:moveTo>
                <a:lnTo>
                  <a:pt x="1682" y="0"/>
                </a:lnTo>
                <a:lnTo>
                  <a:pt x="1685" y="422"/>
                </a:lnTo>
                <a:lnTo>
                  <a:pt x="1544" y="546"/>
                </a:lnTo>
                <a:lnTo>
                  <a:pt x="1467" y="561"/>
                </a:lnTo>
                <a:lnTo>
                  <a:pt x="1298" y="584"/>
                </a:lnTo>
                <a:lnTo>
                  <a:pt x="1229" y="638"/>
                </a:lnTo>
                <a:lnTo>
                  <a:pt x="1198" y="730"/>
                </a:lnTo>
                <a:lnTo>
                  <a:pt x="1214" y="884"/>
                </a:lnTo>
                <a:lnTo>
                  <a:pt x="1237" y="983"/>
                </a:lnTo>
                <a:lnTo>
                  <a:pt x="1191" y="991"/>
                </a:lnTo>
                <a:lnTo>
                  <a:pt x="1145" y="907"/>
                </a:lnTo>
                <a:lnTo>
                  <a:pt x="1075" y="876"/>
                </a:lnTo>
                <a:lnTo>
                  <a:pt x="1037" y="945"/>
                </a:lnTo>
                <a:lnTo>
                  <a:pt x="1075" y="1045"/>
                </a:lnTo>
                <a:lnTo>
                  <a:pt x="1037" y="1229"/>
                </a:lnTo>
                <a:lnTo>
                  <a:pt x="1098" y="1383"/>
                </a:lnTo>
                <a:lnTo>
                  <a:pt x="1183" y="1460"/>
                </a:lnTo>
                <a:lnTo>
                  <a:pt x="1183" y="1544"/>
                </a:lnTo>
                <a:lnTo>
                  <a:pt x="1091" y="1613"/>
                </a:lnTo>
                <a:lnTo>
                  <a:pt x="1014" y="1798"/>
                </a:lnTo>
                <a:lnTo>
                  <a:pt x="1060" y="1821"/>
                </a:lnTo>
                <a:lnTo>
                  <a:pt x="1175" y="1828"/>
                </a:lnTo>
                <a:lnTo>
                  <a:pt x="1221" y="1774"/>
                </a:lnTo>
                <a:lnTo>
                  <a:pt x="1275" y="1713"/>
                </a:lnTo>
                <a:lnTo>
                  <a:pt x="1290" y="1767"/>
                </a:lnTo>
                <a:lnTo>
                  <a:pt x="1298" y="1836"/>
                </a:lnTo>
                <a:lnTo>
                  <a:pt x="1229" y="1882"/>
                </a:lnTo>
                <a:lnTo>
                  <a:pt x="1114" y="1936"/>
                </a:lnTo>
                <a:lnTo>
                  <a:pt x="1052" y="2066"/>
                </a:lnTo>
                <a:lnTo>
                  <a:pt x="891" y="2097"/>
                </a:lnTo>
                <a:lnTo>
                  <a:pt x="684" y="2128"/>
                </a:lnTo>
                <a:lnTo>
                  <a:pt x="607" y="2089"/>
                </a:lnTo>
                <a:lnTo>
                  <a:pt x="507" y="2112"/>
                </a:lnTo>
                <a:lnTo>
                  <a:pt x="453" y="2220"/>
                </a:lnTo>
                <a:lnTo>
                  <a:pt x="469" y="2281"/>
                </a:lnTo>
                <a:lnTo>
                  <a:pt x="507" y="2358"/>
                </a:lnTo>
                <a:lnTo>
                  <a:pt x="553" y="2435"/>
                </a:lnTo>
                <a:lnTo>
                  <a:pt x="0" y="2435"/>
                </a:lnTo>
                <a:lnTo>
                  <a:pt x="0" y="0"/>
                </a:lnTo>
                <a:close/>
              </a:path>
            </a:pathLst>
          </a:custGeom>
          <a:solidFill>
            <a:srgbClr val="CCFFCC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18" name="Rectangle 54">
            <a:extLst>
              <a:ext uri="{FF2B5EF4-FFF2-40B4-BE49-F238E27FC236}">
                <a16:creationId xmlns:a16="http://schemas.microsoft.com/office/drawing/2014/main" id="{827D0835-DF46-4B1B-AD8C-C88AD81F90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9814" y="1939925"/>
            <a:ext cx="2676525" cy="38735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19" name="Rectangle 55">
            <a:extLst>
              <a:ext uri="{FF2B5EF4-FFF2-40B4-BE49-F238E27FC236}">
                <a16:creationId xmlns:a16="http://schemas.microsoft.com/office/drawing/2014/main" id="{9683873D-F194-46D2-8130-8ED62D6955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4289" y="1939925"/>
            <a:ext cx="2676525" cy="3873500"/>
          </a:xfrm>
          <a:prstGeom prst="rect">
            <a:avLst/>
          </a:prstGeom>
          <a:solidFill>
            <a:srgbClr val="CCFFCC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20" name="Rectangle 56">
            <a:extLst>
              <a:ext uri="{FF2B5EF4-FFF2-40B4-BE49-F238E27FC236}">
                <a16:creationId xmlns:a16="http://schemas.microsoft.com/office/drawing/2014/main" id="{32B7459F-9DA6-4C2C-809B-737408D596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87506" y="1920736"/>
            <a:ext cx="2676525" cy="3873500"/>
          </a:xfrm>
          <a:prstGeom prst="rect">
            <a:avLst/>
          </a:prstGeom>
          <a:solidFill>
            <a:srgbClr val="99CC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21" name="Text Box 57">
            <a:extLst>
              <a:ext uri="{FF2B5EF4-FFF2-40B4-BE49-F238E27FC236}">
                <a16:creationId xmlns:a16="http://schemas.microsoft.com/office/drawing/2014/main" id="{807EE1A5-8832-41BD-9791-CD6AE51AEF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5558" y="1323200"/>
            <a:ext cx="166103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b="1" dirty="0">
                <a:latin typeface="AvantGarde Bk BT" pitchFamily="34" charset="0"/>
              </a:rPr>
              <a:t>Penetration Lines</a:t>
            </a:r>
          </a:p>
        </p:txBody>
      </p:sp>
      <p:sp>
        <p:nvSpPr>
          <p:cNvPr id="548922" name="Text Box 58">
            <a:extLst>
              <a:ext uri="{FF2B5EF4-FFF2-40B4-BE49-F238E27FC236}">
                <a16:creationId xmlns:a16="http://schemas.microsoft.com/office/drawing/2014/main" id="{DDCECBCA-4AFF-497C-9FEB-940DA629D2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9370" y="1337488"/>
            <a:ext cx="248888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b="1" dirty="0">
                <a:latin typeface="AvantGarde Bk BT" pitchFamily="34" charset="0"/>
              </a:rPr>
              <a:t>Local / Regional Networks</a:t>
            </a:r>
          </a:p>
        </p:txBody>
      </p:sp>
      <p:sp>
        <p:nvSpPr>
          <p:cNvPr id="548923" name="Text Box 59">
            <a:extLst>
              <a:ext uri="{FF2B5EF4-FFF2-40B4-BE49-F238E27FC236}">
                <a16:creationId xmlns:a16="http://schemas.microsoft.com/office/drawing/2014/main" id="{EFB2FB4E-59A0-4B6D-97C2-EF89BA7640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08641" y="1276352"/>
            <a:ext cx="212827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b="1" dirty="0">
                <a:latin typeface="AvantGarde Bk BT" pitchFamily="34" charset="0"/>
              </a:rPr>
              <a:t>Transcontinental Lines</a:t>
            </a:r>
          </a:p>
        </p:txBody>
      </p:sp>
      <p:sp>
        <p:nvSpPr>
          <p:cNvPr id="548924" name="Freeform 60">
            <a:extLst>
              <a:ext uri="{FF2B5EF4-FFF2-40B4-BE49-F238E27FC236}">
                <a16:creationId xmlns:a16="http://schemas.microsoft.com/office/drawing/2014/main" id="{F6E1CD6C-76B2-4065-AFB1-FF498BCFEBFD}"/>
              </a:ext>
            </a:extLst>
          </p:cNvPr>
          <p:cNvSpPr>
            <a:spLocks/>
          </p:cNvSpPr>
          <p:nvPr/>
        </p:nvSpPr>
        <p:spPr bwMode="auto">
          <a:xfrm>
            <a:off x="2660651" y="2352676"/>
            <a:ext cx="1304925" cy="881063"/>
          </a:xfrm>
          <a:custGeom>
            <a:avLst/>
            <a:gdLst>
              <a:gd name="T0" fmla="*/ 822 w 822"/>
              <a:gd name="T1" fmla="*/ 555 h 555"/>
              <a:gd name="T2" fmla="*/ 780 w 822"/>
              <a:gd name="T3" fmla="*/ 400 h 555"/>
              <a:gd name="T4" fmla="*/ 667 w 822"/>
              <a:gd name="T5" fmla="*/ 267 h 555"/>
              <a:gd name="T6" fmla="*/ 485 w 822"/>
              <a:gd name="T7" fmla="*/ 267 h 555"/>
              <a:gd name="T8" fmla="*/ 267 w 822"/>
              <a:gd name="T9" fmla="*/ 204 h 555"/>
              <a:gd name="T10" fmla="*/ 0 w 822"/>
              <a:gd name="T11" fmla="*/ 0 h 5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22" h="555">
                <a:moveTo>
                  <a:pt x="822" y="555"/>
                </a:moveTo>
                <a:cubicBezTo>
                  <a:pt x="814" y="501"/>
                  <a:pt x="806" y="448"/>
                  <a:pt x="780" y="400"/>
                </a:cubicBezTo>
                <a:cubicBezTo>
                  <a:pt x="754" y="352"/>
                  <a:pt x="716" y="289"/>
                  <a:pt x="667" y="267"/>
                </a:cubicBezTo>
                <a:cubicBezTo>
                  <a:pt x="618" y="245"/>
                  <a:pt x="552" y="277"/>
                  <a:pt x="485" y="267"/>
                </a:cubicBezTo>
                <a:cubicBezTo>
                  <a:pt x="418" y="257"/>
                  <a:pt x="348" y="248"/>
                  <a:pt x="267" y="204"/>
                </a:cubicBezTo>
                <a:cubicBezTo>
                  <a:pt x="186" y="160"/>
                  <a:pt x="93" y="80"/>
                  <a:pt x="0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25" name="Freeform 61">
            <a:extLst>
              <a:ext uri="{FF2B5EF4-FFF2-40B4-BE49-F238E27FC236}">
                <a16:creationId xmlns:a16="http://schemas.microsoft.com/office/drawing/2014/main" id="{328C81B6-3237-4BF4-AF2F-5A5BF4C6FE32}"/>
              </a:ext>
            </a:extLst>
          </p:cNvPr>
          <p:cNvSpPr>
            <a:spLocks/>
          </p:cNvSpPr>
          <p:nvPr/>
        </p:nvSpPr>
        <p:spPr bwMode="auto">
          <a:xfrm>
            <a:off x="3551238" y="2108200"/>
            <a:ext cx="190500" cy="668338"/>
          </a:xfrm>
          <a:custGeom>
            <a:avLst/>
            <a:gdLst>
              <a:gd name="T0" fmla="*/ 92 w 120"/>
              <a:gd name="T1" fmla="*/ 0 h 421"/>
              <a:gd name="T2" fmla="*/ 8 w 120"/>
              <a:gd name="T3" fmla="*/ 56 h 421"/>
              <a:gd name="T4" fmla="*/ 43 w 120"/>
              <a:gd name="T5" fmla="*/ 238 h 421"/>
              <a:gd name="T6" fmla="*/ 120 w 120"/>
              <a:gd name="T7" fmla="*/ 421 h 4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0" h="421">
                <a:moveTo>
                  <a:pt x="92" y="0"/>
                </a:moveTo>
                <a:cubicBezTo>
                  <a:pt x="54" y="8"/>
                  <a:pt x="16" y="16"/>
                  <a:pt x="8" y="56"/>
                </a:cubicBezTo>
                <a:cubicBezTo>
                  <a:pt x="0" y="96"/>
                  <a:pt x="24" y="177"/>
                  <a:pt x="43" y="238"/>
                </a:cubicBezTo>
                <a:cubicBezTo>
                  <a:pt x="62" y="299"/>
                  <a:pt x="91" y="360"/>
                  <a:pt x="120" y="421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26" name="Oval 62">
            <a:extLst>
              <a:ext uri="{FF2B5EF4-FFF2-40B4-BE49-F238E27FC236}">
                <a16:creationId xmlns:a16="http://schemas.microsoft.com/office/drawing/2014/main" id="{E7C630F5-4C02-4931-BC32-998E3F1A71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863" y="3121026"/>
            <a:ext cx="246062" cy="2460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27" name="Freeform 63">
            <a:extLst>
              <a:ext uri="{FF2B5EF4-FFF2-40B4-BE49-F238E27FC236}">
                <a16:creationId xmlns:a16="http://schemas.microsoft.com/office/drawing/2014/main" id="{31FC0899-E346-4DD6-A101-EF4DD3C1EEEB}"/>
              </a:ext>
            </a:extLst>
          </p:cNvPr>
          <p:cNvSpPr>
            <a:spLocks/>
          </p:cNvSpPr>
          <p:nvPr/>
        </p:nvSpPr>
        <p:spPr bwMode="auto">
          <a:xfrm>
            <a:off x="2538414" y="3816350"/>
            <a:ext cx="1303337" cy="846138"/>
          </a:xfrm>
          <a:custGeom>
            <a:avLst/>
            <a:gdLst>
              <a:gd name="T0" fmla="*/ 821 w 821"/>
              <a:gd name="T1" fmla="*/ 532 h 533"/>
              <a:gd name="T2" fmla="*/ 688 w 821"/>
              <a:gd name="T3" fmla="*/ 504 h 533"/>
              <a:gd name="T4" fmla="*/ 583 w 821"/>
              <a:gd name="T5" fmla="*/ 356 h 533"/>
              <a:gd name="T6" fmla="*/ 505 w 821"/>
              <a:gd name="T7" fmla="*/ 90 h 533"/>
              <a:gd name="T8" fmla="*/ 414 w 821"/>
              <a:gd name="T9" fmla="*/ 12 h 533"/>
              <a:gd name="T10" fmla="*/ 119 w 821"/>
              <a:gd name="T11" fmla="*/ 19 h 533"/>
              <a:gd name="T12" fmla="*/ 0 w 821"/>
              <a:gd name="T13" fmla="*/ 68 h 5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21" h="533">
                <a:moveTo>
                  <a:pt x="821" y="532"/>
                </a:moveTo>
                <a:cubicBezTo>
                  <a:pt x="774" y="532"/>
                  <a:pt x="728" y="533"/>
                  <a:pt x="688" y="504"/>
                </a:cubicBezTo>
                <a:cubicBezTo>
                  <a:pt x="648" y="475"/>
                  <a:pt x="614" y="425"/>
                  <a:pt x="583" y="356"/>
                </a:cubicBezTo>
                <a:cubicBezTo>
                  <a:pt x="552" y="287"/>
                  <a:pt x="533" y="147"/>
                  <a:pt x="505" y="90"/>
                </a:cubicBezTo>
                <a:cubicBezTo>
                  <a:pt x="477" y="33"/>
                  <a:pt x="478" y="24"/>
                  <a:pt x="414" y="12"/>
                </a:cubicBezTo>
                <a:cubicBezTo>
                  <a:pt x="350" y="0"/>
                  <a:pt x="188" y="10"/>
                  <a:pt x="119" y="19"/>
                </a:cubicBezTo>
                <a:cubicBezTo>
                  <a:pt x="50" y="28"/>
                  <a:pt x="25" y="48"/>
                  <a:pt x="0" y="68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28" name="Freeform 64">
            <a:extLst>
              <a:ext uri="{FF2B5EF4-FFF2-40B4-BE49-F238E27FC236}">
                <a16:creationId xmlns:a16="http://schemas.microsoft.com/office/drawing/2014/main" id="{43DAE6CD-AC57-4794-AE2B-BAE2F61C0FBA}"/>
              </a:ext>
            </a:extLst>
          </p:cNvPr>
          <p:cNvSpPr>
            <a:spLocks/>
          </p:cNvSpPr>
          <p:nvPr/>
        </p:nvSpPr>
        <p:spPr bwMode="auto">
          <a:xfrm>
            <a:off x="2701926" y="2576513"/>
            <a:ext cx="214313" cy="468312"/>
          </a:xfrm>
          <a:custGeom>
            <a:avLst/>
            <a:gdLst>
              <a:gd name="T0" fmla="*/ 79 w 135"/>
              <a:gd name="T1" fmla="*/ 295 h 295"/>
              <a:gd name="T2" fmla="*/ 9 w 135"/>
              <a:gd name="T3" fmla="*/ 203 h 295"/>
              <a:gd name="T4" fmla="*/ 23 w 135"/>
              <a:gd name="T5" fmla="*/ 84 h 295"/>
              <a:gd name="T6" fmla="*/ 135 w 135"/>
              <a:gd name="T7" fmla="*/ 0 h 2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5" h="295">
                <a:moveTo>
                  <a:pt x="79" y="295"/>
                </a:moveTo>
                <a:cubicBezTo>
                  <a:pt x="48" y="266"/>
                  <a:pt x="18" y="238"/>
                  <a:pt x="9" y="203"/>
                </a:cubicBezTo>
                <a:cubicBezTo>
                  <a:pt x="0" y="168"/>
                  <a:pt x="2" y="118"/>
                  <a:pt x="23" y="84"/>
                </a:cubicBezTo>
                <a:cubicBezTo>
                  <a:pt x="44" y="50"/>
                  <a:pt x="89" y="25"/>
                  <a:pt x="135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29" name="Freeform 65">
            <a:extLst>
              <a:ext uri="{FF2B5EF4-FFF2-40B4-BE49-F238E27FC236}">
                <a16:creationId xmlns:a16="http://schemas.microsoft.com/office/drawing/2014/main" id="{1EF057EF-7F44-48B2-A508-CD63EC8B0C14}"/>
              </a:ext>
            </a:extLst>
          </p:cNvPr>
          <p:cNvSpPr>
            <a:spLocks/>
          </p:cNvSpPr>
          <p:nvPr/>
        </p:nvSpPr>
        <p:spPr bwMode="auto">
          <a:xfrm>
            <a:off x="2470150" y="4694239"/>
            <a:ext cx="846138" cy="479425"/>
          </a:xfrm>
          <a:custGeom>
            <a:avLst/>
            <a:gdLst>
              <a:gd name="T0" fmla="*/ 401 w 533"/>
              <a:gd name="T1" fmla="*/ 302 h 302"/>
              <a:gd name="T2" fmla="*/ 513 w 533"/>
              <a:gd name="T3" fmla="*/ 253 h 302"/>
              <a:gd name="T4" fmla="*/ 513 w 533"/>
              <a:gd name="T5" fmla="*/ 162 h 302"/>
              <a:gd name="T6" fmla="*/ 394 w 533"/>
              <a:gd name="T7" fmla="*/ 77 h 302"/>
              <a:gd name="T8" fmla="*/ 0 w 533"/>
              <a:gd name="T9" fmla="*/ 0 h 3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33" h="302">
                <a:moveTo>
                  <a:pt x="401" y="302"/>
                </a:moveTo>
                <a:cubicBezTo>
                  <a:pt x="447" y="289"/>
                  <a:pt x="494" y="276"/>
                  <a:pt x="513" y="253"/>
                </a:cubicBezTo>
                <a:cubicBezTo>
                  <a:pt x="532" y="230"/>
                  <a:pt x="533" y="191"/>
                  <a:pt x="513" y="162"/>
                </a:cubicBezTo>
                <a:cubicBezTo>
                  <a:pt x="493" y="133"/>
                  <a:pt x="480" y="104"/>
                  <a:pt x="394" y="77"/>
                </a:cubicBezTo>
                <a:cubicBezTo>
                  <a:pt x="308" y="50"/>
                  <a:pt x="154" y="25"/>
                  <a:pt x="0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30" name="Oval 66">
            <a:extLst>
              <a:ext uri="{FF2B5EF4-FFF2-40B4-BE49-F238E27FC236}">
                <a16:creationId xmlns:a16="http://schemas.microsoft.com/office/drawing/2014/main" id="{602330F4-BDFF-4102-A8DB-054FF48685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0838" y="5080001"/>
            <a:ext cx="246062" cy="2460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31" name="Oval 67">
            <a:extLst>
              <a:ext uri="{FF2B5EF4-FFF2-40B4-BE49-F238E27FC236}">
                <a16:creationId xmlns:a16="http://schemas.microsoft.com/office/drawing/2014/main" id="{4BC40217-0E5F-401D-BC62-AE988131AE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3163" y="4551363"/>
            <a:ext cx="246062" cy="2460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32" name="Freeform 68">
            <a:extLst>
              <a:ext uri="{FF2B5EF4-FFF2-40B4-BE49-F238E27FC236}">
                <a16:creationId xmlns:a16="http://schemas.microsoft.com/office/drawing/2014/main" id="{252F1EA6-E6A9-4306-838B-D530D9703513}"/>
              </a:ext>
            </a:extLst>
          </p:cNvPr>
          <p:cNvSpPr>
            <a:spLocks/>
          </p:cNvSpPr>
          <p:nvPr/>
        </p:nvSpPr>
        <p:spPr bwMode="auto">
          <a:xfrm>
            <a:off x="2527301" y="3513139"/>
            <a:ext cx="790575" cy="388937"/>
          </a:xfrm>
          <a:custGeom>
            <a:avLst/>
            <a:gdLst>
              <a:gd name="T0" fmla="*/ 498 w 498"/>
              <a:gd name="T1" fmla="*/ 245 h 245"/>
              <a:gd name="T2" fmla="*/ 456 w 498"/>
              <a:gd name="T3" fmla="*/ 105 h 245"/>
              <a:gd name="T4" fmla="*/ 316 w 498"/>
              <a:gd name="T5" fmla="*/ 35 h 245"/>
              <a:gd name="T6" fmla="*/ 0 w 498"/>
              <a:gd name="T7" fmla="*/ 0 h 2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8" h="245">
                <a:moveTo>
                  <a:pt x="498" y="245"/>
                </a:moveTo>
                <a:cubicBezTo>
                  <a:pt x="492" y="192"/>
                  <a:pt x="486" y="140"/>
                  <a:pt x="456" y="105"/>
                </a:cubicBezTo>
                <a:cubicBezTo>
                  <a:pt x="426" y="70"/>
                  <a:pt x="392" y="53"/>
                  <a:pt x="316" y="35"/>
                </a:cubicBezTo>
                <a:cubicBezTo>
                  <a:pt x="240" y="17"/>
                  <a:pt x="120" y="8"/>
                  <a:pt x="0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33" name="Freeform 69">
            <a:extLst>
              <a:ext uri="{FF2B5EF4-FFF2-40B4-BE49-F238E27FC236}">
                <a16:creationId xmlns:a16="http://schemas.microsoft.com/office/drawing/2014/main" id="{72E4126A-9F5C-4205-9D82-17E9EB51F2C0}"/>
              </a:ext>
            </a:extLst>
          </p:cNvPr>
          <p:cNvSpPr>
            <a:spLocks/>
          </p:cNvSpPr>
          <p:nvPr/>
        </p:nvSpPr>
        <p:spPr bwMode="auto">
          <a:xfrm>
            <a:off x="5626101" y="2463800"/>
            <a:ext cx="1204913" cy="2922588"/>
          </a:xfrm>
          <a:custGeom>
            <a:avLst/>
            <a:gdLst>
              <a:gd name="T0" fmla="*/ 0 w 759"/>
              <a:gd name="T1" fmla="*/ 1841 h 1841"/>
              <a:gd name="T2" fmla="*/ 134 w 759"/>
              <a:gd name="T3" fmla="*/ 1637 h 1841"/>
              <a:gd name="T4" fmla="*/ 352 w 759"/>
              <a:gd name="T5" fmla="*/ 1033 h 1841"/>
              <a:gd name="T6" fmla="*/ 457 w 759"/>
              <a:gd name="T7" fmla="*/ 471 h 1841"/>
              <a:gd name="T8" fmla="*/ 759 w 759"/>
              <a:gd name="T9" fmla="*/ 0 h 18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59" h="1841">
                <a:moveTo>
                  <a:pt x="0" y="1841"/>
                </a:moveTo>
                <a:cubicBezTo>
                  <a:pt x="37" y="1806"/>
                  <a:pt x="75" y="1772"/>
                  <a:pt x="134" y="1637"/>
                </a:cubicBezTo>
                <a:cubicBezTo>
                  <a:pt x="193" y="1502"/>
                  <a:pt x="298" y="1227"/>
                  <a:pt x="352" y="1033"/>
                </a:cubicBezTo>
                <a:cubicBezTo>
                  <a:pt x="406" y="839"/>
                  <a:pt x="389" y="643"/>
                  <a:pt x="457" y="471"/>
                </a:cubicBezTo>
                <a:cubicBezTo>
                  <a:pt x="525" y="299"/>
                  <a:pt x="642" y="149"/>
                  <a:pt x="759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34" name="Freeform 70">
            <a:extLst>
              <a:ext uri="{FF2B5EF4-FFF2-40B4-BE49-F238E27FC236}">
                <a16:creationId xmlns:a16="http://schemas.microsoft.com/office/drawing/2014/main" id="{EBA92F88-C564-48B8-AEC8-E193FC6C29F7}"/>
              </a:ext>
            </a:extLst>
          </p:cNvPr>
          <p:cNvSpPr>
            <a:spLocks/>
          </p:cNvSpPr>
          <p:nvPr/>
        </p:nvSpPr>
        <p:spPr bwMode="auto">
          <a:xfrm>
            <a:off x="5346701" y="2230438"/>
            <a:ext cx="2074863" cy="1471612"/>
          </a:xfrm>
          <a:custGeom>
            <a:avLst/>
            <a:gdLst>
              <a:gd name="T0" fmla="*/ 57 w 1307"/>
              <a:gd name="T1" fmla="*/ 0 h 927"/>
              <a:gd name="T2" fmla="*/ 99 w 1307"/>
              <a:gd name="T3" fmla="*/ 232 h 927"/>
              <a:gd name="T4" fmla="*/ 654 w 1307"/>
              <a:gd name="T5" fmla="*/ 639 h 927"/>
              <a:gd name="T6" fmla="*/ 928 w 1307"/>
              <a:gd name="T7" fmla="*/ 772 h 927"/>
              <a:gd name="T8" fmla="*/ 1307 w 1307"/>
              <a:gd name="T9" fmla="*/ 927 h 9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07" h="927">
                <a:moveTo>
                  <a:pt x="57" y="0"/>
                </a:moveTo>
                <a:cubicBezTo>
                  <a:pt x="28" y="63"/>
                  <a:pt x="0" y="126"/>
                  <a:pt x="99" y="232"/>
                </a:cubicBezTo>
                <a:cubicBezTo>
                  <a:pt x="198" y="338"/>
                  <a:pt x="516" y="549"/>
                  <a:pt x="654" y="639"/>
                </a:cubicBezTo>
                <a:cubicBezTo>
                  <a:pt x="792" y="729"/>
                  <a:pt x="819" y="724"/>
                  <a:pt x="928" y="772"/>
                </a:cubicBezTo>
                <a:cubicBezTo>
                  <a:pt x="1037" y="820"/>
                  <a:pt x="1172" y="873"/>
                  <a:pt x="1307" y="927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35" name="Freeform 71">
            <a:extLst>
              <a:ext uri="{FF2B5EF4-FFF2-40B4-BE49-F238E27FC236}">
                <a16:creationId xmlns:a16="http://schemas.microsoft.com/office/drawing/2014/main" id="{2D044F26-BFEB-4732-A3FD-D9E83E79109C}"/>
              </a:ext>
            </a:extLst>
          </p:cNvPr>
          <p:cNvSpPr>
            <a:spLocks/>
          </p:cNvSpPr>
          <p:nvPr/>
        </p:nvSpPr>
        <p:spPr bwMode="auto">
          <a:xfrm>
            <a:off x="6783388" y="2130425"/>
            <a:ext cx="493712" cy="3511550"/>
          </a:xfrm>
          <a:custGeom>
            <a:avLst/>
            <a:gdLst>
              <a:gd name="T0" fmla="*/ 311 w 311"/>
              <a:gd name="T1" fmla="*/ 2212 h 2212"/>
              <a:gd name="T2" fmla="*/ 199 w 311"/>
              <a:gd name="T3" fmla="*/ 1966 h 2212"/>
              <a:gd name="T4" fmla="*/ 51 w 311"/>
              <a:gd name="T5" fmla="*/ 1376 h 2212"/>
              <a:gd name="T6" fmla="*/ 2 w 311"/>
              <a:gd name="T7" fmla="*/ 793 h 2212"/>
              <a:gd name="T8" fmla="*/ 37 w 311"/>
              <a:gd name="T9" fmla="*/ 0 h 22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1" h="2212">
                <a:moveTo>
                  <a:pt x="311" y="2212"/>
                </a:moveTo>
                <a:cubicBezTo>
                  <a:pt x="276" y="2158"/>
                  <a:pt x="242" y="2105"/>
                  <a:pt x="199" y="1966"/>
                </a:cubicBezTo>
                <a:cubicBezTo>
                  <a:pt x="156" y="1827"/>
                  <a:pt x="84" y="1571"/>
                  <a:pt x="51" y="1376"/>
                </a:cubicBezTo>
                <a:cubicBezTo>
                  <a:pt x="18" y="1181"/>
                  <a:pt x="4" y="1022"/>
                  <a:pt x="2" y="793"/>
                </a:cubicBezTo>
                <a:cubicBezTo>
                  <a:pt x="0" y="564"/>
                  <a:pt x="18" y="282"/>
                  <a:pt x="37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36" name="Freeform 72">
            <a:extLst>
              <a:ext uri="{FF2B5EF4-FFF2-40B4-BE49-F238E27FC236}">
                <a16:creationId xmlns:a16="http://schemas.microsoft.com/office/drawing/2014/main" id="{55783C54-4C8C-487C-80F0-7759AA554329}"/>
              </a:ext>
            </a:extLst>
          </p:cNvPr>
          <p:cNvSpPr>
            <a:spLocks/>
          </p:cNvSpPr>
          <p:nvPr/>
        </p:nvSpPr>
        <p:spPr bwMode="auto">
          <a:xfrm>
            <a:off x="5448301" y="2854326"/>
            <a:ext cx="2073275" cy="1628775"/>
          </a:xfrm>
          <a:custGeom>
            <a:avLst/>
            <a:gdLst>
              <a:gd name="T0" fmla="*/ 1306 w 1306"/>
              <a:gd name="T1" fmla="*/ 0 h 1026"/>
              <a:gd name="T2" fmla="*/ 913 w 1306"/>
              <a:gd name="T3" fmla="*/ 337 h 1026"/>
              <a:gd name="T4" fmla="*/ 478 w 1306"/>
              <a:gd name="T5" fmla="*/ 752 h 1026"/>
              <a:gd name="T6" fmla="*/ 0 w 1306"/>
              <a:gd name="T7" fmla="*/ 1026 h 10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06" h="1026">
                <a:moveTo>
                  <a:pt x="1306" y="0"/>
                </a:moveTo>
                <a:cubicBezTo>
                  <a:pt x="1178" y="106"/>
                  <a:pt x="1051" y="212"/>
                  <a:pt x="913" y="337"/>
                </a:cubicBezTo>
                <a:cubicBezTo>
                  <a:pt x="775" y="462"/>
                  <a:pt x="630" y="637"/>
                  <a:pt x="478" y="752"/>
                </a:cubicBezTo>
                <a:cubicBezTo>
                  <a:pt x="326" y="867"/>
                  <a:pt x="163" y="946"/>
                  <a:pt x="0" y="1026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37" name="Oval 73">
            <a:extLst>
              <a:ext uri="{FF2B5EF4-FFF2-40B4-BE49-F238E27FC236}">
                <a16:creationId xmlns:a16="http://schemas.microsoft.com/office/drawing/2014/main" id="{4E002E06-19E7-4D0B-8F88-8C5F7DB5BA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6863" y="2305051"/>
            <a:ext cx="347662" cy="3476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38" name="Oval 74">
            <a:extLst>
              <a:ext uri="{FF2B5EF4-FFF2-40B4-BE49-F238E27FC236}">
                <a16:creationId xmlns:a16="http://schemas.microsoft.com/office/drawing/2014/main" id="{B44B2342-7F0E-4CE2-B61F-4D165CF93F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70601" y="3952876"/>
            <a:ext cx="246063" cy="2460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39" name="Oval 75">
            <a:extLst>
              <a:ext uri="{FF2B5EF4-FFF2-40B4-BE49-F238E27FC236}">
                <a16:creationId xmlns:a16="http://schemas.microsoft.com/office/drawing/2014/main" id="{E616C947-03A2-46AA-8656-1BF43E5D31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0676" y="3314701"/>
            <a:ext cx="246063" cy="2460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0" name="Oval 76">
            <a:extLst>
              <a:ext uri="{FF2B5EF4-FFF2-40B4-BE49-F238E27FC236}">
                <a16:creationId xmlns:a16="http://schemas.microsoft.com/office/drawing/2014/main" id="{261F286D-9D64-48E6-8183-E9845A24B3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67451" y="3111501"/>
            <a:ext cx="212725" cy="212725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1" name="Oval 77">
            <a:extLst>
              <a:ext uri="{FF2B5EF4-FFF2-40B4-BE49-F238E27FC236}">
                <a16:creationId xmlns:a16="http://schemas.microsoft.com/office/drawing/2014/main" id="{F0BA7F74-81BB-4EF2-9029-CC0513B40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2776" y="5133976"/>
            <a:ext cx="246063" cy="2460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2" name="Oval 78">
            <a:extLst>
              <a:ext uri="{FF2B5EF4-FFF2-40B4-BE49-F238E27FC236}">
                <a16:creationId xmlns:a16="http://schemas.microsoft.com/office/drawing/2014/main" id="{E1BC6AC1-0CA5-4517-AC7C-08CD5B85EC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83214" y="2449514"/>
            <a:ext cx="212725" cy="212725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3" name="Freeform 79">
            <a:extLst>
              <a:ext uri="{FF2B5EF4-FFF2-40B4-BE49-F238E27FC236}">
                <a16:creationId xmlns:a16="http://schemas.microsoft.com/office/drawing/2014/main" id="{8248B2A3-329E-4225-9D71-39E44508A401}"/>
              </a:ext>
            </a:extLst>
          </p:cNvPr>
          <p:cNvSpPr>
            <a:spLocks/>
          </p:cNvSpPr>
          <p:nvPr/>
        </p:nvSpPr>
        <p:spPr bwMode="auto">
          <a:xfrm>
            <a:off x="5381626" y="3367089"/>
            <a:ext cx="2263775" cy="1792287"/>
          </a:xfrm>
          <a:custGeom>
            <a:avLst/>
            <a:gdLst>
              <a:gd name="T0" fmla="*/ 0 w 1426"/>
              <a:gd name="T1" fmla="*/ 1103 h 1129"/>
              <a:gd name="T2" fmla="*/ 309 w 1426"/>
              <a:gd name="T3" fmla="*/ 1047 h 1129"/>
              <a:gd name="T4" fmla="*/ 941 w 1426"/>
              <a:gd name="T5" fmla="*/ 611 h 1129"/>
              <a:gd name="T6" fmla="*/ 1426 w 1426"/>
              <a:gd name="T7" fmla="*/ 0 h 1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26" h="1129">
                <a:moveTo>
                  <a:pt x="0" y="1103"/>
                </a:moveTo>
                <a:cubicBezTo>
                  <a:pt x="76" y="1116"/>
                  <a:pt x="152" y="1129"/>
                  <a:pt x="309" y="1047"/>
                </a:cubicBezTo>
                <a:cubicBezTo>
                  <a:pt x="466" y="965"/>
                  <a:pt x="755" y="785"/>
                  <a:pt x="941" y="611"/>
                </a:cubicBezTo>
                <a:cubicBezTo>
                  <a:pt x="1127" y="437"/>
                  <a:pt x="1276" y="218"/>
                  <a:pt x="1426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44" name="Oval 80">
            <a:extLst>
              <a:ext uri="{FF2B5EF4-FFF2-40B4-BE49-F238E27FC236}">
                <a16:creationId xmlns:a16="http://schemas.microsoft.com/office/drawing/2014/main" id="{B974CF7B-5DF4-4489-B730-1721D1E2BE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61038" y="4926013"/>
            <a:ext cx="246062" cy="2460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5" name="Oval 81">
            <a:extLst>
              <a:ext uri="{FF2B5EF4-FFF2-40B4-BE49-F238E27FC236}">
                <a16:creationId xmlns:a16="http://schemas.microsoft.com/office/drawing/2014/main" id="{A2AD4F7E-C71D-41EA-8FD1-5ABDE25461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1" y="4173538"/>
            <a:ext cx="347663" cy="3476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6" name="Oval 82">
            <a:extLst>
              <a:ext uri="{FF2B5EF4-FFF2-40B4-BE49-F238E27FC236}">
                <a16:creationId xmlns:a16="http://schemas.microsoft.com/office/drawing/2014/main" id="{17A850DB-8D71-45B4-9090-366D8ED1AB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9801" y="3587751"/>
            <a:ext cx="212725" cy="212725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7" name="Freeform 83">
            <a:extLst>
              <a:ext uri="{FF2B5EF4-FFF2-40B4-BE49-F238E27FC236}">
                <a16:creationId xmlns:a16="http://schemas.microsoft.com/office/drawing/2014/main" id="{11E32A46-3D20-4746-98B4-C8162FD9D166}"/>
              </a:ext>
            </a:extLst>
          </p:cNvPr>
          <p:cNvSpPr>
            <a:spLocks/>
          </p:cNvSpPr>
          <p:nvPr/>
        </p:nvSpPr>
        <p:spPr bwMode="auto">
          <a:xfrm>
            <a:off x="8058150" y="2185988"/>
            <a:ext cx="2419350" cy="3617912"/>
          </a:xfrm>
          <a:custGeom>
            <a:avLst/>
            <a:gdLst>
              <a:gd name="T0" fmla="*/ 234 w 1524"/>
              <a:gd name="T1" fmla="*/ 41 h 2279"/>
              <a:gd name="T2" fmla="*/ 106 w 1524"/>
              <a:gd name="T3" fmla="*/ 282 h 2279"/>
              <a:gd name="T4" fmla="*/ 64 w 1524"/>
              <a:gd name="T5" fmla="*/ 455 h 2279"/>
              <a:gd name="T6" fmla="*/ 57 w 1524"/>
              <a:gd name="T7" fmla="*/ 655 h 2279"/>
              <a:gd name="T8" fmla="*/ 99 w 1524"/>
              <a:gd name="T9" fmla="*/ 646 h 2279"/>
              <a:gd name="T10" fmla="*/ 170 w 1524"/>
              <a:gd name="T11" fmla="*/ 546 h 2279"/>
              <a:gd name="T12" fmla="*/ 162 w 1524"/>
              <a:gd name="T13" fmla="*/ 638 h 2279"/>
              <a:gd name="T14" fmla="*/ 78 w 1524"/>
              <a:gd name="T15" fmla="*/ 754 h 2279"/>
              <a:gd name="T16" fmla="*/ 0 w 1524"/>
              <a:gd name="T17" fmla="*/ 919 h 2279"/>
              <a:gd name="T18" fmla="*/ 42 w 1524"/>
              <a:gd name="T19" fmla="*/ 1094 h 2279"/>
              <a:gd name="T20" fmla="*/ 120 w 1524"/>
              <a:gd name="T21" fmla="*/ 1318 h 2279"/>
              <a:gd name="T22" fmla="*/ 241 w 1524"/>
              <a:gd name="T23" fmla="*/ 1442 h 2279"/>
              <a:gd name="T24" fmla="*/ 269 w 1524"/>
              <a:gd name="T25" fmla="*/ 1740 h 2279"/>
              <a:gd name="T26" fmla="*/ 498 w 1524"/>
              <a:gd name="T27" fmla="*/ 1847 h 2279"/>
              <a:gd name="T28" fmla="*/ 555 w 1524"/>
              <a:gd name="T29" fmla="*/ 2065 h 2279"/>
              <a:gd name="T30" fmla="*/ 702 w 1524"/>
              <a:gd name="T31" fmla="*/ 2271 h 2279"/>
              <a:gd name="T32" fmla="*/ 870 w 1524"/>
              <a:gd name="T33" fmla="*/ 2279 h 2279"/>
              <a:gd name="T34" fmla="*/ 730 w 1524"/>
              <a:gd name="T35" fmla="*/ 2006 h 2279"/>
              <a:gd name="T36" fmla="*/ 645 w 1524"/>
              <a:gd name="T37" fmla="*/ 1666 h 2279"/>
              <a:gd name="T38" fmla="*/ 723 w 1524"/>
              <a:gd name="T39" fmla="*/ 1483 h 2279"/>
              <a:gd name="T40" fmla="*/ 978 w 1524"/>
              <a:gd name="T41" fmla="*/ 1491 h 2279"/>
              <a:gd name="T42" fmla="*/ 1120 w 1524"/>
              <a:gd name="T43" fmla="*/ 1699 h 2279"/>
              <a:gd name="T44" fmla="*/ 1113 w 1524"/>
              <a:gd name="T45" fmla="*/ 1872 h 2279"/>
              <a:gd name="T46" fmla="*/ 1212 w 1524"/>
              <a:gd name="T47" fmla="*/ 1889 h 2279"/>
              <a:gd name="T48" fmla="*/ 1240 w 1524"/>
              <a:gd name="T49" fmla="*/ 1599 h 2279"/>
              <a:gd name="T50" fmla="*/ 1332 w 1524"/>
              <a:gd name="T51" fmla="*/ 1259 h 2279"/>
              <a:gd name="T52" fmla="*/ 1325 w 1524"/>
              <a:gd name="T53" fmla="*/ 1193 h 2279"/>
              <a:gd name="T54" fmla="*/ 1382 w 1524"/>
              <a:gd name="T55" fmla="*/ 1168 h 2279"/>
              <a:gd name="T56" fmla="*/ 1404 w 1524"/>
              <a:gd name="T57" fmla="*/ 1003 h 2279"/>
              <a:gd name="T58" fmla="*/ 1375 w 1524"/>
              <a:gd name="T59" fmla="*/ 787 h 2279"/>
              <a:gd name="T60" fmla="*/ 1453 w 1524"/>
              <a:gd name="T61" fmla="*/ 696 h 2279"/>
              <a:gd name="T62" fmla="*/ 1524 w 1524"/>
              <a:gd name="T63" fmla="*/ 546 h 2279"/>
              <a:gd name="T64" fmla="*/ 1482 w 1524"/>
              <a:gd name="T65" fmla="*/ 414 h 2279"/>
              <a:gd name="T66" fmla="*/ 1453 w 1524"/>
              <a:gd name="T67" fmla="*/ 149 h 2279"/>
              <a:gd name="T68" fmla="*/ 1269 w 1524"/>
              <a:gd name="T69" fmla="*/ 83 h 2279"/>
              <a:gd name="T70" fmla="*/ 865 w 1524"/>
              <a:gd name="T71" fmla="*/ 41 h 2279"/>
              <a:gd name="T72" fmla="*/ 638 w 1524"/>
              <a:gd name="T73" fmla="*/ 17 h 2279"/>
              <a:gd name="T74" fmla="*/ 453 w 1524"/>
              <a:gd name="T75" fmla="*/ 0 h 2279"/>
              <a:gd name="T76" fmla="*/ 234 w 1524"/>
              <a:gd name="T77" fmla="*/ 41 h 22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524" h="2279">
                <a:moveTo>
                  <a:pt x="234" y="41"/>
                </a:moveTo>
                <a:lnTo>
                  <a:pt x="106" y="282"/>
                </a:lnTo>
                <a:lnTo>
                  <a:pt x="64" y="455"/>
                </a:lnTo>
                <a:lnTo>
                  <a:pt x="57" y="655"/>
                </a:lnTo>
                <a:lnTo>
                  <a:pt x="99" y="646"/>
                </a:lnTo>
                <a:lnTo>
                  <a:pt x="170" y="546"/>
                </a:lnTo>
                <a:lnTo>
                  <a:pt x="162" y="638"/>
                </a:lnTo>
                <a:lnTo>
                  <a:pt x="78" y="754"/>
                </a:lnTo>
                <a:lnTo>
                  <a:pt x="0" y="919"/>
                </a:lnTo>
                <a:lnTo>
                  <a:pt x="42" y="1094"/>
                </a:lnTo>
                <a:lnTo>
                  <a:pt x="120" y="1318"/>
                </a:lnTo>
                <a:lnTo>
                  <a:pt x="241" y="1442"/>
                </a:lnTo>
                <a:lnTo>
                  <a:pt x="269" y="1740"/>
                </a:lnTo>
                <a:lnTo>
                  <a:pt x="498" y="1847"/>
                </a:lnTo>
                <a:lnTo>
                  <a:pt x="555" y="2065"/>
                </a:lnTo>
                <a:lnTo>
                  <a:pt x="702" y="2271"/>
                </a:lnTo>
                <a:lnTo>
                  <a:pt x="870" y="2279"/>
                </a:lnTo>
                <a:lnTo>
                  <a:pt x="730" y="2006"/>
                </a:lnTo>
                <a:lnTo>
                  <a:pt x="645" y="1666"/>
                </a:lnTo>
                <a:lnTo>
                  <a:pt x="723" y="1483"/>
                </a:lnTo>
                <a:lnTo>
                  <a:pt x="978" y="1491"/>
                </a:lnTo>
                <a:lnTo>
                  <a:pt x="1120" y="1699"/>
                </a:lnTo>
                <a:lnTo>
                  <a:pt x="1113" y="1872"/>
                </a:lnTo>
                <a:lnTo>
                  <a:pt x="1212" y="1889"/>
                </a:lnTo>
                <a:lnTo>
                  <a:pt x="1240" y="1599"/>
                </a:lnTo>
                <a:lnTo>
                  <a:pt x="1332" y="1259"/>
                </a:lnTo>
                <a:lnTo>
                  <a:pt x="1325" y="1193"/>
                </a:lnTo>
                <a:lnTo>
                  <a:pt x="1382" y="1168"/>
                </a:lnTo>
                <a:lnTo>
                  <a:pt x="1404" y="1003"/>
                </a:lnTo>
                <a:lnTo>
                  <a:pt x="1375" y="787"/>
                </a:lnTo>
                <a:lnTo>
                  <a:pt x="1453" y="696"/>
                </a:lnTo>
                <a:lnTo>
                  <a:pt x="1524" y="546"/>
                </a:lnTo>
                <a:lnTo>
                  <a:pt x="1482" y="414"/>
                </a:lnTo>
                <a:lnTo>
                  <a:pt x="1453" y="149"/>
                </a:lnTo>
                <a:lnTo>
                  <a:pt x="1269" y="83"/>
                </a:lnTo>
                <a:lnTo>
                  <a:pt x="865" y="41"/>
                </a:lnTo>
                <a:lnTo>
                  <a:pt x="638" y="17"/>
                </a:lnTo>
                <a:lnTo>
                  <a:pt x="453" y="0"/>
                </a:lnTo>
                <a:lnTo>
                  <a:pt x="234" y="41"/>
                </a:lnTo>
                <a:close/>
              </a:path>
            </a:pathLst>
          </a:custGeom>
          <a:solidFill>
            <a:srgbClr val="CCFFCC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48" name="Freeform 84">
            <a:extLst>
              <a:ext uri="{FF2B5EF4-FFF2-40B4-BE49-F238E27FC236}">
                <a16:creationId xmlns:a16="http://schemas.microsoft.com/office/drawing/2014/main" id="{1E2295A7-4663-496E-A7D3-CD62D585852F}"/>
              </a:ext>
            </a:extLst>
          </p:cNvPr>
          <p:cNvSpPr>
            <a:spLocks/>
          </p:cNvSpPr>
          <p:nvPr/>
        </p:nvSpPr>
        <p:spPr bwMode="auto">
          <a:xfrm>
            <a:off x="8358189" y="2917826"/>
            <a:ext cx="2052637" cy="144463"/>
          </a:xfrm>
          <a:custGeom>
            <a:avLst/>
            <a:gdLst>
              <a:gd name="T0" fmla="*/ 1293 w 1293"/>
              <a:gd name="T1" fmla="*/ 44 h 91"/>
              <a:gd name="T2" fmla="*/ 1075 w 1293"/>
              <a:gd name="T3" fmla="*/ 73 h 91"/>
              <a:gd name="T4" fmla="*/ 850 w 1293"/>
              <a:gd name="T5" fmla="*/ 80 h 91"/>
              <a:gd name="T6" fmla="*/ 548 w 1293"/>
              <a:gd name="T7" fmla="*/ 9 h 91"/>
              <a:gd name="T8" fmla="*/ 352 w 1293"/>
              <a:gd name="T9" fmla="*/ 23 h 91"/>
              <a:gd name="T10" fmla="*/ 0 w 1293"/>
              <a:gd name="T11" fmla="*/ 66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293" h="91">
                <a:moveTo>
                  <a:pt x="1293" y="44"/>
                </a:moveTo>
                <a:cubicBezTo>
                  <a:pt x="1221" y="55"/>
                  <a:pt x="1149" y="67"/>
                  <a:pt x="1075" y="73"/>
                </a:cubicBezTo>
                <a:cubicBezTo>
                  <a:pt x="1001" y="79"/>
                  <a:pt x="938" y="91"/>
                  <a:pt x="850" y="80"/>
                </a:cubicBezTo>
                <a:cubicBezTo>
                  <a:pt x="762" y="69"/>
                  <a:pt x="631" y="18"/>
                  <a:pt x="548" y="9"/>
                </a:cubicBezTo>
                <a:cubicBezTo>
                  <a:pt x="465" y="0"/>
                  <a:pt x="443" y="14"/>
                  <a:pt x="352" y="23"/>
                </a:cubicBezTo>
                <a:cubicBezTo>
                  <a:pt x="261" y="32"/>
                  <a:pt x="130" y="49"/>
                  <a:pt x="0" y="66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49" name="Freeform 85">
            <a:extLst>
              <a:ext uri="{FF2B5EF4-FFF2-40B4-BE49-F238E27FC236}">
                <a16:creationId xmlns:a16="http://schemas.microsoft.com/office/drawing/2014/main" id="{7C33808F-9D03-4323-84FF-B219FEA3299B}"/>
              </a:ext>
            </a:extLst>
          </p:cNvPr>
          <p:cNvSpPr>
            <a:spLocks/>
          </p:cNvSpPr>
          <p:nvPr/>
        </p:nvSpPr>
        <p:spPr bwMode="auto">
          <a:xfrm>
            <a:off x="8269288" y="3378201"/>
            <a:ext cx="1917700" cy="703263"/>
          </a:xfrm>
          <a:custGeom>
            <a:avLst/>
            <a:gdLst>
              <a:gd name="T0" fmla="*/ 1208 w 1208"/>
              <a:gd name="T1" fmla="*/ 0 h 443"/>
              <a:gd name="T2" fmla="*/ 977 w 1208"/>
              <a:gd name="T3" fmla="*/ 21 h 443"/>
              <a:gd name="T4" fmla="*/ 773 w 1208"/>
              <a:gd name="T5" fmla="*/ 92 h 443"/>
              <a:gd name="T6" fmla="*/ 401 w 1208"/>
              <a:gd name="T7" fmla="*/ 253 h 443"/>
              <a:gd name="T8" fmla="*/ 232 w 1208"/>
              <a:gd name="T9" fmla="*/ 295 h 443"/>
              <a:gd name="T10" fmla="*/ 155 w 1208"/>
              <a:gd name="T11" fmla="*/ 373 h 443"/>
              <a:gd name="T12" fmla="*/ 0 w 1208"/>
              <a:gd name="T13" fmla="*/ 443 h 4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08" h="443">
                <a:moveTo>
                  <a:pt x="1208" y="0"/>
                </a:moveTo>
                <a:cubicBezTo>
                  <a:pt x="1128" y="3"/>
                  <a:pt x="1049" y="6"/>
                  <a:pt x="977" y="21"/>
                </a:cubicBezTo>
                <a:cubicBezTo>
                  <a:pt x="905" y="36"/>
                  <a:pt x="869" y="53"/>
                  <a:pt x="773" y="92"/>
                </a:cubicBezTo>
                <a:cubicBezTo>
                  <a:pt x="677" y="131"/>
                  <a:pt x="491" y="219"/>
                  <a:pt x="401" y="253"/>
                </a:cubicBezTo>
                <a:cubicBezTo>
                  <a:pt x="311" y="287"/>
                  <a:pt x="273" y="275"/>
                  <a:pt x="232" y="295"/>
                </a:cubicBezTo>
                <a:cubicBezTo>
                  <a:pt x="191" y="315"/>
                  <a:pt x="194" y="348"/>
                  <a:pt x="155" y="373"/>
                </a:cubicBezTo>
                <a:cubicBezTo>
                  <a:pt x="116" y="398"/>
                  <a:pt x="58" y="420"/>
                  <a:pt x="0" y="443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50" name="Freeform 86">
            <a:extLst>
              <a:ext uri="{FF2B5EF4-FFF2-40B4-BE49-F238E27FC236}">
                <a16:creationId xmlns:a16="http://schemas.microsoft.com/office/drawing/2014/main" id="{FD34EC88-86D3-4E0A-A0BF-7F67F32F4897}"/>
              </a:ext>
            </a:extLst>
          </p:cNvPr>
          <p:cNvSpPr>
            <a:spLocks/>
          </p:cNvSpPr>
          <p:nvPr/>
        </p:nvSpPr>
        <p:spPr bwMode="auto">
          <a:xfrm>
            <a:off x="8928101" y="3768725"/>
            <a:ext cx="1192213" cy="268288"/>
          </a:xfrm>
          <a:custGeom>
            <a:avLst/>
            <a:gdLst>
              <a:gd name="T0" fmla="*/ 751 w 751"/>
              <a:gd name="T1" fmla="*/ 169 h 169"/>
              <a:gd name="T2" fmla="*/ 519 w 751"/>
              <a:gd name="T3" fmla="*/ 120 h 169"/>
              <a:gd name="T4" fmla="*/ 302 w 751"/>
              <a:gd name="T5" fmla="*/ 56 h 169"/>
              <a:gd name="T6" fmla="*/ 154 w 751"/>
              <a:gd name="T7" fmla="*/ 35 h 169"/>
              <a:gd name="T8" fmla="*/ 0 w 751"/>
              <a:gd name="T9" fmla="*/ 0 h 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51" h="169">
                <a:moveTo>
                  <a:pt x="751" y="169"/>
                </a:moveTo>
                <a:cubicBezTo>
                  <a:pt x="672" y="154"/>
                  <a:pt x="594" y="139"/>
                  <a:pt x="519" y="120"/>
                </a:cubicBezTo>
                <a:cubicBezTo>
                  <a:pt x="444" y="101"/>
                  <a:pt x="363" y="70"/>
                  <a:pt x="302" y="56"/>
                </a:cubicBezTo>
                <a:cubicBezTo>
                  <a:pt x="241" y="42"/>
                  <a:pt x="204" y="44"/>
                  <a:pt x="154" y="35"/>
                </a:cubicBezTo>
                <a:cubicBezTo>
                  <a:pt x="104" y="26"/>
                  <a:pt x="52" y="13"/>
                  <a:pt x="0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51" name="Oval 87">
            <a:extLst>
              <a:ext uri="{FF2B5EF4-FFF2-40B4-BE49-F238E27FC236}">
                <a16:creationId xmlns:a16="http://schemas.microsoft.com/office/drawing/2014/main" id="{326AB7D1-A8E4-4D6C-B75B-857C6299E1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71063" y="2998788"/>
            <a:ext cx="157162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2" name="Oval 88">
            <a:extLst>
              <a:ext uri="{FF2B5EF4-FFF2-40B4-BE49-F238E27FC236}">
                <a16:creationId xmlns:a16="http://schemas.microsoft.com/office/drawing/2014/main" id="{AD3C079A-27D1-4BD2-86FA-D7B4A09DAB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4213" y="2941638"/>
            <a:ext cx="157162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3" name="Oval 89">
            <a:extLst>
              <a:ext uri="{FF2B5EF4-FFF2-40B4-BE49-F238E27FC236}">
                <a16:creationId xmlns:a16="http://schemas.microsoft.com/office/drawing/2014/main" id="{76584FA4-D709-44EE-AF0C-9E80DF74AD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28251" y="3295651"/>
            <a:ext cx="157163" cy="1571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4" name="Oval 90">
            <a:extLst>
              <a:ext uri="{FF2B5EF4-FFF2-40B4-BE49-F238E27FC236}">
                <a16:creationId xmlns:a16="http://schemas.microsoft.com/office/drawing/2014/main" id="{854E8968-9EDD-4BAF-BB49-AF260D3A1D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34588" y="3962401"/>
            <a:ext cx="157162" cy="1571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5" name="Oval 91">
            <a:extLst>
              <a:ext uri="{FF2B5EF4-FFF2-40B4-BE49-F238E27FC236}">
                <a16:creationId xmlns:a16="http://schemas.microsoft.com/office/drawing/2014/main" id="{5FEF2D25-90FB-433A-9DF0-AD0115F914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97851" y="3983038"/>
            <a:ext cx="157163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6" name="Oval 92">
            <a:extLst>
              <a:ext uri="{FF2B5EF4-FFF2-40B4-BE49-F238E27FC236}">
                <a16:creationId xmlns:a16="http://schemas.microsoft.com/office/drawing/2014/main" id="{B342EB06-694E-42FD-8361-1F5AE37924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29863" y="2903538"/>
            <a:ext cx="157162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7" name="Oval 93">
            <a:extLst>
              <a:ext uri="{FF2B5EF4-FFF2-40B4-BE49-F238E27FC236}">
                <a16:creationId xmlns:a16="http://schemas.microsoft.com/office/drawing/2014/main" id="{00DB0505-6DB7-4D34-9257-691AFA92D6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43963" y="3694113"/>
            <a:ext cx="157162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8" name="Freeform 94">
            <a:extLst>
              <a:ext uri="{FF2B5EF4-FFF2-40B4-BE49-F238E27FC236}">
                <a16:creationId xmlns:a16="http://schemas.microsoft.com/office/drawing/2014/main" id="{1B2DCF48-3DBA-4E57-9D3D-844A375685B0}"/>
              </a:ext>
            </a:extLst>
          </p:cNvPr>
          <p:cNvSpPr>
            <a:spLocks/>
          </p:cNvSpPr>
          <p:nvPr/>
        </p:nvSpPr>
        <p:spPr bwMode="auto">
          <a:xfrm>
            <a:off x="8324850" y="3189289"/>
            <a:ext cx="2063750" cy="77787"/>
          </a:xfrm>
          <a:custGeom>
            <a:avLst/>
            <a:gdLst>
              <a:gd name="T0" fmla="*/ 0 w 1300"/>
              <a:gd name="T1" fmla="*/ 14 h 49"/>
              <a:gd name="T2" fmla="*/ 106 w 1300"/>
              <a:gd name="T3" fmla="*/ 42 h 49"/>
              <a:gd name="T4" fmla="*/ 267 w 1300"/>
              <a:gd name="T5" fmla="*/ 21 h 49"/>
              <a:gd name="T6" fmla="*/ 583 w 1300"/>
              <a:gd name="T7" fmla="*/ 7 h 49"/>
              <a:gd name="T8" fmla="*/ 808 w 1300"/>
              <a:gd name="T9" fmla="*/ 49 h 49"/>
              <a:gd name="T10" fmla="*/ 1019 w 1300"/>
              <a:gd name="T11" fmla="*/ 21 h 49"/>
              <a:gd name="T12" fmla="*/ 1222 w 1300"/>
              <a:gd name="T13" fmla="*/ 0 h 49"/>
              <a:gd name="T14" fmla="*/ 1300 w 1300"/>
              <a:gd name="T15" fmla="*/ 21 h 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300" h="49">
                <a:moveTo>
                  <a:pt x="0" y="14"/>
                </a:moveTo>
                <a:lnTo>
                  <a:pt x="106" y="42"/>
                </a:lnTo>
                <a:lnTo>
                  <a:pt x="267" y="21"/>
                </a:lnTo>
                <a:lnTo>
                  <a:pt x="583" y="7"/>
                </a:lnTo>
                <a:lnTo>
                  <a:pt x="808" y="49"/>
                </a:lnTo>
                <a:lnTo>
                  <a:pt x="1019" y="21"/>
                </a:lnTo>
                <a:lnTo>
                  <a:pt x="1222" y="0"/>
                </a:lnTo>
                <a:lnTo>
                  <a:pt x="1300" y="21"/>
                </a:lnTo>
              </a:path>
            </a:pathLst>
          </a:custGeom>
          <a:noFill/>
          <a:ln w="19050" cap="flat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59" name="Freeform 95">
            <a:extLst>
              <a:ext uri="{FF2B5EF4-FFF2-40B4-BE49-F238E27FC236}">
                <a16:creationId xmlns:a16="http://schemas.microsoft.com/office/drawing/2014/main" id="{D84F9FD0-BE93-44D9-A9CF-D765C8ABD98A}"/>
              </a:ext>
            </a:extLst>
          </p:cNvPr>
          <p:cNvSpPr>
            <a:spLocks/>
          </p:cNvSpPr>
          <p:nvPr/>
        </p:nvSpPr>
        <p:spPr bwMode="auto">
          <a:xfrm>
            <a:off x="8302626" y="3355975"/>
            <a:ext cx="1160463" cy="179388"/>
          </a:xfrm>
          <a:custGeom>
            <a:avLst/>
            <a:gdLst>
              <a:gd name="T0" fmla="*/ 731 w 731"/>
              <a:gd name="T1" fmla="*/ 113 h 113"/>
              <a:gd name="T2" fmla="*/ 646 w 731"/>
              <a:gd name="T3" fmla="*/ 49 h 113"/>
              <a:gd name="T4" fmla="*/ 372 w 731"/>
              <a:gd name="T5" fmla="*/ 14 h 113"/>
              <a:gd name="T6" fmla="*/ 0 w 731"/>
              <a:gd name="T7" fmla="*/ 0 h 1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31" h="113">
                <a:moveTo>
                  <a:pt x="731" y="113"/>
                </a:moveTo>
                <a:cubicBezTo>
                  <a:pt x="718" y="89"/>
                  <a:pt x="706" y="65"/>
                  <a:pt x="646" y="49"/>
                </a:cubicBezTo>
                <a:cubicBezTo>
                  <a:pt x="586" y="33"/>
                  <a:pt x="480" y="22"/>
                  <a:pt x="372" y="14"/>
                </a:cubicBezTo>
                <a:cubicBezTo>
                  <a:pt x="264" y="6"/>
                  <a:pt x="132" y="3"/>
                  <a:pt x="0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60" name="Oval 96">
            <a:extLst>
              <a:ext uri="{FF2B5EF4-FFF2-40B4-BE49-F238E27FC236}">
                <a16:creationId xmlns:a16="http://schemas.microsoft.com/office/drawing/2014/main" id="{B2A1E4AC-0DD5-4AA8-B7D4-1CCE4E31ED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3459163"/>
            <a:ext cx="157162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61" name="Oval 97">
            <a:extLst>
              <a:ext uri="{FF2B5EF4-FFF2-40B4-BE49-F238E27FC236}">
                <a16:creationId xmlns:a16="http://schemas.microsoft.com/office/drawing/2014/main" id="{617A6DDD-475C-417E-92CA-D0CE8954FA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3" y="3265488"/>
            <a:ext cx="157162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62" name="Freeform 98">
            <a:extLst>
              <a:ext uri="{FF2B5EF4-FFF2-40B4-BE49-F238E27FC236}">
                <a16:creationId xmlns:a16="http://schemas.microsoft.com/office/drawing/2014/main" id="{88820D8B-9BF8-486D-9FE1-14D05CF27213}"/>
              </a:ext>
            </a:extLst>
          </p:cNvPr>
          <p:cNvSpPr>
            <a:spLocks/>
          </p:cNvSpPr>
          <p:nvPr/>
        </p:nvSpPr>
        <p:spPr bwMode="auto">
          <a:xfrm>
            <a:off x="8448675" y="4471988"/>
            <a:ext cx="623888" cy="355600"/>
          </a:xfrm>
          <a:custGeom>
            <a:avLst/>
            <a:gdLst>
              <a:gd name="T0" fmla="*/ 0 w 393"/>
              <a:gd name="T1" fmla="*/ 0 h 224"/>
              <a:gd name="T2" fmla="*/ 140 w 393"/>
              <a:gd name="T3" fmla="*/ 77 h 224"/>
              <a:gd name="T4" fmla="*/ 245 w 393"/>
              <a:gd name="T5" fmla="*/ 203 h 224"/>
              <a:gd name="T6" fmla="*/ 393 w 393"/>
              <a:gd name="T7" fmla="*/ 224 h 2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93" h="224">
                <a:moveTo>
                  <a:pt x="0" y="0"/>
                </a:moveTo>
                <a:lnTo>
                  <a:pt x="140" y="77"/>
                </a:lnTo>
                <a:lnTo>
                  <a:pt x="245" y="203"/>
                </a:lnTo>
                <a:lnTo>
                  <a:pt x="393" y="224"/>
                </a:lnTo>
              </a:path>
            </a:pathLst>
          </a:custGeom>
          <a:noFill/>
          <a:ln w="19050" cap="flat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63" name="Text Box 99">
            <a:extLst>
              <a:ext uri="{FF2B5EF4-FFF2-40B4-BE49-F238E27FC236}">
                <a16:creationId xmlns:a16="http://schemas.microsoft.com/office/drawing/2014/main" id="{0D19A6C3-F2FC-47DC-888C-A71267656E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91588" y="2574925"/>
            <a:ext cx="8683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600" b="1">
                <a:latin typeface="Arial Narrow" panose="020B0606020202030204" pitchFamily="34" charset="0"/>
              </a:rPr>
              <a:t>Nation A</a:t>
            </a:r>
          </a:p>
        </p:txBody>
      </p:sp>
      <p:sp>
        <p:nvSpPr>
          <p:cNvPr id="548964" name="Text Box 100">
            <a:extLst>
              <a:ext uri="{FF2B5EF4-FFF2-40B4-BE49-F238E27FC236}">
                <a16:creationId xmlns:a16="http://schemas.microsoft.com/office/drawing/2014/main" id="{D04BF5D1-0EF8-4CFB-86E4-B1D023ECD3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9038" y="3997325"/>
            <a:ext cx="8683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600" b="1">
                <a:latin typeface="Arial Narrow" panose="020B0606020202030204" pitchFamily="34" charset="0"/>
              </a:rPr>
              <a:t>Nation B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226" name="Rectangle 2">
            <a:extLst>
              <a:ext uri="{FF2B5EF4-FFF2-40B4-BE49-F238E27FC236}">
                <a16:creationId xmlns:a16="http://schemas.microsoft.com/office/drawing/2014/main" id="{5E85E84E-CB9F-430D-9B7D-36477D76DC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2842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sp>
        <p:nvSpPr>
          <p:cNvPr id="564227" name="Rectangle 3">
            <a:extLst>
              <a:ext uri="{FF2B5EF4-FFF2-40B4-BE49-F238E27FC236}">
                <a16:creationId xmlns:a16="http://schemas.microsoft.com/office/drawing/2014/main" id="{8BD49267-DEA1-4ED5-AF0E-6B6C995F34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6644" y="728420"/>
            <a:ext cx="10972800" cy="4800599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Technical issues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Space consumption: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Small along lines.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Important at terminals.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Gradient and turns.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Vehicles: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Very flexible in terms of vehicles and there is a wide variety of them filling different purposes.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Bulk, liquids, grain, containers, passengers, cattle, cars, coal.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Gauge: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Standard gauge of 1.4351 meters for North America and for most Western Europe.</a:t>
            </a:r>
          </a:p>
          <a:p>
            <a:pPr lvl="2"/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226" name="Rectangle 2">
            <a:extLst>
              <a:ext uri="{FF2B5EF4-FFF2-40B4-BE49-F238E27FC236}">
                <a16:creationId xmlns:a16="http://schemas.microsoft.com/office/drawing/2014/main" id="{5E85E84E-CB9F-430D-9B7D-36477D76DC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2842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8A4913C-6DE2-423F-BF91-50C6646E1F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450" y="852407"/>
            <a:ext cx="5113150" cy="4773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34660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892" name="Rectangle 4">
            <a:extLst>
              <a:ext uri="{FF2B5EF4-FFF2-40B4-BE49-F238E27FC236}">
                <a16:creationId xmlns:a16="http://schemas.microsoft.com/office/drawing/2014/main" id="{2DE60D7F-4953-47F9-9CA8-95BA35651D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Domestic Rail Passenger Travel and Freight Activity, G7 Countries, 1996</a:t>
            </a:r>
          </a:p>
        </p:txBody>
      </p:sp>
      <p:graphicFrame>
        <p:nvGraphicFramePr>
          <p:cNvPr id="549893" name="Object 5">
            <a:extLst>
              <a:ext uri="{FF2B5EF4-FFF2-40B4-BE49-F238E27FC236}">
                <a16:creationId xmlns:a16="http://schemas.microsoft.com/office/drawing/2014/main" id="{D7F91562-C9CA-4E00-8582-1194A720DBBD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5057978"/>
              </p:ext>
            </p:extLst>
          </p:nvPr>
        </p:nvGraphicFramePr>
        <p:xfrm>
          <a:off x="495947" y="1371600"/>
          <a:ext cx="9846589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6" name="Chart" r:id="rId4" imgW="7772400" imgH="4114800" progId="MSGraph.Chart.8">
                  <p:embed followColorScheme="full"/>
                </p:oleObj>
              </mc:Choice>
              <mc:Fallback>
                <p:oleObj name="Chart" r:id="rId4" imgW="7772400" imgH="4114800" progId="MSGraph.Chart.8">
                  <p:embed followColorScheme="full"/>
                  <p:pic>
                    <p:nvPicPr>
                      <p:cNvPr id="549893" name="Object 5">
                        <a:extLst>
                          <a:ext uri="{FF2B5EF4-FFF2-40B4-BE49-F238E27FC236}">
                            <a16:creationId xmlns:a16="http://schemas.microsoft.com/office/drawing/2014/main" id="{D7F91562-C9CA-4E00-8582-1194A720DBB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947" y="1371600"/>
                        <a:ext cx="9846589" cy="411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292" name="Rectangle 4">
            <a:extLst>
              <a:ext uri="{FF2B5EF4-FFF2-40B4-BE49-F238E27FC236}">
                <a16:creationId xmlns:a16="http://schemas.microsoft.com/office/drawing/2014/main" id="{5539522A-9615-40B2-BF04-360365C589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Track Mileage and Number of Class I Rail Carriers, United States, 1840-2003</a:t>
            </a:r>
          </a:p>
        </p:txBody>
      </p:sp>
      <p:graphicFrame>
        <p:nvGraphicFramePr>
          <p:cNvPr id="652293" name="Object 5">
            <a:extLst>
              <a:ext uri="{FF2B5EF4-FFF2-40B4-BE49-F238E27FC236}">
                <a16:creationId xmlns:a16="http://schemas.microsoft.com/office/drawing/2014/main" id="{7B37AE45-3F0C-47BB-B938-44A8CB2602B5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4771767"/>
              </p:ext>
            </p:extLst>
          </p:nvPr>
        </p:nvGraphicFramePr>
        <p:xfrm>
          <a:off x="609600" y="1471425"/>
          <a:ext cx="9903417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0" name="Chart" r:id="rId4" imgW="7772400" imgH="4114800" progId="MSGraph.Chart.8">
                  <p:embed followColorScheme="full"/>
                </p:oleObj>
              </mc:Choice>
              <mc:Fallback>
                <p:oleObj name="Chart" r:id="rId4" imgW="7772400" imgH="4114800" progId="MSGraph.Chart.8">
                  <p:embed followColorScheme="full"/>
                  <p:pic>
                    <p:nvPicPr>
                      <p:cNvPr id="652293" name="Object 5">
                        <a:extLst>
                          <a:ext uri="{FF2B5EF4-FFF2-40B4-BE49-F238E27FC236}">
                            <a16:creationId xmlns:a16="http://schemas.microsoft.com/office/drawing/2014/main" id="{7B37AE45-3F0C-47BB-B938-44A8CB2602B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1471425"/>
                        <a:ext cx="9903417" cy="411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250" name="Rectangle 2">
            <a:extLst>
              <a:ext uri="{FF2B5EF4-FFF2-40B4-BE49-F238E27FC236}">
                <a16:creationId xmlns:a16="http://schemas.microsoft.com/office/drawing/2014/main" id="{7DCD2FED-5A21-4046-9E55-3F1FFC7046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98902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sp>
        <p:nvSpPr>
          <p:cNvPr id="565251" name="Rectangle 3">
            <a:extLst>
              <a:ext uri="{FF2B5EF4-FFF2-40B4-BE49-F238E27FC236}">
                <a16:creationId xmlns:a16="http://schemas.microsoft.com/office/drawing/2014/main" id="{D61A8A47-D92F-4D60-8E27-A1F2B87172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0630" y="898902"/>
            <a:ext cx="10972800" cy="4757979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Economic rationale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Market area and capacity: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Transport raw materials over long distances.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Move passengers and freight (cars, agricultural equipment, etc.)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average length was 1,300 km compared with 700 km for trucks.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Intermodal integration favored segmentation and specialization.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Costs: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 construction and maintenance costs.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Shipping costs decrease with distance and load.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Transshipments and train assembly increase costs.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Rail operating costs: labor (up to 60%), locomotives (16%) and wagons, fuel, maintenance and equipment (24%).</a:t>
            </a:r>
          </a:p>
          <a:p>
            <a:pPr lvl="2"/>
            <a:endParaRPr lang="en-US" alt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274" name="Rectangle 2">
            <a:extLst>
              <a:ext uri="{FF2B5EF4-FFF2-40B4-BE49-F238E27FC236}">
                <a16:creationId xmlns:a16="http://schemas.microsoft.com/office/drawing/2014/main" id="{9D62AC91-8B5B-4C5F-8F1D-13302E7907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05912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sp>
        <p:nvSpPr>
          <p:cNvPr id="566275" name="Rectangle 3">
            <a:extLst>
              <a:ext uri="{FF2B5EF4-FFF2-40B4-BE49-F238E27FC236}">
                <a16:creationId xmlns:a16="http://schemas.microsoft.com/office/drawing/2014/main" id="{A472D584-9582-4AEE-8D4F-FABF703A78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805911"/>
            <a:ext cx="10972800" cy="4835471"/>
          </a:xfrm>
        </p:spPr>
        <p:txBody>
          <a:bodyPr>
            <a:normAutofit/>
          </a:bodyPr>
          <a:lstStyle/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Accelerated the industrialization process.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Accelerated economic development and human settlements.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Multiplier effects on industrial activities. 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Safety; after air transportation, the safest mode.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Regulation: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Highly dependent from government subsidies.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Governments financing, mainly for the sake of national economic imperatives.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62" name="Rectangle 2">
            <a:extLst>
              <a:ext uri="{FF2B5EF4-FFF2-40B4-BE49-F238E27FC236}">
                <a16:creationId xmlns:a16="http://schemas.microsoft.com/office/drawing/2014/main" id="{454BED72-8C77-430E-97CA-68F70C1D5B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-19372"/>
            <a:ext cx="10972800" cy="840782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sp>
        <p:nvSpPr>
          <p:cNvPr id="655363" name="Rectangle 3">
            <a:extLst>
              <a:ext uri="{FF2B5EF4-FFF2-40B4-BE49-F238E27FC236}">
                <a16:creationId xmlns:a16="http://schemas.microsoft.com/office/drawing/2014/main" id="{A7F6CCC3-7A06-497D-86C2-43AECF21D2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417637"/>
            <a:ext cx="10972800" cy="4316735"/>
          </a:xfrm>
        </p:spPr>
        <p:txBody>
          <a:bodyPr>
            <a:normAutofit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 speed train networks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 special lines, but can also use the existing lines at a lower speed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Speed of about 300 km/h.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Separation between passenger and freight traffic.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By-passing several centers of less importance.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Over average distances, they have proved to be able to compete effectively with air transportation.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0244" name="Rectangle 4">
            <a:extLst>
              <a:ext uri="{FF2B5EF4-FFF2-40B4-BE49-F238E27FC236}">
                <a16:creationId xmlns:a16="http://schemas.microsoft.com/office/drawing/2014/main" id="{77CC942F-AB5A-4E03-9977-C3201F3A8D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Travel Times before and after the Introduction of a High-Speed Train Service</a:t>
            </a:r>
          </a:p>
        </p:txBody>
      </p:sp>
      <p:graphicFrame>
        <p:nvGraphicFramePr>
          <p:cNvPr id="650245" name="Object 5">
            <a:extLst>
              <a:ext uri="{FF2B5EF4-FFF2-40B4-BE49-F238E27FC236}">
                <a16:creationId xmlns:a16="http://schemas.microsoft.com/office/drawing/2014/main" id="{A704E7C1-DE3D-44E2-B30D-D534568145A8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960077"/>
              </p:ext>
            </p:extLst>
          </p:nvPr>
        </p:nvGraphicFramePr>
        <p:xfrm>
          <a:off x="363053" y="1371600"/>
          <a:ext cx="9865828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4" name="Chart" r:id="rId4" imgW="7772400" imgH="4114800" progId="MSGraph.Chart.8">
                  <p:embed followColorScheme="full"/>
                </p:oleObj>
              </mc:Choice>
              <mc:Fallback>
                <p:oleObj name="Chart" r:id="rId4" imgW="7772400" imgH="4114800" progId="MSGraph.Chart.8">
                  <p:embed followColorScheme="full"/>
                  <p:pic>
                    <p:nvPicPr>
                      <p:cNvPr id="650245" name="Object 5">
                        <a:extLst>
                          <a:ext uri="{FF2B5EF4-FFF2-40B4-BE49-F238E27FC236}">
                            <a16:creationId xmlns:a16="http://schemas.microsoft.com/office/drawing/2014/main" id="{A704E7C1-DE3D-44E2-B30D-D534568145A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053" y="1371600"/>
                        <a:ext cx="9865828" cy="411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4" name="Rectangle 2">
            <a:extLst>
              <a:ext uri="{FF2B5EF4-FFF2-40B4-BE49-F238E27FC236}">
                <a16:creationId xmlns:a16="http://schemas.microsoft.com/office/drawing/2014/main" id="{BBC8EE9F-983E-4F97-9CD3-73918E1389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90414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Pipelines</a:t>
            </a:r>
          </a:p>
        </p:txBody>
      </p:sp>
      <p:sp>
        <p:nvSpPr>
          <p:cNvPr id="648195" name="Rectangle 3">
            <a:extLst>
              <a:ext uri="{FF2B5EF4-FFF2-40B4-BE49-F238E27FC236}">
                <a16:creationId xmlns:a16="http://schemas.microsoft.com/office/drawing/2014/main" id="{FA726497-45A4-46A5-8013-3689AE4347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08122" y="809787"/>
            <a:ext cx="10972800" cy="4924586"/>
          </a:xfrm>
        </p:spPr>
        <p:txBody>
          <a:bodyPr>
            <a:normAutofit fontScale="850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Single purpose: carry one commodity from a location to another.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Built largely with private capital: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Has to be in place before any revenues are generated; significant capital commitment.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Large quantities of products where no other feasible means of transport (usually water) is available.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Two main products dominate pipeline traffic: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Oil and gas.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17% of all tons-km in the US.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Locally pipelines are significant for the transport of water.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Low physical constraints: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landscape and </a:t>
            </a:r>
            <a:r>
              <a:rPr lang="en-US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pergelisol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in arctic / subarctic environments.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338" name="Rectangle 2">
            <a:extLst>
              <a:ext uri="{FF2B5EF4-FFF2-40B4-BE49-F238E27FC236}">
                <a16:creationId xmlns:a16="http://schemas.microsoft.com/office/drawing/2014/main" id="{C0D2F64E-5330-4A00-A566-80C3B6C640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697424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Pipelines</a:t>
            </a:r>
          </a:p>
        </p:txBody>
      </p:sp>
      <p:sp>
        <p:nvSpPr>
          <p:cNvPr id="654339" name="Rectangle 3">
            <a:extLst>
              <a:ext uri="{FF2B5EF4-FFF2-40B4-BE49-F238E27FC236}">
                <a16:creationId xmlns:a16="http://schemas.microsoft.com/office/drawing/2014/main" id="{424815F7-25B1-4146-85F6-4FE947EA79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697423"/>
            <a:ext cx="10972800" cy="5052447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Pipeline systems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Construction costs vary according to the diameter: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Increase proportionally with the distance and with the viscosity of fluids.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Longest pipelines: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Gas pipeline: Alberta to Sarnia (Canada); 2,911 km.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Oil pipeline: </a:t>
            </a:r>
            <a:r>
              <a:rPr lang="en-US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Transiberian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; 9,344 km in length.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 Alaskan pipeline: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1,300 km long.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Built under difficult conditions.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Above the ground for most of its path.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System has very little flexibility: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Cannot respond well to geographical fluctuations of the supply or demand.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7" name="Rectangle 7">
            <a:extLst>
              <a:ext uri="{FF2B5EF4-FFF2-40B4-BE49-F238E27FC236}">
                <a16:creationId xmlns:a16="http://schemas.microsoft.com/office/drawing/2014/main" id="{C6951CBC-257D-4520-8FF2-2F569E9AD9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5614" y="42081"/>
            <a:ext cx="10972800" cy="717336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Trans-Alaska Pipeline</a:t>
            </a:r>
          </a:p>
        </p:txBody>
      </p:sp>
      <p:pic>
        <p:nvPicPr>
          <p:cNvPr id="522245" name="Picture 5">
            <a:extLst>
              <a:ext uri="{FF2B5EF4-FFF2-40B4-BE49-F238E27FC236}">
                <a16:creationId xmlns:a16="http://schemas.microsoft.com/office/drawing/2014/main" id="{E0C5AFCB-FD23-4CD1-A86B-3DBC60B088F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38386" y="759417"/>
            <a:ext cx="10420027" cy="48799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492" name="Rectangle 4">
            <a:extLst>
              <a:ext uri="{FF2B5EF4-FFF2-40B4-BE49-F238E27FC236}">
                <a16:creationId xmlns:a16="http://schemas.microsoft.com/office/drawing/2014/main" id="{E2AFF551-3489-4223-8E23-42F5698B1D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0116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Oil and Gas Pipelines Mileage in the United States, 1960-2003</a:t>
            </a:r>
          </a:p>
        </p:txBody>
      </p:sp>
      <p:graphicFrame>
        <p:nvGraphicFramePr>
          <p:cNvPr id="703493" name="Object 5">
            <a:extLst>
              <a:ext uri="{FF2B5EF4-FFF2-40B4-BE49-F238E27FC236}">
                <a16:creationId xmlns:a16="http://schemas.microsoft.com/office/drawing/2014/main" id="{1C85C212-2AA2-4A81-9748-878FEBB614A5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2574376"/>
              </p:ext>
            </p:extLst>
          </p:nvPr>
        </p:nvGraphicFramePr>
        <p:xfrm>
          <a:off x="929898" y="1142999"/>
          <a:ext cx="9841424" cy="44828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8" name="Chart" r:id="rId4" imgW="7772400" imgH="4114800" progId="MSGraph.Chart.8">
                  <p:embed followColorScheme="full"/>
                </p:oleObj>
              </mc:Choice>
              <mc:Fallback>
                <p:oleObj name="Chart" r:id="rId4" imgW="7772400" imgH="4114800" progId="MSGraph.Chart.8">
                  <p:embed followColorScheme="full"/>
                  <p:pic>
                    <p:nvPicPr>
                      <p:cNvPr id="703493" name="Object 5">
                        <a:extLst>
                          <a:ext uri="{FF2B5EF4-FFF2-40B4-BE49-F238E27FC236}">
                            <a16:creationId xmlns:a16="http://schemas.microsoft.com/office/drawing/2014/main" id="{1C85C212-2AA2-4A81-9748-878FEBB614A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9898" y="1142999"/>
                        <a:ext cx="9841424" cy="44828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434" name="Rectangle 2">
            <a:extLst>
              <a:ext uri="{FF2B5EF4-FFF2-40B4-BE49-F238E27FC236}">
                <a16:creationId xmlns:a16="http://schemas.microsoft.com/office/drawing/2014/main" id="{73A04FA5-B3F7-446A-ACD1-5BCCCED5E0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2842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58435" name="Rectangle 3">
            <a:extLst>
              <a:ext uri="{FF2B5EF4-FFF2-40B4-BE49-F238E27FC236}">
                <a16:creationId xmlns:a16="http://schemas.microsoft.com/office/drawing/2014/main" id="{A496F025-0698-448D-9C6C-53200945DF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6461" y="728420"/>
            <a:ext cx="11225939" cy="4974956"/>
          </a:xfrm>
        </p:spPr>
        <p:txBody>
          <a:bodyPr>
            <a:normAutofit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Issues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Dominant support of global trade: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International and seaborne trade are interrelated.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96% of the world trade is carried by maritime transportation (mass).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International trade and maritime transportation: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Interrelated.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25,000 billion tons-km are on average transported annually.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7,000 by rail and 3,000 by road.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71% of all freight shipped globally.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For every $1,000 of exports, there is one ton of freight being shipped by maritime transportation.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482" name="Rectangle 2">
            <a:extLst>
              <a:ext uri="{FF2B5EF4-FFF2-40B4-BE49-F238E27FC236}">
                <a16:creationId xmlns:a16="http://schemas.microsoft.com/office/drawing/2014/main" id="{CAB5C6C3-3D2F-4F33-A52B-8A8163951D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22879" y="0"/>
            <a:ext cx="10854267" cy="1143000"/>
          </a:xfrm>
        </p:spPr>
        <p:txBody>
          <a:bodyPr>
            <a:no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Seaborne Trade and Exports of Goods, 1955-2001</a:t>
            </a:r>
          </a:p>
        </p:txBody>
      </p:sp>
      <p:graphicFrame>
        <p:nvGraphicFramePr>
          <p:cNvPr id="660483" name="Object 3">
            <a:extLst>
              <a:ext uri="{FF2B5EF4-FFF2-40B4-BE49-F238E27FC236}">
                <a16:creationId xmlns:a16="http://schemas.microsoft.com/office/drawing/2014/main" id="{551FCD74-8735-4ED1-9191-3F5CD58361A9}"/>
              </a:ext>
            </a:extLst>
          </p:cNvPr>
          <p:cNvGraphicFramePr>
            <a:graphicFrameLocks noGrp="1" noChangeAspect="1"/>
          </p:cNvGraphicFramePr>
          <p:nvPr>
            <p:ph type="chart" idx="1"/>
            <p:extLst>
              <p:ext uri="{D42A27DB-BD31-4B8C-83A1-F6EECF244321}">
                <p14:modId xmlns:p14="http://schemas.microsoft.com/office/powerpoint/2010/main" val="3940547418"/>
              </p:ext>
            </p:extLst>
          </p:nvPr>
        </p:nvGraphicFramePr>
        <p:xfrm>
          <a:off x="588937" y="1143000"/>
          <a:ext cx="9841422" cy="4575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92" name="Chart" r:id="rId4" imgW="7353477" imgH="3933805" progId="MSGraph.Chart.8">
                  <p:embed followColorScheme="full"/>
                </p:oleObj>
              </mc:Choice>
              <mc:Fallback>
                <p:oleObj name="Chart" r:id="rId4" imgW="7353477" imgH="3933805" progId="MSGraph.Chart.8">
                  <p:embed followColorScheme="full"/>
                  <p:pic>
                    <p:nvPicPr>
                      <p:cNvPr id="660483" name="Object 3">
                        <a:extLst>
                          <a:ext uri="{FF2B5EF4-FFF2-40B4-BE49-F238E27FC236}">
                            <a16:creationId xmlns:a16="http://schemas.microsoft.com/office/drawing/2014/main" id="{551FCD74-8735-4ED1-9191-3F5CD58361A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8937" y="1143000"/>
                        <a:ext cx="9841422" cy="45758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2530" name="Rectangle 2">
            <a:extLst>
              <a:ext uri="{FF2B5EF4-FFF2-40B4-BE49-F238E27FC236}">
                <a16:creationId xmlns:a16="http://schemas.microsoft.com/office/drawing/2014/main" id="{64419616-EB8B-4843-B675-589EF34A96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36908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62531" name="Rectangle 3">
            <a:extLst>
              <a:ext uri="{FF2B5EF4-FFF2-40B4-BE49-F238E27FC236}">
                <a16:creationId xmlns:a16="http://schemas.microsoft.com/office/drawing/2014/main" id="{92429A02-9D17-4524-8396-96E807D4E0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23621" y="836907"/>
            <a:ext cx="10972800" cy="4881967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Domains of maritime circulation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Geographical by its physical attributes: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71% of the terrestrial surface.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Strategic by its control.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Commercial by its usage.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Maritime routes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Corridors of a few kilometers in width.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Trying to avoid the discontinuities of land transport.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Function: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Obligatory points of passage, which are strategic places.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Physical constraints (coasts, winds, marine currents, depth, reefs, ice).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Political borders.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majority of maritime circulation takes place along coastlines.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578" name="Rectangle 2">
            <a:extLst>
              <a:ext uri="{FF2B5EF4-FFF2-40B4-BE49-F238E27FC236}">
                <a16:creationId xmlns:a16="http://schemas.microsoft.com/office/drawing/2014/main" id="{2FB9B07B-FEF9-4E68-B727-606D086EBF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6515"/>
            <a:ext cx="10972800" cy="78581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Domains of Maritime Circulation</a:t>
            </a:r>
          </a:p>
        </p:txBody>
      </p:sp>
      <p:pic>
        <p:nvPicPr>
          <p:cNvPr id="664579" name="Picture 3">
            <a:extLst>
              <a:ext uri="{FF2B5EF4-FFF2-40B4-BE49-F238E27FC236}">
                <a16:creationId xmlns:a16="http://schemas.microsoft.com/office/drawing/2014/main" id="{32CA7491-C7E0-421A-BBD7-14BD4537EE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9" t="27623" r="2127" b="19467"/>
          <a:stretch>
            <a:fillRect/>
          </a:stretch>
        </p:blipFill>
        <p:spPr>
          <a:xfrm>
            <a:off x="1704814" y="945397"/>
            <a:ext cx="8717125" cy="471148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64580" name="Text Box 4">
            <a:extLst>
              <a:ext uri="{FF2B5EF4-FFF2-40B4-BE49-F238E27FC236}">
                <a16:creationId xmlns:a16="http://schemas.microsoft.com/office/drawing/2014/main" id="{6D45C876-4A2E-47B2-8D5F-2FD356739F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0700" y="2527300"/>
            <a:ext cx="1779588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St. Lawrence / Great Lakes</a:t>
            </a:r>
          </a:p>
        </p:txBody>
      </p:sp>
      <p:sp>
        <p:nvSpPr>
          <p:cNvPr id="664581" name="Text Box 5">
            <a:extLst>
              <a:ext uri="{FF2B5EF4-FFF2-40B4-BE49-F238E27FC236}">
                <a16:creationId xmlns:a16="http://schemas.microsoft.com/office/drawing/2014/main" id="{227FA3C0-3DB1-4E59-9A2B-08F3B27778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9" y="3062289"/>
            <a:ext cx="8604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Mississippi</a:t>
            </a:r>
          </a:p>
        </p:txBody>
      </p:sp>
      <p:sp>
        <p:nvSpPr>
          <p:cNvPr id="664582" name="Text Box 6">
            <a:extLst>
              <a:ext uri="{FF2B5EF4-FFF2-40B4-BE49-F238E27FC236}">
                <a16:creationId xmlns:a16="http://schemas.microsoft.com/office/drawing/2014/main" id="{86015082-8E50-42EB-BE31-63C043B00C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1" y="4011614"/>
            <a:ext cx="6699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Amazon</a:t>
            </a:r>
          </a:p>
        </p:txBody>
      </p:sp>
      <p:sp>
        <p:nvSpPr>
          <p:cNvPr id="664583" name="Text Box 7">
            <a:extLst>
              <a:ext uri="{FF2B5EF4-FFF2-40B4-BE49-F238E27FC236}">
                <a16:creationId xmlns:a16="http://schemas.microsoft.com/office/drawing/2014/main" id="{304F114A-7827-41A2-AA6B-9CC5D212CC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2468564"/>
            <a:ext cx="149225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Rhine / Ruhr / Danube</a:t>
            </a:r>
          </a:p>
        </p:txBody>
      </p:sp>
      <p:sp>
        <p:nvSpPr>
          <p:cNvPr id="664584" name="Text Box 8">
            <a:extLst>
              <a:ext uri="{FF2B5EF4-FFF2-40B4-BE49-F238E27FC236}">
                <a16:creationId xmlns:a16="http://schemas.microsoft.com/office/drawing/2014/main" id="{34D2900D-2D1A-492D-85E0-965237456C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53189" y="3486150"/>
            <a:ext cx="41433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Nile</a:t>
            </a:r>
          </a:p>
        </p:txBody>
      </p:sp>
      <p:sp>
        <p:nvSpPr>
          <p:cNvPr id="664585" name="Text Box 9">
            <a:extLst>
              <a:ext uri="{FF2B5EF4-FFF2-40B4-BE49-F238E27FC236}">
                <a16:creationId xmlns:a16="http://schemas.microsoft.com/office/drawing/2014/main" id="{7DD08272-07CD-49A4-8C3B-B496456455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50201" y="3467100"/>
            <a:ext cx="657225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Mekong</a:t>
            </a:r>
          </a:p>
        </p:txBody>
      </p:sp>
      <p:sp>
        <p:nvSpPr>
          <p:cNvPr id="664586" name="Text Box 10">
            <a:extLst>
              <a:ext uri="{FF2B5EF4-FFF2-40B4-BE49-F238E27FC236}">
                <a16:creationId xmlns:a16="http://schemas.microsoft.com/office/drawing/2014/main" id="{2DA40597-B686-4598-B1A2-D942E8B01E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37539" y="2487614"/>
            <a:ext cx="94288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Yangtze</a:t>
            </a:r>
          </a:p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Chang Jiang</a:t>
            </a:r>
          </a:p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Perl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626" name="Rectangle 2">
            <a:extLst>
              <a:ext uri="{FF2B5EF4-FFF2-40B4-BE49-F238E27FC236}">
                <a16:creationId xmlns:a16="http://schemas.microsoft.com/office/drawing/2014/main" id="{387FA7EF-A815-4306-A415-4384772CBF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5240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66627" name="Rectangle 3">
            <a:extLst>
              <a:ext uri="{FF2B5EF4-FFF2-40B4-BE49-F238E27FC236}">
                <a16:creationId xmlns:a16="http://schemas.microsoft.com/office/drawing/2014/main" id="{94B513AC-734D-4146-B0A5-08D1F4487D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852406"/>
            <a:ext cx="10972800" cy="4850969"/>
          </a:xfrm>
        </p:spPr>
        <p:txBody>
          <a:bodyPr>
            <a:normAutofit fontScale="925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Maritime enclaves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Countries that have difficulties to undertake maritime trade: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Not part of an oceanic domain of maritime circulation.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Requires agreements with neighboring countries: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Access to a port facility through a road, a rail line or through a river.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Not necessarily imply an exclusion from international trade: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Substantially higher transport costs.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On average 50% higher than countries that are not landlocked.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Less than 40% of the trade volume of the median coastal country.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May impair economic development.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674" name="Rectangle 2">
            <a:extLst>
              <a:ext uri="{FF2B5EF4-FFF2-40B4-BE49-F238E27FC236}">
                <a16:creationId xmlns:a16="http://schemas.microsoft.com/office/drawing/2014/main" id="{CB927018-908F-4E19-A928-01A60B7BD0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0799"/>
            <a:ext cx="10972800" cy="739615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Maritime Enclaves and Accessibility</a:t>
            </a:r>
          </a:p>
        </p:txBody>
      </p:sp>
      <p:grpSp>
        <p:nvGrpSpPr>
          <p:cNvPr id="668675" name="Group 3">
            <a:extLst>
              <a:ext uri="{FF2B5EF4-FFF2-40B4-BE49-F238E27FC236}">
                <a16:creationId xmlns:a16="http://schemas.microsoft.com/office/drawing/2014/main" id="{5C7691C1-DD77-4F0C-93B2-6CDAD4828AE1}"/>
              </a:ext>
            </a:extLst>
          </p:cNvPr>
          <p:cNvGrpSpPr>
            <a:grpSpLocks/>
          </p:cNvGrpSpPr>
          <p:nvPr/>
        </p:nvGrpSpPr>
        <p:grpSpPr bwMode="auto">
          <a:xfrm>
            <a:off x="1655065" y="1246821"/>
            <a:ext cx="8416925" cy="4394562"/>
            <a:chOff x="144" y="1030"/>
            <a:chExt cx="5302" cy="2213"/>
          </a:xfrm>
        </p:grpSpPr>
        <p:pic>
          <p:nvPicPr>
            <p:cNvPr id="668676" name="Picture 4">
              <a:extLst>
                <a:ext uri="{FF2B5EF4-FFF2-40B4-BE49-F238E27FC236}">
                  <a16:creationId xmlns:a16="http://schemas.microsoft.com/office/drawing/2014/main" id="{B455E5C6-8C3A-4CE0-98AD-C42C06A9BEB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94" t="20554" r="1709" b="22488"/>
            <a:stretch>
              <a:fillRect/>
            </a:stretch>
          </p:blipFill>
          <p:spPr bwMode="auto">
            <a:xfrm>
              <a:off x="144" y="1030"/>
              <a:ext cx="5302" cy="2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668677" name="Rectangle 5">
              <a:extLst>
                <a:ext uri="{FF2B5EF4-FFF2-40B4-BE49-F238E27FC236}">
                  <a16:creationId xmlns:a16="http://schemas.microsoft.com/office/drawing/2014/main" id="{B7827024-55FB-4679-B9F7-7C4F839803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" y="2571"/>
              <a:ext cx="1136" cy="601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68678" name="Rectangle 6">
              <a:extLst>
                <a:ext uri="{FF2B5EF4-FFF2-40B4-BE49-F238E27FC236}">
                  <a16:creationId xmlns:a16="http://schemas.microsoft.com/office/drawing/2014/main" id="{50CB3B46-BBDA-4C43-BC8B-B1018BDA4A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1" y="2646"/>
              <a:ext cx="117" cy="117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68679" name="Text Box 7">
              <a:extLst>
                <a:ext uri="{FF2B5EF4-FFF2-40B4-BE49-F238E27FC236}">
                  <a16:creationId xmlns:a16="http://schemas.microsoft.com/office/drawing/2014/main" id="{8E96890C-CC8A-4892-8F26-FE1E152486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5" y="2601"/>
              <a:ext cx="883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en-US" sz="1400" b="1">
                  <a:latin typeface="Arial Narrow" panose="020B0606020202030204" pitchFamily="34" charset="0"/>
                </a:rPr>
                <a:t>Less than 700 km</a:t>
              </a:r>
            </a:p>
          </p:txBody>
        </p:sp>
        <p:sp>
          <p:nvSpPr>
            <p:cNvPr id="668680" name="Rectangle 8">
              <a:extLst>
                <a:ext uri="{FF2B5EF4-FFF2-40B4-BE49-F238E27FC236}">
                  <a16:creationId xmlns:a16="http://schemas.microsoft.com/office/drawing/2014/main" id="{09C5AC98-B47D-43CD-9215-4A356BE791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1" y="2819"/>
              <a:ext cx="117" cy="117"/>
            </a:xfrm>
            <a:prstGeom prst="rect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68681" name="Text Box 9">
              <a:extLst>
                <a:ext uri="{FF2B5EF4-FFF2-40B4-BE49-F238E27FC236}">
                  <a16:creationId xmlns:a16="http://schemas.microsoft.com/office/drawing/2014/main" id="{F90C221D-38EF-4A2C-9017-FA124ED4537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5" y="2777"/>
              <a:ext cx="894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en-US" sz="1400" b="1">
                  <a:latin typeface="Arial Narrow" panose="020B0606020202030204" pitchFamily="34" charset="0"/>
                </a:rPr>
                <a:t>More than 700 km</a:t>
              </a:r>
            </a:p>
          </p:txBody>
        </p:sp>
        <p:sp>
          <p:nvSpPr>
            <p:cNvPr id="668682" name="Rectangle 10">
              <a:extLst>
                <a:ext uri="{FF2B5EF4-FFF2-40B4-BE49-F238E27FC236}">
                  <a16:creationId xmlns:a16="http://schemas.microsoft.com/office/drawing/2014/main" id="{ABFB3999-8310-4E3B-88BD-FCA4B85BBF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1" y="2987"/>
              <a:ext cx="117" cy="117"/>
            </a:xfrm>
            <a:prstGeom prst="rect">
              <a:avLst/>
            </a:prstGeom>
            <a:solidFill>
              <a:srgbClr val="FF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68683" name="Text Box 11">
              <a:extLst>
                <a:ext uri="{FF2B5EF4-FFF2-40B4-BE49-F238E27FC236}">
                  <a16:creationId xmlns:a16="http://schemas.microsoft.com/office/drawing/2014/main" id="{2121AB9F-0E71-4480-BC55-9B529A1EEC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3" y="2953"/>
              <a:ext cx="869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en-US" sz="1400" b="1">
                  <a:latin typeface="Arial Narrow" panose="020B0606020202030204" pitchFamily="34" charset="0"/>
                </a:rPr>
                <a:t>Maritime Enclave</a:t>
              </a:r>
            </a:p>
          </p:txBody>
        </p: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722" name="Rectangle 2">
            <a:extLst>
              <a:ext uri="{FF2B5EF4-FFF2-40B4-BE49-F238E27FC236}">
                <a16:creationId xmlns:a16="http://schemas.microsoft.com/office/drawing/2014/main" id="{0D891957-70E5-4BA4-B042-B938FD3741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83403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70723" name="Rectangle 3">
            <a:extLst>
              <a:ext uri="{FF2B5EF4-FFF2-40B4-BE49-F238E27FC236}">
                <a16:creationId xmlns:a16="http://schemas.microsoft.com/office/drawing/2014/main" id="{2CAB3DB2-7EE5-467C-AF3F-5645B879E6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08122" y="883403"/>
            <a:ext cx="10972800" cy="4773478"/>
          </a:xfrm>
        </p:spPr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Global fleet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About 85,000 ships of more than 100 tons.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Half of them performing transport functions and the other half performing service functions (e.g. tugs).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Growth of the number of ships as well as their average size.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Oceanic maritime traffic dominantly concerns freight.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2770" name="Rectangle 2">
            <a:extLst>
              <a:ext uri="{FF2B5EF4-FFF2-40B4-BE49-F238E27FC236}">
                <a16:creationId xmlns:a16="http://schemas.microsoft.com/office/drawing/2014/main" id="{8B2E576B-E9E9-4452-B34F-383A26FBFF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239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Registered World Fleet, 1914-2000</a:t>
            </a:r>
          </a:p>
        </p:txBody>
      </p:sp>
      <p:graphicFrame>
        <p:nvGraphicFramePr>
          <p:cNvPr id="672771" name="Object 3">
            <a:extLst>
              <a:ext uri="{FF2B5EF4-FFF2-40B4-BE49-F238E27FC236}">
                <a16:creationId xmlns:a16="http://schemas.microsoft.com/office/drawing/2014/main" id="{6E414778-00E7-4907-9C1E-3D7FA9438FA0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7804040"/>
              </p:ext>
            </p:extLst>
          </p:nvPr>
        </p:nvGraphicFramePr>
        <p:xfrm>
          <a:off x="759417" y="980914"/>
          <a:ext cx="9096348" cy="46294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6" name="Chart" r:id="rId4" imgW="7772400" imgH="4114800" progId="MSGraph.Chart.8">
                  <p:embed followColorScheme="full"/>
                </p:oleObj>
              </mc:Choice>
              <mc:Fallback>
                <p:oleObj name="Chart" r:id="rId4" imgW="7772400" imgH="4114800" progId="MSGraph.Chart.8">
                  <p:embed followColorScheme="full"/>
                  <p:pic>
                    <p:nvPicPr>
                      <p:cNvPr id="672771" name="Object 3">
                        <a:extLst>
                          <a:ext uri="{FF2B5EF4-FFF2-40B4-BE49-F238E27FC236}">
                            <a16:creationId xmlns:a16="http://schemas.microsoft.com/office/drawing/2014/main" id="{6E414778-00E7-4907-9C1E-3D7FA9438FA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9417" y="980914"/>
                        <a:ext cx="9096348" cy="46294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62" name="Rectangle 2">
            <a:extLst>
              <a:ext uri="{FF2B5EF4-FFF2-40B4-BE49-F238E27FC236}">
                <a16:creationId xmlns:a16="http://schemas.microsoft.com/office/drawing/2014/main" id="{6A6F32BB-135B-48EC-BA11-904F93AC5D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706563" name="Rectangle 3">
            <a:extLst>
              <a:ext uri="{FF2B5EF4-FFF2-40B4-BE49-F238E27FC236}">
                <a16:creationId xmlns:a16="http://schemas.microsoft.com/office/drawing/2014/main" id="{D00ACE1B-40B9-4400-B69F-5899F24867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964769"/>
            <a:ext cx="10972800" cy="4692111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b="1" dirty="0"/>
              <a:t>Passenger vessels</a:t>
            </a:r>
          </a:p>
          <a:p>
            <a:pPr lvl="1"/>
            <a:r>
              <a:rPr lang="en-US" altLang="en-US" b="1" dirty="0"/>
              <a:t>Passenger ferries:</a:t>
            </a:r>
          </a:p>
          <a:p>
            <a:pPr lvl="2"/>
            <a:r>
              <a:rPr lang="en-US" altLang="en-US" b="1" dirty="0"/>
              <a:t>People are carried across relatively short bodies of water in a shuttle-type service.</a:t>
            </a:r>
          </a:p>
          <a:p>
            <a:pPr lvl="2"/>
            <a:r>
              <a:rPr lang="en-US" altLang="en-US" b="1" dirty="0"/>
              <a:t>Tend to be small and fast vessels.</a:t>
            </a:r>
          </a:p>
          <a:p>
            <a:pPr lvl="1"/>
            <a:r>
              <a:rPr lang="en-US" altLang="en-US" b="1" dirty="0"/>
              <a:t>Cruise ships:</a:t>
            </a:r>
          </a:p>
          <a:p>
            <a:pPr lvl="2"/>
            <a:r>
              <a:rPr lang="en-US" altLang="en-US" b="1" dirty="0"/>
              <a:t>Passengers are taken on trips of various durations, usually over several days.</a:t>
            </a:r>
          </a:p>
          <a:p>
            <a:pPr lvl="2"/>
            <a:r>
              <a:rPr lang="en-US" altLang="en-US" b="1" dirty="0"/>
              <a:t>Usually very large capacity ships.</a:t>
            </a:r>
          </a:p>
          <a:p>
            <a:pPr lvl="2"/>
            <a:r>
              <a:rPr lang="en-US" altLang="en-US" b="1" dirty="0"/>
              <a:t>Before air transportation, serviced by liner passenger ships, dominantly over the North Atlantic.</a:t>
            </a:r>
          </a:p>
          <a:p>
            <a:r>
              <a:rPr lang="en-US" altLang="en-US" b="1" dirty="0"/>
              <a:t>Roll on-Roll off (RORO) vessels</a:t>
            </a:r>
          </a:p>
          <a:p>
            <a:pPr lvl="1"/>
            <a:r>
              <a:rPr lang="en-US" altLang="en-US" b="1" dirty="0"/>
              <a:t>Allow cars, trucks and trains to be loaded directly on board.</a:t>
            </a:r>
          </a:p>
          <a:p>
            <a:pPr lvl="1"/>
            <a:r>
              <a:rPr lang="en-US" altLang="en-US" b="1" dirty="0"/>
              <a:t>The largest are the car carriers that transport vehicles from assembly plants to the main markets.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866" name="Rectangle 2">
            <a:extLst>
              <a:ext uri="{FF2B5EF4-FFF2-40B4-BE49-F238E27FC236}">
                <a16:creationId xmlns:a16="http://schemas.microsoft.com/office/drawing/2014/main" id="{4F59D733-BF3A-44F0-896C-172CD5C34F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74915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Cruise Ship</a:t>
            </a:r>
          </a:p>
        </p:txBody>
      </p:sp>
      <p:pic>
        <p:nvPicPr>
          <p:cNvPr id="676867" name="Picture 3">
            <a:extLst>
              <a:ext uri="{FF2B5EF4-FFF2-40B4-BE49-F238E27FC236}">
                <a16:creationId xmlns:a16="http://schemas.microsoft.com/office/drawing/2014/main" id="{D747A720-D874-4110-9B95-BAC26044A0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" y="878682"/>
            <a:ext cx="9901615" cy="474720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914" name="Rectangle 2">
            <a:extLst>
              <a:ext uri="{FF2B5EF4-FFF2-40B4-BE49-F238E27FC236}">
                <a16:creationId xmlns:a16="http://schemas.microsoft.com/office/drawing/2014/main" id="{84D4193F-FD93-4C0B-A0C1-6E53EC1F70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 Ferry Ship Entering the Port of Le Havre, France</a:t>
            </a:r>
          </a:p>
        </p:txBody>
      </p:sp>
      <p:pic>
        <p:nvPicPr>
          <p:cNvPr id="678915" name="Picture 3">
            <a:extLst>
              <a:ext uri="{FF2B5EF4-FFF2-40B4-BE49-F238E27FC236}">
                <a16:creationId xmlns:a16="http://schemas.microsoft.com/office/drawing/2014/main" id="{17877346-AABB-46A3-AF0F-FFE75FB2BF6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08444" y="1580827"/>
            <a:ext cx="9076531" cy="399856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06D3E2-72FC-4E29-8819-2ADF3CD0C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altLang="en-US" dirty="0"/>
          </a:p>
        </p:txBody>
      </p:sp>
      <p:sp>
        <p:nvSpPr>
          <p:cNvPr id="131074" name="Rectangle 2">
            <a:extLst>
              <a:ext uri="{FF2B5EF4-FFF2-40B4-BE49-F238E27FC236}">
                <a16:creationId xmlns:a16="http://schemas.microsoft.com/office/drawing/2014/main" id="{106932AD-9A61-479D-87DB-329E0F3F88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00632" y="0"/>
            <a:ext cx="10390716" cy="1193369"/>
          </a:xfrm>
        </p:spPr>
        <p:txBody>
          <a:bodyPr/>
          <a:lstStyle/>
          <a:p>
            <a:r>
              <a:rPr lang="en-US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Basic Modes of Transportation: </a:t>
            </a:r>
            <a:r>
              <a:rPr lang="en-US" altLang="en-US" sz="36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Domestic Water Carriers</a:t>
            </a:r>
            <a:endParaRPr lang="en-US" altLang="en-US" b="1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ADDFCFBB-4FCD-4F2B-B1F2-D9079C30232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73437" y="1264807"/>
            <a:ext cx="5162146" cy="4114800"/>
          </a:xfrm>
        </p:spPr>
        <p:txBody>
          <a:bodyPr>
            <a:normAutofit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Relatively low-cost mode; do not own the rights-of-way; easy entry and exit.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Typically, a long-distance mover  of low value, bulk-type mineral, agricultural and forest products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Low rates but long transit times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Low accessibility but high capability</a:t>
            </a:r>
          </a:p>
        </p:txBody>
      </p:sp>
      <p:pic>
        <p:nvPicPr>
          <p:cNvPr id="131082" name="Picture 10">
            <a:extLst>
              <a:ext uri="{FF2B5EF4-FFF2-40B4-BE49-F238E27FC236}">
                <a16:creationId xmlns:a16="http://schemas.microsoft.com/office/drawing/2014/main" id="{A78D7539-A076-47CF-BD6A-006FEA54098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56419" y="1188607"/>
            <a:ext cx="4779851" cy="4191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>
            <a:extLst>
              <a:ext uri="{FF2B5EF4-FFF2-40B4-BE49-F238E27FC236}">
                <a16:creationId xmlns:a16="http://schemas.microsoft.com/office/drawing/2014/main" id="{7C8DEF5C-F279-4CBB-A465-B5FEF4F2AB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642" y="-5557"/>
            <a:ext cx="10390716" cy="1245421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Basic Modes of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Water Carriers</a:t>
            </a:r>
          </a:p>
        </p:txBody>
      </p:sp>
      <p:sp>
        <p:nvSpPr>
          <p:cNvPr id="132099" name="Rectangle 3">
            <a:extLst>
              <a:ext uri="{FF2B5EF4-FFF2-40B4-BE49-F238E27FC236}">
                <a16:creationId xmlns:a16="http://schemas.microsoft.com/office/drawing/2014/main" id="{BA638946-35F4-481B-8C10-9CF538DE14F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702589" y="1239864"/>
            <a:ext cx="5186767" cy="4114800"/>
          </a:xfrm>
        </p:spPr>
        <p:txBody>
          <a:bodyPr>
            <a:normAutofit/>
          </a:bodyPr>
          <a:lstStyle/>
          <a:p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General cargo ships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Large high capacity cargo holds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Engaged on a contract basis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Many have self-contained cranes for loading/unloading</a:t>
            </a:r>
          </a:p>
          <a:p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Bulk carriers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Specially designed to haul minerals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Can handle multiple cargoes</a:t>
            </a:r>
          </a:p>
        </p:txBody>
      </p:sp>
      <p:pic>
        <p:nvPicPr>
          <p:cNvPr id="132112" name="Picture 16">
            <a:extLst>
              <a:ext uri="{FF2B5EF4-FFF2-40B4-BE49-F238E27FC236}">
                <a16:creationId xmlns:a16="http://schemas.microsoft.com/office/drawing/2014/main" id="{2E9A1441-1F82-4B62-A9F3-BA24AC72B04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14558" y="1239863"/>
            <a:ext cx="4876800" cy="39985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>
            <a:extLst>
              <a:ext uri="{FF2B5EF4-FFF2-40B4-BE49-F238E27FC236}">
                <a16:creationId xmlns:a16="http://schemas.microsoft.com/office/drawing/2014/main" id="{5E737B32-3D79-4620-9A7B-0599029596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02110" y="19051"/>
            <a:ext cx="10390716" cy="1081329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Basic Modes of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Water Carriers</a:t>
            </a:r>
          </a:p>
        </p:txBody>
      </p:sp>
      <p:sp>
        <p:nvSpPr>
          <p:cNvPr id="133123" name="Rectangle 3">
            <a:extLst>
              <a:ext uri="{FF2B5EF4-FFF2-40B4-BE49-F238E27FC236}">
                <a16:creationId xmlns:a16="http://schemas.microsoft.com/office/drawing/2014/main" id="{2B4226B9-7E74-4940-926B-6E6A0CE798CD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4434" y="1248018"/>
            <a:ext cx="5491566" cy="4114800"/>
          </a:xfrm>
        </p:spPr>
        <p:txBody>
          <a:bodyPr/>
          <a:lstStyle/>
          <a:p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Tankers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Specially designed for liquid cargoes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Largest vessels afloat, some VLCCs at 500k+ tons</a:t>
            </a:r>
          </a:p>
          <a:p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Container ships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High speeds for ships; increasingly more common and important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Larger vessels can handle up to 5,000 containers.</a:t>
            </a:r>
          </a:p>
        </p:txBody>
      </p:sp>
      <p:pic>
        <p:nvPicPr>
          <p:cNvPr id="133124" name="Picture 4">
            <a:extLst>
              <a:ext uri="{FF2B5EF4-FFF2-40B4-BE49-F238E27FC236}">
                <a16:creationId xmlns:a16="http://schemas.microsoft.com/office/drawing/2014/main" id="{B0AF70AD-124A-4023-B6FF-4E7CBC6F815E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05599" y="1248018"/>
            <a:ext cx="4406685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>
            <a:extLst>
              <a:ext uri="{FF2B5EF4-FFF2-40B4-BE49-F238E27FC236}">
                <a16:creationId xmlns:a16="http://schemas.microsoft.com/office/drawing/2014/main" id="{243EBE48-98AC-4073-9536-3DFFFB6437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95100" y="0"/>
            <a:ext cx="10390716" cy="146208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Basic Modes of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Water Carriers</a:t>
            </a:r>
          </a:p>
        </p:txBody>
      </p:sp>
      <p:sp>
        <p:nvSpPr>
          <p:cNvPr id="134147" name="Rectangle 3">
            <a:extLst>
              <a:ext uri="{FF2B5EF4-FFF2-40B4-BE49-F238E27FC236}">
                <a16:creationId xmlns:a16="http://schemas.microsoft.com/office/drawing/2014/main" id="{1BF26986-0228-43C1-89EC-1F45AE98404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57939" y="1462087"/>
            <a:ext cx="5239720" cy="4114800"/>
          </a:xfrm>
        </p:spPr>
        <p:txBody>
          <a:bodyPr/>
          <a:lstStyle/>
          <a:p>
            <a:r>
              <a:rPr lang="en-US" alt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RO-RO (Roll on-Roll off)</a:t>
            </a:r>
          </a:p>
          <a:p>
            <a:pPr lvl="1"/>
            <a:r>
              <a:rPr lang="en-US" alt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Basically a large ferry that facilitates the loading and unloading process by using drive on/off ramps</a:t>
            </a:r>
          </a:p>
          <a:p>
            <a:pPr lvl="1"/>
            <a:r>
              <a:rPr lang="en-US" alt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May also have the capacity to haul containers</a:t>
            </a:r>
          </a:p>
          <a:p>
            <a:r>
              <a:rPr lang="en-US" alt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Other</a:t>
            </a:r>
          </a:p>
          <a:p>
            <a:pPr lvl="1"/>
            <a:r>
              <a:rPr lang="en-US" alt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OBO multipurpose carriers</a:t>
            </a:r>
          </a:p>
          <a:p>
            <a:pPr lvl="1"/>
            <a:r>
              <a:rPr lang="en-US" alt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Barges (not transoceanic)</a:t>
            </a:r>
          </a:p>
        </p:txBody>
      </p:sp>
      <p:pic>
        <p:nvPicPr>
          <p:cNvPr id="134151" name="Picture 7">
            <a:extLst>
              <a:ext uri="{FF2B5EF4-FFF2-40B4-BE49-F238E27FC236}">
                <a16:creationId xmlns:a16="http://schemas.microsoft.com/office/drawing/2014/main" id="{1DC2E816-B4F7-45C1-A341-5C900AFAAC3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0" y="1547569"/>
            <a:ext cx="5239720" cy="402931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8610" name="Rectangle 2">
            <a:extLst>
              <a:ext uri="{FF2B5EF4-FFF2-40B4-BE49-F238E27FC236}">
                <a16:creationId xmlns:a16="http://schemas.microsoft.com/office/drawing/2014/main" id="{F2F73587-1D9B-4F8F-A477-23C17322D5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67905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RO-RO Cargo Ship</a:t>
            </a:r>
          </a:p>
        </p:txBody>
      </p:sp>
      <p:pic>
        <p:nvPicPr>
          <p:cNvPr id="708611" name="Picture 3">
            <a:extLst>
              <a:ext uri="{FF2B5EF4-FFF2-40B4-BE49-F238E27FC236}">
                <a16:creationId xmlns:a16="http://schemas.microsoft.com/office/drawing/2014/main" id="{0B6E524F-19F5-40A7-9B88-7C818DF00CB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14780" y="867905"/>
            <a:ext cx="8167606" cy="46959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010" name="Rectangle 2">
            <a:extLst>
              <a:ext uri="{FF2B5EF4-FFF2-40B4-BE49-F238E27FC236}">
                <a16:creationId xmlns:a16="http://schemas.microsoft.com/office/drawing/2014/main" id="{23722681-6782-4739-BCC8-3FFE5E2BB6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37668" y="0"/>
            <a:ext cx="4866468" cy="11430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83011" name="Rectangle 3">
            <a:extLst>
              <a:ext uri="{FF2B5EF4-FFF2-40B4-BE49-F238E27FC236}">
                <a16:creationId xmlns:a16="http://schemas.microsoft.com/office/drawing/2014/main" id="{F729B8D5-54E2-4B94-BB7B-98BC93DA68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70115" y="949273"/>
            <a:ext cx="10972800" cy="4692110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Bulk cargo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Freight, both dry or liquid, that is not packaged.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Minerals (oil, coal, iron ore) and grains.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Requires the use of specialized ships such as oil tankers as well as specialized transshipment and storage facilities.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Single origin, destination and client.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Prone to economies of scale. 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Break-bulk cargo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General cargo that has been packaged in some way with the use of bags, boxes or drums.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Numerous origins, destinations and clients.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Before containerization, economies of scale were difficult to achieve.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2706" name="Rectangle 2">
            <a:extLst>
              <a:ext uri="{FF2B5EF4-FFF2-40B4-BE49-F238E27FC236}">
                <a16:creationId xmlns:a16="http://schemas.microsoft.com/office/drawing/2014/main" id="{2E250EE0-339E-42C3-961E-E1F469F7E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"/>
            <a:ext cx="10972800" cy="1069382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World’s Largest Dry-Bulk Carrier, the </a:t>
            </a:r>
            <a:r>
              <a:rPr lang="en-US" altLang="en-US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Berge </a:t>
            </a:r>
            <a:r>
              <a:rPr lang="en-US" altLang="en-US" b="1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Stalh</a:t>
            </a:r>
            <a:endParaRPr lang="en-US" altLang="en-US" b="1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2707" name="Picture 3">
            <a:extLst>
              <a:ext uri="{FF2B5EF4-FFF2-40B4-BE49-F238E27FC236}">
                <a16:creationId xmlns:a16="http://schemas.microsoft.com/office/drawing/2014/main" id="{45093AC3-B27E-4364-A0F2-31CEE6C1EA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874" y="1344613"/>
            <a:ext cx="9236989" cy="4203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3250" name="Rectangle 2">
            <a:extLst>
              <a:ext uri="{FF2B5EF4-FFF2-40B4-BE49-F238E27FC236}">
                <a16:creationId xmlns:a16="http://schemas.microsoft.com/office/drawing/2014/main" id="{0C3241C8-C12C-464C-AB14-0405426FDF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75675" y="0"/>
            <a:ext cx="4804474" cy="1143000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Regina Maersk</a:t>
            </a:r>
          </a:p>
        </p:txBody>
      </p:sp>
      <p:pic>
        <p:nvPicPr>
          <p:cNvPr id="693251" name="Picture 3">
            <a:extLst>
              <a:ext uri="{FF2B5EF4-FFF2-40B4-BE49-F238E27FC236}">
                <a16:creationId xmlns:a16="http://schemas.microsoft.com/office/drawing/2014/main" id="{A404F8FA-12DA-4E1F-9126-78C90FD48D5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98902" y="894839"/>
            <a:ext cx="10073897" cy="4781550"/>
          </a:xfrm>
          <a:noFill/>
          <a:ln/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962" name="Rectangle 2">
            <a:extLst>
              <a:ext uri="{FF2B5EF4-FFF2-40B4-BE49-F238E27FC236}">
                <a16:creationId xmlns:a16="http://schemas.microsoft.com/office/drawing/2014/main" id="{A60AB153-1344-4866-8A69-2E62D36C22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87118" y="0"/>
            <a:ext cx="4401519" cy="85240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80963" name="Rectangle 3">
            <a:extLst>
              <a:ext uri="{FF2B5EF4-FFF2-40B4-BE49-F238E27FC236}">
                <a16:creationId xmlns:a16="http://schemas.microsoft.com/office/drawing/2014/main" id="{1CFABA40-9316-4278-90C8-B8E101D0E6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1112" y="995767"/>
            <a:ext cx="10972800" cy="4723108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Growth of maritime traffic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Increase in energy and mineral cargoes: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Growing demand from developed economies.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Many developing countries, such as China, are also increasingly involved in importing raw materials.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Globalization: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International division of the production and trade liberalization.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Technical improvements in ship and maritime terminals.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Economies of scale: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Remain a low-cost mode.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Strengthened by containerization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058" name="Rectangle 2">
            <a:extLst>
              <a:ext uri="{FF2B5EF4-FFF2-40B4-BE49-F238E27FC236}">
                <a16:creationId xmlns:a16="http://schemas.microsoft.com/office/drawing/2014/main" id="{B394C40C-B9C1-4B75-A096-585AFD5D0E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CA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Tons Shipped by Maritime Transportation, 1981-2000 (in millions)</a:t>
            </a:r>
            <a:endParaRPr lang="en-US" alt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85059" name="Object 3">
            <a:extLst>
              <a:ext uri="{FF2B5EF4-FFF2-40B4-BE49-F238E27FC236}">
                <a16:creationId xmlns:a16="http://schemas.microsoft.com/office/drawing/2014/main" id="{1E383643-A456-4633-A842-95B838E6E9E8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388943"/>
              </p:ext>
            </p:extLst>
          </p:nvPr>
        </p:nvGraphicFramePr>
        <p:xfrm>
          <a:off x="1540924" y="1371600"/>
          <a:ext cx="8842939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40" name="Chart" r:id="rId4" imgW="7772400" imgH="4114800" progId="MSGraph.Chart.8">
                  <p:embed followColorScheme="full"/>
                </p:oleObj>
              </mc:Choice>
              <mc:Fallback>
                <p:oleObj name="Chart" r:id="rId4" imgW="7772400" imgH="4114800" progId="MSGraph.Chart.8">
                  <p:embed followColorScheme="full"/>
                  <p:pic>
                    <p:nvPicPr>
                      <p:cNvPr id="685059" name="Object 3">
                        <a:extLst>
                          <a:ext uri="{FF2B5EF4-FFF2-40B4-BE49-F238E27FC236}">
                            <a16:creationId xmlns:a16="http://schemas.microsoft.com/office/drawing/2014/main" id="{1E383643-A456-4633-A842-95B838E6E9E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0924" y="1371600"/>
                        <a:ext cx="8842939" cy="411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6" name="Rectangle 2">
            <a:extLst>
              <a:ext uri="{FF2B5EF4-FFF2-40B4-BE49-F238E27FC236}">
                <a16:creationId xmlns:a16="http://schemas.microsoft.com/office/drawing/2014/main" id="{7A8BA328-2D50-446D-A713-43CD2CA9FA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91173" y="0"/>
            <a:ext cx="5129940" cy="75941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87107" name="Rectangle 3">
            <a:extLst>
              <a:ext uri="{FF2B5EF4-FFF2-40B4-BE49-F238E27FC236}">
                <a16:creationId xmlns:a16="http://schemas.microsoft.com/office/drawing/2014/main" id="{992F3A43-9497-4BE7-B32E-86BA5803C0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1112" y="840783"/>
            <a:ext cx="10972800" cy="4785101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Technical innovations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Size: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Expresses type as well as capacity.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Each time the size of a ship is doubled, its capacity is cubed.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largest tankers (ULCC) are around 500,000 dwt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largest dry bulk carriers are around 350,000 dwt.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Remaining constraints in ship size are the capacity of ports and canals.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Speed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Average speed of ships is about 15 knots (1 knot = 1 marine mile = 1,853 meters), which is 28 km per hour.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 ship can travel about 575 km per day.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Recent ships can travel at speeds between 25 to 30 knots (45 to 55 km per hour).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Reaching higher maritime speeds remains a challenge which is excessively costly to overcome.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154" name="Rectangle 2">
            <a:extLst>
              <a:ext uri="{FF2B5EF4-FFF2-40B4-BE49-F238E27FC236}">
                <a16:creationId xmlns:a16="http://schemas.microsoft.com/office/drawing/2014/main" id="{498CB8FA-008E-4EA1-A7D6-256C2DDA75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43919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89155" name="Rectangle 3">
            <a:extLst>
              <a:ext uri="{FF2B5EF4-FFF2-40B4-BE49-F238E27FC236}">
                <a16:creationId xmlns:a16="http://schemas.microsoft.com/office/drawing/2014/main" id="{6F552E8E-2DBC-4921-A3F7-AE5DF8B5C0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4617" y="743918"/>
            <a:ext cx="10972800" cy="4928461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Specialization of ships: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General cargo ships, tankers, grain carriers, barges, mineral carriers, bulk carriers, methane carriers and container ships.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Ship design: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hulls are the result of considerable efforts to minimize energy consumption, construction costs and improve safety.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 ship can take between 4 months (container and crude carriers) and 1 year to build (cruise ship).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Automation: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Self-unloading ships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Computer assisted navigation (crew needs are reduced and safety is increased) and global positioning systems.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Smaller crews being required to operate larger ships.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9394" name="Rectangle 2">
            <a:extLst>
              <a:ext uri="{FF2B5EF4-FFF2-40B4-BE49-F238E27FC236}">
                <a16:creationId xmlns:a16="http://schemas.microsoft.com/office/drawing/2014/main" id="{FABE2CA1-4A8B-43F4-A78C-8932A8FE45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05912"/>
          </a:xfrm>
        </p:spPr>
        <p:txBody>
          <a:bodyPr/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99395" name="Rectangle 3">
            <a:extLst>
              <a:ext uri="{FF2B5EF4-FFF2-40B4-BE49-F238E27FC236}">
                <a16:creationId xmlns:a16="http://schemas.microsoft.com/office/drawing/2014/main" id="{915712DF-2520-4B2A-AA6E-61D856735E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964769"/>
            <a:ext cx="10972800" cy="4692111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Flags of convenience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46% of the ships and about 62% of the global tonnage (1998).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Regulation: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Under maritime law, the owner is bound to the rules and regulations of the country of registration.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Registry costs: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Registry costs are on average between 30 to 50% lower than those of North America and Western Europe.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Operating costs: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From 12 to 27% lower than traditional registry fleets.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Savings are coming from lower manning expenses.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Lower standards in terms of salary and benefits.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1444" name="Rectangle 4">
            <a:extLst>
              <a:ext uri="{FF2B5EF4-FFF2-40B4-BE49-F238E27FC236}">
                <a16:creationId xmlns:a16="http://schemas.microsoft.com/office/drawing/2014/main" id="{070307EB-3A0A-4733-B291-170935CFAC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239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Tonnage by Country of Registry, 2003</a:t>
            </a:r>
          </a:p>
        </p:txBody>
      </p:sp>
      <p:graphicFrame>
        <p:nvGraphicFramePr>
          <p:cNvPr id="701445" name="Object 5">
            <a:extLst>
              <a:ext uri="{FF2B5EF4-FFF2-40B4-BE49-F238E27FC236}">
                <a16:creationId xmlns:a16="http://schemas.microsoft.com/office/drawing/2014/main" id="{5A7DFB3D-1F7B-4467-9223-1EE8E92F7A1C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1922373"/>
              </p:ext>
            </p:extLst>
          </p:nvPr>
        </p:nvGraphicFramePr>
        <p:xfrm>
          <a:off x="898902" y="1295400"/>
          <a:ext cx="9083298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4" name="Chart" r:id="rId4" imgW="7772400" imgH="4114800" progId="MSGraph.Chart.8">
                  <p:embed followColorScheme="full"/>
                </p:oleObj>
              </mc:Choice>
              <mc:Fallback>
                <p:oleObj name="Chart" r:id="rId4" imgW="7772400" imgH="4114800" progId="MSGraph.Chart.8">
                  <p:embed followColorScheme="full"/>
                  <p:pic>
                    <p:nvPicPr>
                      <p:cNvPr id="701445" name="Object 5">
                        <a:extLst>
                          <a:ext uri="{FF2B5EF4-FFF2-40B4-BE49-F238E27FC236}">
                            <a16:creationId xmlns:a16="http://schemas.microsoft.com/office/drawing/2014/main" id="{5A7DFB3D-1F7B-4467-9223-1EE8E92F7A1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8902" y="1295400"/>
                        <a:ext cx="9083298" cy="411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>
            <a:extLst>
              <a:ext uri="{FF2B5EF4-FFF2-40B4-BE49-F238E27FC236}">
                <a16:creationId xmlns:a16="http://schemas.microsoft.com/office/drawing/2014/main" id="{D59F5CA3-D30F-4869-8FC7-DCE6BF1E06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01486" y="34927"/>
            <a:ext cx="10390716" cy="1096449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Basic Modes of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 Carriers</a:t>
            </a:r>
          </a:p>
        </p:txBody>
      </p:sp>
      <p:sp>
        <p:nvSpPr>
          <p:cNvPr id="135171" name="Rectangle 3">
            <a:extLst>
              <a:ext uri="{FF2B5EF4-FFF2-40B4-BE49-F238E27FC236}">
                <a16:creationId xmlns:a16="http://schemas.microsoft.com/office/drawing/2014/main" id="{49ED7D1E-A0B4-4EE8-9FB3-51EDBDFB977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8488" y="1131375"/>
            <a:ext cx="7687159" cy="4510007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Limited number of large carriers earn about 90% of the revenue.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Any of the air carriers can carry air freight although some haul nothing but freight.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Cost structure is highly variable; do not own rights-of-way.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Transit times are fastest of the modes, but rates are highest.</a:t>
            </a:r>
          </a:p>
        </p:txBody>
      </p:sp>
      <p:pic>
        <p:nvPicPr>
          <p:cNvPr id="135172" name="Picture 4">
            <a:extLst>
              <a:ext uri="{FF2B5EF4-FFF2-40B4-BE49-F238E27FC236}">
                <a16:creationId xmlns:a16="http://schemas.microsoft.com/office/drawing/2014/main" id="{9CF7526F-30E8-4122-88FE-5290C701AE77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1635454">
            <a:off x="6877300" y="2172144"/>
            <a:ext cx="5021943" cy="196740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069997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70F2F165-506E-4DF3-A046-8A6A5EBBF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altLang="en-US" dirty="0"/>
          </a:p>
        </p:txBody>
      </p:sp>
      <p:sp>
        <p:nvSpPr>
          <p:cNvPr id="136194" name="Rectangle 2">
            <a:extLst>
              <a:ext uri="{FF2B5EF4-FFF2-40B4-BE49-F238E27FC236}">
                <a16:creationId xmlns:a16="http://schemas.microsoft.com/office/drawing/2014/main" id="{FEA98615-BA15-4FCD-A501-895F519E0F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10242" y="62707"/>
            <a:ext cx="10390716" cy="1313655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Basic Modes of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 Carriers</a:t>
            </a:r>
          </a:p>
        </p:txBody>
      </p:sp>
      <p:sp>
        <p:nvSpPr>
          <p:cNvPr id="136195" name="Rectangle 3">
            <a:extLst>
              <a:ext uri="{FF2B5EF4-FFF2-40B4-BE49-F238E27FC236}">
                <a16:creationId xmlns:a16="http://schemas.microsoft.com/office/drawing/2014/main" id="{58B25FB2-B060-44FB-A53D-53090383D46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02956" y="1371600"/>
            <a:ext cx="5069237" cy="4114800"/>
          </a:xfrm>
        </p:spPr>
        <p:txBody>
          <a:bodyPr>
            <a:normAutofit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Average revenue per ton mile 18 times higher than rail; twice that of motor carriers.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Seek goods with a high value to weight ratio.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Accessibility is low as is capability.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Reliability subject to weather more than other modes.</a:t>
            </a:r>
          </a:p>
        </p:txBody>
      </p:sp>
      <p:pic>
        <p:nvPicPr>
          <p:cNvPr id="136200" name="Picture 8">
            <a:extLst>
              <a:ext uri="{FF2B5EF4-FFF2-40B4-BE49-F238E27FC236}">
                <a16:creationId xmlns:a16="http://schemas.microsoft.com/office/drawing/2014/main" id="{88AC4A7B-5A58-481F-B29E-326B6BADF6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957" y="1521618"/>
            <a:ext cx="4876800" cy="396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63510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>
            <a:extLst>
              <a:ext uri="{FF2B5EF4-FFF2-40B4-BE49-F238E27FC236}">
                <a16:creationId xmlns:a16="http://schemas.microsoft.com/office/drawing/2014/main" id="{2FF5DC34-D5E3-441D-A54D-6850BF8439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67342" y="-4628"/>
            <a:ext cx="10390716" cy="1182500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Carrier</a:t>
            </a:r>
          </a:p>
        </p:txBody>
      </p:sp>
      <p:sp>
        <p:nvSpPr>
          <p:cNvPr id="141315" name="Rectangle 3">
            <a:extLst>
              <a:ext uri="{FF2B5EF4-FFF2-40B4-BE49-F238E27FC236}">
                <a16:creationId xmlns:a16="http://schemas.microsoft.com/office/drawing/2014/main" id="{D3F17831-3490-4E65-99BC-4780A120259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97425" y="1371600"/>
            <a:ext cx="6106332" cy="4114800"/>
          </a:xfrm>
        </p:spPr>
        <p:txBody>
          <a:bodyPr>
            <a:normAutofit lnSpcReduction="10000"/>
          </a:bodyPr>
          <a:lstStyle/>
          <a:p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For-hire carrier that serves the                      general public at reasonable rates                      and without discrimination.</a:t>
            </a:r>
          </a:p>
          <a:p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Stringent economic regulation                     designed to protect the public.</a:t>
            </a:r>
          </a:p>
          <a:p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Must transport all commodities offered...</a:t>
            </a:r>
          </a:p>
          <a:p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Commodities are limited to  those that the carrier’s equipment will handle.</a:t>
            </a:r>
          </a:p>
        </p:txBody>
      </p:sp>
      <p:pic>
        <p:nvPicPr>
          <p:cNvPr id="141316" name="Picture 4">
            <a:extLst>
              <a:ext uri="{FF2B5EF4-FFF2-40B4-BE49-F238E27FC236}">
                <a16:creationId xmlns:a16="http://schemas.microsoft.com/office/drawing/2014/main" id="{98D9CD67-EF52-4F03-B4C0-FAD4C5390492}"/>
              </a:ext>
            </a:extLst>
          </p:cNvPr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03757" y="1371600"/>
            <a:ext cx="5125775" cy="358785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>
            <a:extLst>
              <a:ext uri="{FF2B5EF4-FFF2-40B4-BE49-F238E27FC236}">
                <a16:creationId xmlns:a16="http://schemas.microsoft.com/office/drawing/2014/main" id="{D14838F0-E25A-4CD6-91A5-F3AF82A0D9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7127" y="0"/>
            <a:ext cx="10390716" cy="1053885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Carrier</a:t>
            </a:r>
          </a:p>
        </p:txBody>
      </p:sp>
      <p:sp>
        <p:nvSpPr>
          <p:cNvPr id="142339" name="Rectangle 3">
            <a:extLst>
              <a:ext uri="{FF2B5EF4-FFF2-40B4-BE49-F238E27FC236}">
                <a16:creationId xmlns:a16="http://schemas.microsoft.com/office/drawing/2014/main" id="{0C0A4DEF-CEDF-499F-BCD2-66EE929A3C2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7159" y="1371600"/>
            <a:ext cx="6922577" cy="4114800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Carrier is liable for damages to            products carried.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Exceptions to liability include                            acts of God, acts of the public                      enemy, acts of public authority,                       acts of the shipper and defects inherent in the goods.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Continued service is assisted by ceiling and floor limits on the rates charged.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Backbone of the transportation industry.</a:t>
            </a:r>
          </a:p>
        </p:txBody>
      </p:sp>
      <p:pic>
        <p:nvPicPr>
          <p:cNvPr id="142343" name="Picture 7">
            <a:extLst>
              <a:ext uri="{FF2B5EF4-FFF2-40B4-BE49-F238E27FC236}">
                <a16:creationId xmlns:a16="http://schemas.microsoft.com/office/drawing/2014/main" id="{92389D45-27A5-462D-8D58-0BF304607C1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52733" y="1600199"/>
            <a:ext cx="4876800" cy="294080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>
            <a:extLst>
              <a:ext uri="{FF2B5EF4-FFF2-40B4-BE49-F238E27FC236}">
                <a16:creationId xmlns:a16="http://schemas.microsoft.com/office/drawing/2014/main" id="{B20C9FCC-C63C-48CC-806A-A8F232E986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3690" y="17677"/>
            <a:ext cx="10390716" cy="1113699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Regulated Carrier</a:t>
            </a:r>
          </a:p>
        </p:txBody>
      </p:sp>
      <p:sp>
        <p:nvSpPr>
          <p:cNvPr id="184323" name="Rectangle 3">
            <a:extLst>
              <a:ext uri="{FF2B5EF4-FFF2-40B4-BE49-F238E27FC236}">
                <a16:creationId xmlns:a16="http://schemas.microsoft.com/office/drawing/2014/main" id="{F0C3A1DA-B48C-4FA2-887F-F27349C0134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99244" y="1131376"/>
            <a:ext cx="7604892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Regulated carriers are found in motor and water carriage.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 ICC Termination Act of 1995 eliminated most of the common carrier economic regulation for these two modes, including entry controls, reasonable rates, and nondiscrimination provisions.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When acting as a contract carrier,                      not subject to STB economic                 regulations.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Must provide safe and adequate                   service.</a:t>
            </a:r>
          </a:p>
        </p:txBody>
      </p:sp>
      <p:pic>
        <p:nvPicPr>
          <p:cNvPr id="184325" name="Picture 5">
            <a:extLst>
              <a:ext uri="{FF2B5EF4-FFF2-40B4-BE49-F238E27FC236}">
                <a16:creationId xmlns:a16="http://schemas.microsoft.com/office/drawing/2014/main" id="{44692906-4729-4EB2-A7ED-7E776187ECB4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74238" y="2526224"/>
            <a:ext cx="4726982" cy="271995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>
            <a:extLst>
              <a:ext uri="{FF2B5EF4-FFF2-40B4-BE49-F238E27FC236}">
                <a16:creationId xmlns:a16="http://schemas.microsoft.com/office/drawing/2014/main" id="{622E835D-68C4-44D2-96A3-6B2DFB1C30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642" y="69191"/>
            <a:ext cx="10390716" cy="146208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Contract Carriers</a:t>
            </a:r>
          </a:p>
        </p:txBody>
      </p:sp>
      <p:sp>
        <p:nvSpPr>
          <p:cNvPr id="143363" name="Rectangle 3">
            <a:extLst>
              <a:ext uri="{FF2B5EF4-FFF2-40B4-BE49-F238E27FC236}">
                <a16:creationId xmlns:a16="http://schemas.microsoft.com/office/drawing/2014/main" id="{659E3437-A501-42E3-8358-45430E785A3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77044" y="1371600"/>
            <a:ext cx="7580312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For-hire carrier that does                                    not have to serve the                                   general public.</a:t>
            </a:r>
          </a:p>
          <a:p>
            <a:pPr>
              <a:lnSpc>
                <a:spcPct val="9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May serve one or a few                              shippers exclusively.</a:t>
            </a:r>
          </a:p>
          <a:p>
            <a:pPr>
              <a:lnSpc>
                <a:spcPct val="9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May offer specialized equipment.</a:t>
            </a:r>
          </a:p>
          <a:p>
            <a:pPr>
              <a:lnSpc>
                <a:spcPct val="9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Not subject to regulation on services; rates usually lower than common or regulated carriers.</a:t>
            </a:r>
          </a:p>
        </p:txBody>
      </p:sp>
      <p:pic>
        <p:nvPicPr>
          <p:cNvPr id="143367" name="Picture 7">
            <a:extLst>
              <a:ext uri="{FF2B5EF4-FFF2-40B4-BE49-F238E27FC236}">
                <a16:creationId xmlns:a16="http://schemas.microsoft.com/office/drawing/2014/main" id="{CE8BE5AF-C864-4A0E-943D-3BD3DCB373E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602279" y="1371600"/>
            <a:ext cx="5112678" cy="227050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>
            <a:extLst>
              <a:ext uri="{FF2B5EF4-FFF2-40B4-BE49-F238E27FC236}">
                <a16:creationId xmlns:a16="http://schemas.microsoft.com/office/drawing/2014/main" id="{6E1C6614-AA0C-4C08-ADD1-0D015142DA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38640" y="-44316"/>
            <a:ext cx="10390716" cy="1176203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Contract Carriers</a:t>
            </a:r>
          </a:p>
        </p:txBody>
      </p:sp>
      <p:sp>
        <p:nvSpPr>
          <p:cNvPr id="144387" name="Rectangle 3">
            <a:extLst>
              <a:ext uri="{FF2B5EF4-FFF2-40B4-BE49-F238E27FC236}">
                <a16:creationId xmlns:a16="http://schemas.microsoft.com/office/drawing/2014/main" id="{F4CD6E57-AA1B-42B9-89E4-5CB8B3162F9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38944" y="1371600"/>
            <a:ext cx="6038056" cy="4114800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Other aspects of the carrier/shipper           relationship are made a                                     part of the contract                                    between the two parties.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Becoming more popular                                       as logistics managers                                        use contract carriage                                           to assure rates and                                        service levels.</a:t>
            </a:r>
          </a:p>
        </p:txBody>
      </p:sp>
      <p:pic>
        <p:nvPicPr>
          <p:cNvPr id="144394" name="Picture 10">
            <a:extLst>
              <a:ext uri="{FF2B5EF4-FFF2-40B4-BE49-F238E27FC236}">
                <a16:creationId xmlns:a16="http://schemas.microsoft.com/office/drawing/2014/main" id="{748BCFFC-87A1-4136-BC69-1A69651E94C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91933" y="1472339"/>
            <a:ext cx="5656880" cy="281294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14FDB039-BE07-416F-8111-B069315628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642" y="-5557"/>
            <a:ext cx="10390716" cy="1105938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Exempt Carriers</a:t>
            </a:r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E30B7DF-FD7B-4438-B9A4-CBEC47BB8E7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5908" y="1315243"/>
            <a:ext cx="5486400" cy="4227513"/>
          </a:xfrm>
        </p:spPr>
        <p:txBody>
          <a:bodyPr>
            <a:normAutofit lnSpcReduction="10000"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For-hire carrier exempt from economic regulation regarding rates and services.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Limited entry controls; low rates.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Usually haul agricultural products, but there are special rules as to what may be hauled by each mode of transportation, e.g., rail piggyback is exempt..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Limited number of carriers restricts availability.</a:t>
            </a:r>
          </a:p>
        </p:txBody>
      </p:sp>
      <p:pic>
        <p:nvPicPr>
          <p:cNvPr id="145417" name="Picture 9">
            <a:extLst>
              <a:ext uri="{FF2B5EF4-FFF2-40B4-BE49-F238E27FC236}">
                <a16:creationId xmlns:a16="http://schemas.microsoft.com/office/drawing/2014/main" id="{0012308F-134B-4ECE-A990-9DEE03848AF1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0217" y="821410"/>
            <a:ext cx="3966275" cy="472134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>
            <a:extLst>
              <a:ext uri="{FF2B5EF4-FFF2-40B4-BE49-F238E27FC236}">
                <a16:creationId xmlns:a16="http://schemas.microsoft.com/office/drawing/2014/main" id="{16D04EAF-0959-4D50-85E4-F5CC3CE09E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1181" y="0"/>
            <a:ext cx="10390716" cy="1019177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Private Carriers</a:t>
            </a:r>
          </a:p>
        </p:txBody>
      </p:sp>
      <p:sp>
        <p:nvSpPr>
          <p:cNvPr id="146435" name="Rectangle 3">
            <a:extLst>
              <a:ext uri="{FF2B5EF4-FFF2-40B4-BE49-F238E27FC236}">
                <a16:creationId xmlns:a16="http://schemas.microsoft.com/office/drawing/2014/main" id="{5AAF95FF-8DEF-488A-9E03-7FFEC462285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96889" y="1227300"/>
            <a:ext cx="6291369" cy="4114800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Private carriage is the firm’s own      transportation.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Not for-hire and not subject to                   Federal regulations.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May not be the firm’s primary                  business but can charge a                intracompany fee for                        transportation services.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Almost exclusively motor, but some rail, air and water also exist.</a:t>
            </a:r>
          </a:p>
        </p:txBody>
      </p:sp>
      <p:pic>
        <p:nvPicPr>
          <p:cNvPr id="146445" name="Picture 13">
            <a:extLst>
              <a:ext uri="{FF2B5EF4-FFF2-40B4-BE49-F238E27FC236}">
                <a16:creationId xmlns:a16="http://schemas.microsoft.com/office/drawing/2014/main" id="{FF7338CA-5821-473E-9DF1-BE1C0E4656E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392692" y="1227300"/>
            <a:ext cx="4302419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>
            <a:extLst>
              <a:ext uri="{FF2B5EF4-FFF2-40B4-BE49-F238E27FC236}">
                <a16:creationId xmlns:a16="http://schemas.microsoft.com/office/drawing/2014/main" id="{F73F650B-D6B2-4742-B841-44E17FF830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01486" y="0"/>
            <a:ext cx="10390716" cy="1193369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Private Carriers</a:t>
            </a:r>
          </a:p>
        </p:txBody>
      </p:sp>
      <p:sp>
        <p:nvSpPr>
          <p:cNvPr id="147459" name="Rectangle 3">
            <a:extLst>
              <a:ext uri="{FF2B5EF4-FFF2-40B4-BE49-F238E27FC236}">
                <a16:creationId xmlns:a16="http://schemas.microsoft.com/office/drawing/2014/main" id="{C0AABF5A-E599-47AE-91FA-153A22A587E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781844" y="1193369"/>
            <a:ext cx="7580312" cy="4114800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Firms gain ultimate control                    over shipments and achieve            maximum flexibility in                        moving goods.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Backhauls are usually empty or return materials to the firm’s plants and/or warehouses.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Requires a large capital investment.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Requires management time and expertise.</a:t>
            </a:r>
          </a:p>
        </p:txBody>
      </p:sp>
      <p:pic>
        <p:nvPicPr>
          <p:cNvPr id="147466" name="Picture 10">
            <a:extLst>
              <a:ext uri="{FF2B5EF4-FFF2-40B4-BE49-F238E27FC236}">
                <a16:creationId xmlns:a16="http://schemas.microsoft.com/office/drawing/2014/main" id="{8551B1C7-0D47-4AE9-8F44-EFE0FBAA532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20758511">
            <a:off x="7918926" y="994560"/>
            <a:ext cx="4075679" cy="21328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>
            <a:extLst>
              <a:ext uri="{FF2B5EF4-FFF2-40B4-BE49-F238E27FC236}">
                <a16:creationId xmlns:a16="http://schemas.microsoft.com/office/drawing/2014/main" id="{117C9006-5F1C-40FE-8687-FEC1DB9D56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642" y="76791"/>
            <a:ext cx="10390716" cy="746581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</a:t>
            </a:r>
          </a:p>
        </p:txBody>
      </p:sp>
      <p:sp>
        <p:nvSpPr>
          <p:cNvPr id="149507" name="Rectangle 3">
            <a:extLst>
              <a:ext uri="{FF2B5EF4-FFF2-40B4-BE49-F238E27FC236}">
                <a16:creationId xmlns:a16="http://schemas.microsoft.com/office/drawing/2014/main" id="{7BD7B8D5-88B5-4FB4-9E3C-5380F3191CF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0" y="1053884"/>
            <a:ext cx="6741763" cy="4649491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Refers to use of two or                                       more modes of transportation                         cooperating on the                                     movement of shipment                                           by publishing a through rate.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Logistics managers are looking                                for the best way to move shipments and these often attempt to take advantage of multiple modes of transportation, each of which has certain useful characteristics.</a:t>
            </a:r>
          </a:p>
        </p:txBody>
      </p:sp>
      <p:pic>
        <p:nvPicPr>
          <p:cNvPr id="149511" name="Picture 7">
            <a:extLst>
              <a:ext uri="{FF2B5EF4-FFF2-40B4-BE49-F238E27FC236}">
                <a16:creationId xmlns:a16="http://schemas.microsoft.com/office/drawing/2014/main" id="{4AD6FB29-7774-4D0C-A2A4-A7137921FEC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74237" y="1162373"/>
            <a:ext cx="4974955" cy="38590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>
            <a:extLst>
              <a:ext uri="{FF2B5EF4-FFF2-40B4-BE49-F238E27FC236}">
                <a16:creationId xmlns:a16="http://schemas.microsoft.com/office/drawing/2014/main" id="{30BB06C8-5A1A-43AF-8FE9-2879F869D5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5360" y="0"/>
            <a:ext cx="10972800" cy="546772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Intermodal Services</a:t>
            </a:r>
          </a:p>
        </p:txBody>
      </p:sp>
      <p:pic>
        <p:nvPicPr>
          <p:cNvPr id="148484" name="Picture 4">
            <a:extLst>
              <a:ext uri="{FF2B5EF4-FFF2-40B4-BE49-F238E27FC236}">
                <a16:creationId xmlns:a16="http://schemas.microsoft.com/office/drawing/2014/main" id="{244F2D68-F8A7-4DCD-B87C-EC07FAFA350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-36000" contrast="5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69576" y="1002223"/>
            <a:ext cx="7623874" cy="423620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>
            <a:extLst>
              <a:ext uri="{FF2B5EF4-FFF2-40B4-BE49-F238E27FC236}">
                <a16:creationId xmlns:a16="http://schemas.microsoft.com/office/drawing/2014/main" id="{184AA8D3-786F-418E-A276-1E2F2A8197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82684" y="0"/>
            <a:ext cx="6506849" cy="777578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</a:t>
            </a:r>
          </a:p>
        </p:txBody>
      </p:sp>
      <p:sp>
        <p:nvSpPr>
          <p:cNvPr id="150531" name="Rectangle 3">
            <a:extLst>
              <a:ext uri="{FF2B5EF4-FFF2-40B4-BE49-F238E27FC236}">
                <a16:creationId xmlns:a16="http://schemas.microsoft.com/office/drawing/2014/main" id="{F5A527B2-E114-4785-A332-F6703E60F90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49468" y="1118811"/>
            <a:ext cx="7427912" cy="411480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Biggest disadvantage                               is that carriers are                                    reluctant to participate.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Cultural bias towards using only one mode and this makes change more difficult.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Certain types have been fairly well developed, such as rail/water, motor/water, rail/motor, and motor/air.</a:t>
            </a:r>
          </a:p>
        </p:txBody>
      </p:sp>
      <p:pic>
        <p:nvPicPr>
          <p:cNvPr id="150535" name="Picture 7">
            <a:extLst>
              <a:ext uri="{FF2B5EF4-FFF2-40B4-BE49-F238E27FC236}">
                <a16:creationId xmlns:a16="http://schemas.microsoft.com/office/drawing/2014/main" id="{6083A323-9869-4559-9FB1-A8E3D5093AE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77380" y="1471891"/>
            <a:ext cx="4446113" cy="29296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>
            <a:extLst>
              <a:ext uri="{FF2B5EF4-FFF2-40B4-BE49-F238E27FC236}">
                <a16:creationId xmlns:a16="http://schemas.microsoft.com/office/drawing/2014/main" id="{99C07244-7D7B-41BC-996E-CAAC264497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8075" y="33095"/>
            <a:ext cx="11475850" cy="86580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Containerization</a:t>
            </a:r>
          </a:p>
        </p:txBody>
      </p:sp>
      <p:sp>
        <p:nvSpPr>
          <p:cNvPr id="151555" name="Rectangle 3">
            <a:extLst>
              <a:ext uri="{FF2B5EF4-FFF2-40B4-BE49-F238E27FC236}">
                <a16:creationId xmlns:a16="http://schemas.microsoft.com/office/drawing/2014/main" id="{1248FD04-6BED-4FAF-8BEF-E72F31D3ABB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17902" y="941522"/>
            <a:ext cx="5943600" cy="4668864"/>
          </a:xfrm>
        </p:spPr>
        <p:txBody>
          <a:bodyPr>
            <a:normAutofit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Referred to as Container-on-Flat-Car (COFC); goods are placed in a large box, where they are untouched until they arrive at the </a:t>
            </a:r>
            <a:r>
              <a:rPr lang="en-US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consigee’s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unloading dock.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Reduces theft, damage, multiple handling costs and intermodal transfer time.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Changes materials handling from labor intensive to capital intensive and may reduce costs from 10 to 20%.</a:t>
            </a:r>
          </a:p>
        </p:txBody>
      </p:sp>
      <p:pic>
        <p:nvPicPr>
          <p:cNvPr id="151556" name="Picture 4">
            <a:extLst>
              <a:ext uri="{FF2B5EF4-FFF2-40B4-BE49-F238E27FC236}">
                <a16:creationId xmlns:a16="http://schemas.microsoft.com/office/drawing/2014/main" id="{C86F21CF-2F04-4F73-AC92-B782DCFAA6A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29221" y="1131376"/>
            <a:ext cx="4277532" cy="420262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>
            <a:extLst>
              <a:ext uri="{FF2B5EF4-FFF2-40B4-BE49-F238E27FC236}">
                <a16:creationId xmlns:a16="http://schemas.microsoft.com/office/drawing/2014/main" id="{EE94B1F0-B89A-4396-B92B-19DE11456D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7711" y="54085"/>
            <a:ext cx="11189524" cy="971334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Containerization</a:t>
            </a:r>
          </a:p>
        </p:txBody>
      </p:sp>
      <p:sp>
        <p:nvSpPr>
          <p:cNvPr id="152579" name="Rectangle 3">
            <a:extLst>
              <a:ext uri="{FF2B5EF4-FFF2-40B4-BE49-F238E27FC236}">
                <a16:creationId xmlns:a16="http://schemas.microsoft.com/office/drawing/2014/main" id="{4EB25609-837D-400F-BF0E-1F6BB894B50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66700" y="1142999"/>
            <a:ext cx="8001000" cy="4114800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Land bridge” concept                                   may apply for international                 shipments where oceans are separated by a large land mass. 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For example, containers moving from Japan to Europe may dock at Long Beach, CA, transfer the containers to a railroad, and reload the containers onboard another ship in Norfolk, VA., continuing on to a European port.</a:t>
            </a:r>
          </a:p>
        </p:txBody>
      </p:sp>
      <p:pic>
        <p:nvPicPr>
          <p:cNvPr id="152580" name="Picture 4">
            <a:extLst>
              <a:ext uri="{FF2B5EF4-FFF2-40B4-BE49-F238E27FC236}">
                <a16:creationId xmlns:a16="http://schemas.microsoft.com/office/drawing/2014/main" id="{EAD92C63-8496-476B-9D80-7A27DA6C129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16221" y="1600201"/>
            <a:ext cx="3916310" cy="294080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>
            <a:extLst>
              <a:ext uri="{FF2B5EF4-FFF2-40B4-BE49-F238E27FC236}">
                <a16:creationId xmlns:a16="http://schemas.microsoft.com/office/drawing/2014/main" id="{403799AC-6795-490F-867E-24B42D49A3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4171" y="64172"/>
            <a:ext cx="10390716" cy="910042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Piggyback</a:t>
            </a:r>
          </a:p>
        </p:txBody>
      </p:sp>
      <p:sp>
        <p:nvSpPr>
          <p:cNvPr id="153603" name="Rectangle 3">
            <a:extLst>
              <a:ext uri="{FF2B5EF4-FFF2-40B4-BE49-F238E27FC236}">
                <a16:creationId xmlns:a16="http://schemas.microsoft.com/office/drawing/2014/main" id="{56C6E94A-B8DE-4D22-A084-0ED1A8EE1B4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744171" y="1178720"/>
            <a:ext cx="6090582" cy="4114800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Trailer-on-Flat-Car (TOFC)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Over the road trailers ride                                 in special rail cars.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Takes advantage of motor                           flexibility and rail’s long haul                          economic advantage.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Multiple service plans for shippers.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Some railroads provide varying levels of service, differentially priced.</a:t>
            </a:r>
          </a:p>
        </p:txBody>
      </p:sp>
      <p:pic>
        <p:nvPicPr>
          <p:cNvPr id="153619" name="Picture 19">
            <a:extLst>
              <a:ext uri="{FF2B5EF4-FFF2-40B4-BE49-F238E27FC236}">
                <a16:creationId xmlns:a16="http://schemas.microsoft.com/office/drawing/2014/main" id="{9A8BE735-4B09-4BD5-8221-CFE25C7454C5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768954" y="1425844"/>
            <a:ext cx="3808279" cy="3657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>
            <a:extLst>
              <a:ext uri="{FF2B5EF4-FFF2-40B4-BE49-F238E27FC236}">
                <a16:creationId xmlns:a16="http://schemas.microsoft.com/office/drawing/2014/main" id="{4B86024E-4193-4258-BCCF-20411DB32C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1094"/>
            <a:ext cx="10972800" cy="654706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Transportation: </a:t>
            </a:r>
            <a:r>
              <a:rPr lang="en-US" altLang="en-US" sz="4000" b="1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RoadRailers</a:t>
            </a:r>
            <a:endParaRPr lang="en-US" altLang="en-US" sz="4000" b="1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4627" name="Rectangle 3">
            <a:extLst>
              <a:ext uri="{FF2B5EF4-FFF2-40B4-BE49-F238E27FC236}">
                <a16:creationId xmlns:a16="http://schemas.microsoft.com/office/drawing/2014/main" id="{BEDC0E12-496A-49F0-8432-E18943E550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30197" y="957020"/>
            <a:ext cx="8686800" cy="4114800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Newest concept  referred to as a “</a:t>
            </a:r>
            <a:r>
              <a:rPr lang="en-US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RoadRailer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Essentially a trailer that has been reinforced to ride on a rail bogey and be coupled together directly without first being placed on a rail flat car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Saves weight and locomotive power and thus fuel for the railroad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Special lower rates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Motor competitive transit times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>
            <a:extLst>
              <a:ext uri="{FF2B5EF4-FFF2-40B4-BE49-F238E27FC236}">
                <a16:creationId xmlns:a16="http://schemas.microsoft.com/office/drawing/2014/main" id="{876FDF29-EB3F-47FD-92C6-1139EDDC36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8817" y="1"/>
            <a:ext cx="10390716" cy="9144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Indirect and Special Carriers</a:t>
            </a:r>
          </a:p>
        </p:txBody>
      </p:sp>
      <p:sp>
        <p:nvSpPr>
          <p:cNvPr id="155651" name="Rectangle 3">
            <a:extLst>
              <a:ext uri="{FF2B5EF4-FFF2-40B4-BE49-F238E27FC236}">
                <a16:creationId xmlns:a16="http://schemas.microsoft.com/office/drawing/2014/main" id="{83B02424-87BD-4F1E-BEC2-7043CD122B7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2088" y="1112005"/>
            <a:ext cx="6534176" cy="451388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/>
              <a:t>Small-Package Carriers</a:t>
            </a:r>
          </a:p>
          <a:p>
            <a:pPr lvl="1"/>
            <a:r>
              <a:rPr lang="en-US" altLang="en-US" b="1" dirty="0"/>
              <a:t>Evolved to carry small,                      irregular shipments</a:t>
            </a:r>
          </a:p>
          <a:p>
            <a:pPr lvl="1"/>
            <a:r>
              <a:rPr lang="en-US" altLang="en-US" b="1" dirty="0"/>
              <a:t>Fast service, premium rates</a:t>
            </a:r>
          </a:p>
          <a:p>
            <a:pPr lvl="1"/>
            <a:r>
              <a:rPr lang="en-US" altLang="en-US" b="1" dirty="0"/>
              <a:t>examples are UPS, FedEx, RPS, etc.</a:t>
            </a:r>
          </a:p>
          <a:p>
            <a:r>
              <a:rPr lang="en-US" altLang="en-US" b="1" dirty="0"/>
              <a:t>Consolidators and Freight Forwarders</a:t>
            </a:r>
          </a:p>
          <a:p>
            <a:pPr lvl="1"/>
            <a:r>
              <a:rPr lang="en-US" altLang="en-US" b="1" dirty="0"/>
              <a:t>Consolidates many small shipments</a:t>
            </a:r>
          </a:p>
          <a:p>
            <a:pPr lvl="1"/>
            <a:r>
              <a:rPr lang="en-US" altLang="en-US" b="1" dirty="0"/>
              <a:t>Saves shippers by using CL or TL rates</a:t>
            </a:r>
          </a:p>
        </p:txBody>
      </p:sp>
      <p:pic>
        <p:nvPicPr>
          <p:cNvPr id="155652" name="Picture 4">
            <a:extLst>
              <a:ext uri="{FF2B5EF4-FFF2-40B4-BE49-F238E27FC236}">
                <a16:creationId xmlns:a16="http://schemas.microsoft.com/office/drawing/2014/main" id="{63A45A05-B48A-49C4-A92B-89EDF8148CE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05600" y="1511935"/>
            <a:ext cx="5203268" cy="294855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>
            <a:extLst>
              <a:ext uri="{FF2B5EF4-FFF2-40B4-BE49-F238E27FC236}">
                <a16:creationId xmlns:a16="http://schemas.microsoft.com/office/drawing/2014/main" id="{F4AA6FFA-A90A-499C-8C9D-7B843C3FE9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2650" y="33682"/>
            <a:ext cx="10972800" cy="86522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Indirect and Special Carriers</a:t>
            </a:r>
          </a:p>
        </p:txBody>
      </p:sp>
      <p:sp>
        <p:nvSpPr>
          <p:cNvPr id="156675" name="Rectangle 3">
            <a:extLst>
              <a:ext uri="{FF2B5EF4-FFF2-40B4-BE49-F238E27FC236}">
                <a16:creationId xmlns:a16="http://schemas.microsoft.com/office/drawing/2014/main" id="{C4F8B274-78A5-4F68-BA3F-7A8C743E70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5360" y="898902"/>
            <a:ext cx="10972800" cy="3917032"/>
          </a:xfrm>
        </p:spPr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Shippers Associations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Acts as a consolidator for members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Object is also to get lower rates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Brokers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Acts as an intermediary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May be licensed by STB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Often used to provide backhauls for private carriers</a:t>
            </a: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>
            <a:extLst>
              <a:ext uri="{FF2B5EF4-FFF2-40B4-BE49-F238E27FC236}">
                <a16:creationId xmlns:a16="http://schemas.microsoft.com/office/drawing/2014/main" id="{0B470AF8-6AF1-406A-83B5-4E0CDCFE43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Indirect and Special Carriers</a:t>
            </a:r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6709E750-3EC1-4EE4-A6CB-BC89C54F79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655420"/>
            <a:ext cx="10394197" cy="3830980"/>
          </a:xfrm>
        </p:spPr>
        <p:txBody>
          <a:bodyPr>
            <a:normAutofit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Intermodal Marketing Companies (IMC)</a:t>
            </a:r>
          </a:p>
          <a:p>
            <a:pPr lvl="1"/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An intermediary that solicits shipments for rail/motor intermodal service.</a:t>
            </a:r>
          </a:p>
          <a:p>
            <a:pPr lvl="1"/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Can speed traffic through consolidation (fills the normal two-trailer load on an intermodal flat car, avoiding delays waiting for another trailer going to the same destination).</a:t>
            </a:r>
          </a:p>
          <a:p>
            <a:pPr lvl="1"/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Particularly advantageous for small (one trailer) shippers.</a:t>
            </a: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531</TotalTime>
  <Words>3831</Words>
  <Application>Microsoft Office PowerPoint</Application>
  <PresentationFormat>Widescreen</PresentationFormat>
  <Paragraphs>531</Paragraphs>
  <Slides>75</Slides>
  <Notes>50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75</vt:i4>
      </vt:variant>
    </vt:vector>
  </HeadingPairs>
  <TitlesOfParts>
    <vt:vector size="82" baseType="lpstr">
      <vt:lpstr>Arial</vt:lpstr>
      <vt:lpstr>Arial Narrow</vt:lpstr>
      <vt:lpstr>AvantGarde Bk BT</vt:lpstr>
      <vt:lpstr>Calibri</vt:lpstr>
      <vt:lpstr>Myriad Pro</vt:lpstr>
      <vt:lpstr>20140311PresentationUWTSDTemplate</vt:lpstr>
      <vt:lpstr>Chart</vt:lpstr>
      <vt:lpstr>PowerPoint Presentation</vt:lpstr>
      <vt:lpstr>Transportation Modes</vt:lpstr>
      <vt:lpstr>Transportation Modes</vt:lpstr>
      <vt:lpstr>Performance Comparison for Selected Freight Modes</vt:lpstr>
      <vt:lpstr>B – A Diversity of Modes</vt:lpstr>
      <vt:lpstr>Road Transportation</vt:lpstr>
      <vt:lpstr>Road Transportation</vt:lpstr>
      <vt:lpstr>Roman Road (Appian Way)</vt:lpstr>
      <vt:lpstr>Road Transportation</vt:lpstr>
      <vt:lpstr>Macadam Road Construction, Maryland 1823</vt:lpstr>
      <vt:lpstr>Road Transportation</vt:lpstr>
      <vt:lpstr>Length of the Interstate Highway System (in miles)</vt:lpstr>
      <vt:lpstr>World Automobile Production and Fleet, 1965-2002</vt:lpstr>
      <vt:lpstr>Road Transportation</vt:lpstr>
      <vt:lpstr>Road Transportation</vt:lpstr>
      <vt:lpstr>Rail Transportation</vt:lpstr>
      <vt:lpstr>Rail Transportation</vt:lpstr>
      <vt:lpstr>Geographical Settings of Rail Lines</vt:lpstr>
      <vt:lpstr>Rail Transportation</vt:lpstr>
      <vt:lpstr>Rail Transportation</vt:lpstr>
      <vt:lpstr>Domestic Rail Passenger Travel and Freight Activity, G7 Countries, 1996</vt:lpstr>
      <vt:lpstr>Rail Track Mileage and Number of Class I Rail Carriers, United States, 1840-2003</vt:lpstr>
      <vt:lpstr>Rail Transportation</vt:lpstr>
      <vt:lpstr>Rail Transportation</vt:lpstr>
      <vt:lpstr>Rail Transportation</vt:lpstr>
      <vt:lpstr>Travel Times before and after the Introduction of a High-Speed Train Service</vt:lpstr>
      <vt:lpstr>Pipelines</vt:lpstr>
      <vt:lpstr>Pipelines</vt:lpstr>
      <vt:lpstr>Trans-Alaska Pipeline</vt:lpstr>
      <vt:lpstr>Oil and Gas Pipelines Mileage in the United States, 1960-2003</vt:lpstr>
      <vt:lpstr>Water Transport</vt:lpstr>
      <vt:lpstr>International Seaborne Trade and Exports of Goods, 1955-2001</vt:lpstr>
      <vt:lpstr>Water Transport</vt:lpstr>
      <vt:lpstr>Domains of Maritime Circulation</vt:lpstr>
      <vt:lpstr>Water Transport</vt:lpstr>
      <vt:lpstr>Maritime Enclaves and Accessibility</vt:lpstr>
      <vt:lpstr>Water Transport</vt:lpstr>
      <vt:lpstr>Registered World Fleet, 1914-2000</vt:lpstr>
      <vt:lpstr>Water Transport</vt:lpstr>
      <vt:lpstr>Cruise Ship</vt:lpstr>
      <vt:lpstr>Channel Ferry Ship Entering the Port of Le Havre, France</vt:lpstr>
      <vt:lpstr>The Basic Modes of Transportation: Domestic Water Carriers</vt:lpstr>
      <vt:lpstr>The Basic Modes of Transportation: International Water Carriers</vt:lpstr>
      <vt:lpstr>The Basic Modes of Transportation: International Water Carriers</vt:lpstr>
      <vt:lpstr>The Basic Modes of Transportation: International Water Carriers</vt:lpstr>
      <vt:lpstr>RO-RO Cargo Ship</vt:lpstr>
      <vt:lpstr>Water Transport</vt:lpstr>
      <vt:lpstr>World’s Largest Dry-Bulk Carrier, the Berge Stalh</vt:lpstr>
      <vt:lpstr>The Regina Maersk</vt:lpstr>
      <vt:lpstr>Water Transport</vt:lpstr>
      <vt:lpstr>Tons Shipped by Maritime Transportation, 1981-2000 (in millions)</vt:lpstr>
      <vt:lpstr>Water Transport</vt:lpstr>
      <vt:lpstr>Water Transport</vt:lpstr>
      <vt:lpstr>Water Transport</vt:lpstr>
      <vt:lpstr>Tonnage by Country of Registry, 2003</vt:lpstr>
      <vt:lpstr>The Basic Modes of Transportation: Air Carriers</vt:lpstr>
      <vt:lpstr>The Basic Modes of Transportation: Air Carriers</vt:lpstr>
      <vt:lpstr>Legal Classifications of Carriers: Common Carrier</vt:lpstr>
      <vt:lpstr>Legal Classifications of Carriers: Common Carrier</vt:lpstr>
      <vt:lpstr>Legal Classifications of Carriers: Regulated Carrier</vt:lpstr>
      <vt:lpstr>Legal Classifications of Carriers: Contract Carriers</vt:lpstr>
      <vt:lpstr>Legal Classifications of Carriers: Contract Carriers</vt:lpstr>
      <vt:lpstr>Legal Classifications of Carriers: Exempt Carriers</vt:lpstr>
      <vt:lpstr>Legal Classifications of Carriers: Private Carriers</vt:lpstr>
      <vt:lpstr>Legal Classifications of Carriers: Private Carriers</vt:lpstr>
      <vt:lpstr>Intermodal Transportation</vt:lpstr>
      <vt:lpstr>Types of Intermodal Services</vt:lpstr>
      <vt:lpstr>Intermodal Transportation</vt:lpstr>
      <vt:lpstr>Intermodal Transportation: Containerization</vt:lpstr>
      <vt:lpstr>Intermodal Transportation: Containerization</vt:lpstr>
      <vt:lpstr>Intermodal Transportation: Piggyback</vt:lpstr>
      <vt:lpstr>Intermodal Transportation: RoadRailers</vt:lpstr>
      <vt:lpstr>Indirect and Special Carriers</vt:lpstr>
      <vt:lpstr>Indirect and Special Carriers</vt:lpstr>
      <vt:lpstr>Indirect and Special Carriers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Jacob Gwa</dc:creator>
  <cp:lastModifiedBy>Jacob Gwa</cp:lastModifiedBy>
  <cp:revision>30</cp:revision>
  <dcterms:created xsi:type="dcterms:W3CDTF">2021-02-06T18:02:20Z</dcterms:created>
  <dcterms:modified xsi:type="dcterms:W3CDTF">2021-02-21T18:28:37Z</dcterms:modified>
</cp:coreProperties>
</file>