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71" r:id="rId13"/>
    <p:sldId id="269" r:id="rId14"/>
    <p:sldId id="268" r:id="rId15"/>
    <p:sldId id="270" r:id="rId16"/>
    <p:sldId id="272" r:id="rId17"/>
    <p:sldId id="288" r:id="rId18"/>
    <p:sldId id="273" r:id="rId19"/>
    <p:sldId id="276" r:id="rId20"/>
    <p:sldId id="278" r:id="rId21"/>
    <p:sldId id="279" r:id="rId22"/>
    <p:sldId id="289" r:id="rId23"/>
    <p:sldId id="290" r:id="rId24"/>
    <p:sldId id="29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92" d="100"/>
          <a:sy n="92" d="100"/>
        </p:scale>
        <p:origin x="76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6843" y="3887812"/>
            <a:ext cx="12195668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2440" y="2194560"/>
            <a:ext cx="11247120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3915938"/>
            <a:ext cx="11506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50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328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-6843" y="3887812"/>
            <a:ext cx="12195668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194560"/>
            <a:ext cx="11247120" cy="173736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7472" y="3911827"/>
            <a:ext cx="11503152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618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935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475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173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233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5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247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573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371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E81429BA-3496-47EC-B566-529B25A4689F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555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Effectiveness of Public Health Campaigns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Behaviour based interventions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742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Campaigns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range of types of intervention aim to change ‘risky’ behaviours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could these include?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179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Interventions to change health-related behaviour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Simple face-to-face consultation between professional and patient</a:t>
            </a:r>
          </a:p>
          <a:p>
            <a:r>
              <a:rPr lang="en-GB" dirty="0" smtClean="0"/>
              <a:t>More complex programmes</a:t>
            </a:r>
          </a:p>
          <a:p>
            <a:r>
              <a:rPr lang="en-GB" dirty="0" smtClean="0"/>
              <a:t>Mass media</a:t>
            </a:r>
          </a:p>
          <a:p>
            <a:r>
              <a:rPr lang="en-GB" dirty="0" smtClean="0"/>
              <a:t>Social Media </a:t>
            </a:r>
          </a:p>
          <a:p>
            <a:r>
              <a:rPr lang="en-GB" dirty="0" smtClean="0"/>
              <a:t>Marketing Campaigns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498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‘Behaviourally based interventions can be significantly more cost-effective than traditional service delivery.’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could this be?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741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Interventions </a:t>
            </a:r>
            <a:r>
              <a:rPr lang="en-GB" dirty="0" smtClean="0"/>
              <a:t>– Health Prevention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Increasing knowledge and awareness of risks through information and awareness-raising</a:t>
            </a:r>
          </a:p>
          <a:p>
            <a:r>
              <a:rPr lang="en-GB" dirty="0" smtClean="0"/>
              <a:t>Knowledge and awareness of services to help prevent risks</a:t>
            </a:r>
          </a:p>
          <a:p>
            <a:r>
              <a:rPr lang="en-GB" dirty="0" smtClean="0"/>
              <a:t>Changing attitudes and motivations </a:t>
            </a:r>
            <a:r>
              <a:rPr lang="en-GB" dirty="0" err="1" smtClean="0"/>
              <a:t>eg</a:t>
            </a:r>
            <a:r>
              <a:rPr lang="en-GB" dirty="0" smtClean="0"/>
              <a:t> through messages aimed at young people about the harm smoking does to skin and appearance</a:t>
            </a:r>
          </a:p>
          <a:p>
            <a:r>
              <a:rPr lang="en-GB" dirty="0" smtClean="0"/>
              <a:t>Increasing physical or interpersonal skills, </a:t>
            </a:r>
            <a:r>
              <a:rPr lang="en-GB" dirty="0" err="1" smtClean="0"/>
              <a:t>eg</a:t>
            </a:r>
            <a:r>
              <a:rPr lang="en-GB" dirty="0" smtClean="0"/>
              <a:t> in using condoms, or deploying assertiveness skills to suggest that condoms be used</a:t>
            </a:r>
          </a:p>
        </p:txBody>
      </p:sp>
    </p:spTree>
    <p:extLst>
      <p:ext uri="{BB962C8B-B14F-4D97-AF65-F5344CB8AC3E}">
        <p14:creationId xmlns:p14="http://schemas.microsoft.com/office/powerpoint/2010/main" val="2132490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Interventions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Changing beliefs and perceptions, </a:t>
            </a:r>
            <a:r>
              <a:rPr lang="en-GB" dirty="0" err="1" smtClean="0"/>
              <a:t>eg</a:t>
            </a:r>
            <a:r>
              <a:rPr lang="en-GB" dirty="0" smtClean="0"/>
              <a:t> through interventions aimed at increasing testicular self examination in men by raising their awareness of risk and ‘normalising’ self-examination</a:t>
            </a:r>
          </a:p>
          <a:p>
            <a:r>
              <a:rPr lang="en-GB" dirty="0" smtClean="0"/>
              <a:t>Influencing social norms, </a:t>
            </a:r>
            <a:r>
              <a:rPr lang="en-GB" dirty="0" err="1" smtClean="0"/>
              <a:t>eg</a:t>
            </a:r>
            <a:r>
              <a:rPr lang="en-GB" dirty="0" smtClean="0"/>
              <a:t> by changing public perceptions of secondary smoking, or public acceptance of breastfeeding</a:t>
            </a:r>
          </a:p>
          <a:p>
            <a:r>
              <a:rPr lang="en-GB" dirty="0" smtClean="0"/>
              <a:t>Changing structural factors and influencing the wider determinants of health, </a:t>
            </a:r>
            <a:r>
              <a:rPr lang="en-GB" dirty="0" err="1" smtClean="0"/>
              <a:t>eg</a:t>
            </a:r>
            <a:r>
              <a:rPr lang="en-GB" dirty="0" smtClean="0"/>
              <a:t> by implementing clean-air policies to decrease pollution and improve health</a:t>
            </a:r>
          </a:p>
          <a:p>
            <a:r>
              <a:rPr lang="en-GB" dirty="0" smtClean="0"/>
              <a:t>Influencing the availability and accessibility of health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667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Works? Why?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043949"/>
          </a:xfrm>
        </p:spPr>
        <p:txBody>
          <a:bodyPr>
            <a:normAutofit/>
          </a:bodyPr>
          <a:lstStyle/>
          <a:p>
            <a:r>
              <a:rPr lang="en-GB" dirty="0" smtClean="0"/>
              <a:t>Targeted and tailored (in terms of age, gender, culture,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r>
              <a:rPr lang="en-GB" dirty="0" smtClean="0"/>
              <a:t>Providing basic, accurate information through clear, unambiguous messages</a:t>
            </a:r>
          </a:p>
          <a:p>
            <a:r>
              <a:rPr lang="en-GB" dirty="0" smtClean="0"/>
              <a:t>Joining up services with other community provisions </a:t>
            </a:r>
            <a:r>
              <a:rPr lang="en-GB" dirty="0" err="1" smtClean="0"/>
              <a:t>eg</a:t>
            </a:r>
            <a:r>
              <a:rPr lang="en-GB" dirty="0" smtClean="0"/>
              <a:t> providing transport links from community centres to clinics, or situating health services in accessible</a:t>
            </a:r>
          </a:p>
          <a:p>
            <a:r>
              <a:rPr lang="en-GB" dirty="0" smtClean="0"/>
              <a:t>community settings</a:t>
            </a:r>
          </a:p>
          <a:p>
            <a:r>
              <a:rPr lang="en-GB" dirty="0" smtClean="0"/>
              <a:t>Working with community members as advocates of appropriate services</a:t>
            </a:r>
          </a:p>
          <a:p>
            <a:r>
              <a:rPr lang="en-GB" dirty="0" smtClean="0"/>
              <a:t>Providing alternative choices and risk reduction (</a:t>
            </a:r>
            <a:r>
              <a:rPr lang="en-GB" dirty="0" err="1" smtClean="0"/>
              <a:t>eg</a:t>
            </a:r>
            <a:r>
              <a:rPr lang="en-GB" dirty="0" smtClean="0"/>
              <a:t> promoting condom use), rather than simply telling people not to do something (</a:t>
            </a:r>
            <a:r>
              <a:rPr lang="en-GB" dirty="0" err="1" smtClean="0"/>
              <a:t>eg</a:t>
            </a:r>
            <a:r>
              <a:rPr lang="en-GB" dirty="0" smtClean="0"/>
              <a:t> don’t take drugs, don’t have sex)</a:t>
            </a:r>
          </a:p>
          <a:p>
            <a:r>
              <a:rPr lang="en-GB" dirty="0" smtClean="0"/>
              <a:t>Addressing peer norms and social pressures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76824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Lessons Learned from Smoking Campaigns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Campaigns need to contain a variety of messages – ‘threatening’ and ‘supportive’ styles of delivery can complement each other</a:t>
            </a:r>
          </a:p>
          <a:p>
            <a:r>
              <a:rPr lang="en-GB" dirty="0" smtClean="0"/>
              <a:t>Anti-smoking advertising has to compete in a crowded media marketplace – a hook is needed to engage the emotions of the target audience</a:t>
            </a:r>
          </a:p>
          <a:p>
            <a:r>
              <a:rPr lang="en-GB" dirty="0" smtClean="0"/>
              <a:t>Emotions can be engaged using humour, fear, sympathy or aspiration</a:t>
            </a:r>
          </a:p>
          <a:p>
            <a:r>
              <a:rPr lang="en-GB" dirty="0" smtClean="0"/>
              <a:t>TV advertising, in particular, is better at jolting smokers than delivering encouraging or supportive messages</a:t>
            </a:r>
          </a:p>
        </p:txBody>
      </p:sp>
    </p:spTree>
    <p:extLst>
      <p:ext uri="{BB962C8B-B14F-4D97-AF65-F5344CB8AC3E}">
        <p14:creationId xmlns:p14="http://schemas.microsoft.com/office/powerpoint/2010/main" val="3010621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Lessons Learned from Smoking Campaigns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Smokers want help and encouragement to quit </a:t>
            </a:r>
          </a:p>
          <a:p>
            <a:r>
              <a:rPr lang="en-GB" dirty="0" smtClean="0"/>
              <a:t>Advertising should not tell people what they should do </a:t>
            </a:r>
          </a:p>
          <a:p>
            <a:r>
              <a:rPr lang="en-GB" dirty="0" smtClean="0"/>
              <a:t>Smokers are motivated by knowing that they are not alone, and that support and help are available – they need reminding of the benefits of not smoking </a:t>
            </a:r>
          </a:p>
          <a:p>
            <a:r>
              <a:rPr lang="en-GB" dirty="0" smtClean="0"/>
              <a:t>Content and style of delivery are of equal importance – smokers can accept unpalatable messages if the context is encouraging and supportive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69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Does it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effectiveness of a campaign be measured?</a:t>
            </a:r>
          </a:p>
          <a:p>
            <a:endParaRPr lang="en-GB" dirty="0"/>
          </a:p>
          <a:p>
            <a:r>
              <a:rPr lang="en-GB" dirty="0" smtClean="0"/>
              <a:t>Think of your own health campaign on a national scale</a:t>
            </a:r>
          </a:p>
          <a:p>
            <a:endParaRPr lang="en-GB" dirty="0"/>
          </a:p>
          <a:p>
            <a:r>
              <a:rPr lang="en-GB" dirty="0" smtClean="0"/>
              <a:t>List every possible piece of evidence that could evidence the effectiveness of a behaviour change campaign </a:t>
            </a:r>
          </a:p>
        </p:txBody>
      </p:sp>
    </p:spTree>
    <p:extLst>
      <p:ext uri="{BB962C8B-B14F-4D97-AF65-F5344CB8AC3E}">
        <p14:creationId xmlns:p14="http://schemas.microsoft.com/office/powerpoint/2010/main" val="1304080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Stories?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Alcohol</a:t>
            </a:r>
          </a:p>
          <a:p>
            <a:r>
              <a:rPr lang="en-GB" dirty="0" smtClean="0"/>
              <a:t>Awareness of ‘sensible drinking message’ unit – up from 39 to 76%, 1989–94</a:t>
            </a:r>
          </a:p>
          <a:p>
            <a:r>
              <a:rPr lang="en-GB" dirty="0" smtClean="0"/>
              <a:t>Knowledge of units in popular drinks – up 300%, 1989–94</a:t>
            </a:r>
          </a:p>
          <a:p>
            <a:r>
              <a:rPr lang="en-GB" dirty="0" smtClean="0"/>
              <a:t>People’s accurate assessment of their own drinking – up 5%, 1990–94.</a:t>
            </a:r>
          </a:p>
        </p:txBody>
      </p:sp>
    </p:spTree>
    <p:extLst>
      <p:ext uri="{BB962C8B-B14F-4D97-AF65-F5344CB8AC3E}">
        <p14:creationId xmlns:p14="http://schemas.microsoft.com/office/powerpoint/2010/main" val="1464895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Stories?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HIV/AIDS</a:t>
            </a:r>
          </a:p>
          <a:p>
            <a:r>
              <a:rPr lang="en-GB" dirty="0" smtClean="0"/>
              <a:t>Changes in levels of tolerance: those in the general public who say that homosexual relations are always or mostly wrong – 74% in 1987; 44% in 1997</a:t>
            </a:r>
          </a:p>
          <a:p>
            <a:r>
              <a:rPr lang="en-GB" dirty="0" smtClean="0"/>
              <a:t>Attitudes to people with HIV infection: those who think people with AIDS have only themselves to blame – 57% in 1987; 36% in 1996</a:t>
            </a:r>
          </a:p>
          <a:p>
            <a:r>
              <a:rPr lang="en-GB" dirty="0" smtClean="0"/>
              <a:t>Belief that a condom protects against HIV: 66% in 1986; 95% in 1997</a:t>
            </a:r>
          </a:p>
          <a:p>
            <a:r>
              <a:rPr lang="en-GB" dirty="0" smtClean="0"/>
              <a:t>Women aged 18–19 whose partners used condoms: 6% in 1986; 22% in 1993.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725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Stories?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Folic acid</a:t>
            </a:r>
          </a:p>
          <a:p>
            <a:r>
              <a:rPr lang="en-GB" dirty="0" smtClean="0"/>
              <a:t>Spontaneous awareness of folic acid – 9% in 1995; 39% in 1997</a:t>
            </a:r>
          </a:p>
          <a:p>
            <a:r>
              <a:rPr lang="en-GB" dirty="0" smtClean="0"/>
              <a:t>Sales of folic acid supplements and prescription rates – up 50% in an eight-month period.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738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With complex interventions that are intended to work synergistically it is difficult to attribute impacts to particular intervention components</a:t>
            </a:r>
          </a:p>
          <a:p>
            <a:r>
              <a:rPr lang="en-GB" dirty="0" smtClean="0"/>
              <a:t>Causality cannot always be assumed</a:t>
            </a:r>
          </a:p>
          <a:p>
            <a:r>
              <a:rPr lang="en-GB" dirty="0" smtClean="0"/>
              <a:t>Factors external to interventions – particularly if they are about sensitive subjects – may add to or subtract from their impact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181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Success Stories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Speeding</a:t>
            </a:r>
          </a:p>
          <a:p>
            <a:r>
              <a:rPr lang="en-GB" dirty="0" smtClean="0"/>
              <a:t>Alcohol Units</a:t>
            </a:r>
          </a:p>
          <a:p>
            <a:r>
              <a:rPr lang="en-GB" dirty="0" smtClean="0"/>
              <a:t>5 a day</a:t>
            </a:r>
          </a:p>
          <a:p>
            <a:endParaRPr lang="en-GB" dirty="0"/>
          </a:p>
          <a:p>
            <a:r>
              <a:rPr lang="en-GB" dirty="0" smtClean="0"/>
              <a:t>Any other examples?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140690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Behaviour Change Model 1: The Theory of Planned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Theory of Planned Behaviour intends to explain all behaviours over which people have the ability to exert self-control</a:t>
            </a:r>
          </a:p>
          <a:p>
            <a:r>
              <a:rPr lang="en-GB" dirty="0" smtClean="0"/>
              <a:t>The key component to this model is behavioural intent</a:t>
            </a:r>
          </a:p>
          <a:p>
            <a:r>
              <a:rPr lang="en-GB" dirty="0" smtClean="0"/>
              <a:t>The TPB has been used successfully to predict and explain a wide range of health behaviours and intentions including smoking, drinking, health services utilization, breastfeeding, and substance use, among others</a:t>
            </a:r>
          </a:p>
        </p:txBody>
      </p:sp>
    </p:spTree>
    <p:extLst>
      <p:ext uri="{BB962C8B-B14F-4D97-AF65-F5344CB8AC3E}">
        <p14:creationId xmlns:p14="http://schemas.microsoft.com/office/powerpoint/2010/main" val="28986162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TPB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TPB states that behavioural achievement depends on both motivation (intention) and ability (behavioural control)</a:t>
            </a:r>
          </a:p>
          <a:p>
            <a:r>
              <a:rPr lang="en-GB" dirty="0" smtClean="0"/>
              <a:t>It distinguishes between three types of beliefs - behavioural, normative, and control</a:t>
            </a:r>
          </a:p>
          <a:p>
            <a:r>
              <a:rPr lang="en-GB" dirty="0" smtClean="0"/>
              <a:t>The TPB is comprised of six constructs that collectively represent a person's actual control over the 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8984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61242"/>
            <a:ext cx="10515600" cy="55967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Attitudes - favourable or unfavourable evaluation of the behaviour of interest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Behavioural intention – strength of motivational factors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Subjective norms - This refers to the belief about whether most people approve or disapprove of the behaviour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Social norms - This refers to the customary codes of behaviour in a group or people or larger cultural context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Perceived power - Perceived behavioural control over each of those factors contributing to behaviour change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Perceived behavioural control - This refers to a person's perception of the ease or difficulty of performing the behaviour of interest (these vary) </a:t>
            </a:r>
          </a:p>
        </p:txBody>
      </p:sp>
    </p:spTree>
    <p:extLst>
      <p:ext uri="{BB962C8B-B14F-4D97-AF65-F5344CB8AC3E}">
        <p14:creationId xmlns:p14="http://schemas.microsoft.com/office/powerpoint/2010/main" val="16007611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Limitations of the Theory of Planned </a:t>
            </a:r>
            <a:r>
              <a:rPr lang="en-GB" dirty="0" err="1" smtClean="0"/>
              <a:t>Behavior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Assumes unlimited opportunities and resources to be successful</a:t>
            </a:r>
          </a:p>
          <a:p>
            <a:r>
              <a:rPr lang="en-GB" dirty="0" smtClean="0"/>
              <a:t>Does not account for other variables such as fear, threat, mood, or past experience</a:t>
            </a:r>
          </a:p>
          <a:p>
            <a:r>
              <a:rPr lang="en-GB" dirty="0" smtClean="0"/>
              <a:t>Assumes that behaviour is the result of a linear decision-making process that remains fixed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894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 2: The Health Belief Model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health belief model (HBM) (</a:t>
            </a:r>
            <a:r>
              <a:rPr lang="en-GB" dirty="0" err="1" smtClean="0"/>
              <a:t>Hochbaum</a:t>
            </a:r>
            <a:r>
              <a:rPr lang="en-GB" dirty="0" smtClean="0"/>
              <a:t>, 1958; </a:t>
            </a:r>
            <a:r>
              <a:rPr lang="en-GB" dirty="0" err="1" smtClean="0"/>
              <a:t>Rosenstock</a:t>
            </a:r>
            <a:r>
              <a:rPr lang="en-GB" dirty="0" smtClean="0"/>
              <a:t> 1966; Becker, 1974; Sharma and </a:t>
            </a:r>
            <a:r>
              <a:rPr lang="en-GB" dirty="0" err="1" smtClean="0"/>
              <a:t>Romas</a:t>
            </a:r>
            <a:r>
              <a:rPr lang="en-GB" dirty="0" smtClean="0"/>
              <a:t>, 2012) is a cognitive model</a:t>
            </a:r>
          </a:p>
          <a:p>
            <a:r>
              <a:rPr lang="en-GB" dirty="0" smtClean="0"/>
              <a:t>States that behaviour is determined by a number of beliefs about threats to an individual’s well-being and the effectiveness and outcomes of particular actions or behaviours</a:t>
            </a:r>
          </a:p>
          <a:p>
            <a:r>
              <a:rPr lang="en-GB" dirty="0" smtClean="0"/>
              <a:t>Perceived threat is at the core of the HBM as it is linked to a person’s ‘readiness’ to take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50956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Sets of Beliefs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individual’s perceived susceptibility or vulnerability to a particular threat</a:t>
            </a:r>
          </a:p>
          <a:p>
            <a:r>
              <a:rPr lang="en-GB" dirty="0" smtClean="0"/>
              <a:t>The seriousness of the expected consequences </a:t>
            </a:r>
          </a:p>
        </p:txBody>
      </p:sp>
    </p:spTree>
    <p:extLst>
      <p:ext uri="{BB962C8B-B14F-4D97-AF65-F5344CB8AC3E}">
        <p14:creationId xmlns:p14="http://schemas.microsoft.com/office/powerpoint/2010/main" val="3501877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perceived benefits associated with a behaviour and the likelihood of effectiveness in reducing the threat</a:t>
            </a:r>
          </a:p>
          <a:p>
            <a:r>
              <a:rPr lang="en-GB" dirty="0" smtClean="0"/>
              <a:t>PLUS</a:t>
            </a:r>
          </a:p>
          <a:p>
            <a:r>
              <a:rPr lang="en-GB" dirty="0" smtClean="0"/>
              <a:t>The perceived costs of and negative consequences that may result from it (perceived barriers such as the side effects of treatment for example)</a:t>
            </a:r>
          </a:p>
          <a:p>
            <a:r>
              <a:rPr lang="en-GB" dirty="0" smtClean="0"/>
              <a:t>Are weighted to establish the overall extent to which a behaviour is beneficial</a:t>
            </a:r>
          </a:p>
          <a:p>
            <a:r>
              <a:rPr lang="en-GB" dirty="0" smtClean="0"/>
              <a:t>The individual’s perceived capacity to adopt the behaviour (their self-efficacy) is a further key component of the model.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7204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CBT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Decision Matrix </a:t>
            </a:r>
          </a:p>
          <a:p>
            <a:endParaRPr lang="en-GB" dirty="0"/>
          </a:p>
          <a:p>
            <a:r>
              <a:rPr lang="en-GB" dirty="0" smtClean="0"/>
              <a:t>Advantages of Staying the same</a:t>
            </a:r>
          </a:p>
          <a:p>
            <a:r>
              <a:rPr lang="en-GB" dirty="0" smtClean="0"/>
              <a:t>Advantages of changing behaviour </a:t>
            </a:r>
          </a:p>
          <a:p>
            <a:r>
              <a:rPr lang="en-GB" dirty="0" smtClean="0"/>
              <a:t>Disadvantages of Staying the same</a:t>
            </a:r>
          </a:p>
          <a:p>
            <a:r>
              <a:rPr lang="en-GB" dirty="0" smtClean="0"/>
              <a:t>Disadvantages of changing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9843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CBT and Behaviour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Emotions / behaviours </a:t>
            </a:r>
          </a:p>
          <a:p>
            <a:r>
              <a:rPr lang="en-GB" dirty="0" smtClean="0"/>
              <a:t>Triggers</a:t>
            </a:r>
          </a:p>
          <a:p>
            <a:r>
              <a:rPr lang="en-GB" dirty="0" smtClean="0"/>
              <a:t>Current thinking </a:t>
            </a:r>
          </a:p>
          <a:p>
            <a:r>
              <a:rPr lang="en-GB" dirty="0" smtClean="0"/>
              <a:t>Retraining </a:t>
            </a:r>
          </a:p>
          <a:p>
            <a:r>
              <a:rPr lang="en-GB" dirty="0" smtClean="0"/>
              <a:t>Addictions / harmful behaviours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9747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606060"/>
      </a:dk2>
      <a:lt2>
        <a:srgbClr val="EDEDED"/>
      </a:lt2>
      <a:accent1>
        <a:srgbClr val="FFC000"/>
      </a:accent1>
      <a:accent2>
        <a:srgbClr val="A5D028"/>
      </a:accent2>
      <a:accent3>
        <a:srgbClr val="0CC978"/>
      </a:accent3>
      <a:accent4>
        <a:srgbClr val="099BDD"/>
      </a:accent4>
      <a:accent5>
        <a:srgbClr val="47BFCD"/>
      </a:accent5>
      <a:accent6>
        <a:srgbClr val="DD7C15"/>
      </a:accent6>
      <a:hlink>
        <a:srgbClr val="FF9933"/>
      </a:hlink>
      <a:folHlink>
        <a:srgbClr val="B2B2B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B1D2DA32-AC8B-4194-BF85-FF4A5B40EB5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104</TotalTime>
  <Words>1226</Words>
  <Application>Microsoft Office PowerPoint</Application>
  <PresentationFormat>Widescreen</PresentationFormat>
  <Paragraphs>121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Corbel</vt:lpstr>
      <vt:lpstr>Wingdings</vt:lpstr>
      <vt:lpstr>Banded</vt:lpstr>
      <vt:lpstr>Effectiveness of Public Health Campaigns </vt:lpstr>
      <vt:lpstr>Health Campaigns</vt:lpstr>
      <vt:lpstr>Interventions to change health-related behaviour </vt:lpstr>
      <vt:lpstr>Introduction</vt:lpstr>
      <vt:lpstr>Interventions – Health Prevention</vt:lpstr>
      <vt:lpstr>Interventions </vt:lpstr>
      <vt:lpstr>What Works? Why? </vt:lpstr>
      <vt:lpstr>Lessons Learned from Smoking Campaigns</vt:lpstr>
      <vt:lpstr>Lessons Learned from Smoking Campaigns</vt:lpstr>
      <vt:lpstr>Does it work?</vt:lpstr>
      <vt:lpstr>Success Stories? </vt:lpstr>
      <vt:lpstr>Success Stories?</vt:lpstr>
      <vt:lpstr>Success Stories? </vt:lpstr>
      <vt:lpstr>Remember</vt:lpstr>
      <vt:lpstr>Current Success Stories</vt:lpstr>
      <vt:lpstr>Behaviour Change Model 1: The Theory of Planned Behaviour</vt:lpstr>
      <vt:lpstr>TPB</vt:lpstr>
      <vt:lpstr>Constructs </vt:lpstr>
      <vt:lpstr>Limitations of the Theory of Planned Behavior </vt:lpstr>
      <vt:lpstr>Model 2: The Health Belief Model </vt:lpstr>
      <vt:lpstr>Sets of Beliefs</vt:lpstr>
      <vt:lpstr>Result</vt:lpstr>
      <vt:lpstr>CBT Example</vt:lpstr>
      <vt:lpstr>CBT and Behaviour Change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Effectiveness of Public Health Campaigns</dc:title>
  <dc:creator>Tania Davies</dc:creator>
  <cp:lastModifiedBy>Jaymie Phillips</cp:lastModifiedBy>
  <cp:revision>11</cp:revision>
  <dcterms:created xsi:type="dcterms:W3CDTF">2017-11-01T17:45:40Z</dcterms:created>
  <dcterms:modified xsi:type="dcterms:W3CDTF">2019-10-22T08:51:34Z</dcterms:modified>
</cp:coreProperties>
</file>