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8B74FB-55CF-4D68-8B90-EC57419856BC}" v="36" dt="2026-03-12T18:20:39.1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62" y="3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udor-Florin Vass" userId="65abf922d6133345" providerId="LiveId" clId="{A62B1610-D915-4BFB-BC69-74F41489749A}"/>
    <pc:docChg chg="undo custSel modSld">
      <pc:chgData name="Tudor-Florin Vass" userId="65abf922d6133345" providerId="LiveId" clId="{A62B1610-D915-4BFB-BC69-74F41489749A}" dt="2026-03-12T18:20:55.773" v="45" actId="1076"/>
      <pc:docMkLst>
        <pc:docMk/>
      </pc:docMkLst>
      <pc:sldChg chg="addSp modSp mod">
        <pc:chgData name="Tudor-Florin Vass" userId="65abf922d6133345" providerId="LiveId" clId="{A62B1610-D915-4BFB-BC69-74F41489749A}" dt="2026-03-12T18:20:55.773" v="45" actId="1076"/>
        <pc:sldMkLst>
          <pc:docMk/>
          <pc:sldMk cId="1705791970" sldId="256"/>
        </pc:sldMkLst>
        <pc:spChg chg="mod">
          <ac:chgData name="Tudor-Florin Vass" userId="65abf922d6133345" providerId="LiveId" clId="{A62B1610-D915-4BFB-BC69-74F41489749A}" dt="2026-03-12T18:14:53.720" v="6" actId="14100"/>
          <ac:spMkLst>
            <pc:docMk/>
            <pc:sldMk cId="1705791970" sldId="256"/>
            <ac:spMk id="3" creationId="{152ECF75-7895-0479-20AD-E4005D66639B}"/>
          </ac:spMkLst>
        </pc:spChg>
        <pc:picChg chg="add mod">
          <ac:chgData name="Tudor-Florin Vass" userId="65abf922d6133345" providerId="LiveId" clId="{A62B1610-D915-4BFB-BC69-74F41489749A}" dt="2026-03-12T18:20:55.773" v="45" actId="1076"/>
          <ac:picMkLst>
            <pc:docMk/>
            <pc:sldMk cId="1705791970" sldId="256"/>
            <ac:picMk id="5" creationId="{99E566C0-543B-0C11-B0E2-0A9DFCB64594}"/>
          </ac:picMkLst>
        </pc:picChg>
      </pc:sldChg>
      <pc:sldChg chg="addSp modSp mod">
        <pc:chgData name="Tudor-Florin Vass" userId="65abf922d6133345" providerId="LiveId" clId="{A62B1610-D915-4BFB-BC69-74F41489749A}" dt="2026-03-12T18:16:26.780" v="9" actId="14100"/>
        <pc:sldMkLst>
          <pc:docMk/>
          <pc:sldMk cId="119198301" sldId="257"/>
        </pc:sldMkLst>
        <pc:picChg chg="add mod">
          <ac:chgData name="Tudor-Florin Vass" userId="65abf922d6133345" providerId="LiveId" clId="{A62B1610-D915-4BFB-BC69-74F41489749A}" dt="2026-03-12T18:16:26.780" v="9" actId="14100"/>
          <ac:picMkLst>
            <pc:docMk/>
            <pc:sldMk cId="119198301" sldId="257"/>
            <ac:picMk id="4" creationId="{02FD7CC6-CD0E-721C-E9D4-26695603B9C7}"/>
          </ac:picMkLst>
        </pc:picChg>
      </pc:sldChg>
      <pc:sldChg chg="addSp modSp mod">
        <pc:chgData name="Tudor-Florin Vass" userId="65abf922d6133345" providerId="LiveId" clId="{A62B1610-D915-4BFB-BC69-74F41489749A}" dt="2026-03-12T18:17:01.546" v="12" actId="14100"/>
        <pc:sldMkLst>
          <pc:docMk/>
          <pc:sldMk cId="3608844736" sldId="258"/>
        </pc:sldMkLst>
        <pc:picChg chg="add mod">
          <ac:chgData name="Tudor-Florin Vass" userId="65abf922d6133345" providerId="LiveId" clId="{A62B1610-D915-4BFB-BC69-74F41489749A}" dt="2026-03-12T18:17:01.546" v="12" actId="14100"/>
          <ac:picMkLst>
            <pc:docMk/>
            <pc:sldMk cId="3608844736" sldId="258"/>
            <ac:picMk id="4" creationId="{7F09022C-F582-37AD-A911-7F23CA3077A8}"/>
          </ac:picMkLst>
        </pc:picChg>
      </pc:sldChg>
      <pc:sldChg chg="addSp modSp mod">
        <pc:chgData name="Tudor-Florin Vass" userId="65abf922d6133345" providerId="LiveId" clId="{A62B1610-D915-4BFB-BC69-74F41489749A}" dt="2026-03-12T18:18:27.579" v="19" actId="14100"/>
        <pc:sldMkLst>
          <pc:docMk/>
          <pc:sldMk cId="2729187870" sldId="259"/>
        </pc:sldMkLst>
        <pc:picChg chg="add mod">
          <ac:chgData name="Tudor-Florin Vass" userId="65abf922d6133345" providerId="LiveId" clId="{A62B1610-D915-4BFB-BC69-74F41489749A}" dt="2026-03-12T18:18:27.579" v="19" actId="14100"/>
          <ac:picMkLst>
            <pc:docMk/>
            <pc:sldMk cId="2729187870" sldId="259"/>
            <ac:picMk id="4" creationId="{8CEE797E-69A4-5916-D770-CC464906DE62}"/>
          </ac:picMkLst>
        </pc:picChg>
      </pc:sldChg>
      <pc:sldChg chg="addSp modSp mod">
        <pc:chgData name="Tudor-Florin Vass" userId="65abf922d6133345" providerId="LiveId" clId="{A62B1610-D915-4BFB-BC69-74F41489749A}" dt="2026-03-12T18:18:52.013" v="22" actId="1076"/>
        <pc:sldMkLst>
          <pc:docMk/>
          <pc:sldMk cId="3896198128" sldId="260"/>
        </pc:sldMkLst>
        <pc:graphicFrameChg chg="mod">
          <ac:chgData name="Tudor-Florin Vass" userId="65abf922d6133345" providerId="LiveId" clId="{A62B1610-D915-4BFB-BC69-74F41489749A}" dt="2026-03-12T18:18:00.327" v="17" actId="14100"/>
          <ac:graphicFrameMkLst>
            <pc:docMk/>
            <pc:sldMk cId="3896198128" sldId="260"/>
            <ac:graphicFrameMk id="5" creationId="{8324FB99-E86D-9B8B-D53A-AE3FEA01D202}"/>
          </ac:graphicFrameMkLst>
        </pc:graphicFrameChg>
        <pc:picChg chg="add mod">
          <ac:chgData name="Tudor-Florin Vass" userId="65abf922d6133345" providerId="LiveId" clId="{A62B1610-D915-4BFB-BC69-74F41489749A}" dt="2026-03-12T18:18:52.013" v="22" actId="1076"/>
          <ac:picMkLst>
            <pc:docMk/>
            <pc:sldMk cId="3896198128" sldId="260"/>
            <ac:picMk id="8" creationId="{F7532C8F-80B9-0119-83AA-0764643A7BE0}"/>
          </ac:picMkLst>
        </pc:picChg>
      </pc:sldChg>
      <pc:sldChg chg="addSp modSp mod">
        <pc:chgData name="Tudor-Florin Vass" userId="65abf922d6133345" providerId="LiveId" clId="{A62B1610-D915-4BFB-BC69-74F41489749A}" dt="2026-03-12T18:19:12.478" v="25" actId="1076"/>
        <pc:sldMkLst>
          <pc:docMk/>
          <pc:sldMk cId="2215153290" sldId="261"/>
        </pc:sldMkLst>
        <pc:picChg chg="add mod">
          <ac:chgData name="Tudor-Florin Vass" userId="65abf922d6133345" providerId="LiveId" clId="{A62B1610-D915-4BFB-BC69-74F41489749A}" dt="2026-03-12T18:19:12.478" v="25" actId="1076"/>
          <ac:picMkLst>
            <pc:docMk/>
            <pc:sldMk cId="2215153290" sldId="261"/>
            <ac:picMk id="4" creationId="{88607610-A652-C161-627E-0D52FBD08C2D}"/>
          </ac:picMkLst>
        </pc:picChg>
      </pc:sldChg>
      <pc:sldChg chg="addSp modSp mod">
        <pc:chgData name="Tudor-Florin Vass" userId="65abf922d6133345" providerId="LiveId" clId="{A62B1610-D915-4BFB-BC69-74F41489749A}" dt="2026-03-12T18:19:30.378" v="28" actId="1076"/>
        <pc:sldMkLst>
          <pc:docMk/>
          <pc:sldMk cId="325631126" sldId="262"/>
        </pc:sldMkLst>
        <pc:picChg chg="add mod">
          <ac:chgData name="Tudor-Florin Vass" userId="65abf922d6133345" providerId="LiveId" clId="{A62B1610-D915-4BFB-BC69-74F41489749A}" dt="2026-03-12T18:19:30.378" v="28" actId="1076"/>
          <ac:picMkLst>
            <pc:docMk/>
            <pc:sldMk cId="325631126" sldId="262"/>
            <ac:picMk id="4" creationId="{EB92DB68-095F-D905-0CF2-3633DFD965FF}"/>
          </ac:picMkLst>
        </pc:picChg>
      </pc:sldChg>
      <pc:sldChg chg="addSp modSp mod">
        <pc:chgData name="Tudor-Florin Vass" userId="65abf922d6133345" providerId="LiveId" clId="{A62B1610-D915-4BFB-BC69-74F41489749A}" dt="2026-03-12T18:19:45.756" v="32" actId="14100"/>
        <pc:sldMkLst>
          <pc:docMk/>
          <pc:sldMk cId="1842765979" sldId="263"/>
        </pc:sldMkLst>
        <pc:picChg chg="add mod">
          <ac:chgData name="Tudor-Florin Vass" userId="65abf922d6133345" providerId="LiveId" clId="{A62B1610-D915-4BFB-BC69-74F41489749A}" dt="2026-03-12T18:19:45.756" v="32" actId="14100"/>
          <ac:picMkLst>
            <pc:docMk/>
            <pc:sldMk cId="1842765979" sldId="263"/>
            <ac:picMk id="4" creationId="{CB7FDD58-A4C2-E934-4F62-A5E8B18952DA}"/>
          </ac:picMkLst>
        </pc:picChg>
      </pc:sldChg>
      <pc:sldChg chg="addSp modSp mod">
        <pc:chgData name="Tudor-Florin Vass" userId="65abf922d6133345" providerId="LiveId" clId="{A62B1610-D915-4BFB-BC69-74F41489749A}" dt="2026-03-12T18:20:00.224" v="35" actId="14100"/>
        <pc:sldMkLst>
          <pc:docMk/>
          <pc:sldMk cId="2234586501" sldId="264"/>
        </pc:sldMkLst>
        <pc:picChg chg="add mod">
          <ac:chgData name="Tudor-Florin Vass" userId="65abf922d6133345" providerId="LiveId" clId="{A62B1610-D915-4BFB-BC69-74F41489749A}" dt="2026-03-12T18:20:00.224" v="35" actId="14100"/>
          <ac:picMkLst>
            <pc:docMk/>
            <pc:sldMk cId="2234586501" sldId="264"/>
            <ac:picMk id="3" creationId="{DB3198AE-8125-B16E-449C-119161EC7804}"/>
          </ac:picMkLst>
        </pc:picChg>
      </pc:sldChg>
      <pc:sldChg chg="addSp modSp mod">
        <pc:chgData name="Tudor-Florin Vass" userId="65abf922d6133345" providerId="LiveId" clId="{A62B1610-D915-4BFB-BC69-74F41489749A}" dt="2026-03-12T18:20:24.870" v="42" actId="1076"/>
        <pc:sldMkLst>
          <pc:docMk/>
          <pc:sldMk cId="3257596065" sldId="265"/>
        </pc:sldMkLst>
        <pc:picChg chg="add mod">
          <ac:chgData name="Tudor-Florin Vass" userId="65abf922d6133345" providerId="LiveId" clId="{A62B1610-D915-4BFB-BC69-74F41489749A}" dt="2026-03-12T18:20:24.870" v="42" actId="1076"/>
          <ac:picMkLst>
            <pc:docMk/>
            <pc:sldMk cId="3257596065" sldId="265"/>
            <ac:picMk id="4" creationId="{CB1E7071-7D63-E183-1C2E-FA9B5D2728FF}"/>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sengu\AppData\Roaming\Microsoft\Excel\Untitled%20form%20(Responses)%20(5)%20(version%201).xlsb"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sengu\AppData\Roaming\Microsoft\Excel\Untitled%20form%20(Responses)%20(5)%20(version%201).xlsb"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sengu\AppData\Roaming\Microsoft\Excel\Untitled%20form%20(Responses)%20(5)%20(version%201).xlsb"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sengu\AppData\Roaming\Microsoft\Excel\Untitled%20form%20(Responses)%20(5)%20(version%201).xlsb"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pivotSource>
    <c:name>[Tudor Vas BMSW4008 task 1.xlsx]Finding 1 Chart!PivotTable19</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Count of I drink coffee or caffeinated beverages regularly during my day.</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2"/>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1"/>
        <c:spPr>
          <a:solidFill>
            <a:schemeClr val="accent2"/>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2"/>
        <c:spPr>
          <a:solidFill>
            <a:schemeClr val="accent2"/>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'Finding 1 Chart'!$B$3</c:f>
              <c:strCache>
                <c:ptCount val="1"/>
                <c:pt idx="0">
                  <c:v>Total</c:v>
                </c:pt>
              </c:strCache>
            </c:strRef>
          </c:tx>
          <c:spPr>
            <a:solidFill>
              <a:schemeClr val="accent2"/>
            </a:solidFill>
            <a:ln>
              <a:noFill/>
            </a:ln>
            <a:effectLst/>
          </c:spPr>
          <c:invertIfNegative val="0"/>
          <c:cat>
            <c:strRef>
              <c:f>'Finding 1 Chart'!$A$4:$A$7</c:f>
              <c:strCache>
                <c:ptCount val="4"/>
                <c:pt idx="0">
                  <c:v>Agree</c:v>
                </c:pt>
                <c:pt idx="1">
                  <c:v>Disagree</c:v>
                </c:pt>
                <c:pt idx="2">
                  <c:v>Neutral</c:v>
                </c:pt>
                <c:pt idx="3">
                  <c:v>Strongly Agree</c:v>
                </c:pt>
              </c:strCache>
            </c:strRef>
          </c:cat>
          <c:val>
            <c:numRef>
              <c:f>'Finding 1 Chart'!$B$4:$B$7</c:f>
              <c:numCache>
                <c:formatCode>General</c:formatCode>
                <c:ptCount val="4"/>
                <c:pt idx="0">
                  <c:v>3</c:v>
                </c:pt>
                <c:pt idx="1">
                  <c:v>2</c:v>
                </c:pt>
                <c:pt idx="2">
                  <c:v>1</c:v>
                </c:pt>
                <c:pt idx="3">
                  <c:v>4</c:v>
                </c:pt>
              </c:numCache>
            </c:numRef>
          </c:val>
          <c:extLst>
            <c:ext xmlns:c16="http://schemas.microsoft.com/office/drawing/2014/chart" uri="{C3380CC4-5D6E-409C-BE32-E72D297353CC}">
              <c16:uniqueId val="{00000000-0A0A-4EB4-83F9-079295405246}"/>
            </c:ext>
          </c:extLst>
        </c:ser>
        <c:dLbls>
          <c:showLegendKey val="0"/>
          <c:showVal val="0"/>
          <c:showCatName val="0"/>
          <c:showSerName val="0"/>
          <c:showPercent val="0"/>
          <c:showBubbleSize val="0"/>
        </c:dLbls>
        <c:gapWidth val="219"/>
        <c:overlap val="-27"/>
        <c:axId val="69039759"/>
        <c:axId val="69037359"/>
      </c:barChart>
      <c:catAx>
        <c:axId val="690397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37359"/>
        <c:crosses val="autoZero"/>
        <c:auto val="1"/>
        <c:lblAlgn val="ctr"/>
        <c:lblOffset val="100"/>
        <c:noMultiLvlLbl val="0"/>
      </c:catAx>
      <c:valAx>
        <c:axId val="6903735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3975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pivotSource>
    <c:name>[Tudor Vas BMSW4008 task 1.xlsx]Finding 2 chart!PivotTable24</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Count of Having access to affordable coffee on or near campus is important to me.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6"/>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1"/>
        <c:spPr>
          <a:solidFill>
            <a:schemeClr val="accent6"/>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2"/>
        <c:spPr>
          <a:solidFill>
            <a:schemeClr val="accent6"/>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s>
    <c:plotArea>
      <c:layout/>
      <c:barChart>
        <c:barDir val="bar"/>
        <c:grouping val="clustered"/>
        <c:varyColors val="0"/>
        <c:ser>
          <c:idx val="0"/>
          <c:order val="0"/>
          <c:tx>
            <c:strRef>
              <c:f>'Finding 2 chart'!$B$3</c:f>
              <c:strCache>
                <c:ptCount val="1"/>
                <c:pt idx="0">
                  <c:v>Total</c:v>
                </c:pt>
              </c:strCache>
            </c:strRef>
          </c:tx>
          <c:spPr>
            <a:solidFill>
              <a:schemeClr val="accent6"/>
            </a:solidFill>
            <a:ln>
              <a:noFill/>
            </a:ln>
            <a:effectLst/>
          </c:spPr>
          <c:invertIfNegative val="0"/>
          <c:cat>
            <c:strRef>
              <c:f>'Finding 2 chart'!$A$4:$A$8</c:f>
              <c:strCache>
                <c:ptCount val="5"/>
                <c:pt idx="0">
                  <c:v>Agree</c:v>
                </c:pt>
                <c:pt idx="1">
                  <c:v>Disagree</c:v>
                </c:pt>
                <c:pt idx="2">
                  <c:v>Neutral</c:v>
                </c:pt>
                <c:pt idx="3">
                  <c:v>Strongly Agree</c:v>
                </c:pt>
                <c:pt idx="4">
                  <c:v>Strongly Disagree</c:v>
                </c:pt>
              </c:strCache>
            </c:strRef>
          </c:cat>
          <c:val>
            <c:numRef>
              <c:f>'Finding 2 chart'!$B$4:$B$8</c:f>
              <c:numCache>
                <c:formatCode>General</c:formatCode>
                <c:ptCount val="5"/>
                <c:pt idx="0">
                  <c:v>5</c:v>
                </c:pt>
                <c:pt idx="1">
                  <c:v>1</c:v>
                </c:pt>
                <c:pt idx="2">
                  <c:v>1</c:v>
                </c:pt>
                <c:pt idx="3">
                  <c:v>2</c:v>
                </c:pt>
                <c:pt idx="4">
                  <c:v>1</c:v>
                </c:pt>
              </c:numCache>
            </c:numRef>
          </c:val>
          <c:extLst>
            <c:ext xmlns:c16="http://schemas.microsoft.com/office/drawing/2014/chart" uri="{C3380CC4-5D6E-409C-BE32-E72D297353CC}">
              <c16:uniqueId val="{00000000-FB16-4E80-BFC7-D5D639D2799F}"/>
            </c:ext>
          </c:extLst>
        </c:ser>
        <c:dLbls>
          <c:showLegendKey val="0"/>
          <c:showVal val="0"/>
          <c:showCatName val="0"/>
          <c:showSerName val="0"/>
          <c:showPercent val="0"/>
          <c:showBubbleSize val="0"/>
        </c:dLbls>
        <c:gapWidth val="182"/>
        <c:axId val="69042639"/>
        <c:axId val="69045999"/>
      </c:barChart>
      <c:catAx>
        <c:axId val="6904263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45999"/>
        <c:crosses val="autoZero"/>
        <c:auto val="1"/>
        <c:lblAlgn val="ctr"/>
        <c:lblOffset val="100"/>
        <c:noMultiLvlLbl val="0"/>
      </c:catAx>
      <c:valAx>
        <c:axId val="69045999"/>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904263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pivotSource>
    <c:name>[Tudor Vas BMSW4008 task 1.xlsx]Finding 3 chart!PivotTable5</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Count of I would be interested in purchasing coffee from a mobile coffee cart located on campus.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6"/>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1"/>
        <c:spPr>
          <a:solidFill>
            <a:schemeClr val="accent6"/>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2"/>
        <c:spPr>
          <a:solidFill>
            <a:schemeClr val="accent6"/>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'Finding 3 chart'!$B$3</c:f>
              <c:strCache>
                <c:ptCount val="1"/>
                <c:pt idx="0">
                  <c:v>Total</c:v>
                </c:pt>
              </c:strCache>
            </c:strRef>
          </c:tx>
          <c:spPr>
            <a:solidFill>
              <a:schemeClr val="accent6"/>
            </a:solidFill>
            <a:ln>
              <a:noFill/>
            </a:ln>
            <a:effectLst/>
          </c:spPr>
          <c:invertIfNegative val="0"/>
          <c:cat>
            <c:strRef>
              <c:f>'Finding 3 chart'!$A$4:$A$6</c:f>
              <c:strCache>
                <c:ptCount val="3"/>
                <c:pt idx="0">
                  <c:v>Agree</c:v>
                </c:pt>
                <c:pt idx="1">
                  <c:v>Neutral</c:v>
                </c:pt>
                <c:pt idx="2">
                  <c:v>Strongly Agree</c:v>
                </c:pt>
              </c:strCache>
            </c:strRef>
          </c:cat>
          <c:val>
            <c:numRef>
              <c:f>'Finding 3 chart'!$B$4:$B$6</c:f>
              <c:numCache>
                <c:formatCode>General</c:formatCode>
                <c:ptCount val="3"/>
                <c:pt idx="0">
                  <c:v>4</c:v>
                </c:pt>
                <c:pt idx="1">
                  <c:v>3</c:v>
                </c:pt>
                <c:pt idx="2">
                  <c:v>3</c:v>
                </c:pt>
              </c:numCache>
            </c:numRef>
          </c:val>
          <c:extLst>
            <c:ext xmlns:c16="http://schemas.microsoft.com/office/drawing/2014/chart" uri="{C3380CC4-5D6E-409C-BE32-E72D297353CC}">
              <c16:uniqueId val="{00000000-65C1-407A-9433-3C7A4676973E}"/>
            </c:ext>
          </c:extLst>
        </c:ser>
        <c:dLbls>
          <c:showLegendKey val="0"/>
          <c:showVal val="0"/>
          <c:showCatName val="0"/>
          <c:showSerName val="0"/>
          <c:showPercent val="0"/>
          <c:showBubbleSize val="0"/>
        </c:dLbls>
        <c:gapWidth val="219"/>
        <c:overlap val="-27"/>
        <c:axId val="151719823"/>
        <c:axId val="151722703"/>
      </c:barChart>
      <c:catAx>
        <c:axId val="1517198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1722703"/>
        <c:crosses val="autoZero"/>
        <c:auto val="1"/>
        <c:lblAlgn val="ctr"/>
        <c:lblOffset val="100"/>
        <c:noMultiLvlLbl val="0"/>
      </c:catAx>
      <c:valAx>
        <c:axId val="15172270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51719823"/>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6"/>
    </mc:Choice>
    <mc:Fallback>
      <c:style val="6"/>
    </mc:Fallback>
  </mc:AlternateContent>
  <c:pivotSource>
    <c:name>[Tudor Vas BMSW4008 task 1.xlsx]Finding 4 chart!PivotTable10</c:name>
    <c:fmtId val="-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Count of Discounts or student promotions would encourage me to buy coffee from Campus Brew UK.</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4"/>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1"/>
        <c:spPr>
          <a:solidFill>
            <a:schemeClr val="accent4"/>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
        <c:idx val="2"/>
        <c:spPr>
          <a:solidFill>
            <a:schemeClr val="accent4"/>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'Finding 4 chart'!$B$3</c:f>
              <c:strCache>
                <c:ptCount val="1"/>
                <c:pt idx="0">
                  <c:v>Total</c:v>
                </c:pt>
              </c:strCache>
            </c:strRef>
          </c:tx>
          <c:spPr>
            <a:solidFill>
              <a:schemeClr val="accent4"/>
            </a:solidFill>
            <a:ln>
              <a:noFill/>
            </a:ln>
            <a:effectLst/>
          </c:spPr>
          <c:invertIfNegative val="0"/>
          <c:cat>
            <c:strRef>
              <c:f>'Finding 4 chart'!$A$4:$A$7</c:f>
              <c:strCache>
                <c:ptCount val="4"/>
                <c:pt idx="0">
                  <c:v>Agree</c:v>
                </c:pt>
                <c:pt idx="1">
                  <c:v>Disagree</c:v>
                </c:pt>
                <c:pt idx="2">
                  <c:v>Neutral</c:v>
                </c:pt>
                <c:pt idx="3">
                  <c:v>Strongly Agree</c:v>
                </c:pt>
              </c:strCache>
            </c:strRef>
          </c:cat>
          <c:val>
            <c:numRef>
              <c:f>'Finding 4 chart'!$B$4:$B$7</c:f>
              <c:numCache>
                <c:formatCode>General</c:formatCode>
                <c:ptCount val="4"/>
                <c:pt idx="0">
                  <c:v>4</c:v>
                </c:pt>
                <c:pt idx="1">
                  <c:v>1</c:v>
                </c:pt>
                <c:pt idx="2">
                  <c:v>2</c:v>
                </c:pt>
                <c:pt idx="3">
                  <c:v>3</c:v>
                </c:pt>
              </c:numCache>
            </c:numRef>
          </c:val>
          <c:extLst>
            <c:ext xmlns:c16="http://schemas.microsoft.com/office/drawing/2014/chart" uri="{C3380CC4-5D6E-409C-BE32-E72D297353CC}">
              <c16:uniqueId val="{00000000-85E4-4B29-BF88-4EABD3F58008}"/>
            </c:ext>
          </c:extLst>
        </c:ser>
        <c:dLbls>
          <c:showLegendKey val="0"/>
          <c:showVal val="0"/>
          <c:showCatName val="0"/>
          <c:showSerName val="0"/>
          <c:showPercent val="0"/>
          <c:showBubbleSize val="0"/>
        </c:dLbls>
        <c:gapWidth val="219"/>
        <c:overlap val="-27"/>
        <c:axId val="122143439"/>
        <c:axId val="122143919"/>
      </c:barChart>
      <c:catAx>
        <c:axId val="12214343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2143919"/>
        <c:crosses val="autoZero"/>
        <c:auto val="1"/>
        <c:lblAlgn val="ctr"/>
        <c:lblOffset val="100"/>
        <c:noMultiLvlLbl val="0"/>
      </c:catAx>
      <c:valAx>
        <c:axId val="12214391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2143439"/>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withinLinear" id="17">
  <a:schemeClr val="accent4"/>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AF3855A5-2016-49C9-8446-562B389D64C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5BC7156-C834-413F-BB48-36F3309D1D51}">
      <dgm:prSet/>
      <dgm:spPr/>
      <dgm:t>
        <a:bodyPr/>
        <a:lstStyle/>
        <a:p>
          <a:r>
            <a:rPr lang="en-GB" dirty="0">
              <a:latin typeface="Times New Roman"/>
              <a:cs typeface="Times New Roman"/>
            </a:rPr>
            <a:t>This project taught me how vital market research is in coming up with business ideas and marketing strategies.</a:t>
          </a:r>
          <a:endParaRPr lang="en-US" dirty="0">
            <a:latin typeface="Times New Roman"/>
            <a:cs typeface="Times New Roman"/>
          </a:endParaRPr>
        </a:p>
      </dgm:t>
    </dgm:pt>
    <dgm:pt modelId="{635E67E1-9EF5-4D40-B0B5-D77BEAD231EB}" type="parTrans" cxnId="{FD13A246-1836-40E9-9CEE-C8E8B9193523}">
      <dgm:prSet/>
      <dgm:spPr/>
      <dgm:t>
        <a:bodyPr/>
        <a:lstStyle/>
        <a:p>
          <a:endParaRPr lang="en-US"/>
        </a:p>
      </dgm:t>
    </dgm:pt>
    <dgm:pt modelId="{FED6295E-5AFB-4656-8CD0-F607E259BF6F}" type="sibTrans" cxnId="{FD13A246-1836-40E9-9CEE-C8E8B9193523}">
      <dgm:prSet/>
      <dgm:spPr/>
      <dgm:t>
        <a:bodyPr/>
        <a:lstStyle/>
        <a:p>
          <a:endParaRPr lang="en-US"/>
        </a:p>
      </dgm:t>
    </dgm:pt>
    <dgm:pt modelId="{5B920F8D-8811-4C1F-A35E-166CA4CA1F83}">
      <dgm:prSet/>
      <dgm:spPr/>
      <dgm:t>
        <a:bodyPr/>
        <a:lstStyle/>
        <a:p>
          <a:r>
            <a:rPr lang="en-GB" dirty="0">
              <a:latin typeface="Times New Roman"/>
              <a:cs typeface="Times New Roman"/>
            </a:rPr>
            <a:t>I acquired some new knowledge about survey design, analysis of data with the help of Excel, and creating websites with Wix.</a:t>
          </a:r>
          <a:endParaRPr lang="en-US" dirty="0">
            <a:latin typeface="Times New Roman"/>
            <a:cs typeface="Times New Roman"/>
          </a:endParaRPr>
        </a:p>
      </dgm:t>
    </dgm:pt>
    <dgm:pt modelId="{34F87B2A-E91E-4004-ACDD-9C5962440191}" type="parTrans" cxnId="{4D50BBF1-E872-4C93-B438-E748A39341AC}">
      <dgm:prSet/>
      <dgm:spPr/>
      <dgm:t>
        <a:bodyPr/>
        <a:lstStyle/>
        <a:p>
          <a:endParaRPr lang="en-US"/>
        </a:p>
      </dgm:t>
    </dgm:pt>
    <dgm:pt modelId="{3C257A81-B37E-4084-88AC-C2E853BDE09B}" type="sibTrans" cxnId="{4D50BBF1-E872-4C93-B438-E748A39341AC}">
      <dgm:prSet/>
      <dgm:spPr/>
      <dgm:t>
        <a:bodyPr/>
        <a:lstStyle/>
        <a:p>
          <a:endParaRPr lang="en-US"/>
        </a:p>
      </dgm:t>
    </dgm:pt>
    <dgm:pt modelId="{3F60F511-06B9-48EC-95D9-4E4434AB84D2}">
      <dgm:prSet/>
      <dgm:spPr/>
      <dgm:t>
        <a:bodyPr/>
        <a:lstStyle/>
        <a:p>
          <a:r>
            <a:rPr lang="en-GB" dirty="0">
              <a:latin typeface="Times New Roman"/>
              <a:cs typeface="Times New Roman"/>
            </a:rPr>
            <a:t>I also enhanced my skills in designing digital marketing and video advertisement in Canva.</a:t>
          </a:r>
          <a:endParaRPr lang="en-US" dirty="0">
            <a:latin typeface="Times New Roman"/>
            <a:cs typeface="Times New Roman"/>
          </a:endParaRPr>
        </a:p>
      </dgm:t>
    </dgm:pt>
    <dgm:pt modelId="{C73E09C9-99BE-4109-8CCA-136646B27579}" type="parTrans" cxnId="{1F15E671-8ADB-4114-A4AC-73283FF82950}">
      <dgm:prSet/>
      <dgm:spPr/>
      <dgm:t>
        <a:bodyPr/>
        <a:lstStyle/>
        <a:p>
          <a:endParaRPr lang="en-US"/>
        </a:p>
      </dgm:t>
    </dgm:pt>
    <dgm:pt modelId="{2B23B677-D11E-43E8-9771-89AB17791815}" type="sibTrans" cxnId="{1F15E671-8ADB-4114-A4AC-73283FF82950}">
      <dgm:prSet/>
      <dgm:spPr/>
      <dgm:t>
        <a:bodyPr/>
        <a:lstStyle/>
        <a:p>
          <a:endParaRPr lang="en-US"/>
        </a:p>
      </dgm:t>
    </dgm:pt>
    <dgm:pt modelId="{84135108-C975-4329-B31B-C52BB1C71EB0}">
      <dgm:prSet/>
      <dgm:spPr/>
      <dgm:t>
        <a:bodyPr/>
        <a:lstStyle/>
        <a:p>
          <a:r>
            <a:rPr lang="en-GB" dirty="0">
              <a:latin typeface="Times New Roman"/>
              <a:cs typeface="Times New Roman"/>
            </a:rPr>
            <a:t>I want to improve on digital marketing, search engine optimization techniques, and deep data analytics in the future.</a:t>
          </a:r>
          <a:endParaRPr lang="en-US" dirty="0">
            <a:latin typeface="Times New Roman"/>
            <a:cs typeface="Times New Roman"/>
          </a:endParaRPr>
        </a:p>
      </dgm:t>
    </dgm:pt>
    <dgm:pt modelId="{727A571F-EB5D-4F00-AF36-4F335677879F}" type="parTrans" cxnId="{FE2FD307-7C63-47A2-AEA6-28B486403AC9}">
      <dgm:prSet/>
      <dgm:spPr/>
      <dgm:t>
        <a:bodyPr/>
        <a:lstStyle/>
        <a:p>
          <a:endParaRPr lang="en-US"/>
        </a:p>
      </dgm:t>
    </dgm:pt>
    <dgm:pt modelId="{2F0F8180-834E-4FFD-8474-BC5D3B42D8A4}" type="sibTrans" cxnId="{FE2FD307-7C63-47A2-AEA6-28B486403AC9}">
      <dgm:prSet/>
      <dgm:spPr/>
      <dgm:t>
        <a:bodyPr/>
        <a:lstStyle/>
        <a:p>
          <a:endParaRPr lang="en-US"/>
        </a:p>
      </dgm:t>
    </dgm:pt>
    <dgm:pt modelId="{99EB2BEA-19DE-4C24-9E6A-0EB97EDFC9E6}" type="pres">
      <dgm:prSet presAssocID="{AF3855A5-2016-49C9-8446-562B389D64C9}" presName="root" presStyleCnt="0">
        <dgm:presLayoutVars>
          <dgm:dir/>
          <dgm:resizeHandles val="exact"/>
        </dgm:presLayoutVars>
      </dgm:prSet>
      <dgm:spPr/>
    </dgm:pt>
    <dgm:pt modelId="{63B1EB7B-28D7-4631-94CB-0273C4F50EC6}" type="pres">
      <dgm:prSet presAssocID="{A5BC7156-C834-413F-BB48-36F3309D1D51}" presName="compNode" presStyleCnt="0"/>
      <dgm:spPr/>
    </dgm:pt>
    <dgm:pt modelId="{04A2A0D7-08E2-49B6-BF5C-DAF2A89E5E54}" type="pres">
      <dgm:prSet presAssocID="{A5BC7156-C834-413F-BB48-36F3309D1D51}" presName="bgRect" presStyleLbl="bgShp" presStyleIdx="0" presStyleCnt="4"/>
      <dgm:spPr/>
    </dgm:pt>
    <dgm:pt modelId="{56962D77-920E-4441-B1C3-4A0E2E227B8F}" type="pres">
      <dgm:prSet presAssocID="{A5BC7156-C834-413F-BB48-36F3309D1D5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5BC61C79-DEF7-48B7-ACDC-89FA4726B9E0}" type="pres">
      <dgm:prSet presAssocID="{A5BC7156-C834-413F-BB48-36F3309D1D51}" presName="spaceRect" presStyleCnt="0"/>
      <dgm:spPr/>
    </dgm:pt>
    <dgm:pt modelId="{480713DC-7CD3-43C7-8C94-690E38D5237E}" type="pres">
      <dgm:prSet presAssocID="{A5BC7156-C834-413F-BB48-36F3309D1D51}" presName="parTx" presStyleLbl="revTx" presStyleIdx="0" presStyleCnt="4">
        <dgm:presLayoutVars>
          <dgm:chMax val="0"/>
          <dgm:chPref val="0"/>
        </dgm:presLayoutVars>
      </dgm:prSet>
      <dgm:spPr/>
    </dgm:pt>
    <dgm:pt modelId="{DFADEFF9-7890-4D53-A07F-EF00F128AF1F}" type="pres">
      <dgm:prSet presAssocID="{FED6295E-5AFB-4656-8CD0-F607E259BF6F}" presName="sibTrans" presStyleCnt="0"/>
      <dgm:spPr/>
    </dgm:pt>
    <dgm:pt modelId="{DCDA93AD-C2B6-409D-BF9C-BB2EAA4B4D27}" type="pres">
      <dgm:prSet presAssocID="{5B920F8D-8811-4C1F-A35E-166CA4CA1F83}" presName="compNode" presStyleCnt="0"/>
      <dgm:spPr/>
    </dgm:pt>
    <dgm:pt modelId="{D1E2D679-5678-495E-B554-0DC48835FFCB}" type="pres">
      <dgm:prSet presAssocID="{5B920F8D-8811-4C1F-A35E-166CA4CA1F83}" presName="bgRect" presStyleLbl="bgShp" presStyleIdx="1" presStyleCnt="4"/>
      <dgm:spPr/>
    </dgm:pt>
    <dgm:pt modelId="{A7C6C3B7-697D-4053-A066-692868D9F401}" type="pres">
      <dgm:prSet presAssocID="{5B920F8D-8811-4C1F-A35E-166CA4CA1F8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grammer"/>
        </a:ext>
      </dgm:extLst>
    </dgm:pt>
    <dgm:pt modelId="{323594B9-D4FC-4E45-91AB-58CDC03B2599}" type="pres">
      <dgm:prSet presAssocID="{5B920F8D-8811-4C1F-A35E-166CA4CA1F83}" presName="spaceRect" presStyleCnt="0"/>
      <dgm:spPr/>
    </dgm:pt>
    <dgm:pt modelId="{EF61B8A8-E2D6-4D1D-9183-1BFDCB8C7FB5}" type="pres">
      <dgm:prSet presAssocID="{5B920F8D-8811-4C1F-A35E-166CA4CA1F83}" presName="parTx" presStyleLbl="revTx" presStyleIdx="1" presStyleCnt="4">
        <dgm:presLayoutVars>
          <dgm:chMax val="0"/>
          <dgm:chPref val="0"/>
        </dgm:presLayoutVars>
      </dgm:prSet>
      <dgm:spPr/>
    </dgm:pt>
    <dgm:pt modelId="{D08DFDF0-0051-47E7-82AA-5F57D214926A}" type="pres">
      <dgm:prSet presAssocID="{3C257A81-B37E-4084-88AC-C2E853BDE09B}" presName="sibTrans" presStyleCnt="0"/>
      <dgm:spPr/>
    </dgm:pt>
    <dgm:pt modelId="{2EA46ADF-8FF1-43CF-8F99-14D9534C19C4}" type="pres">
      <dgm:prSet presAssocID="{3F60F511-06B9-48EC-95D9-4E4434AB84D2}" presName="compNode" presStyleCnt="0"/>
      <dgm:spPr/>
    </dgm:pt>
    <dgm:pt modelId="{4AA7851B-73CB-4B4C-B406-C3D87B28666F}" type="pres">
      <dgm:prSet presAssocID="{3F60F511-06B9-48EC-95D9-4E4434AB84D2}" presName="bgRect" presStyleLbl="bgShp" presStyleIdx="2" presStyleCnt="4"/>
      <dgm:spPr/>
    </dgm:pt>
    <dgm:pt modelId="{F390F411-5153-4A6C-82BA-71F7B841FE26}" type="pres">
      <dgm:prSet presAssocID="{3F60F511-06B9-48EC-95D9-4E4434AB84D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Video camera"/>
        </a:ext>
      </dgm:extLst>
    </dgm:pt>
    <dgm:pt modelId="{43D90DF3-A6CA-4EA6-B1A6-20889BCA1E94}" type="pres">
      <dgm:prSet presAssocID="{3F60F511-06B9-48EC-95D9-4E4434AB84D2}" presName="spaceRect" presStyleCnt="0"/>
      <dgm:spPr/>
    </dgm:pt>
    <dgm:pt modelId="{C7266300-AAE7-4A27-93AF-1D7FD940A009}" type="pres">
      <dgm:prSet presAssocID="{3F60F511-06B9-48EC-95D9-4E4434AB84D2}" presName="parTx" presStyleLbl="revTx" presStyleIdx="2" presStyleCnt="4">
        <dgm:presLayoutVars>
          <dgm:chMax val="0"/>
          <dgm:chPref val="0"/>
        </dgm:presLayoutVars>
      </dgm:prSet>
      <dgm:spPr/>
    </dgm:pt>
    <dgm:pt modelId="{D85862F6-A606-47A0-87EF-C5678AB10C64}" type="pres">
      <dgm:prSet presAssocID="{2B23B677-D11E-43E8-9771-89AB17791815}" presName="sibTrans" presStyleCnt="0"/>
      <dgm:spPr/>
    </dgm:pt>
    <dgm:pt modelId="{18C8D693-03AC-40BE-8F9A-AE2DD58D64FF}" type="pres">
      <dgm:prSet presAssocID="{84135108-C975-4329-B31B-C52BB1C71EB0}" presName="compNode" presStyleCnt="0"/>
      <dgm:spPr/>
    </dgm:pt>
    <dgm:pt modelId="{9998D83A-950D-4459-9EFA-AC483BD510B8}" type="pres">
      <dgm:prSet presAssocID="{84135108-C975-4329-B31B-C52BB1C71EB0}" presName="bgRect" presStyleLbl="bgShp" presStyleIdx="3" presStyleCnt="4"/>
      <dgm:spPr/>
    </dgm:pt>
    <dgm:pt modelId="{48750219-DD6E-4081-811F-CFAF61FE8B45}" type="pres">
      <dgm:prSet presAssocID="{84135108-C975-4329-B31B-C52BB1C71EB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tatistics"/>
        </a:ext>
      </dgm:extLst>
    </dgm:pt>
    <dgm:pt modelId="{6796E83E-775D-44A2-BD74-EBBE6D8B4538}" type="pres">
      <dgm:prSet presAssocID="{84135108-C975-4329-B31B-C52BB1C71EB0}" presName="spaceRect" presStyleCnt="0"/>
      <dgm:spPr/>
    </dgm:pt>
    <dgm:pt modelId="{AA983D56-9804-4EEC-85C1-C422E54F4F63}" type="pres">
      <dgm:prSet presAssocID="{84135108-C975-4329-B31B-C52BB1C71EB0}" presName="parTx" presStyleLbl="revTx" presStyleIdx="3" presStyleCnt="4">
        <dgm:presLayoutVars>
          <dgm:chMax val="0"/>
          <dgm:chPref val="0"/>
        </dgm:presLayoutVars>
      </dgm:prSet>
      <dgm:spPr/>
    </dgm:pt>
  </dgm:ptLst>
  <dgm:cxnLst>
    <dgm:cxn modelId="{FE2FD307-7C63-47A2-AEA6-28B486403AC9}" srcId="{AF3855A5-2016-49C9-8446-562B389D64C9}" destId="{84135108-C975-4329-B31B-C52BB1C71EB0}" srcOrd="3" destOrd="0" parTransId="{727A571F-EB5D-4F00-AF36-4F335677879F}" sibTransId="{2F0F8180-834E-4FFD-8474-BC5D3B42D8A4}"/>
    <dgm:cxn modelId="{CC94900E-9CAA-4C3B-83D6-3F86EC4D8D89}" type="presOf" srcId="{A5BC7156-C834-413F-BB48-36F3309D1D51}" destId="{480713DC-7CD3-43C7-8C94-690E38D5237E}" srcOrd="0" destOrd="0" presId="urn:microsoft.com/office/officeart/2018/2/layout/IconVerticalSolidList"/>
    <dgm:cxn modelId="{98F7F830-CD70-4E52-B9B9-2F269EE5A353}" type="presOf" srcId="{AF3855A5-2016-49C9-8446-562B389D64C9}" destId="{99EB2BEA-19DE-4C24-9E6A-0EB97EDFC9E6}" srcOrd="0" destOrd="0" presId="urn:microsoft.com/office/officeart/2018/2/layout/IconVerticalSolidList"/>
    <dgm:cxn modelId="{0A694231-8695-4F01-A1BD-9E4AC1551008}" type="presOf" srcId="{5B920F8D-8811-4C1F-A35E-166CA4CA1F83}" destId="{EF61B8A8-E2D6-4D1D-9183-1BFDCB8C7FB5}" srcOrd="0" destOrd="0" presId="urn:microsoft.com/office/officeart/2018/2/layout/IconVerticalSolidList"/>
    <dgm:cxn modelId="{F4261D46-2DA4-4A51-B9DF-A629ED8F37AC}" type="presOf" srcId="{3F60F511-06B9-48EC-95D9-4E4434AB84D2}" destId="{C7266300-AAE7-4A27-93AF-1D7FD940A009}" srcOrd="0" destOrd="0" presId="urn:microsoft.com/office/officeart/2018/2/layout/IconVerticalSolidList"/>
    <dgm:cxn modelId="{FD13A246-1836-40E9-9CEE-C8E8B9193523}" srcId="{AF3855A5-2016-49C9-8446-562B389D64C9}" destId="{A5BC7156-C834-413F-BB48-36F3309D1D51}" srcOrd="0" destOrd="0" parTransId="{635E67E1-9EF5-4D40-B0B5-D77BEAD231EB}" sibTransId="{FED6295E-5AFB-4656-8CD0-F607E259BF6F}"/>
    <dgm:cxn modelId="{438BA36A-9560-4452-8F84-F441DA4EEC63}" type="presOf" srcId="{84135108-C975-4329-B31B-C52BB1C71EB0}" destId="{AA983D56-9804-4EEC-85C1-C422E54F4F63}" srcOrd="0" destOrd="0" presId="urn:microsoft.com/office/officeart/2018/2/layout/IconVerticalSolidList"/>
    <dgm:cxn modelId="{1F15E671-8ADB-4114-A4AC-73283FF82950}" srcId="{AF3855A5-2016-49C9-8446-562B389D64C9}" destId="{3F60F511-06B9-48EC-95D9-4E4434AB84D2}" srcOrd="2" destOrd="0" parTransId="{C73E09C9-99BE-4109-8CCA-136646B27579}" sibTransId="{2B23B677-D11E-43E8-9771-89AB17791815}"/>
    <dgm:cxn modelId="{4D50BBF1-E872-4C93-B438-E748A39341AC}" srcId="{AF3855A5-2016-49C9-8446-562B389D64C9}" destId="{5B920F8D-8811-4C1F-A35E-166CA4CA1F83}" srcOrd="1" destOrd="0" parTransId="{34F87B2A-E91E-4004-ACDD-9C5962440191}" sibTransId="{3C257A81-B37E-4084-88AC-C2E853BDE09B}"/>
    <dgm:cxn modelId="{CA64002C-F668-430A-92F6-D1A2F3AA58E1}" type="presParOf" srcId="{99EB2BEA-19DE-4C24-9E6A-0EB97EDFC9E6}" destId="{63B1EB7B-28D7-4631-94CB-0273C4F50EC6}" srcOrd="0" destOrd="0" presId="urn:microsoft.com/office/officeart/2018/2/layout/IconVerticalSolidList"/>
    <dgm:cxn modelId="{735B1FDF-A848-4CD0-9C2E-F2A9A48AFE4D}" type="presParOf" srcId="{63B1EB7B-28D7-4631-94CB-0273C4F50EC6}" destId="{04A2A0D7-08E2-49B6-BF5C-DAF2A89E5E54}" srcOrd="0" destOrd="0" presId="urn:microsoft.com/office/officeart/2018/2/layout/IconVerticalSolidList"/>
    <dgm:cxn modelId="{94604585-1164-4E11-944A-7FF8B19636A9}" type="presParOf" srcId="{63B1EB7B-28D7-4631-94CB-0273C4F50EC6}" destId="{56962D77-920E-4441-B1C3-4A0E2E227B8F}" srcOrd="1" destOrd="0" presId="urn:microsoft.com/office/officeart/2018/2/layout/IconVerticalSolidList"/>
    <dgm:cxn modelId="{0A7F50DC-1D10-420B-8367-19D9700FDC4B}" type="presParOf" srcId="{63B1EB7B-28D7-4631-94CB-0273C4F50EC6}" destId="{5BC61C79-DEF7-48B7-ACDC-89FA4726B9E0}" srcOrd="2" destOrd="0" presId="urn:microsoft.com/office/officeart/2018/2/layout/IconVerticalSolidList"/>
    <dgm:cxn modelId="{C7481D67-A45A-4D41-BB56-E6A53E22FC52}" type="presParOf" srcId="{63B1EB7B-28D7-4631-94CB-0273C4F50EC6}" destId="{480713DC-7CD3-43C7-8C94-690E38D5237E}" srcOrd="3" destOrd="0" presId="urn:microsoft.com/office/officeart/2018/2/layout/IconVerticalSolidList"/>
    <dgm:cxn modelId="{9CB8863B-60B3-4D90-B8D8-9657E9011974}" type="presParOf" srcId="{99EB2BEA-19DE-4C24-9E6A-0EB97EDFC9E6}" destId="{DFADEFF9-7890-4D53-A07F-EF00F128AF1F}" srcOrd="1" destOrd="0" presId="urn:microsoft.com/office/officeart/2018/2/layout/IconVerticalSolidList"/>
    <dgm:cxn modelId="{DFB754EA-A03F-47F9-A0E4-53AFDC45079B}" type="presParOf" srcId="{99EB2BEA-19DE-4C24-9E6A-0EB97EDFC9E6}" destId="{DCDA93AD-C2B6-409D-BF9C-BB2EAA4B4D27}" srcOrd="2" destOrd="0" presId="urn:microsoft.com/office/officeart/2018/2/layout/IconVerticalSolidList"/>
    <dgm:cxn modelId="{365C9F2F-55B3-419E-B4AB-6D8ADE660CA5}" type="presParOf" srcId="{DCDA93AD-C2B6-409D-BF9C-BB2EAA4B4D27}" destId="{D1E2D679-5678-495E-B554-0DC48835FFCB}" srcOrd="0" destOrd="0" presId="urn:microsoft.com/office/officeart/2018/2/layout/IconVerticalSolidList"/>
    <dgm:cxn modelId="{96944BA7-4267-48CC-9FB3-4977042785FC}" type="presParOf" srcId="{DCDA93AD-C2B6-409D-BF9C-BB2EAA4B4D27}" destId="{A7C6C3B7-697D-4053-A066-692868D9F401}" srcOrd="1" destOrd="0" presId="urn:microsoft.com/office/officeart/2018/2/layout/IconVerticalSolidList"/>
    <dgm:cxn modelId="{01BF3FFF-0AC1-4D3A-83B8-D429A73CEE68}" type="presParOf" srcId="{DCDA93AD-C2B6-409D-BF9C-BB2EAA4B4D27}" destId="{323594B9-D4FC-4E45-91AB-58CDC03B2599}" srcOrd="2" destOrd="0" presId="urn:microsoft.com/office/officeart/2018/2/layout/IconVerticalSolidList"/>
    <dgm:cxn modelId="{65F4911D-9FBC-4BD9-B47D-73F3ECB73957}" type="presParOf" srcId="{DCDA93AD-C2B6-409D-BF9C-BB2EAA4B4D27}" destId="{EF61B8A8-E2D6-4D1D-9183-1BFDCB8C7FB5}" srcOrd="3" destOrd="0" presId="urn:microsoft.com/office/officeart/2018/2/layout/IconVerticalSolidList"/>
    <dgm:cxn modelId="{BF887AAC-80CE-453A-8CEE-D3ED9330492C}" type="presParOf" srcId="{99EB2BEA-19DE-4C24-9E6A-0EB97EDFC9E6}" destId="{D08DFDF0-0051-47E7-82AA-5F57D214926A}" srcOrd="3" destOrd="0" presId="urn:microsoft.com/office/officeart/2018/2/layout/IconVerticalSolidList"/>
    <dgm:cxn modelId="{63545B64-E61D-4D92-88A9-99337C77C305}" type="presParOf" srcId="{99EB2BEA-19DE-4C24-9E6A-0EB97EDFC9E6}" destId="{2EA46ADF-8FF1-43CF-8F99-14D9534C19C4}" srcOrd="4" destOrd="0" presId="urn:microsoft.com/office/officeart/2018/2/layout/IconVerticalSolidList"/>
    <dgm:cxn modelId="{22699DCD-20AE-4983-A326-976C38F9ADE7}" type="presParOf" srcId="{2EA46ADF-8FF1-43CF-8F99-14D9534C19C4}" destId="{4AA7851B-73CB-4B4C-B406-C3D87B28666F}" srcOrd="0" destOrd="0" presId="urn:microsoft.com/office/officeart/2018/2/layout/IconVerticalSolidList"/>
    <dgm:cxn modelId="{C698720B-D33A-4DE0-A523-E67EFC7F7EEE}" type="presParOf" srcId="{2EA46ADF-8FF1-43CF-8F99-14D9534C19C4}" destId="{F390F411-5153-4A6C-82BA-71F7B841FE26}" srcOrd="1" destOrd="0" presId="urn:microsoft.com/office/officeart/2018/2/layout/IconVerticalSolidList"/>
    <dgm:cxn modelId="{A0CA3A25-BC4D-4ED2-AC46-47A3F81C6C8B}" type="presParOf" srcId="{2EA46ADF-8FF1-43CF-8F99-14D9534C19C4}" destId="{43D90DF3-A6CA-4EA6-B1A6-20889BCA1E94}" srcOrd="2" destOrd="0" presId="urn:microsoft.com/office/officeart/2018/2/layout/IconVerticalSolidList"/>
    <dgm:cxn modelId="{127DBB84-1227-4084-ADDC-92462EFA2559}" type="presParOf" srcId="{2EA46ADF-8FF1-43CF-8F99-14D9534C19C4}" destId="{C7266300-AAE7-4A27-93AF-1D7FD940A009}" srcOrd="3" destOrd="0" presId="urn:microsoft.com/office/officeart/2018/2/layout/IconVerticalSolidList"/>
    <dgm:cxn modelId="{0EC92C0E-A1B2-4029-AAC1-3956CFDEEB38}" type="presParOf" srcId="{99EB2BEA-19DE-4C24-9E6A-0EB97EDFC9E6}" destId="{D85862F6-A606-47A0-87EF-C5678AB10C64}" srcOrd="5" destOrd="0" presId="urn:microsoft.com/office/officeart/2018/2/layout/IconVerticalSolidList"/>
    <dgm:cxn modelId="{B73B383E-5315-47B2-82BE-537DC4116C0E}" type="presParOf" srcId="{99EB2BEA-19DE-4C24-9E6A-0EB97EDFC9E6}" destId="{18C8D693-03AC-40BE-8F9A-AE2DD58D64FF}" srcOrd="6" destOrd="0" presId="urn:microsoft.com/office/officeart/2018/2/layout/IconVerticalSolidList"/>
    <dgm:cxn modelId="{F2FDCE32-F7CC-49BC-807C-80832867A203}" type="presParOf" srcId="{18C8D693-03AC-40BE-8F9A-AE2DD58D64FF}" destId="{9998D83A-950D-4459-9EFA-AC483BD510B8}" srcOrd="0" destOrd="0" presId="urn:microsoft.com/office/officeart/2018/2/layout/IconVerticalSolidList"/>
    <dgm:cxn modelId="{A3D705C2-47B0-4678-A18F-20E583294C22}" type="presParOf" srcId="{18C8D693-03AC-40BE-8F9A-AE2DD58D64FF}" destId="{48750219-DD6E-4081-811F-CFAF61FE8B45}" srcOrd="1" destOrd="0" presId="urn:microsoft.com/office/officeart/2018/2/layout/IconVerticalSolidList"/>
    <dgm:cxn modelId="{683BA583-E999-40BF-AF63-D632CDCD3BB2}" type="presParOf" srcId="{18C8D693-03AC-40BE-8F9A-AE2DD58D64FF}" destId="{6796E83E-775D-44A2-BD74-EBBE6D8B4538}" srcOrd="2" destOrd="0" presId="urn:microsoft.com/office/officeart/2018/2/layout/IconVerticalSolidList"/>
    <dgm:cxn modelId="{DBDE48A4-A3F8-4736-95CB-0B1CA86635FB}" type="presParOf" srcId="{18C8D693-03AC-40BE-8F9A-AE2DD58D64FF}" destId="{AA983D56-9804-4EEC-85C1-C422E54F4F6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A2A0D7-08E2-49B6-BF5C-DAF2A89E5E54}">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962D77-920E-4441-B1C3-4A0E2E227B8F}">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0713DC-7CD3-43C7-8C94-690E38D5237E}">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977900">
            <a:lnSpc>
              <a:spcPct val="90000"/>
            </a:lnSpc>
            <a:spcBef>
              <a:spcPct val="0"/>
            </a:spcBef>
            <a:spcAft>
              <a:spcPct val="35000"/>
            </a:spcAft>
            <a:buNone/>
          </a:pPr>
          <a:r>
            <a:rPr lang="en-GB" sz="2200" kern="1200" dirty="0">
              <a:latin typeface="Times New Roman"/>
              <a:cs typeface="Times New Roman"/>
            </a:rPr>
            <a:t>This project taught me how vital market research is in coming up with business ideas and marketing strategies.</a:t>
          </a:r>
          <a:endParaRPr lang="en-US" sz="2200" kern="1200" dirty="0">
            <a:latin typeface="Times New Roman"/>
            <a:cs typeface="Times New Roman"/>
          </a:endParaRPr>
        </a:p>
      </dsp:txBody>
      <dsp:txXfrm>
        <a:off x="1058686" y="1808"/>
        <a:ext cx="9456913" cy="916611"/>
      </dsp:txXfrm>
    </dsp:sp>
    <dsp:sp modelId="{D1E2D679-5678-495E-B554-0DC48835FFCB}">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C6C3B7-697D-4053-A066-692868D9F401}">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61B8A8-E2D6-4D1D-9183-1BFDCB8C7FB5}">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977900">
            <a:lnSpc>
              <a:spcPct val="90000"/>
            </a:lnSpc>
            <a:spcBef>
              <a:spcPct val="0"/>
            </a:spcBef>
            <a:spcAft>
              <a:spcPct val="35000"/>
            </a:spcAft>
            <a:buNone/>
          </a:pPr>
          <a:r>
            <a:rPr lang="en-GB" sz="2200" kern="1200" dirty="0">
              <a:latin typeface="Times New Roman"/>
              <a:cs typeface="Times New Roman"/>
            </a:rPr>
            <a:t>I acquired some new knowledge about survey design, analysis of data with the help of Excel, and creating websites with Wix.</a:t>
          </a:r>
          <a:endParaRPr lang="en-US" sz="2200" kern="1200" dirty="0">
            <a:latin typeface="Times New Roman"/>
            <a:cs typeface="Times New Roman"/>
          </a:endParaRPr>
        </a:p>
      </dsp:txBody>
      <dsp:txXfrm>
        <a:off x="1058686" y="1147573"/>
        <a:ext cx="9456913" cy="916611"/>
      </dsp:txXfrm>
    </dsp:sp>
    <dsp:sp modelId="{4AA7851B-73CB-4B4C-B406-C3D87B28666F}">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90F411-5153-4A6C-82BA-71F7B841FE26}">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266300-AAE7-4A27-93AF-1D7FD940A009}">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977900">
            <a:lnSpc>
              <a:spcPct val="90000"/>
            </a:lnSpc>
            <a:spcBef>
              <a:spcPct val="0"/>
            </a:spcBef>
            <a:spcAft>
              <a:spcPct val="35000"/>
            </a:spcAft>
            <a:buNone/>
          </a:pPr>
          <a:r>
            <a:rPr lang="en-GB" sz="2200" kern="1200" dirty="0">
              <a:latin typeface="Times New Roman"/>
              <a:cs typeface="Times New Roman"/>
            </a:rPr>
            <a:t>I also enhanced my skills in designing digital marketing and video advertisement in Canva.</a:t>
          </a:r>
          <a:endParaRPr lang="en-US" sz="2200" kern="1200" dirty="0">
            <a:latin typeface="Times New Roman"/>
            <a:cs typeface="Times New Roman"/>
          </a:endParaRPr>
        </a:p>
      </dsp:txBody>
      <dsp:txXfrm>
        <a:off x="1058686" y="2293338"/>
        <a:ext cx="9456913" cy="916611"/>
      </dsp:txXfrm>
    </dsp:sp>
    <dsp:sp modelId="{9998D83A-950D-4459-9EFA-AC483BD510B8}">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750219-DD6E-4081-811F-CFAF61FE8B45}">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983D56-9804-4EEC-85C1-C422E54F4F63}">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977900">
            <a:lnSpc>
              <a:spcPct val="90000"/>
            </a:lnSpc>
            <a:spcBef>
              <a:spcPct val="0"/>
            </a:spcBef>
            <a:spcAft>
              <a:spcPct val="35000"/>
            </a:spcAft>
            <a:buNone/>
          </a:pPr>
          <a:r>
            <a:rPr lang="en-GB" sz="2200" kern="1200" dirty="0">
              <a:latin typeface="Times New Roman"/>
              <a:cs typeface="Times New Roman"/>
            </a:rPr>
            <a:t>I want to improve on digital marketing, search engine optimization techniques, and deep data analytics in the future.</a:t>
          </a:r>
          <a:endParaRPr lang="en-US" sz="2200" kern="1200" dirty="0">
            <a:latin typeface="Times New Roman"/>
            <a:cs typeface="Times New Roman"/>
          </a:endParaRPr>
        </a:p>
      </dsp:txBody>
      <dsp:txXfrm>
        <a:off x="1058686" y="3439103"/>
        <a:ext cx="9456913" cy="91661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BAE592-F1B5-48BC-8D60-F565DE72B485}" type="datetimeFigureOut">
              <a:rPr lang="en-GB" smtClean="0"/>
              <a:t>12/03/2026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9F8F7-1006-44E7-BC5B-03D84CD119AA}" type="slidenum">
              <a:rPr lang="en-GB" smtClean="0"/>
              <a:t>‹#›</a:t>
            </a:fld>
            <a:endParaRPr lang="en-GB"/>
          </a:p>
        </p:txBody>
      </p:sp>
    </p:spTree>
    <p:extLst>
      <p:ext uri="{BB962C8B-B14F-4D97-AF65-F5344CB8AC3E}">
        <p14:creationId xmlns:p14="http://schemas.microsoft.com/office/powerpoint/2010/main" val="3399875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The current project was aimed at developing a business idea, which is a mobile coffee stand that targets university students and is named Campus Brew UK.</a:t>
            </a:r>
            <a:r>
              <a:rPr lang="en-US" b="0" i="0" dirty="0">
                <a:effectLst/>
                <a:latin typeface="ui-sans-serif"/>
              </a:rPr>
              <a:t> </a:t>
            </a:r>
            <a:r>
              <a:rPr lang="en-US" b="0" i="0" dirty="0">
                <a:solidFill>
                  <a:srgbClr val="111111"/>
                </a:solidFill>
                <a:effectLst/>
                <a:latin typeface="ui-sans-serif"/>
              </a:rPr>
              <a:t>This was to be done to find out the student coffee consumption patterns and what prospects an affordable coffee service on campus had.</a:t>
            </a:r>
            <a:r>
              <a:rPr lang="en-US" b="0" i="0" dirty="0">
                <a:effectLst/>
                <a:latin typeface="ui-sans-serif"/>
              </a:rPr>
              <a:t> </a:t>
            </a:r>
            <a:r>
              <a:rPr lang="en-US" b="0" i="0" dirty="0">
                <a:solidFill>
                  <a:srgbClr val="111111"/>
                </a:solidFill>
                <a:effectLst/>
                <a:latin typeface="ui-sans-serif"/>
              </a:rPr>
              <a:t>In order to do that, primary market research was conducted through Google Forms questionnaire.</a:t>
            </a:r>
            <a:r>
              <a:rPr lang="en-US" b="0" i="0" dirty="0">
                <a:effectLst/>
                <a:latin typeface="ui-sans-serif"/>
              </a:rPr>
              <a:t> </a:t>
            </a:r>
            <a:r>
              <a:rPr lang="en-US" b="0" i="0" dirty="0">
                <a:solidFill>
                  <a:srgbClr val="111111"/>
                </a:solidFill>
                <a:effectLst/>
                <a:latin typeface="ui-sans-serif"/>
              </a:rPr>
              <a:t>The data collected through the survey was </a:t>
            </a:r>
            <a:r>
              <a:rPr lang="en-US" b="0" i="0" dirty="0" err="1">
                <a:solidFill>
                  <a:srgbClr val="111111"/>
                </a:solidFill>
                <a:effectLst/>
                <a:latin typeface="ui-sans-serif"/>
              </a:rPr>
              <a:t>analysed</a:t>
            </a:r>
            <a:r>
              <a:rPr lang="en-US" b="0" i="0" dirty="0">
                <a:solidFill>
                  <a:srgbClr val="111111"/>
                </a:solidFill>
                <a:effectLst/>
                <a:latin typeface="ui-sans-serif"/>
              </a:rPr>
              <a:t> in Microsoft Excel in order to establish patterns and insights.</a:t>
            </a:r>
            <a:r>
              <a:rPr lang="en-US" b="0" i="0" dirty="0">
                <a:effectLst/>
                <a:latin typeface="ui-sans-serif"/>
              </a:rPr>
              <a:t> </a:t>
            </a:r>
            <a:r>
              <a:rPr lang="en-US" b="0" i="0" dirty="0">
                <a:solidFill>
                  <a:srgbClr val="111111"/>
                </a:solidFill>
                <a:effectLst/>
                <a:latin typeface="ui-sans-serif"/>
              </a:rPr>
              <a:t>According to these results, a Web site, advertising materials and a video advertisement have been developed as means of spreading the idea of Campus Brew UK and conveying the brand message.</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2</a:t>
            </a:fld>
            <a:endParaRPr lang="en-GB"/>
          </a:p>
        </p:txBody>
      </p:sp>
    </p:spTree>
    <p:extLst>
      <p:ext uri="{BB962C8B-B14F-4D97-AF65-F5344CB8AC3E}">
        <p14:creationId xmlns:p14="http://schemas.microsoft.com/office/powerpoint/2010/main" val="1880620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The questionnaire that was developed via Google Forms was used to carry out the market research in this project.</a:t>
            </a:r>
            <a:r>
              <a:rPr lang="en-US" b="0" i="0" dirty="0">
                <a:effectLst/>
                <a:latin typeface="ui-sans-serif"/>
              </a:rPr>
              <a:t> </a:t>
            </a:r>
            <a:r>
              <a:rPr lang="en-US" b="0" i="0" dirty="0">
                <a:solidFill>
                  <a:srgbClr val="111111"/>
                </a:solidFill>
                <a:effectLst/>
                <a:latin typeface="ui-sans-serif"/>
              </a:rPr>
              <a:t>The questionnaire contained ten formatted questions that were aimed at knowing the coffee consumption habits and preferences of the students.</a:t>
            </a:r>
            <a:r>
              <a:rPr lang="en-US" b="0" i="0" dirty="0">
                <a:effectLst/>
                <a:latin typeface="ui-sans-serif"/>
              </a:rPr>
              <a:t> </a:t>
            </a:r>
            <a:r>
              <a:rPr lang="en-US" b="0" i="0" dirty="0">
                <a:solidFill>
                  <a:srgbClr val="111111"/>
                </a:solidFill>
                <a:effectLst/>
                <a:latin typeface="ui-sans-serif"/>
              </a:rPr>
              <a:t>The Likert scale was five points, whereby the respondents were allowed to respond on a scale of strongly agree to strongly disagree.</a:t>
            </a:r>
            <a:r>
              <a:rPr lang="en-US" b="0" i="0" dirty="0">
                <a:effectLst/>
                <a:latin typeface="ui-sans-serif"/>
              </a:rPr>
              <a:t> </a:t>
            </a:r>
            <a:r>
              <a:rPr lang="en-US" b="0" i="0" dirty="0">
                <a:solidFill>
                  <a:srgbClr val="111111"/>
                </a:solidFill>
                <a:effectLst/>
                <a:latin typeface="ui-sans-serif"/>
              </a:rPr>
              <a:t>The respondents of interest were the university students as they are the major customers of Campus Brew UK.</a:t>
            </a:r>
            <a:r>
              <a:rPr lang="en-US" b="0" i="0" dirty="0">
                <a:effectLst/>
                <a:latin typeface="ui-sans-serif"/>
              </a:rPr>
              <a:t> </a:t>
            </a:r>
            <a:r>
              <a:rPr lang="en-US" b="0" i="0" dirty="0">
                <a:solidFill>
                  <a:srgbClr val="111111"/>
                </a:solidFill>
                <a:effectLst/>
                <a:latin typeface="ui-sans-serif"/>
              </a:rPr>
              <a:t>This survey was to be carried out in order to obtain information concerning the demand of coffee by students, their sensitivity to price and the interest of having convenient coffee services that are within the campus.</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3</a:t>
            </a:fld>
            <a:endParaRPr lang="en-GB"/>
          </a:p>
        </p:txBody>
      </p:sp>
    </p:spTree>
    <p:extLst>
      <p:ext uri="{BB962C8B-B14F-4D97-AF65-F5344CB8AC3E}">
        <p14:creationId xmlns:p14="http://schemas.microsoft.com/office/powerpoint/2010/main" val="2091762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The survey results were obtained and then the data was exported to Microsoft Excel to be </a:t>
            </a:r>
            <a:r>
              <a:rPr lang="en-US" b="0" i="0" dirty="0" err="1">
                <a:solidFill>
                  <a:srgbClr val="111111"/>
                </a:solidFill>
                <a:effectLst/>
                <a:latin typeface="ui-sans-serif"/>
              </a:rPr>
              <a:t>analysed</a:t>
            </a:r>
            <a:r>
              <a:rPr lang="en-US" b="0" i="0" dirty="0">
                <a:solidFill>
                  <a:srgbClr val="111111"/>
                </a:solidFill>
                <a:effectLst/>
                <a:latin typeface="ui-sans-serif"/>
              </a:rPr>
              <a:t>.</a:t>
            </a:r>
            <a:r>
              <a:rPr lang="en-US" b="0" i="0" dirty="0">
                <a:effectLst/>
                <a:latin typeface="ui-sans-serif"/>
              </a:rPr>
              <a:t> </a:t>
            </a:r>
            <a:r>
              <a:rPr lang="en-US" b="0" i="0" dirty="0">
                <a:solidFill>
                  <a:srgbClr val="111111"/>
                </a:solidFill>
                <a:effectLst/>
                <a:latin typeface="ui-sans-serif"/>
              </a:rPr>
              <a:t>The responses were </a:t>
            </a:r>
            <a:r>
              <a:rPr lang="en-US" b="0" i="0" dirty="0" err="1">
                <a:solidFill>
                  <a:srgbClr val="111111"/>
                </a:solidFill>
                <a:effectLst/>
                <a:latin typeface="ui-sans-serif"/>
              </a:rPr>
              <a:t>organised</a:t>
            </a:r>
            <a:r>
              <a:rPr lang="en-US" b="0" i="0" dirty="0">
                <a:solidFill>
                  <a:srgbClr val="111111"/>
                </a:solidFill>
                <a:effectLst/>
                <a:latin typeface="ui-sans-serif"/>
              </a:rPr>
              <a:t> and percentages calculated using Excel and visual charts were created which aided in determining the trends in the data.</a:t>
            </a:r>
            <a:r>
              <a:rPr lang="en-US" b="0" i="0" dirty="0">
                <a:effectLst/>
                <a:latin typeface="ui-sans-serif"/>
              </a:rPr>
              <a:t> </a:t>
            </a:r>
            <a:r>
              <a:rPr lang="en-US" b="0" i="0" dirty="0">
                <a:solidFill>
                  <a:srgbClr val="111111"/>
                </a:solidFill>
                <a:effectLst/>
                <a:latin typeface="ui-sans-serif"/>
              </a:rPr>
              <a:t>With the help of these charts, it became convenient to comprehend the attitude of students to coffee use, affordability, and offers.</a:t>
            </a:r>
            <a:r>
              <a:rPr lang="en-US" b="0" i="0" dirty="0">
                <a:effectLst/>
                <a:latin typeface="ui-sans-serif"/>
              </a:rPr>
              <a:t> </a:t>
            </a:r>
            <a:r>
              <a:rPr lang="en-US" b="0" i="0" dirty="0">
                <a:solidFill>
                  <a:srgbClr val="111111"/>
                </a:solidFill>
                <a:effectLst/>
                <a:latin typeface="ui-sans-serif"/>
              </a:rPr>
              <a:t>The analysis was done with an aim of coming up with the most crucial questions that made pertinent contributions to the business concept.</a:t>
            </a:r>
            <a:r>
              <a:rPr lang="en-US" b="0" i="0" dirty="0">
                <a:effectLst/>
                <a:latin typeface="ui-sans-serif"/>
              </a:rPr>
              <a:t> </a:t>
            </a:r>
            <a:r>
              <a:rPr lang="en-US" b="0" i="0" dirty="0">
                <a:solidFill>
                  <a:srgbClr val="111111"/>
                </a:solidFill>
                <a:effectLst/>
                <a:latin typeface="ui-sans-serif"/>
              </a:rPr>
              <a:t>Through Excel, the data was interpretable making the findings to be used as a guide to make significant decisions regarding pricing, marketing strategies and the general structure of the Campus Brew UK site.</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4</a:t>
            </a:fld>
            <a:endParaRPr lang="en-GB"/>
          </a:p>
        </p:txBody>
      </p:sp>
    </p:spTree>
    <p:extLst>
      <p:ext uri="{BB962C8B-B14F-4D97-AF65-F5344CB8AC3E}">
        <p14:creationId xmlns:p14="http://schemas.microsoft.com/office/powerpoint/2010/main" val="2478569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The survey analysis brought about interesting results concerning the </a:t>
            </a:r>
            <a:r>
              <a:rPr lang="en-US" b="0" i="0" dirty="0" err="1">
                <a:solidFill>
                  <a:srgbClr val="111111"/>
                </a:solidFill>
                <a:effectLst/>
                <a:latin typeface="ui-sans-serif"/>
              </a:rPr>
              <a:t>behaviour</a:t>
            </a:r>
            <a:r>
              <a:rPr lang="en-US" b="0" i="0" dirty="0">
                <a:solidFill>
                  <a:srgbClr val="111111"/>
                </a:solidFill>
                <a:effectLst/>
                <a:latin typeface="ui-sans-serif"/>
              </a:rPr>
              <a:t> of students.</a:t>
            </a:r>
            <a:r>
              <a:rPr lang="en-US" b="0" i="0" dirty="0">
                <a:effectLst/>
                <a:latin typeface="ui-sans-serif"/>
              </a:rPr>
              <a:t> </a:t>
            </a:r>
            <a:r>
              <a:rPr lang="en-US" b="0" i="0" dirty="0">
                <a:solidFill>
                  <a:srgbClr val="111111"/>
                </a:solidFill>
                <a:effectLst/>
                <a:latin typeface="ui-sans-serif"/>
              </a:rPr>
              <a:t>To begin with, approximately seventy percent of the respondents either approved or highly approved that they consume coffee or caffeinated drinks on a regular daytime basis.</a:t>
            </a:r>
            <a:r>
              <a:rPr lang="en-US" b="0" i="0" dirty="0">
                <a:effectLst/>
                <a:latin typeface="ui-sans-serif"/>
              </a:rPr>
              <a:t> </a:t>
            </a:r>
            <a:r>
              <a:rPr lang="en-US" b="0" i="0" dirty="0">
                <a:solidFill>
                  <a:srgbClr val="111111"/>
                </a:solidFill>
                <a:effectLst/>
                <a:latin typeface="ui-sans-serif"/>
              </a:rPr>
              <a:t>This validates the claim that coffee is an aspect of the daily lives of students.</a:t>
            </a:r>
            <a:r>
              <a:rPr lang="en-US" b="0" i="0" dirty="0">
                <a:effectLst/>
                <a:latin typeface="ui-sans-serif"/>
              </a:rPr>
              <a:t> </a:t>
            </a:r>
            <a:r>
              <a:rPr lang="en-US" b="0" i="0" dirty="0">
                <a:solidFill>
                  <a:srgbClr val="111111"/>
                </a:solidFill>
                <a:effectLst/>
                <a:latin typeface="ui-sans-serif"/>
              </a:rPr>
              <a:t>Secondly, seventy percent of the respondents revealed that it is important to them that affordable coffee is available on campus.</a:t>
            </a:r>
            <a:r>
              <a:rPr lang="en-US" b="0" i="0" dirty="0">
                <a:effectLst/>
                <a:latin typeface="ui-sans-serif"/>
              </a:rPr>
              <a:t> </a:t>
            </a:r>
            <a:r>
              <a:rPr lang="en-US" b="0" i="0" dirty="0">
                <a:solidFill>
                  <a:srgbClr val="111111"/>
                </a:solidFill>
                <a:effectLst/>
                <a:latin typeface="ui-sans-serif"/>
              </a:rPr>
              <a:t>Also, a majority of the respondents had indicated that they were interested in buying coffee in a mobile coffee cart that could be found in campus.</a:t>
            </a:r>
            <a:r>
              <a:rPr lang="en-US" b="0" i="0" dirty="0">
                <a:effectLst/>
                <a:latin typeface="ui-sans-serif"/>
              </a:rPr>
              <a:t> </a:t>
            </a:r>
            <a:r>
              <a:rPr lang="en-US" b="0" i="0" dirty="0">
                <a:solidFill>
                  <a:srgbClr val="111111"/>
                </a:solidFill>
                <a:effectLst/>
                <a:latin typeface="ui-sans-serif"/>
              </a:rPr>
              <a:t>Lastly, offers and student discounts were also determined to have a great impact on buying </a:t>
            </a:r>
            <a:r>
              <a:rPr lang="en-US" b="0" i="0" dirty="0" err="1">
                <a:solidFill>
                  <a:srgbClr val="111111"/>
                </a:solidFill>
                <a:effectLst/>
                <a:latin typeface="ui-sans-serif"/>
              </a:rPr>
              <a:t>behaviour</a:t>
            </a:r>
            <a:r>
              <a:rPr lang="en-US" b="0" i="0" dirty="0">
                <a:solidFill>
                  <a:srgbClr val="111111"/>
                </a:solidFill>
                <a:effectLst/>
                <a:latin typeface="ui-sans-serif"/>
              </a:rPr>
              <a:t> and marketing effort ought to be concentrated on promotions and incentives.</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5</a:t>
            </a:fld>
            <a:endParaRPr lang="en-GB"/>
          </a:p>
        </p:txBody>
      </p:sp>
    </p:spTree>
    <p:extLst>
      <p:ext uri="{BB962C8B-B14F-4D97-AF65-F5344CB8AC3E}">
        <p14:creationId xmlns:p14="http://schemas.microsoft.com/office/powerpoint/2010/main" val="2461590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The Campus Brew UK web-site is created on the basis of the </a:t>
            </a:r>
            <a:r>
              <a:rPr lang="en-US" b="0" i="0" dirty="0" err="1">
                <a:solidFill>
                  <a:srgbClr val="111111"/>
                </a:solidFill>
                <a:effectLst/>
                <a:latin typeface="ui-sans-serif"/>
              </a:rPr>
              <a:t>Wix</a:t>
            </a:r>
            <a:r>
              <a:rPr lang="en-US" b="0" i="0" dirty="0">
                <a:solidFill>
                  <a:srgbClr val="111111"/>
                </a:solidFill>
                <a:effectLst/>
                <a:latin typeface="ui-sans-serif"/>
              </a:rPr>
              <a:t> platform to introduce the business idea in a clear and interesting manner.</a:t>
            </a:r>
            <a:r>
              <a:rPr lang="en-US" b="0" i="0" dirty="0">
                <a:effectLst/>
                <a:latin typeface="ui-sans-serif"/>
              </a:rPr>
              <a:t> </a:t>
            </a:r>
            <a:r>
              <a:rPr lang="en-US" b="0" i="0" dirty="0">
                <a:solidFill>
                  <a:srgbClr val="111111"/>
                </a:solidFill>
                <a:effectLst/>
                <a:latin typeface="ui-sans-serif"/>
              </a:rPr>
              <a:t>The web site was developed based on the findings of the survey.</a:t>
            </a:r>
            <a:r>
              <a:rPr lang="en-US" b="0" i="0" dirty="0">
                <a:effectLst/>
                <a:latin typeface="ui-sans-serif"/>
              </a:rPr>
              <a:t> </a:t>
            </a:r>
            <a:r>
              <a:rPr lang="en-US" b="0" i="0" dirty="0">
                <a:solidFill>
                  <a:srgbClr val="111111"/>
                </a:solidFill>
                <a:effectLst/>
                <a:latin typeface="ui-sans-serif"/>
              </a:rPr>
              <a:t>The site has focused on affordability and speed since students pointed out that these are key factors that they would use to decide on the choice of coffee at the campus.</a:t>
            </a:r>
            <a:r>
              <a:rPr lang="en-US" b="0" i="0" dirty="0">
                <a:effectLst/>
                <a:latin typeface="ui-sans-serif"/>
              </a:rPr>
              <a:t> </a:t>
            </a:r>
            <a:r>
              <a:rPr lang="en-US" b="0" i="0" dirty="0">
                <a:solidFill>
                  <a:srgbClr val="111111"/>
                </a:solidFill>
                <a:effectLst/>
                <a:latin typeface="ui-sans-serif"/>
              </a:rPr>
              <a:t>The menu, brand story and convenience message sections were added to appeal to the target audience.</a:t>
            </a:r>
            <a:r>
              <a:rPr lang="en-US" b="0" i="0" dirty="0">
                <a:effectLst/>
                <a:latin typeface="ui-sans-serif"/>
              </a:rPr>
              <a:t> </a:t>
            </a:r>
            <a:r>
              <a:rPr lang="en-US" b="0" i="0" dirty="0">
                <a:solidFill>
                  <a:srgbClr val="111111"/>
                </a:solidFill>
                <a:effectLst/>
                <a:latin typeface="ui-sans-serif"/>
              </a:rPr>
              <a:t>The use of images of coffee, and campus themes was also a visual feature that enhanced a pleasant and </a:t>
            </a:r>
            <a:r>
              <a:rPr lang="en-US" b="0" i="0" dirty="0" err="1">
                <a:solidFill>
                  <a:srgbClr val="111111"/>
                </a:solidFill>
                <a:effectLst/>
                <a:latin typeface="ui-sans-serif"/>
              </a:rPr>
              <a:t>recognisable</a:t>
            </a:r>
            <a:r>
              <a:rPr lang="en-US" b="0" i="0" dirty="0">
                <a:solidFill>
                  <a:srgbClr val="111111"/>
                </a:solidFill>
                <a:effectLst/>
                <a:latin typeface="ui-sans-serif"/>
              </a:rPr>
              <a:t> experience to students.</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6</a:t>
            </a:fld>
            <a:endParaRPr lang="en-GB"/>
          </a:p>
        </p:txBody>
      </p:sp>
    </p:spTree>
    <p:extLst>
      <p:ext uri="{BB962C8B-B14F-4D97-AF65-F5344CB8AC3E}">
        <p14:creationId xmlns:p14="http://schemas.microsoft.com/office/powerpoint/2010/main" val="4236146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11111"/>
                </a:solidFill>
                <a:effectLst/>
                <a:latin typeface="ui-sans-serif"/>
              </a:rPr>
              <a:t>The marketing assets of Campus Brew UK were designed on the Canva design platform.</a:t>
            </a:r>
            <a:r>
              <a:rPr lang="en-US" b="0" i="0" dirty="0">
                <a:effectLst/>
                <a:latin typeface="ui-sans-serif"/>
              </a:rPr>
              <a:t> </a:t>
            </a:r>
            <a:r>
              <a:rPr lang="en-US" b="0" i="0" dirty="0">
                <a:solidFill>
                  <a:srgbClr val="111111"/>
                </a:solidFill>
                <a:effectLst/>
                <a:latin typeface="ui-sans-serif"/>
              </a:rPr>
              <a:t>Canva led to the creation of appealing promotional posters and graphics that brings to the fore the message of the brand.</a:t>
            </a:r>
            <a:r>
              <a:rPr lang="en-US" b="0" i="0" dirty="0">
                <a:effectLst/>
                <a:latin typeface="ui-sans-serif"/>
              </a:rPr>
              <a:t> </a:t>
            </a:r>
            <a:r>
              <a:rPr lang="en-US" b="0" i="0" dirty="0">
                <a:solidFill>
                  <a:srgbClr val="111111"/>
                </a:solidFill>
                <a:effectLst/>
                <a:latin typeface="ui-sans-serif"/>
              </a:rPr>
              <a:t>These were materials based on advertising cheap coffee, student discount and conveniently having access to coffee within the campus.</a:t>
            </a:r>
            <a:r>
              <a:rPr lang="en-US" b="0" i="0" dirty="0">
                <a:effectLst/>
                <a:latin typeface="ui-sans-serif"/>
              </a:rPr>
              <a:t> </a:t>
            </a:r>
            <a:r>
              <a:rPr lang="en-US" b="0" i="0" dirty="0">
                <a:solidFill>
                  <a:srgbClr val="111111"/>
                </a:solidFill>
                <a:effectLst/>
                <a:latin typeface="ui-sans-serif"/>
              </a:rPr>
              <a:t>The designs were bold in text, attractive </a:t>
            </a:r>
            <a:r>
              <a:rPr lang="en-US" b="0" i="0" dirty="0" err="1">
                <a:solidFill>
                  <a:srgbClr val="111111"/>
                </a:solidFill>
                <a:effectLst/>
                <a:latin typeface="ui-sans-serif"/>
              </a:rPr>
              <a:t>colours</a:t>
            </a:r>
            <a:r>
              <a:rPr lang="en-US" b="0" i="0" dirty="0">
                <a:solidFill>
                  <a:srgbClr val="111111"/>
                </a:solidFill>
                <a:effectLst/>
                <a:latin typeface="ui-sans-serif"/>
              </a:rPr>
              <a:t> and images related with coffee to attract the attention of the students.</a:t>
            </a:r>
            <a:r>
              <a:rPr lang="en-US" b="0" i="0" dirty="0">
                <a:effectLst/>
                <a:latin typeface="ui-sans-serif"/>
              </a:rPr>
              <a:t> </a:t>
            </a:r>
            <a:r>
              <a:rPr lang="en-US" b="0" i="0" dirty="0">
                <a:solidFill>
                  <a:srgbClr val="111111"/>
                </a:solidFill>
                <a:effectLst/>
                <a:latin typeface="ui-sans-serif"/>
              </a:rPr>
              <a:t>The marketing materials contribute to raising the brand awareness and motivate students to use the Campus Brew UK coffee service by designing promotional visuals that are appropriate on social media and digital platforms.</a:t>
            </a:r>
            <a:endParaRPr lang="en-US" b="0" i="0" dirty="0">
              <a:effectLst/>
              <a:latin typeface="ui-sans-serif"/>
            </a:endParaRPr>
          </a:p>
          <a:p>
            <a:br>
              <a:rPr lang="en-US" dirty="0"/>
            </a:b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7</a:t>
            </a:fld>
            <a:endParaRPr lang="en-GB"/>
          </a:p>
        </p:txBody>
      </p:sp>
    </p:spTree>
    <p:extLst>
      <p:ext uri="{BB962C8B-B14F-4D97-AF65-F5344CB8AC3E}">
        <p14:creationId xmlns:p14="http://schemas.microsoft.com/office/powerpoint/2010/main" val="30578041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Canva was used to create a short video commercial to market the Campus Brew UK brand.</a:t>
            </a:r>
            <a:r>
              <a:rPr lang="en-US" b="0" i="0" dirty="0">
                <a:effectLst/>
                <a:latin typeface="ui-sans-serif"/>
              </a:rPr>
              <a:t> </a:t>
            </a:r>
            <a:r>
              <a:rPr lang="en-US" b="0" i="0" dirty="0">
                <a:solidFill>
                  <a:srgbClr val="111111"/>
                </a:solidFill>
                <a:effectLst/>
                <a:latin typeface="ui-sans-serif"/>
              </a:rPr>
              <a:t>The video is an amalgamation of visuals in the marketing materials, and plain promotional messages relaying the value proposition of the brand.</a:t>
            </a:r>
            <a:r>
              <a:rPr lang="en-US" b="0" i="0" dirty="0">
                <a:effectLst/>
                <a:latin typeface="ui-sans-serif"/>
              </a:rPr>
              <a:t> </a:t>
            </a:r>
            <a:r>
              <a:rPr lang="en-US" b="0" i="0" dirty="0">
                <a:solidFill>
                  <a:srgbClr val="111111"/>
                </a:solidFill>
                <a:effectLst/>
                <a:latin typeface="ui-sans-serif"/>
              </a:rPr>
              <a:t>The advert </a:t>
            </a:r>
            <a:r>
              <a:rPr lang="en-US" b="0" i="0" dirty="0" err="1">
                <a:solidFill>
                  <a:srgbClr val="111111"/>
                </a:solidFill>
                <a:effectLst/>
                <a:latin typeface="ui-sans-serif"/>
              </a:rPr>
              <a:t>emphasises</a:t>
            </a:r>
            <a:r>
              <a:rPr lang="en-US" b="0" i="0" dirty="0">
                <a:solidFill>
                  <a:srgbClr val="111111"/>
                </a:solidFill>
                <a:effectLst/>
                <a:latin typeface="ui-sans-serif"/>
              </a:rPr>
              <a:t> the ease of having a mobile coffee cart at college and the cost-effectiveness of the coffee sold to the students.</a:t>
            </a:r>
            <a:r>
              <a:rPr lang="en-US" b="0" i="0" dirty="0">
                <a:effectLst/>
                <a:latin typeface="ui-sans-serif"/>
              </a:rPr>
              <a:t> </a:t>
            </a:r>
            <a:r>
              <a:rPr lang="en-US" b="0" i="0" dirty="0">
                <a:solidFill>
                  <a:srgbClr val="111111"/>
                </a:solidFill>
                <a:effectLst/>
                <a:latin typeface="ui-sans-serif"/>
              </a:rPr>
              <a:t>Through the attractive images and concise communication, the video will capture the interest of the student audience, and the video will motivate them to seek out the coffee cart.</a:t>
            </a:r>
            <a:r>
              <a:rPr lang="en-US" b="0" i="0" dirty="0">
                <a:effectLst/>
                <a:latin typeface="ui-sans-serif"/>
              </a:rPr>
              <a:t> </a:t>
            </a:r>
            <a:r>
              <a:rPr lang="en-US" b="0" i="0" dirty="0">
                <a:solidFill>
                  <a:srgbClr val="111111"/>
                </a:solidFill>
                <a:effectLst/>
                <a:latin typeface="ui-sans-serif"/>
              </a:rPr>
              <a:t>Digital marketing using social media that is promoted in the video as well.</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8</a:t>
            </a:fld>
            <a:endParaRPr lang="en-GB"/>
          </a:p>
        </p:txBody>
      </p:sp>
    </p:spTree>
    <p:extLst>
      <p:ext uri="{BB962C8B-B14F-4D97-AF65-F5344CB8AC3E}">
        <p14:creationId xmlns:p14="http://schemas.microsoft.com/office/powerpoint/2010/main" val="820708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11111"/>
                </a:solidFill>
                <a:effectLst/>
                <a:latin typeface="ui-sans-serif"/>
              </a:rPr>
              <a:t>This project was a good learning experience in research and digital marketing.</a:t>
            </a:r>
            <a:r>
              <a:rPr lang="en-US" b="0" i="0" dirty="0">
                <a:effectLst/>
                <a:latin typeface="ui-sans-serif"/>
              </a:rPr>
              <a:t> </a:t>
            </a:r>
            <a:r>
              <a:rPr lang="en-US" b="0" i="0" dirty="0">
                <a:solidFill>
                  <a:srgbClr val="111111"/>
                </a:solidFill>
                <a:effectLst/>
                <a:latin typeface="ui-sans-serif"/>
              </a:rPr>
              <a:t>I was taught how market research can assist business to comprehend the customer needs and make strategic decisions.</a:t>
            </a:r>
            <a:r>
              <a:rPr lang="en-US" b="0" i="0" dirty="0">
                <a:effectLst/>
                <a:latin typeface="ui-sans-serif"/>
              </a:rPr>
              <a:t> </a:t>
            </a:r>
            <a:r>
              <a:rPr lang="en-US" b="0" i="0" dirty="0">
                <a:solidFill>
                  <a:srgbClr val="111111"/>
                </a:solidFill>
                <a:effectLst/>
                <a:latin typeface="ui-sans-serif"/>
              </a:rPr>
              <a:t>The skills that I acquired through this project were the ability to design questionnaires, data analysis with the help of excel, designing websites with the assistance of </a:t>
            </a:r>
            <a:r>
              <a:rPr lang="en-US" b="0" i="0" dirty="0" err="1">
                <a:solidFill>
                  <a:srgbClr val="111111"/>
                </a:solidFill>
                <a:effectLst/>
                <a:latin typeface="ui-sans-serif"/>
              </a:rPr>
              <a:t>Wix</a:t>
            </a:r>
            <a:r>
              <a:rPr lang="en-US" b="0" i="0" dirty="0">
                <a:solidFill>
                  <a:srgbClr val="111111"/>
                </a:solidFill>
                <a:effectLst/>
                <a:latin typeface="ui-sans-serif"/>
              </a:rPr>
              <a:t>, and marketing material design with Canva.</a:t>
            </a:r>
            <a:r>
              <a:rPr lang="en-US" b="0" i="0" dirty="0">
                <a:effectLst/>
                <a:latin typeface="ui-sans-serif"/>
              </a:rPr>
              <a:t> </a:t>
            </a:r>
            <a:r>
              <a:rPr lang="en-US" b="0" i="0" dirty="0">
                <a:solidFill>
                  <a:srgbClr val="111111"/>
                </a:solidFill>
                <a:effectLst/>
                <a:latin typeface="ui-sans-serif"/>
              </a:rPr>
              <a:t>Another area that I acquired experience in was to make a short video promotion.</a:t>
            </a:r>
            <a:r>
              <a:rPr lang="en-US" b="0" i="0" dirty="0">
                <a:effectLst/>
                <a:latin typeface="ui-sans-serif"/>
              </a:rPr>
              <a:t> </a:t>
            </a:r>
            <a:r>
              <a:rPr lang="en-US" b="0" i="0" dirty="0">
                <a:solidFill>
                  <a:srgbClr val="111111"/>
                </a:solidFill>
                <a:effectLst/>
                <a:latin typeface="ui-sans-serif"/>
              </a:rPr>
              <a:t>Additionally, I would like to enhance my knowledge in digital marketing, search engine </a:t>
            </a:r>
            <a:r>
              <a:rPr lang="en-US" b="0" i="0" dirty="0" err="1">
                <a:solidFill>
                  <a:srgbClr val="111111"/>
                </a:solidFill>
                <a:effectLst/>
                <a:latin typeface="ui-sans-serif"/>
              </a:rPr>
              <a:t>optimisation</a:t>
            </a:r>
            <a:r>
              <a:rPr lang="en-US" b="0" i="0" dirty="0">
                <a:solidFill>
                  <a:srgbClr val="111111"/>
                </a:solidFill>
                <a:effectLst/>
                <a:latin typeface="ui-sans-serif"/>
              </a:rPr>
              <a:t>, and advanced data analysis in the future to enhance business decision-making.</a:t>
            </a:r>
            <a:endParaRPr lang="en-GB" dirty="0"/>
          </a:p>
        </p:txBody>
      </p:sp>
      <p:sp>
        <p:nvSpPr>
          <p:cNvPr id="4" name="Slide Number Placeholder 3"/>
          <p:cNvSpPr>
            <a:spLocks noGrp="1"/>
          </p:cNvSpPr>
          <p:nvPr>
            <p:ph type="sldNum" sz="quarter" idx="5"/>
          </p:nvPr>
        </p:nvSpPr>
        <p:spPr/>
        <p:txBody>
          <a:bodyPr/>
          <a:lstStyle/>
          <a:p>
            <a:fld id="{F599F8F7-1006-44E7-BC5B-03D84CD119AA}" type="slidenum">
              <a:rPr lang="en-GB" smtClean="0"/>
              <a:t>9</a:t>
            </a:fld>
            <a:endParaRPr lang="en-GB"/>
          </a:p>
        </p:txBody>
      </p:sp>
    </p:spTree>
    <p:extLst>
      <p:ext uri="{BB962C8B-B14F-4D97-AF65-F5344CB8AC3E}">
        <p14:creationId xmlns:p14="http://schemas.microsoft.com/office/powerpoint/2010/main" val="293604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673B2-2050-BE40-29E4-DB500CA76AB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75E26E-14C5-D928-EAAA-43FDE23B6B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4B9FCA5-46A3-AC50-55EF-52CF6B8CCCBF}"/>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5" name="Footer Placeholder 4">
            <a:extLst>
              <a:ext uri="{FF2B5EF4-FFF2-40B4-BE49-F238E27FC236}">
                <a16:creationId xmlns:a16="http://schemas.microsoft.com/office/drawing/2014/main" id="{670134D4-7D8E-779B-ADE3-3057E004A2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69FBCD-4547-8DD2-FF3C-0350F0603120}"/>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1214354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8CE6C-D251-EE97-13C3-61449468D4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65F815-36F1-F1C0-D4F4-569983CD79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49929-EEDA-59A9-B867-331A171421C9}"/>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5" name="Footer Placeholder 4">
            <a:extLst>
              <a:ext uri="{FF2B5EF4-FFF2-40B4-BE49-F238E27FC236}">
                <a16:creationId xmlns:a16="http://schemas.microsoft.com/office/drawing/2014/main" id="{1F327B5D-C73A-6B22-4143-90FA215857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E8F07C-A972-AEBE-15AE-666161963BC1}"/>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1604718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F115E-8FDF-FB77-555E-48F366B4C0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3A5D1F0-8072-8CE8-2790-70BD2348012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128338-1869-14BB-542D-30F169C864FF}"/>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5" name="Footer Placeholder 4">
            <a:extLst>
              <a:ext uri="{FF2B5EF4-FFF2-40B4-BE49-F238E27FC236}">
                <a16:creationId xmlns:a16="http://schemas.microsoft.com/office/drawing/2014/main" id="{AA57C8E7-1523-07B1-D057-5E27CF6FE0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44C1EE-BC9E-A9DD-BBBA-FA057AAAADF7}"/>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1990079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39B43-A393-71C8-D96C-6A900B85CD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818DC8D-EA71-0B58-7886-F0EEAB2AE37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087E18-30AF-3EFC-7B08-6834867C365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86BAC9-902E-617C-563D-7E14B85C68CA}"/>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6" name="Footer Placeholder 5">
            <a:extLst>
              <a:ext uri="{FF2B5EF4-FFF2-40B4-BE49-F238E27FC236}">
                <a16:creationId xmlns:a16="http://schemas.microsoft.com/office/drawing/2014/main" id="{CB2D30F6-DAAC-351A-76EF-9DED870FE7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F35A-4FEB-259F-86EA-BE4BEF11C6C2}"/>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2718178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ADB05-1159-DF23-B3A3-71042643CE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524033-F219-31F7-80DB-3B63542FC8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FEF4B8-EFAD-0C9D-4A2F-5B6A470909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7E520F-32E3-CBC1-C561-7D7A4A227C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2F91F5E-6E96-6494-CC4F-AE52708BE6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29545B1-0397-BF4A-3C40-9D4DF16919BA}"/>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8" name="Footer Placeholder 7">
            <a:extLst>
              <a:ext uri="{FF2B5EF4-FFF2-40B4-BE49-F238E27FC236}">
                <a16:creationId xmlns:a16="http://schemas.microsoft.com/office/drawing/2014/main" id="{0D1AFF38-2C44-A673-49DC-27ADBC96286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ED0A499-B02D-32F3-8AEF-7AAA31886FC2}"/>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1941550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D900C-19B9-0ABA-AA2E-C74B785D55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E78946-C2E9-2470-DD20-6195F5D23077}"/>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4" name="Footer Placeholder 3">
            <a:extLst>
              <a:ext uri="{FF2B5EF4-FFF2-40B4-BE49-F238E27FC236}">
                <a16:creationId xmlns:a16="http://schemas.microsoft.com/office/drawing/2014/main" id="{2C56ABCC-5B55-740C-329B-D47F49D66E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FFA5AB-66B4-3C3C-8F98-B59F17F7F6F5}"/>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16268208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3463E9-5302-900A-FB3E-10478E4E93D1}"/>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3" name="Footer Placeholder 2">
            <a:extLst>
              <a:ext uri="{FF2B5EF4-FFF2-40B4-BE49-F238E27FC236}">
                <a16:creationId xmlns:a16="http://schemas.microsoft.com/office/drawing/2014/main" id="{E45325C5-B895-05E8-569C-CD9C8AC84D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EE3F7E8-0910-785F-0472-A32A3E5273FD}"/>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2973021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6A20-7B3D-73C5-5AB8-AB2BDDCF58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09D9A8-D55A-2F0C-F854-39709BC37E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F74D04D-E63D-DD20-2A6C-7142FDE6FC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801C40-D473-AD7E-5772-2DD51E646FB7}"/>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6" name="Footer Placeholder 5">
            <a:extLst>
              <a:ext uri="{FF2B5EF4-FFF2-40B4-BE49-F238E27FC236}">
                <a16:creationId xmlns:a16="http://schemas.microsoft.com/office/drawing/2014/main" id="{0B20296A-20EC-8D32-94DF-BA51A380FA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C68BCE-4847-73A2-C41C-44F4317DE4C4}"/>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1576891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5081F-5BF9-4165-3ABD-6947345807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2E5FDB-F8D6-9B7C-99B7-AF27A5E5F1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EF618BD-C04F-8C40-1348-4B79486963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AF11C-9DA5-8022-40BB-51CD8EC1D0B6}"/>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6" name="Footer Placeholder 5">
            <a:extLst>
              <a:ext uri="{FF2B5EF4-FFF2-40B4-BE49-F238E27FC236}">
                <a16:creationId xmlns:a16="http://schemas.microsoft.com/office/drawing/2014/main" id="{07944967-6EFC-77B1-C291-B10EAC9E86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4B46B5-71AA-99C6-0DC9-D3F8AB93060D}"/>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3358708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19702-8B16-8091-13B8-1086AE85F7A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B56327-2D02-9A97-E199-628B5A9D9CE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5E554D-4216-2711-E51A-AF4A3E5303B2}"/>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5" name="Footer Placeholder 4">
            <a:extLst>
              <a:ext uri="{FF2B5EF4-FFF2-40B4-BE49-F238E27FC236}">
                <a16:creationId xmlns:a16="http://schemas.microsoft.com/office/drawing/2014/main" id="{FAAE7F3F-E572-4647-E23A-43802DD3A6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EF786D-E887-E635-A77C-BB1DE4A5ED4D}"/>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2633061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6FA8E3-AFE4-E638-519C-9F371C97E25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4D0B6D-336D-70EE-C65C-896C57735B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0D8BD7-6CA5-1E47-1CF6-FA76627469CC}"/>
              </a:ext>
            </a:extLst>
          </p:cNvPr>
          <p:cNvSpPr>
            <a:spLocks noGrp="1"/>
          </p:cNvSpPr>
          <p:nvPr>
            <p:ph type="dt" sz="half" idx="10"/>
          </p:nvPr>
        </p:nvSpPr>
        <p:spPr/>
        <p:txBody>
          <a:bodyPr/>
          <a:lstStyle/>
          <a:p>
            <a:fld id="{1FCE6945-D1A4-495D-A5E5-0342DADE1868}" type="datetimeFigureOut">
              <a:rPr lang="en-GB" smtClean="0"/>
              <a:t>12/03/2026</a:t>
            </a:fld>
            <a:endParaRPr lang="en-GB"/>
          </a:p>
        </p:txBody>
      </p:sp>
      <p:sp>
        <p:nvSpPr>
          <p:cNvPr id="5" name="Footer Placeholder 4">
            <a:extLst>
              <a:ext uri="{FF2B5EF4-FFF2-40B4-BE49-F238E27FC236}">
                <a16:creationId xmlns:a16="http://schemas.microsoft.com/office/drawing/2014/main" id="{F14E1C2B-7BA8-1201-2991-1C6A1523B0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67C79A-D0AB-17A6-6A3E-2516B6945A3A}"/>
              </a:ext>
            </a:extLst>
          </p:cNvPr>
          <p:cNvSpPr>
            <a:spLocks noGrp="1"/>
          </p:cNvSpPr>
          <p:nvPr>
            <p:ph type="sldNum" sz="quarter" idx="12"/>
          </p:nvPr>
        </p:nvSpPr>
        <p:spPr/>
        <p:txBody>
          <a:bodyPr/>
          <a:lstStyle/>
          <a:p>
            <a:fld id="{6443C76D-C29D-44D4-85D6-9B3ECE6C8607}" type="slidenum">
              <a:rPr lang="en-GB" smtClean="0"/>
              <a:t>‹#›</a:t>
            </a:fld>
            <a:endParaRPr lang="en-GB"/>
          </a:p>
        </p:txBody>
      </p:sp>
    </p:spTree>
    <p:extLst>
      <p:ext uri="{BB962C8B-B14F-4D97-AF65-F5344CB8AC3E}">
        <p14:creationId xmlns:p14="http://schemas.microsoft.com/office/powerpoint/2010/main" val="3189349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C773F2-AFC6-89E4-2DB6-2B389F2B58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021B85-FD17-A39F-99F5-23005D4FB3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2F06AB-D9C4-EB41-810A-1712F44C21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FCE6945-D1A4-495D-A5E5-0342DADE1868}" type="datetimeFigureOut">
              <a:rPr lang="en-GB" smtClean="0"/>
              <a:t>12/03/2026</a:t>
            </a:fld>
            <a:endParaRPr lang="en-GB"/>
          </a:p>
        </p:txBody>
      </p:sp>
      <p:sp>
        <p:nvSpPr>
          <p:cNvPr id="5" name="Footer Placeholder 4">
            <a:extLst>
              <a:ext uri="{FF2B5EF4-FFF2-40B4-BE49-F238E27FC236}">
                <a16:creationId xmlns:a16="http://schemas.microsoft.com/office/drawing/2014/main" id="{C3655571-BD6C-AD1A-3CEA-59B9507CD4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A6DA1F5-1D13-331A-E769-F79C90087D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443C76D-C29D-44D4-85D6-9B3ECE6C8607}" type="slidenum">
              <a:rPr lang="en-GB" smtClean="0"/>
              <a:t>‹#›</a:t>
            </a:fld>
            <a:endParaRPr lang="en-GB"/>
          </a:p>
        </p:txBody>
      </p:sp>
    </p:spTree>
    <p:extLst>
      <p:ext uri="{BB962C8B-B14F-4D97-AF65-F5344CB8AC3E}">
        <p14:creationId xmlns:p14="http://schemas.microsoft.com/office/powerpoint/2010/main" val="3743088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72F40E-AD5A-F558-08DE-F201955859C9}"/>
              </a:ext>
            </a:extLst>
          </p:cNvPr>
          <p:cNvSpPr>
            <a:spLocks noGrp="1"/>
          </p:cNvSpPr>
          <p:nvPr>
            <p:ph type="ctrTitle"/>
          </p:nvPr>
        </p:nvSpPr>
        <p:spPr>
          <a:xfrm>
            <a:off x="1127208" y="857251"/>
            <a:ext cx="4747280" cy="3098061"/>
          </a:xfrm>
        </p:spPr>
        <p:txBody>
          <a:bodyPr anchor="b">
            <a:normAutofit/>
          </a:bodyPr>
          <a:lstStyle/>
          <a:p>
            <a:pPr algn="l"/>
            <a:r>
              <a:rPr lang="en-US" sz="4400">
                <a:solidFill>
                  <a:srgbClr val="FFFFFF"/>
                </a:solidFill>
                <a:latin typeface="Times New Roman" panose="02020603050405020304" pitchFamily="18" charset="0"/>
                <a:cs typeface="Times New Roman" panose="02020603050405020304" pitchFamily="18" charset="0"/>
              </a:rPr>
              <a:t>Campus Brew UK – Market Research and Digital Marketing Project</a:t>
            </a:r>
            <a:endParaRPr lang="en-GB" sz="4400">
              <a:solidFill>
                <a:srgbClr val="FFFFFF"/>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52ECF75-7895-0479-20AD-E4005D66639B}"/>
              </a:ext>
            </a:extLst>
          </p:cNvPr>
          <p:cNvSpPr>
            <a:spLocks noGrp="1"/>
          </p:cNvSpPr>
          <p:nvPr>
            <p:ph type="subTitle" idx="1"/>
          </p:nvPr>
        </p:nvSpPr>
        <p:spPr>
          <a:xfrm>
            <a:off x="1127208" y="4756265"/>
            <a:ext cx="4968792" cy="1244483"/>
          </a:xfrm>
        </p:spPr>
        <p:txBody>
          <a:bodyPr anchor="t">
            <a:normAutofit/>
          </a:bodyPr>
          <a:lstStyle/>
          <a:p>
            <a:pPr algn="l"/>
            <a:r>
              <a:rPr lang="en-GB" b="1" dirty="0">
                <a:solidFill>
                  <a:schemeClr val="bg1"/>
                </a:solidFill>
                <a:latin typeface="Times New Roman" panose="02020603050405020304" pitchFamily="18" charset="0"/>
                <a:cs typeface="Times New Roman" panose="02020603050405020304" pitchFamily="18" charset="0"/>
              </a:rPr>
              <a:t>Student Name: </a:t>
            </a:r>
            <a:r>
              <a:rPr lang="en-US" dirty="0">
                <a:solidFill>
                  <a:schemeClr val="bg1"/>
                </a:solidFill>
              </a:rPr>
              <a:t>Tudor-Florin Vass</a:t>
            </a:r>
            <a:endParaRPr lang="en-GB" dirty="0">
              <a:solidFill>
                <a:schemeClr val="bg1"/>
              </a:solidFill>
              <a:latin typeface="Times New Roman" panose="02020603050405020304" pitchFamily="18" charset="0"/>
              <a:cs typeface="Times New Roman" panose="02020603050405020304" pitchFamily="18" charset="0"/>
            </a:endParaRPr>
          </a:p>
          <a:p>
            <a:pPr algn="l"/>
            <a:r>
              <a:rPr lang="en-US" b="1" dirty="0">
                <a:solidFill>
                  <a:schemeClr val="bg1"/>
                </a:solidFill>
              </a:rPr>
              <a:t>Student Number: </a:t>
            </a:r>
            <a:r>
              <a:rPr lang="en-US" dirty="0">
                <a:solidFill>
                  <a:schemeClr val="bg1"/>
                </a:solidFill>
              </a:rPr>
              <a:t>2436754</a:t>
            </a:r>
            <a:endParaRPr lang="en-GB" dirty="0">
              <a:solidFill>
                <a:schemeClr val="bg1"/>
              </a:solidFill>
            </a:endParaRPr>
          </a:p>
        </p:txBody>
      </p:sp>
      <p:sp>
        <p:nvSpPr>
          <p:cNvPr id="19" name="Oval 18">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F9DD64B-BF3C-9D36-006F-5E0A5B37FD16}"/>
              </a:ext>
            </a:extLst>
          </p:cNvPr>
          <p:cNvPicPr>
            <a:picLocks noChangeAspect="1"/>
          </p:cNvPicPr>
          <p:nvPr/>
        </p:nvPicPr>
        <p:blipFill>
          <a:blip r:embed="rId2"/>
          <a:stretch>
            <a:fillRect/>
          </a:stretch>
        </p:blipFill>
        <p:spPr>
          <a:xfrm>
            <a:off x="6920559" y="2460634"/>
            <a:ext cx="3737164" cy="1951019"/>
          </a:xfrm>
          <a:prstGeom prst="rect">
            <a:avLst/>
          </a:prstGeom>
        </p:spPr>
      </p:pic>
      <p:pic>
        <p:nvPicPr>
          <p:cNvPr id="5" name="Picture 4">
            <a:extLst>
              <a:ext uri="{FF2B5EF4-FFF2-40B4-BE49-F238E27FC236}">
                <a16:creationId xmlns:a16="http://schemas.microsoft.com/office/drawing/2014/main" id="{99E566C0-543B-0C11-B0E2-0A9DFCB64594}"/>
              </a:ext>
            </a:extLst>
          </p:cNvPr>
          <p:cNvPicPr>
            <a:picLocks noChangeAspect="1"/>
          </p:cNvPicPr>
          <p:nvPr/>
        </p:nvPicPr>
        <p:blipFill>
          <a:blip r:embed="rId3"/>
          <a:stretch>
            <a:fillRect/>
          </a:stretch>
        </p:blipFill>
        <p:spPr>
          <a:xfrm>
            <a:off x="10655675" y="0"/>
            <a:ext cx="1536325" cy="1365622"/>
          </a:xfrm>
          <a:prstGeom prst="rect">
            <a:avLst/>
          </a:prstGeom>
        </p:spPr>
      </p:pic>
    </p:spTree>
    <p:extLst>
      <p:ext uri="{BB962C8B-B14F-4D97-AF65-F5344CB8AC3E}">
        <p14:creationId xmlns:p14="http://schemas.microsoft.com/office/powerpoint/2010/main" val="1705791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A002C20-86F6-46B0-8392-A37CAC548C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67B4DF-B63D-6A91-8629-7B29BA31CDB8}"/>
              </a:ext>
            </a:extLst>
          </p:cNvPr>
          <p:cNvSpPr>
            <a:spLocks noGrp="1"/>
          </p:cNvSpPr>
          <p:nvPr>
            <p:ph type="title"/>
          </p:nvPr>
        </p:nvSpPr>
        <p:spPr>
          <a:xfrm>
            <a:off x="838200" y="365125"/>
            <a:ext cx="10515600" cy="1325563"/>
          </a:xfrm>
        </p:spPr>
        <p:txBody>
          <a:bodyPr>
            <a:normAutofit/>
          </a:bodyPr>
          <a:lstStyle/>
          <a:p>
            <a:r>
              <a:rPr lang="en-GB" dirty="0">
                <a:latin typeface="Times New Roman" panose="02020603050405020304" pitchFamily="18" charset="0"/>
                <a:cs typeface="Times New Roman" panose="02020603050405020304" pitchFamily="18" charset="0"/>
              </a:rPr>
              <a:t>Project Overview</a:t>
            </a:r>
          </a:p>
        </p:txBody>
      </p:sp>
      <p:sp>
        <p:nvSpPr>
          <p:cNvPr id="3" name="Content Placeholder 2">
            <a:extLst>
              <a:ext uri="{FF2B5EF4-FFF2-40B4-BE49-F238E27FC236}">
                <a16:creationId xmlns:a16="http://schemas.microsoft.com/office/drawing/2014/main" id="{C7CD1682-4AB4-B87E-179E-044FB2AA21BE}"/>
              </a:ext>
            </a:extLst>
          </p:cNvPr>
          <p:cNvSpPr>
            <a:spLocks noGrp="1"/>
          </p:cNvSpPr>
          <p:nvPr>
            <p:ph idx="1"/>
          </p:nvPr>
        </p:nvSpPr>
        <p:spPr>
          <a:xfrm>
            <a:off x="838201" y="2013625"/>
            <a:ext cx="4614759" cy="4163337"/>
          </a:xfrm>
        </p:spPr>
        <p:txBody>
          <a:bodyPr vert="horz" lIns="91440" tIns="45720" rIns="91440" bIns="45720" rtlCol="0" anchor="t">
            <a:normAutofit/>
          </a:bodyPr>
          <a:lstStyle/>
          <a:p>
            <a:pPr marL="342900" marR="0" lvl="0" indent="-342900" algn="just">
              <a:spcBef>
                <a:spcPts val="0"/>
              </a:spcBef>
              <a:spcAft>
                <a:spcPts val="0"/>
              </a:spcAft>
              <a:buFont typeface="Symbol" panose="05050102010706020507" pitchFamily="18" charset="2"/>
              <a:buChar char=""/>
            </a:pPr>
            <a:r>
              <a:rPr lang="en-US" sz="2000">
                <a:effectLst/>
                <a:latin typeface="Times New Roman" panose="02020603050405020304" pitchFamily="18" charset="0"/>
                <a:ea typeface="Aptos" panose="020B0004020202020204" pitchFamily="34" charset="0"/>
                <a:cs typeface="Times New Roman" panose="02020603050405020304" pitchFamily="18" charset="0"/>
              </a:rPr>
              <a:t>The present project has created a business idea named Campus Brew UK, a university-based mobile coffee kiosk.</a:t>
            </a:r>
            <a:endParaRPr lang="en-GB" sz="200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sz="2000">
                <a:effectLst/>
                <a:latin typeface="Times New Roman" panose="02020603050405020304" pitchFamily="18" charset="0"/>
                <a:ea typeface="Aptos" panose="020B0004020202020204" pitchFamily="34" charset="0"/>
                <a:cs typeface="Times New Roman" panose="02020603050405020304" pitchFamily="18" charset="0"/>
              </a:rPr>
              <a:t>Market research was based on a questionnaire on Google Forms, in order to get an idea of what students liked.</a:t>
            </a:r>
            <a:endParaRPr lang="en-GB" sz="200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spcBef>
                <a:spcPts val="0"/>
              </a:spcBef>
              <a:spcAft>
                <a:spcPts val="0"/>
              </a:spcAft>
              <a:buFont typeface="Symbol" panose="05050102010706020507" pitchFamily="18" charset="2"/>
              <a:buChar char=""/>
            </a:pPr>
            <a:r>
              <a:rPr lang="en-US" sz="2000">
                <a:effectLst/>
                <a:latin typeface="Times New Roman"/>
                <a:ea typeface="Aptos" panose="020B0004020202020204" pitchFamily="34" charset="0"/>
                <a:cs typeface="Times New Roman"/>
              </a:rPr>
              <a:t>Survey data were also </a:t>
            </a:r>
            <a:r>
              <a:rPr lang="en-US" sz="2000" err="1">
                <a:effectLst/>
                <a:latin typeface="Times New Roman"/>
                <a:ea typeface="Aptos" panose="020B0004020202020204" pitchFamily="34" charset="0"/>
                <a:cs typeface="Times New Roman"/>
              </a:rPr>
              <a:t>analysed</a:t>
            </a:r>
            <a:r>
              <a:rPr lang="en-US" sz="2000">
                <a:effectLst/>
                <a:latin typeface="Times New Roman"/>
                <a:ea typeface="Aptos" panose="020B0004020202020204" pitchFamily="34" charset="0"/>
                <a:cs typeface="Times New Roman"/>
              </a:rPr>
              <a:t> through use of Microsoft Excel in order to capture trends and insights.</a:t>
            </a:r>
            <a:endParaRPr lang="en-GB" sz="2000">
              <a:effectLst/>
              <a:latin typeface="Times New Roman"/>
              <a:ea typeface="Aptos" panose="020B0004020202020204" pitchFamily="34" charset="0"/>
              <a:cs typeface="Times New Roman"/>
            </a:endParaRPr>
          </a:p>
          <a:p>
            <a:pPr marL="342900" marR="0" lvl="0" indent="-342900" algn="just">
              <a:spcBef>
                <a:spcPts val="0"/>
              </a:spcBef>
              <a:spcAft>
                <a:spcPts val="800"/>
              </a:spcAft>
              <a:buFont typeface="Symbol" panose="05050102010706020507" pitchFamily="18" charset="2"/>
              <a:buChar char=""/>
            </a:pPr>
            <a:r>
              <a:rPr lang="en-US" sz="2000">
                <a:effectLst/>
                <a:latin typeface="Times New Roman"/>
                <a:ea typeface="Aptos" panose="020B0004020202020204" pitchFamily="34" charset="0"/>
                <a:cs typeface="Times New Roman"/>
              </a:rPr>
              <a:t>The findings were </a:t>
            </a:r>
            <a:r>
              <a:rPr lang="en-US" sz="2000" err="1">
                <a:effectLst/>
                <a:latin typeface="Times New Roman"/>
                <a:ea typeface="Aptos" panose="020B0004020202020204" pitchFamily="34" charset="0"/>
                <a:cs typeface="Times New Roman"/>
              </a:rPr>
              <a:t>analysed</a:t>
            </a:r>
            <a:r>
              <a:rPr lang="en-US" sz="2000">
                <a:effectLst/>
                <a:latin typeface="Times New Roman"/>
                <a:ea typeface="Aptos" panose="020B0004020202020204" pitchFamily="34" charset="0"/>
                <a:cs typeface="Times New Roman"/>
              </a:rPr>
              <a:t> to develop a video ad and marketing materials and a site.</a:t>
            </a:r>
            <a:endParaRPr lang="en-GB" sz="2000">
              <a:effectLst/>
              <a:latin typeface="Times New Roman"/>
              <a:ea typeface="Aptos" panose="020B0004020202020204" pitchFamily="34" charset="0"/>
              <a:cs typeface="Times New Roman"/>
            </a:endParaRPr>
          </a:p>
          <a:p>
            <a:pPr algn="just"/>
            <a:endParaRPr lang="en-GB" sz="2000"/>
          </a:p>
        </p:txBody>
      </p:sp>
      <p:sp>
        <p:nvSpPr>
          <p:cNvPr id="19" name="Freeform: Shape 18">
            <a:extLst>
              <a:ext uri="{FF2B5EF4-FFF2-40B4-BE49-F238E27FC236}">
                <a16:creationId xmlns:a16="http://schemas.microsoft.com/office/drawing/2014/main" id="{C2972F54-37E5-4215-8174-927CD8DD41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45247" y="1844620"/>
            <a:ext cx="5004044" cy="4257439"/>
          </a:xfrm>
          <a:custGeom>
            <a:avLst/>
            <a:gdLst>
              <a:gd name="connsiteX0" fmla="*/ 4996703 w 5004044"/>
              <a:gd name="connsiteY0" fmla="*/ 1884419 h 4257439"/>
              <a:gd name="connsiteX1" fmla="*/ 4999558 w 5004044"/>
              <a:gd name="connsiteY1" fmla="*/ 1895448 h 4257439"/>
              <a:gd name="connsiteX2" fmla="*/ 4998919 w 5004044"/>
              <a:gd name="connsiteY2" fmla="*/ 1955002 h 4257439"/>
              <a:gd name="connsiteX3" fmla="*/ 4997257 w 5004044"/>
              <a:gd name="connsiteY3" fmla="*/ 1954563 h 4257439"/>
              <a:gd name="connsiteX4" fmla="*/ 4997288 w 5004044"/>
              <a:gd name="connsiteY4" fmla="*/ 1935420 h 4257439"/>
              <a:gd name="connsiteX5" fmla="*/ 4996971 w 5004044"/>
              <a:gd name="connsiteY5" fmla="*/ 1897199 h 4257439"/>
              <a:gd name="connsiteX6" fmla="*/ 4995619 w 5004044"/>
              <a:gd name="connsiteY6" fmla="*/ 1855413 h 4257439"/>
              <a:gd name="connsiteX7" fmla="*/ 4996377 w 5004044"/>
              <a:gd name="connsiteY7" fmla="*/ 1868871 h 4257439"/>
              <a:gd name="connsiteX8" fmla="*/ 4996703 w 5004044"/>
              <a:gd name="connsiteY8" fmla="*/ 1884419 h 4257439"/>
              <a:gd name="connsiteX9" fmla="*/ 4993479 w 5004044"/>
              <a:gd name="connsiteY9" fmla="*/ 1871969 h 4257439"/>
              <a:gd name="connsiteX10" fmla="*/ 4994448 w 5004044"/>
              <a:gd name="connsiteY10" fmla="*/ 1857988 h 4257439"/>
              <a:gd name="connsiteX11" fmla="*/ 4995619 w 5004044"/>
              <a:gd name="connsiteY11" fmla="*/ 1855413 h 4257439"/>
              <a:gd name="connsiteX12" fmla="*/ 561880 w 5004044"/>
              <a:gd name="connsiteY12" fmla="*/ 1402651 h 4257439"/>
              <a:gd name="connsiteX13" fmla="*/ 559343 w 5004044"/>
              <a:gd name="connsiteY13" fmla="*/ 1406893 h 4257439"/>
              <a:gd name="connsiteX14" fmla="*/ 576521 w 5004044"/>
              <a:gd name="connsiteY14" fmla="*/ 1419992 h 4257439"/>
              <a:gd name="connsiteX15" fmla="*/ 596259 w 5004044"/>
              <a:gd name="connsiteY15" fmla="*/ 1423150 h 4257439"/>
              <a:gd name="connsiteX16" fmla="*/ 561880 w 5004044"/>
              <a:gd name="connsiteY16" fmla="*/ 1402651 h 4257439"/>
              <a:gd name="connsiteX17" fmla="*/ 741490 w 5004044"/>
              <a:gd name="connsiteY17" fmla="*/ 927208 h 4257439"/>
              <a:gd name="connsiteX18" fmla="*/ 944973 w 5004044"/>
              <a:gd name="connsiteY18" fmla="*/ 1054807 h 4257439"/>
              <a:gd name="connsiteX19" fmla="*/ 947781 w 5004044"/>
              <a:gd name="connsiteY19" fmla="*/ 1050516 h 4257439"/>
              <a:gd name="connsiteX20" fmla="*/ 741490 w 5004044"/>
              <a:gd name="connsiteY20" fmla="*/ 927208 h 4257439"/>
              <a:gd name="connsiteX21" fmla="*/ 4437179 w 5004044"/>
              <a:gd name="connsiteY21" fmla="*/ 969 h 4257439"/>
              <a:gd name="connsiteX22" fmla="*/ 4444201 w 5004044"/>
              <a:gd name="connsiteY22" fmla="*/ 18389 h 4257439"/>
              <a:gd name="connsiteX23" fmla="*/ 4430319 w 5004044"/>
              <a:gd name="connsiteY23" fmla="*/ 49621 h 4257439"/>
              <a:gd name="connsiteX24" fmla="*/ 4455614 w 5004044"/>
              <a:gd name="connsiteY24" fmla="*/ 105249 h 4257439"/>
              <a:gd name="connsiteX25" fmla="*/ 4563529 w 5004044"/>
              <a:gd name="connsiteY25" fmla="*/ 89046 h 4257439"/>
              <a:gd name="connsiteX26" fmla="*/ 4575967 w 5004044"/>
              <a:gd name="connsiteY26" fmla="*/ 105828 h 4257439"/>
              <a:gd name="connsiteX27" fmla="*/ 4581177 w 5004044"/>
              <a:gd name="connsiteY27" fmla="*/ 187773 h 4257439"/>
              <a:gd name="connsiteX28" fmla="*/ 4586660 w 5004044"/>
              <a:gd name="connsiteY28" fmla="*/ 207364 h 4257439"/>
              <a:gd name="connsiteX29" fmla="*/ 4601641 w 5004044"/>
              <a:gd name="connsiteY29" fmla="*/ 294858 h 4257439"/>
              <a:gd name="connsiteX30" fmla="*/ 4662523 w 5004044"/>
              <a:gd name="connsiteY30" fmla="*/ 423590 h 4257439"/>
              <a:gd name="connsiteX31" fmla="*/ 4724560 w 5004044"/>
              <a:gd name="connsiteY31" fmla="*/ 497719 h 4257439"/>
              <a:gd name="connsiteX32" fmla="*/ 4732841 w 5004044"/>
              <a:gd name="connsiteY32" fmla="*/ 519029 h 4257439"/>
              <a:gd name="connsiteX33" fmla="*/ 4749643 w 5004044"/>
              <a:gd name="connsiteY33" fmla="*/ 604622 h 4257439"/>
              <a:gd name="connsiteX34" fmla="*/ 4744753 w 5004044"/>
              <a:gd name="connsiteY34" fmla="*/ 623512 h 4257439"/>
              <a:gd name="connsiteX35" fmla="*/ 4720006 w 5004044"/>
              <a:gd name="connsiteY35" fmla="*/ 649070 h 4257439"/>
              <a:gd name="connsiteX36" fmla="*/ 4700653 w 5004044"/>
              <a:gd name="connsiteY36" fmla="*/ 704672 h 4257439"/>
              <a:gd name="connsiteX37" fmla="*/ 4662297 w 5004044"/>
              <a:gd name="connsiteY37" fmla="*/ 786401 h 4257439"/>
              <a:gd name="connsiteX38" fmla="*/ 4642954 w 5004044"/>
              <a:gd name="connsiteY38" fmla="*/ 811006 h 4257439"/>
              <a:gd name="connsiteX39" fmla="*/ 4658781 w 5004044"/>
              <a:gd name="connsiteY39" fmla="*/ 824342 h 4257439"/>
              <a:gd name="connsiteX40" fmla="*/ 4713981 w 5004044"/>
              <a:gd name="connsiteY40" fmla="*/ 916441 h 4257439"/>
              <a:gd name="connsiteX41" fmla="*/ 4642145 w 5004044"/>
              <a:gd name="connsiteY41" fmla="*/ 1035706 h 4257439"/>
              <a:gd name="connsiteX42" fmla="*/ 4604059 w 5004044"/>
              <a:gd name="connsiteY42" fmla="*/ 1073741 h 4257439"/>
              <a:gd name="connsiteX43" fmla="*/ 4680437 w 5004044"/>
              <a:gd name="connsiteY43" fmla="*/ 1071013 h 4257439"/>
              <a:gd name="connsiteX44" fmla="*/ 4708843 w 5004044"/>
              <a:gd name="connsiteY44" fmla="*/ 1110593 h 4257439"/>
              <a:gd name="connsiteX45" fmla="*/ 4721433 w 5004044"/>
              <a:gd name="connsiteY45" fmla="*/ 1130828 h 4257439"/>
              <a:gd name="connsiteX46" fmla="*/ 4799050 w 5004044"/>
              <a:gd name="connsiteY46" fmla="*/ 1256288 h 4257439"/>
              <a:gd name="connsiteX47" fmla="*/ 4788849 w 5004044"/>
              <a:gd name="connsiteY47" fmla="*/ 1296992 h 4257439"/>
              <a:gd name="connsiteX48" fmla="*/ 4677593 w 5004044"/>
              <a:gd name="connsiteY48" fmla="*/ 1504814 h 4257439"/>
              <a:gd name="connsiteX49" fmla="*/ 4806838 w 5004044"/>
              <a:gd name="connsiteY49" fmla="*/ 1534504 h 4257439"/>
              <a:gd name="connsiteX50" fmla="*/ 4818253 w 5004044"/>
              <a:gd name="connsiteY50" fmla="*/ 1621364 h 4257439"/>
              <a:gd name="connsiteX51" fmla="*/ 4887405 w 5004044"/>
              <a:gd name="connsiteY51" fmla="*/ 1708784 h 4257439"/>
              <a:gd name="connsiteX52" fmla="*/ 4987017 w 5004044"/>
              <a:gd name="connsiteY52" fmla="*/ 1847008 h 4257439"/>
              <a:gd name="connsiteX53" fmla="*/ 4993479 w 5004044"/>
              <a:gd name="connsiteY53" fmla="*/ 1871969 h 4257439"/>
              <a:gd name="connsiteX54" fmla="*/ 4993260 w 5004044"/>
              <a:gd name="connsiteY54" fmla="*/ 1875137 h 4257439"/>
              <a:gd name="connsiteX55" fmla="*/ 4990437 w 5004044"/>
              <a:gd name="connsiteY55" fmla="*/ 1933934 h 4257439"/>
              <a:gd name="connsiteX56" fmla="*/ 4989378 w 5004044"/>
              <a:gd name="connsiteY56" fmla="*/ 1952477 h 4257439"/>
              <a:gd name="connsiteX57" fmla="*/ 4982628 w 5004044"/>
              <a:gd name="connsiteY57" fmla="*/ 1950690 h 4257439"/>
              <a:gd name="connsiteX58" fmla="*/ 4970479 w 5004044"/>
              <a:gd name="connsiteY58" fmla="*/ 1944168 h 4257439"/>
              <a:gd name="connsiteX59" fmla="*/ 4961645 w 5004044"/>
              <a:gd name="connsiteY59" fmla="*/ 1968944 h 4257439"/>
              <a:gd name="connsiteX60" fmla="*/ 4980262 w 5004044"/>
              <a:gd name="connsiteY60" fmla="*/ 2014997 h 4257439"/>
              <a:gd name="connsiteX61" fmla="*/ 4988607 w 5004044"/>
              <a:gd name="connsiteY61" fmla="*/ 1965973 h 4257439"/>
              <a:gd name="connsiteX62" fmla="*/ 4989378 w 5004044"/>
              <a:gd name="connsiteY62" fmla="*/ 1952477 h 4257439"/>
              <a:gd name="connsiteX63" fmla="*/ 4997257 w 5004044"/>
              <a:gd name="connsiteY63" fmla="*/ 1954563 h 4257439"/>
              <a:gd name="connsiteX64" fmla="*/ 4997217 w 5004044"/>
              <a:gd name="connsiteY64" fmla="*/ 1978557 h 4257439"/>
              <a:gd name="connsiteX65" fmla="*/ 4990810 w 5004044"/>
              <a:gd name="connsiteY65" fmla="*/ 2100744 h 4257439"/>
              <a:gd name="connsiteX66" fmla="*/ 4889713 w 5004044"/>
              <a:gd name="connsiteY66" fmla="*/ 2285583 h 4257439"/>
              <a:gd name="connsiteX67" fmla="*/ 4803440 w 5004044"/>
              <a:gd name="connsiteY67" fmla="*/ 2367231 h 4257439"/>
              <a:gd name="connsiteX68" fmla="*/ 4613356 w 5004044"/>
              <a:gd name="connsiteY68" fmla="*/ 2702512 h 4257439"/>
              <a:gd name="connsiteX69" fmla="*/ 4553563 w 5004044"/>
              <a:gd name="connsiteY69" fmla="*/ 2810797 h 4257439"/>
              <a:gd name="connsiteX70" fmla="*/ 4602347 w 5004044"/>
              <a:gd name="connsiteY70" fmla="*/ 2836976 h 4257439"/>
              <a:gd name="connsiteX71" fmla="*/ 4516285 w 5004044"/>
              <a:gd name="connsiteY71" fmla="*/ 2954642 h 4257439"/>
              <a:gd name="connsiteX72" fmla="*/ 4414507 w 5004044"/>
              <a:gd name="connsiteY72" fmla="*/ 3086467 h 4257439"/>
              <a:gd name="connsiteX73" fmla="*/ 2327617 w 5004044"/>
              <a:gd name="connsiteY73" fmla="*/ 4253752 h 4257439"/>
              <a:gd name="connsiteX74" fmla="*/ 1214971 w 5004044"/>
              <a:gd name="connsiteY74" fmla="*/ 4203137 h 4257439"/>
              <a:gd name="connsiteX75" fmla="*/ 894535 w 5004044"/>
              <a:gd name="connsiteY75" fmla="*/ 4109150 h 4257439"/>
              <a:gd name="connsiteX76" fmla="*/ 781596 w 5004044"/>
              <a:gd name="connsiteY76" fmla="*/ 3991505 h 4257439"/>
              <a:gd name="connsiteX77" fmla="*/ 742373 w 5004044"/>
              <a:gd name="connsiteY77" fmla="*/ 3959843 h 4257439"/>
              <a:gd name="connsiteX78" fmla="*/ 646723 w 5004044"/>
              <a:gd name="connsiteY78" fmla="*/ 3926438 h 4257439"/>
              <a:gd name="connsiteX79" fmla="*/ 478839 w 5004044"/>
              <a:gd name="connsiteY79" fmla="*/ 3847272 h 4257439"/>
              <a:gd name="connsiteX80" fmla="*/ 537744 w 5004044"/>
              <a:gd name="connsiteY80" fmla="*/ 3812205 h 4257439"/>
              <a:gd name="connsiteX81" fmla="*/ 712950 w 5004044"/>
              <a:gd name="connsiteY81" fmla="*/ 3847065 h 4257439"/>
              <a:gd name="connsiteX82" fmla="*/ 839053 w 5004044"/>
              <a:gd name="connsiteY82" fmla="*/ 3842201 h 4257439"/>
              <a:gd name="connsiteX83" fmla="*/ 657388 w 5004044"/>
              <a:gd name="connsiteY83" fmla="*/ 3759142 h 4257439"/>
              <a:gd name="connsiteX84" fmla="*/ 479902 w 5004044"/>
              <a:gd name="connsiteY84" fmla="*/ 3640872 h 4257439"/>
              <a:gd name="connsiteX85" fmla="*/ 612982 w 5004044"/>
              <a:gd name="connsiteY85" fmla="*/ 3646162 h 4257439"/>
              <a:gd name="connsiteX86" fmla="*/ 617779 w 5004044"/>
              <a:gd name="connsiteY86" fmla="*/ 3625073 h 4257439"/>
              <a:gd name="connsiteX87" fmla="*/ 495792 w 5004044"/>
              <a:gd name="connsiteY87" fmla="*/ 3468542 h 4257439"/>
              <a:gd name="connsiteX88" fmla="*/ 436221 w 5004044"/>
              <a:gd name="connsiteY88" fmla="*/ 3407261 h 4257439"/>
              <a:gd name="connsiteX89" fmla="*/ 172652 w 5004044"/>
              <a:gd name="connsiteY89" fmla="*/ 3237768 h 4257439"/>
              <a:gd name="connsiteX90" fmla="*/ 417805 w 5004044"/>
              <a:gd name="connsiteY90" fmla="*/ 3290959 h 4257439"/>
              <a:gd name="connsiteX91" fmla="*/ 159629 w 5004044"/>
              <a:gd name="connsiteY91" fmla="*/ 3126522 h 4257439"/>
              <a:gd name="connsiteX92" fmla="*/ 35515 w 5004044"/>
              <a:gd name="connsiteY92" fmla="*/ 3070942 h 4257439"/>
              <a:gd name="connsiteX93" fmla="*/ 3001 w 5004044"/>
              <a:gd name="connsiteY93" fmla="*/ 3030820 h 4257439"/>
              <a:gd name="connsiteX94" fmla="*/ 56337 w 5004044"/>
              <a:gd name="connsiteY94" fmla="*/ 3011602 h 4257439"/>
              <a:gd name="connsiteX95" fmla="*/ 221626 w 5004044"/>
              <a:gd name="connsiteY95" fmla="*/ 3000137 h 4257439"/>
              <a:gd name="connsiteX96" fmla="*/ 12079 w 5004044"/>
              <a:gd name="connsiteY96" fmla="*/ 2895750 h 4257439"/>
              <a:gd name="connsiteX97" fmla="*/ 165389 w 5004044"/>
              <a:gd name="connsiteY97" fmla="*/ 2890511 h 4257439"/>
              <a:gd name="connsiteX98" fmla="*/ 206743 w 5004044"/>
              <a:gd name="connsiteY98" fmla="*/ 2827546 h 4257439"/>
              <a:gd name="connsiteX99" fmla="*/ 273631 w 5004044"/>
              <a:gd name="connsiteY99" fmla="*/ 2725917 h 4257439"/>
              <a:gd name="connsiteX100" fmla="*/ 320364 w 5004044"/>
              <a:gd name="connsiteY100" fmla="*/ 2667696 h 4257439"/>
              <a:gd name="connsiteX101" fmla="*/ 334074 w 5004044"/>
              <a:gd name="connsiteY101" fmla="*/ 2507770 h 4257439"/>
              <a:gd name="connsiteX102" fmla="*/ 284207 w 5004044"/>
              <a:gd name="connsiteY102" fmla="*/ 2344516 h 4257439"/>
              <a:gd name="connsiteX103" fmla="*/ 166166 w 5004044"/>
              <a:gd name="connsiteY103" fmla="*/ 2278376 h 4257439"/>
              <a:gd name="connsiteX104" fmla="*/ 194891 w 5004044"/>
              <a:gd name="connsiteY104" fmla="*/ 2175576 h 4257439"/>
              <a:gd name="connsiteX105" fmla="*/ 440332 w 5004044"/>
              <a:gd name="connsiteY105" fmla="*/ 2191712 h 4257439"/>
              <a:gd name="connsiteX106" fmla="*/ 63051 w 5004044"/>
              <a:gd name="connsiteY106" fmla="*/ 1942979 h 4257439"/>
              <a:gd name="connsiteX107" fmla="*/ 123612 w 5004044"/>
              <a:gd name="connsiteY107" fmla="*/ 1920903 h 4257439"/>
              <a:gd name="connsiteX108" fmla="*/ 120386 w 5004044"/>
              <a:gd name="connsiteY108" fmla="*/ 1903128 h 4257439"/>
              <a:gd name="connsiteX109" fmla="*/ 119318 w 5004044"/>
              <a:gd name="connsiteY109" fmla="*/ 1791355 h 4257439"/>
              <a:gd name="connsiteX110" fmla="*/ 127081 w 5004044"/>
              <a:gd name="connsiteY110" fmla="*/ 1738431 h 4257439"/>
              <a:gd name="connsiteX111" fmla="*/ 108310 w 5004044"/>
              <a:gd name="connsiteY111" fmla="*/ 1682600 h 4257439"/>
              <a:gd name="connsiteX112" fmla="*/ 385468 w 5004044"/>
              <a:gd name="connsiteY112" fmla="*/ 1739315 h 4257439"/>
              <a:gd name="connsiteX113" fmla="*/ 599777 w 5004044"/>
              <a:gd name="connsiteY113" fmla="*/ 1722044 h 4257439"/>
              <a:gd name="connsiteX114" fmla="*/ 593006 w 5004044"/>
              <a:gd name="connsiteY114" fmla="*/ 1716597 h 4257439"/>
              <a:gd name="connsiteX115" fmla="*/ 485736 w 5004044"/>
              <a:gd name="connsiteY115" fmla="*/ 1591625 h 4257439"/>
              <a:gd name="connsiteX116" fmla="*/ 481534 w 5004044"/>
              <a:gd name="connsiteY116" fmla="*/ 1588888 h 4257439"/>
              <a:gd name="connsiteX117" fmla="*/ 461623 w 5004044"/>
              <a:gd name="connsiteY117" fmla="*/ 1569314 h 4257439"/>
              <a:gd name="connsiteX118" fmla="*/ 441172 w 5004044"/>
              <a:gd name="connsiteY118" fmla="*/ 1549836 h 4257439"/>
              <a:gd name="connsiteX119" fmla="*/ 438173 w 5004044"/>
              <a:gd name="connsiteY119" fmla="*/ 1549732 h 4257439"/>
              <a:gd name="connsiteX120" fmla="*/ 409482 w 5004044"/>
              <a:gd name="connsiteY120" fmla="*/ 1509886 h 4257439"/>
              <a:gd name="connsiteX121" fmla="*/ 401143 w 5004044"/>
              <a:gd name="connsiteY121" fmla="*/ 1480995 h 4257439"/>
              <a:gd name="connsiteX122" fmla="*/ 370772 w 5004044"/>
              <a:gd name="connsiteY122" fmla="*/ 1452514 h 4257439"/>
              <a:gd name="connsiteX123" fmla="*/ 339699 w 5004044"/>
              <a:gd name="connsiteY123" fmla="*/ 1426688 h 4257439"/>
              <a:gd name="connsiteX124" fmla="*/ 265593 w 5004044"/>
              <a:gd name="connsiteY124" fmla="*/ 1412885 h 4257439"/>
              <a:gd name="connsiteX125" fmla="*/ 215085 w 5004044"/>
              <a:gd name="connsiteY125" fmla="*/ 1372144 h 4257439"/>
              <a:gd name="connsiteX126" fmla="*/ 274865 w 5004044"/>
              <a:gd name="connsiteY126" fmla="*/ 1375825 h 4257439"/>
              <a:gd name="connsiteX127" fmla="*/ 219220 w 5004044"/>
              <a:gd name="connsiteY127" fmla="*/ 1329666 h 4257439"/>
              <a:gd name="connsiteX128" fmla="*/ 187322 w 5004044"/>
              <a:gd name="connsiteY128" fmla="*/ 1278682 h 4257439"/>
              <a:gd name="connsiteX129" fmla="*/ 189878 w 5004044"/>
              <a:gd name="connsiteY129" fmla="*/ 1262417 h 4257439"/>
              <a:gd name="connsiteX130" fmla="*/ 204036 w 5004044"/>
              <a:gd name="connsiteY130" fmla="*/ 1262449 h 4257439"/>
              <a:gd name="connsiteX131" fmla="*/ 256133 w 5004044"/>
              <a:gd name="connsiteY131" fmla="*/ 1295950 h 4257439"/>
              <a:gd name="connsiteX132" fmla="*/ 323760 w 5004044"/>
              <a:gd name="connsiteY132" fmla="*/ 1342208 h 4257439"/>
              <a:gd name="connsiteX133" fmla="*/ 219957 w 5004044"/>
              <a:gd name="connsiteY133" fmla="*/ 1252997 h 4257439"/>
              <a:gd name="connsiteX134" fmla="*/ 145267 w 5004044"/>
              <a:gd name="connsiteY134" fmla="*/ 1188376 h 4257439"/>
              <a:gd name="connsiteX135" fmla="*/ 127649 w 5004044"/>
              <a:gd name="connsiteY135" fmla="*/ 1140248 h 4257439"/>
              <a:gd name="connsiteX136" fmla="*/ 133301 w 5004044"/>
              <a:gd name="connsiteY136" fmla="*/ 1126283 h 4257439"/>
              <a:gd name="connsiteX137" fmla="*/ 144665 w 5004044"/>
              <a:gd name="connsiteY137" fmla="*/ 1130919 h 4257439"/>
              <a:gd name="connsiteX138" fmla="*/ 154924 w 5004044"/>
              <a:gd name="connsiteY138" fmla="*/ 1141443 h 4257439"/>
              <a:gd name="connsiteX139" fmla="*/ 263706 w 5004044"/>
              <a:gd name="connsiteY139" fmla="*/ 1219972 h 4257439"/>
              <a:gd name="connsiteX140" fmla="*/ 423231 w 5004044"/>
              <a:gd name="connsiteY140" fmla="*/ 1325916 h 4257439"/>
              <a:gd name="connsiteX141" fmla="*/ 486543 w 5004044"/>
              <a:gd name="connsiteY141" fmla="*/ 1341940 h 4257439"/>
              <a:gd name="connsiteX142" fmla="*/ 305459 w 5004044"/>
              <a:gd name="connsiteY142" fmla="*/ 1191095 h 4257439"/>
              <a:gd name="connsiteX143" fmla="*/ 165967 w 5004044"/>
              <a:gd name="connsiteY143" fmla="*/ 995271 h 4257439"/>
              <a:gd name="connsiteX144" fmla="*/ 148803 w 5004044"/>
              <a:gd name="connsiteY144" fmla="*/ 982487 h 4257439"/>
              <a:gd name="connsiteX145" fmla="*/ 142975 w 5004044"/>
              <a:gd name="connsiteY145" fmla="*/ 973711 h 4257439"/>
              <a:gd name="connsiteX146" fmla="*/ 107228 w 5004044"/>
              <a:gd name="connsiteY146" fmla="*/ 903165 h 4257439"/>
              <a:gd name="connsiteX147" fmla="*/ 103961 w 5004044"/>
              <a:gd name="connsiteY147" fmla="*/ 884449 h 4257439"/>
              <a:gd name="connsiteX148" fmla="*/ 105398 w 5004044"/>
              <a:gd name="connsiteY148" fmla="*/ 848773 h 4257439"/>
              <a:gd name="connsiteX149" fmla="*/ 96106 w 5004044"/>
              <a:gd name="connsiteY149" fmla="*/ 829222 h 4257439"/>
              <a:gd name="connsiteX150" fmla="*/ 95233 w 5004044"/>
              <a:gd name="connsiteY150" fmla="*/ 815459 h 4257439"/>
              <a:gd name="connsiteX151" fmla="*/ 108754 w 5004044"/>
              <a:gd name="connsiteY151" fmla="*/ 813390 h 4257439"/>
              <a:gd name="connsiteX152" fmla="*/ 149184 w 5004044"/>
              <a:gd name="connsiteY152" fmla="*/ 854012 h 4257439"/>
              <a:gd name="connsiteX153" fmla="*/ 169922 w 5004044"/>
              <a:gd name="connsiteY153" fmla="*/ 855094 h 4257439"/>
              <a:gd name="connsiteX154" fmla="*/ 194734 w 5004044"/>
              <a:gd name="connsiteY154" fmla="*/ 849766 h 4257439"/>
              <a:gd name="connsiteX155" fmla="*/ 204833 w 5004044"/>
              <a:gd name="connsiteY155" fmla="*/ 862849 h 4257439"/>
              <a:gd name="connsiteX156" fmla="*/ 262674 w 5004044"/>
              <a:gd name="connsiteY156" fmla="*/ 921903 h 4257439"/>
              <a:gd name="connsiteX157" fmla="*/ 302202 w 5004044"/>
              <a:gd name="connsiteY157" fmla="*/ 923150 h 4257439"/>
              <a:gd name="connsiteX158" fmla="*/ 270912 w 5004044"/>
              <a:gd name="connsiteY158" fmla="*/ 917286 h 4257439"/>
              <a:gd name="connsiteX159" fmla="*/ 262498 w 5004044"/>
              <a:gd name="connsiteY159" fmla="*/ 899162 h 4257439"/>
              <a:gd name="connsiteX160" fmla="*/ 261759 w 5004044"/>
              <a:gd name="connsiteY160" fmla="*/ 882214 h 4257439"/>
              <a:gd name="connsiteX161" fmla="*/ 216117 w 5004044"/>
              <a:gd name="connsiteY161" fmla="*/ 846941 h 4257439"/>
              <a:gd name="connsiteX162" fmla="*/ 211969 w 5004044"/>
              <a:gd name="connsiteY162" fmla="*/ 845458 h 4257439"/>
              <a:gd name="connsiteX163" fmla="*/ 202383 w 5004044"/>
              <a:gd name="connsiteY163" fmla="*/ 831653 h 4257439"/>
              <a:gd name="connsiteX164" fmla="*/ 217302 w 5004044"/>
              <a:gd name="connsiteY164" fmla="*/ 817950 h 4257439"/>
              <a:gd name="connsiteX165" fmla="*/ 258185 w 5004044"/>
              <a:gd name="connsiteY165" fmla="*/ 825283 h 4257439"/>
              <a:gd name="connsiteX166" fmla="*/ 339019 w 5004044"/>
              <a:gd name="connsiteY166" fmla="*/ 887237 h 4257439"/>
              <a:gd name="connsiteX167" fmla="*/ 455541 w 5004044"/>
              <a:gd name="connsiteY167" fmla="*/ 987171 h 4257439"/>
              <a:gd name="connsiteX168" fmla="*/ 839737 w 5004044"/>
              <a:gd name="connsiteY168" fmla="*/ 1232154 h 4257439"/>
              <a:gd name="connsiteX169" fmla="*/ 987251 w 5004044"/>
              <a:gd name="connsiteY169" fmla="*/ 1312386 h 4257439"/>
              <a:gd name="connsiteX170" fmla="*/ 987828 w 5004044"/>
              <a:gd name="connsiteY170" fmla="*/ 1306906 h 4257439"/>
              <a:gd name="connsiteX171" fmla="*/ 987609 w 5004044"/>
              <a:gd name="connsiteY171" fmla="*/ 1301885 h 4257439"/>
              <a:gd name="connsiteX172" fmla="*/ 883773 w 5004044"/>
              <a:gd name="connsiteY172" fmla="*/ 1249366 h 4257439"/>
              <a:gd name="connsiteX173" fmla="*/ 658689 w 5004044"/>
              <a:gd name="connsiteY173" fmla="*/ 1075926 h 4257439"/>
              <a:gd name="connsiteX174" fmla="*/ 639221 w 5004044"/>
              <a:gd name="connsiteY174" fmla="*/ 1072721 h 4257439"/>
              <a:gd name="connsiteX175" fmla="*/ 607837 w 5004044"/>
              <a:gd name="connsiteY175" fmla="*/ 1046001 h 4257439"/>
              <a:gd name="connsiteX176" fmla="*/ 604057 w 5004044"/>
              <a:gd name="connsiteY176" fmla="*/ 1028006 h 4257439"/>
              <a:gd name="connsiteX177" fmla="*/ 535068 w 5004044"/>
              <a:gd name="connsiteY177" fmla="*/ 963012 h 4257439"/>
              <a:gd name="connsiteX178" fmla="*/ 398492 w 5004044"/>
              <a:gd name="connsiteY178" fmla="*/ 852702 h 4257439"/>
              <a:gd name="connsiteX179" fmla="*/ 370407 w 5004044"/>
              <a:gd name="connsiteY179" fmla="*/ 808003 h 4257439"/>
              <a:gd name="connsiteX180" fmla="*/ 373637 w 5004044"/>
              <a:gd name="connsiteY180" fmla="*/ 788457 h 4257439"/>
              <a:gd name="connsiteX181" fmla="*/ 388957 w 5004044"/>
              <a:gd name="connsiteY181" fmla="*/ 790181 h 4257439"/>
              <a:gd name="connsiteX182" fmla="*/ 445569 w 5004044"/>
              <a:gd name="connsiteY182" fmla="*/ 827313 h 4257439"/>
              <a:gd name="connsiteX183" fmla="*/ 503344 w 5004044"/>
              <a:gd name="connsiteY183" fmla="*/ 866138 h 4257439"/>
              <a:gd name="connsiteX184" fmla="*/ 497988 w 5004044"/>
              <a:gd name="connsiteY184" fmla="*/ 855698 h 4257439"/>
              <a:gd name="connsiteX185" fmla="*/ 395068 w 5004044"/>
              <a:gd name="connsiteY185" fmla="*/ 774238 h 4257439"/>
              <a:gd name="connsiteX186" fmla="*/ 321225 w 5004044"/>
              <a:gd name="connsiteY186" fmla="*/ 704090 h 4257439"/>
              <a:gd name="connsiteX187" fmla="*/ 310772 w 5004044"/>
              <a:gd name="connsiteY187" fmla="*/ 664187 h 4257439"/>
              <a:gd name="connsiteX188" fmla="*/ 316776 w 5004044"/>
              <a:gd name="connsiteY188" fmla="*/ 652057 h 4257439"/>
              <a:gd name="connsiteX189" fmla="*/ 326167 w 5004044"/>
              <a:gd name="connsiteY189" fmla="*/ 655144 h 4257439"/>
              <a:gd name="connsiteX190" fmla="*/ 339819 w 5004044"/>
              <a:gd name="connsiteY190" fmla="*/ 668549 h 4257439"/>
              <a:gd name="connsiteX191" fmla="*/ 435653 w 5004044"/>
              <a:gd name="connsiteY191" fmla="*/ 737342 h 4257439"/>
              <a:gd name="connsiteX192" fmla="*/ 594518 w 5004044"/>
              <a:gd name="connsiteY192" fmla="*/ 846882 h 4257439"/>
              <a:gd name="connsiteX193" fmla="*/ 665142 w 5004044"/>
              <a:gd name="connsiteY193" fmla="*/ 868257 h 4257439"/>
              <a:gd name="connsiteX194" fmla="*/ 660802 w 5004044"/>
              <a:gd name="connsiteY194" fmla="*/ 862382 h 4257439"/>
              <a:gd name="connsiteX195" fmla="*/ 499505 w 5004044"/>
              <a:gd name="connsiteY195" fmla="*/ 728286 h 4257439"/>
              <a:gd name="connsiteX196" fmla="*/ 345927 w 5004044"/>
              <a:gd name="connsiteY196" fmla="*/ 515339 h 4257439"/>
              <a:gd name="connsiteX197" fmla="*/ 338588 w 5004044"/>
              <a:gd name="connsiteY197" fmla="*/ 509361 h 4257439"/>
              <a:gd name="connsiteX198" fmla="*/ 327339 w 5004044"/>
              <a:gd name="connsiteY198" fmla="*/ 494900 h 4257439"/>
              <a:gd name="connsiteX199" fmla="*/ 303055 w 5004044"/>
              <a:gd name="connsiteY199" fmla="*/ 437512 h 4257439"/>
              <a:gd name="connsiteX200" fmla="*/ 292117 w 5004044"/>
              <a:gd name="connsiteY200" fmla="*/ 398959 h 4257439"/>
              <a:gd name="connsiteX201" fmla="*/ 292417 w 5004044"/>
              <a:gd name="connsiteY201" fmla="*/ 380879 h 4257439"/>
              <a:gd name="connsiteX202" fmla="*/ 280259 w 5004044"/>
              <a:gd name="connsiteY202" fmla="*/ 358039 h 4257439"/>
              <a:gd name="connsiteX203" fmla="*/ 277426 w 5004044"/>
              <a:gd name="connsiteY203" fmla="*/ 343041 h 4257439"/>
              <a:gd name="connsiteX204" fmla="*/ 292014 w 5004044"/>
              <a:gd name="connsiteY204" fmla="*/ 340466 h 4257439"/>
              <a:gd name="connsiteX205" fmla="*/ 333039 w 5004044"/>
              <a:gd name="connsiteY205" fmla="*/ 382248 h 4257439"/>
              <a:gd name="connsiteX206" fmla="*/ 352439 w 5004044"/>
              <a:gd name="connsiteY206" fmla="*/ 383884 h 4257439"/>
              <a:gd name="connsiteX207" fmla="*/ 381981 w 5004044"/>
              <a:gd name="connsiteY207" fmla="*/ 380883 h 4257439"/>
              <a:gd name="connsiteX208" fmla="*/ 402615 w 5004044"/>
              <a:gd name="connsiteY208" fmla="*/ 410767 h 4257439"/>
              <a:gd name="connsiteX209" fmla="*/ 488827 w 5004044"/>
              <a:gd name="connsiteY209" fmla="*/ 452479 h 4257439"/>
              <a:gd name="connsiteX210" fmla="*/ 453360 w 5004044"/>
              <a:gd name="connsiteY210" fmla="*/ 444507 h 4257439"/>
              <a:gd name="connsiteX211" fmla="*/ 444814 w 5004044"/>
              <a:gd name="connsiteY211" fmla="*/ 429568 h 4257439"/>
              <a:gd name="connsiteX212" fmla="*/ 442720 w 5004044"/>
              <a:gd name="connsiteY212" fmla="*/ 406534 h 4257439"/>
              <a:gd name="connsiteX213" fmla="*/ 399647 w 5004044"/>
              <a:gd name="connsiteY213" fmla="*/ 373970 h 4257439"/>
              <a:gd name="connsiteX214" fmla="*/ 390458 w 5004044"/>
              <a:gd name="connsiteY214" fmla="*/ 369266 h 4257439"/>
              <a:gd name="connsiteX215" fmla="*/ 384776 w 5004044"/>
              <a:gd name="connsiteY215" fmla="*/ 357618 h 4257439"/>
              <a:gd name="connsiteX216" fmla="*/ 395456 w 5004044"/>
              <a:gd name="connsiteY216" fmla="*/ 346561 h 4257439"/>
              <a:gd name="connsiteX217" fmla="*/ 409490 w 5004044"/>
              <a:gd name="connsiteY217" fmla="*/ 343767 h 4257439"/>
              <a:gd name="connsiteX218" fmla="*/ 459406 w 5004044"/>
              <a:gd name="connsiteY218" fmla="*/ 364686 h 4257439"/>
              <a:gd name="connsiteX219" fmla="*/ 603593 w 5004044"/>
              <a:gd name="connsiteY219" fmla="*/ 487253 h 4257439"/>
              <a:gd name="connsiteX220" fmla="*/ 758457 w 5004044"/>
              <a:gd name="connsiteY220" fmla="*/ 592438 h 4257439"/>
              <a:gd name="connsiteX221" fmla="*/ 1126835 w 5004044"/>
              <a:gd name="connsiteY221" fmla="*/ 818073 h 4257439"/>
              <a:gd name="connsiteX222" fmla="*/ 1748686 w 5004044"/>
              <a:gd name="connsiteY222" fmla="*/ 913256 h 4257439"/>
              <a:gd name="connsiteX223" fmla="*/ 2345605 w 5004044"/>
              <a:gd name="connsiteY223" fmla="*/ 842682 h 4257439"/>
              <a:gd name="connsiteX224" fmla="*/ 2430665 w 5004044"/>
              <a:gd name="connsiteY224" fmla="*/ 833044 h 4257439"/>
              <a:gd name="connsiteX225" fmla="*/ 3874549 w 5004044"/>
              <a:gd name="connsiteY225" fmla="*/ 345713 h 4257439"/>
              <a:gd name="connsiteX226" fmla="*/ 4079914 w 5004044"/>
              <a:gd name="connsiteY226" fmla="*/ 235770 h 4257439"/>
              <a:gd name="connsiteX227" fmla="*/ 4115814 w 5004044"/>
              <a:gd name="connsiteY227" fmla="*/ 249002 h 4257439"/>
              <a:gd name="connsiteX228" fmla="*/ 4129591 w 5004044"/>
              <a:gd name="connsiteY228" fmla="*/ 251735 h 4257439"/>
              <a:gd name="connsiteX229" fmla="*/ 4131313 w 5004044"/>
              <a:gd name="connsiteY229" fmla="*/ 253264 h 4257439"/>
              <a:gd name="connsiteX230" fmla="*/ 4132779 w 5004044"/>
              <a:gd name="connsiteY230" fmla="*/ 252368 h 4257439"/>
              <a:gd name="connsiteX231" fmla="*/ 4129591 w 5004044"/>
              <a:gd name="connsiteY231" fmla="*/ 251735 h 4257439"/>
              <a:gd name="connsiteX232" fmla="*/ 4126781 w 5004044"/>
              <a:gd name="connsiteY232" fmla="*/ 249241 h 4257439"/>
              <a:gd name="connsiteX233" fmla="*/ 4126159 w 5004044"/>
              <a:gd name="connsiteY233" fmla="*/ 241207 h 4257439"/>
              <a:gd name="connsiteX234" fmla="*/ 4145347 w 5004044"/>
              <a:gd name="connsiteY234" fmla="*/ 206824 h 4257439"/>
              <a:gd name="connsiteX235" fmla="*/ 4183377 w 5004044"/>
              <a:gd name="connsiteY235" fmla="*/ 186195 h 4257439"/>
              <a:gd name="connsiteX236" fmla="*/ 4203065 w 5004044"/>
              <a:gd name="connsiteY236" fmla="*/ 194422 h 4257439"/>
              <a:gd name="connsiteX237" fmla="*/ 4228763 w 5004044"/>
              <a:gd name="connsiteY237" fmla="*/ 203170 h 4257439"/>
              <a:gd name="connsiteX238" fmla="*/ 4343373 w 5004044"/>
              <a:gd name="connsiteY238" fmla="*/ 90903 h 4257439"/>
              <a:gd name="connsiteX239" fmla="*/ 4421541 w 5004044"/>
              <a:gd name="connsiteY239" fmla="*/ 10686 h 4257439"/>
              <a:gd name="connsiteX240" fmla="*/ 4437179 w 5004044"/>
              <a:gd name="connsiteY240" fmla="*/ 969 h 425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Lst>
            <a:rect l="l" t="t" r="r" b="b"/>
            <a:pathLst>
              <a:path w="5004044" h="4257439">
                <a:moveTo>
                  <a:pt x="4996703" y="1884419"/>
                </a:moveTo>
                <a:lnTo>
                  <a:pt x="4999558" y="1895448"/>
                </a:lnTo>
                <a:cubicBezTo>
                  <a:pt x="5005407" y="1925309"/>
                  <a:pt x="5005885" y="1948588"/>
                  <a:pt x="4998919" y="1955002"/>
                </a:cubicBezTo>
                <a:lnTo>
                  <a:pt x="4997257" y="1954563"/>
                </a:lnTo>
                <a:lnTo>
                  <a:pt x="4997288" y="1935420"/>
                </a:lnTo>
                <a:cubicBezTo>
                  <a:pt x="4997241" y="1921584"/>
                  <a:pt x="4997129" y="1908567"/>
                  <a:pt x="4996971" y="1897199"/>
                </a:cubicBezTo>
                <a:close/>
                <a:moveTo>
                  <a:pt x="4995619" y="1855413"/>
                </a:moveTo>
                <a:cubicBezTo>
                  <a:pt x="4995887" y="1856868"/>
                  <a:pt x="4996145" y="1861630"/>
                  <a:pt x="4996377" y="1868871"/>
                </a:cubicBezTo>
                <a:lnTo>
                  <a:pt x="4996703" y="1884419"/>
                </a:lnTo>
                <a:lnTo>
                  <a:pt x="4993479" y="1871969"/>
                </a:lnTo>
                <a:lnTo>
                  <a:pt x="4994448" y="1857988"/>
                </a:lnTo>
                <a:cubicBezTo>
                  <a:pt x="4994836" y="1854434"/>
                  <a:pt x="4995221" y="1853309"/>
                  <a:pt x="4995619" y="1855413"/>
                </a:cubicBezTo>
                <a:close/>
                <a:moveTo>
                  <a:pt x="561880" y="1402651"/>
                </a:moveTo>
                <a:cubicBezTo>
                  <a:pt x="561124" y="1404050"/>
                  <a:pt x="560098" y="1405494"/>
                  <a:pt x="559343" y="1406893"/>
                </a:cubicBezTo>
                <a:cubicBezTo>
                  <a:pt x="564992" y="1411590"/>
                  <a:pt x="570885" y="1415610"/>
                  <a:pt x="576521" y="1419992"/>
                </a:cubicBezTo>
                <a:cubicBezTo>
                  <a:pt x="583100" y="1421044"/>
                  <a:pt x="589950" y="1422050"/>
                  <a:pt x="596259" y="1423150"/>
                </a:cubicBezTo>
                <a:cubicBezTo>
                  <a:pt x="584800" y="1416317"/>
                  <a:pt x="573340" y="1409483"/>
                  <a:pt x="561880" y="1402651"/>
                </a:cubicBezTo>
                <a:close/>
                <a:moveTo>
                  <a:pt x="741490" y="927208"/>
                </a:moveTo>
                <a:cubicBezTo>
                  <a:pt x="799034" y="985684"/>
                  <a:pt x="870087" y="1023113"/>
                  <a:pt x="944973" y="1054807"/>
                </a:cubicBezTo>
                <a:cubicBezTo>
                  <a:pt x="945998" y="1053361"/>
                  <a:pt x="946754" y="1051963"/>
                  <a:pt x="947781" y="1050516"/>
                </a:cubicBezTo>
                <a:cubicBezTo>
                  <a:pt x="879021" y="1009518"/>
                  <a:pt x="810249" y="968207"/>
                  <a:pt x="741490" y="927208"/>
                </a:cubicBezTo>
                <a:close/>
                <a:moveTo>
                  <a:pt x="4437179" y="969"/>
                </a:moveTo>
                <a:cubicBezTo>
                  <a:pt x="4443841" y="3904"/>
                  <a:pt x="4445992" y="9534"/>
                  <a:pt x="4444201" y="18389"/>
                </a:cubicBezTo>
                <a:cubicBezTo>
                  <a:pt x="4441695" y="29585"/>
                  <a:pt x="4436433" y="40002"/>
                  <a:pt x="4430319" y="49621"/>
                </a:cubicBezTo>
                <a:cubicBezTo>
                  <a:pt x="4401802" y="94822"/>
                  <a:pt x="4415372" y="106342"/>
                  <a:pt x="4455614" y="105249"/>
                </a:cubicBezTo>
                <a:cubicBezTo>
                  <a:pt x="4491507" y="104290"/>
                  <a:pt x="4527369" y="96378"/>
                  <a:pt x="4563529" y="89046"/>
                </a:cubicBezTo>
                <a:cubicBezTo>
                  <a:pt x="4581331" y="85271"/>
                  <a:pt x="4582237" y="87326"/>
                  <a:pt x="4575967" y="105828"/>
                </a:cubicBezTo>
                <a:cubicBezTo>
                  <a:pt x="4565867" y="136392"/>
                  <a:pt x="4565181" y="164346"/>
                  <a:pt x="4581177" y="187773"/>
                </a:cubicBezTo>
                <a:cubicBezTo>
                  <a:pt x="4584949" y="193117"/>
                  <a:pt x="4587668" y="199279"/>
                  <a:pt x="4586660" y="207364"/>
                </a:cubicBezTo>
                <a:cubicBezTo>
                  <a:pt x="4582114" y="240426"/>
                  <a:pt x="4591735" y="267509"/>
                  <a:pt x="4601641" y="294858"/>
                </a:cubicBezTo>
                <a:cubicBezTo>
                  <a:pt x="4618339" y="340618"/>
                  <a:pt x="4639505" y="382741"/>
                  <a:pt x="4662523" y="423590"/>
                </a:cubicBezTo>
                <a:cubicBezTo>
                  <a:pt x="4678751" y="452354"/>
                  <a:pt x="4689013" y="487863"/>
                  <a:pt x="4724560" y="497719"/>
                </a:cubicBezTo>
                <a:cubicBezTo>
                  <a:pt x="4733099" y="500006"/>
                  <a:pt x="4735915" y="508366"/>
                  <a:pt x="4732841" y="519029"/>
                </a:cubicBezTo>
                <a:cubicBezTo>
                  <a:pt x="4722677" y="554348"/>
                  <a:pt x="4730947" y="581670"/>
                  <a:pt x="4749643" y="604622"/>
                </a:cubicBezTo>
                <a:cubicBezTo>
                  <a:pt x="4756255" y="612626"/>
                  <a:pt x="4753773" y="618125"/>
                  <a:pt x="4744753" y="623512"/>
                </a:cubicBezTo>
                <a:cubicBezTo>
                  <a:pt x="4734394" y="629453"/>
                  <a:pt x="4726335" y="638149"/>
                  <a:pt x="4720006" y="649070"/>
                </a:cubicBezTo>
                <a:cubicBezTo>
                  <a:pt x="4709614" y="666719"/>
                  <a:pt x="4704721" y="685611"/>
                  <a:pt x="4700653" y="704672"/>
                </a:cubicBezTo>
                <a:cubicBezTo>
                  <a:pt x="4694336" y="734569"/>
                  <a:pt x="4686883" y="763401"/>
                  <a:pt x="4662297" y="786401"/>
                </a:cubicBezTo>
                <a:cubicBezTo>
                  <a:pt x="4654979" y="793386"/>
                  <a:pt x="4649109" y="802330"/>
                  <a:pt x="4642954" y="811006"/>
                </a:cubicBezTo>
                <a:cubicBezTo>
                  <a:pt x="4644917" y="818566"/>
                  <a:pt x="4649771" y="823719"/>
                  <a:pt x="4658781" y="824342"/>
                </a:cubicBezTo>
                <a:cubicBezTo>
                  <a:pt x="4716129" y="828453"/>
                  <a:pt x="4713587" y="870017"/>
                  <a:pt x="4713981" y="916441"/>
                </a:cubicBezTo>
                <a:cubicBezTo>
                  <a:pt x="4714583" y="973897"/>
                  <a:pt x="4682235" y="1006173"/>
                  <a:pt x="4642145" y="1035706"/>
                </a:cubicBezTo>
                <a:cubicBezTo>
                  <a:pt x="4628425" y="1045718"/>
                  <a:pt x="4608421" y="1048933"/>
                  <a:pt x="4604059" y="1073741"/>
                </a:cubicBezTo>
                <a:cubicBezTo>
                  <a:pt x="4628007" y="1092285"/>
                  <a:pt x="4655309" y="1069123"/>
                  <a:pt x="4680437" y="1071013"/>
                </a:cubicBezTo>
                <a:cubicBezTo>
                  <a:pt x="4701201" y="1072723"/>
                  <a:pt x="4734847" y="1063938"/>
                  <a:pt x="4708843" y="1110593"/>
                </a:cubicBezTo>
                <a:cubicBezTo>
                  <a:pt x="4701273" y="1124265"/>
                  <a:pt x="4711111" y="1131384"/>
                  <a:pt x="4721433" y="1130828"/>
                </a:cubicBezTo>
                <a:cubicBezTo>
                  <a:pt x="4805036" y="1125241"/>
                  <a:pt x="4770374" y="1216755"/>
                  <a:pt x="4799050" y="1256288"/>
                </a:cubicBezTo>
                <a:cubicBezTo>
                  <a:pt x="4807135" y="1266880"/>
                  <a:pt x="4800233" y="1289605"/>
                  <a:pt x="4788849" y="1296992"/>
                </a:cubicBezTo>
                <a:cubicBezTo>
                  <a:pt x="4716605" y="1344534"/>
                  <a:pt x="4710171" y="1427902"/>
                  <a:pt x="4677593" y="1504814"/>
                </a:cubicBezTo>
                <a:cubicBezTo>
                  <a:pt x="4717444" y="1525929"/>
                  <a:pt x="4764171" y="1523690"/>
                  <a:pt x="4806838" y="1534504"/>
                </a:cubicBezTo>
                <a:cubicBezTo>
                  <a:pt x="4851155" y="1545658"/>
                  <a:pt x="4851771" y="1559782"/>
                  <a:pt x="4818253" y="1621364"/>
                </a:cubicBezTo>
                <a:cubicBezTo>
                  <a:pt x="4912245" y="1616790"/>
                  <a:pt x="4912245" y="1616790"/>
                  <a:pt x="4887405" y="1708784"/>
                </a:cubicBezTo>
                <a:cubicBezTo>
                  <a:pt x="4926883" y="1705769"/>
                  <a:pt x="4965617" y="1779266"/>
                  <a:pt x="4987017" y="1847008"/>
                </a:cubicBezTo>
                <a:lnTo>
                  <a:pt x="4993479" y="1871969"/>
                </a:lnTo>
                <a:lnTo>
                  <a:pt x="4993260" y="1875137"/>
                </a:lnTo>
                <a:cubicBezTo>
                  <a:pt x="4992440" y="1890359"/>
                  <a:pt x="4991543" y="1912093"/>
                  <a:pt x="4990437" y="1933934"/>
                </a:cubicBezTo>
                <a:lnTo>
                  <a:pt x="4989378" y="1952477"/>
                </a:lnTo>
                <a:lnTo>
                  <a:pt x="4982628" y="1950690"/>
                </a:lnTo>
                <a:cubicBezTo>
                  <a:pt x="4977177" y="1945881"/>
                  <a:pt x="4973287" y="1944057"/>
                  <a:pt x="4970479" y="1944168"/>
                </a:cubicBezTo>
                <a:cubicBezTo>
                  <a:pt x="4962059" y="1944498"/>
                  <a:pt x="4963394" y="1962230"/>
                  <a:pt x="4961645" y="1968944"/>
                </a:cubicBezTo>
                <a:cubicBezTo>
                  <a:pt x="4955769" y="1990222"/>
                  <a:pt x="4970405" y="2001239"/>
                  <a:pt x="4980262" y="2014997"/>
                </a:cubicBezTo>
                <a:cubicBezTo>
                  <a:pt x="4983953" y="2020039"/>
                  <a:pt x="4986587" y="1996490"/>
                  <a:pt x="4988607" y="1965973"/>
                </a:cubicBezTo>
                <a:lnTo>
                  <a:pt x="4989378" y="1952477"/>
                </a:lnTo>
                <a:lnTo>
                  <a:pt x="4997257" y="1954563"/>
                </a:lnTo>
                <a:lnTo>
                  <a:pt x="4997217" y="1978557"/>
                </a:lnTo>
                <a:cubicBezTo>
                  <a:pt x="4996813" y="2037141"/>
                  <a:pt x="4995076" y="2095563"/>
                  <a:pt x="4990810" y="2100744"/>
                </a:cubicBezTo>
                <a:cubicBezTo>
                  <a:pt x="4945575" y="2155854"/>
                  <a:pt x="4978545" y="2256304"/>
                  <a:pt x="4889713" y="2285583"/>
                </a:cubicBezTo>
                <a:cubicBezTo>
                  <a:pt x="4849735" y="2298967"/>
                  <a:pt x="4831955" y="2340690"/>
                  <a:pt x="4803440" y="2367231"/>
                </a:cubicBezTo>
                <a:cubicBezTo>
                  <a:pt x="4704002" y="2459108"/>
                  <a:pt x="4639535" y="2566320"/>
                  <a:pt x="4613356" y="2702512"/>
                </a:cubicBezTo>
                <a:cubicBezTo>
                  <a:pt x="4606017" y="2740180"/>
                  <a:pt x="4573792" y="2775282"/>
                  <a:pt x="4553563" y="2810797"/>
                </a:cubicBezTo>
                <a:cubicBezTo>
                  <a:pt x="4565127" y="2832476"/>
                  <a:pt x="4619667" y="2772245"/>
                  <a:pt x="4602347" y="2836976"/>
                </a:cubicBezTo>
                <a:cubicBezTo>
                  <a:pt x="4589232" y="2885784"/>
                  <a:pt x="4551577" y="2921212"/>
                  <a:pt x="4516285" y="2954642"/>
                </a:cubicBezTo>
                <a:cubicBezTo>
                  <a:pt x="4475753" y="2992790"/>
                  <a:pt x="4430641" y="3025740"/>
                  <a:pt x="4414507" y="3086467"/>
                </a:cubicBezTo>
                <a:cubicBezTo>
                  <a:pt x="4410989" y="3099423"/>
                  <a:pt x="3564181" y="4149656"/>
                  <a:pt x="2327617" y="4253752"/>
                </a:cubicBezTo>
                <a:cubicBezTo>
                  <a:pt x="2125545" y="4270760"/>
                  <a:pt x="1322624" y="4224619"/>
                  <a:pt x="1214971" y="4203137"/>
                </a:cubicBezTo>
                <a:cubicBezTo>
                  <a:pt x="1104292" y="4180925"/>
                  <a:pt x="1007789" y="4121736"/>
                  <a:pt x="894535" y="4109150"/>
                </a:cubicBezTo>
                <a:cubicBezTo>
                  <a:pt x="834632" y="4102646"/>
                  <a:pt x="776274" y="4081635"/>
                  <a:pt x="781596" y="3991505"/>
                </a:cubicBezTo>
                <a:cubicBezTo>
                  <a:pt x="783201" y="3965920"/>
                  <a:pt x="766642" y="3948284"/>
                  <a:pt x="742373" y="3959843"/>
                </a:cubicBezTo>
                <a:cubicBezTo>
                  <a:pt x="696510" y="3981854"/>
                  <a:pt x="673849" y="3949166"/>
                  <a:pt x="646723" y="3926438"/>
                </a:cubicBezTo>
                <a:cubicBezTo>
                  <a:pt x="598687" y="3886210"/>
                  <a:pt x="552406" y="3842509"/>
                  <a:pt x="478839" y="3847272"/>
                </a:cubicBezTo>
                <a:cubicBezTo>
                  <a:pt x="491215" y="3806501"/>
                  <a:pt x="515519" y="3808222"/>
                  <a:pt x="537744" y="3812205"/>
                </a:cubicBezTo>
                <a:cubicBezTo>
                  <a:pt x="596474" y="3823029"/>
                  <a:pt x="654233" y="3836554"/>
                  <a:pt x="712950" y="3847065"/>
                </a:cubicBezTo>
                <a:cubicBezTo>
                  <a:pt x="751090" y="3853931"/>
                  <a:pt x="789463" y="3866135"/>
                  <a:pt x="839053" y="3842201"/>
                </a:cubicBezTo>
                <a:cubicBezTo>
                  <a:pt x="792472" y="3772935"/>
                  <a:pt x="718132" y="3772458"/>
                  <a:pt x="657388" y="3759142"/>
                </a:cubicBezTo>
                <a:cubicBezTo>
                  <a:pt x="581525" y="3742486"/>
                  <a:pt x="535038" y="3694078"/>
                  <a:pt x="479902" y="3640872"/>
                </a:cubicBezTo>
                <a:cubicBezTo>
                  <a:pt x="534356" y="3616078"/>
                  <a:pt x="570138" y="3656255"/>
                  <a:pt x="612982" y="3646162"/>
                </a:cubicBezTo>
                <a:cubicBezTo>
                  <a:pt x="615057" y="3637572"/>
                  <a:pt x="618333" y="3625291"/>
                  <a:pt x="617779" y="3625073"/>
                </a:cubicBezTo>
                <a:cubicBezTo>
                  <a:pt x="545776" y="3603308"/>
                  <a:pt x="510266" y="3544423"/>
                  <a:pt x="495792" y="3468542"/>
                </a:cubicBezTo>
                <a:cubicBezTo>
                  <a:pt x="488366" y="3429369"/>
                  <a:pt x="462153" y="3421345"/>
                  <a:pt x="436221" y="3407261"/>
                </a:cubicBezTo>
                <a:cubicBezTo>
                  <a:pt x="345019" y="3357258"/>
                  <a:pt x="249255" y="3315018"/>
                  <a:pt x="172652" y="3237768"/>
                </a:cubicBezTo>
                <a:cubicBezTo>
                  <a:pt x="256919" y="3234912"/>
                  <a:pt x="326749" y="3281731"/>
                  <a:pt x="417805" y="3290959"/>
                </a:cubicBezTo>
                <a:cubicBezTo>
                  <a:pt x="341913" y="3205043"/>
                  <a:pt x="246803" y="3171544"/>
                  <a:pt x="159629" y="3126522"/>
                </a:cubicBezTo>
                <a:cubicBezTo>
                  <a:pt x="119806" y="3106035"/>
                  <a:pt x="82625" y="3077492"/>
                  <a:pt x="35515" y="3070942"/>
                </a:cubicBezTo>
                <a:cubicBezTo>
                  <a:pt x="18803" y="3068516"/>
                  <a:pt x="-9231" y="3062395"/>
                  <a:pt x="3001" y="3030820"/>
                </a:cubicBezTo>
                <a:cubicBezTo>
                  <a:pt x="13293" y="3004651"/>
                  <a:pt x="35761" y="3007959"/>
                  <a:pt x="56337" y="3011602"/>
                </a:cubicBezTo>
                <a:cubicBezTo>
                  <a:pt x="105732" y="3020594"/>
                  <a:pt x="155993" y="3012038"/>
                  <a:pt x="221626" y="3000137"/>
                </a:cubicBezTo>
                <a:cubicBezTo>
                  <a:pt x="163022" y="2929831"/>
                  <a:pt x="63027" y="2971519"/>
                  <a:pt x="12079" y="2895750"/>
                </a:cubicBezTo>
                <a:cubicBezTo>
                  <a:pt x="70612" y="2870868"/>
                  <a:pt x="117312" y="2892988"/>
                  <a:pt x="165389" y="2890511"/>
                </a:cubicBezTo>
                <a:cubicBezTo>
                  <a:pt x="208846" y="2888217"/>
                  <a:pt x="219022" y="2871872"/>
                  <a:pt x="206743" y="2827546"/>
                </a:cubicBezTo>
                <a:cubicBezTo>
                  <a:pt x="187666" y="2758486"/>
                  <a:pt x="209823" y="2717255"/>
                  <a:pt x="273631" y="2725917"/>
                </a:cubicBezTo>
                <a:cubicBezTo>
                  <a:pt x="332792" y="2734135"/>
                  <a:pt x="337558" y="2706094"/>
                  <a:pt x="320364" y="2667696"/>
                </a:cubicBezTo>
                <a:cubicBezTo>
                  <a:pt x="295325" y="2611707"/>
                  <a:pt x="318706" y="2561087"/>
                  <a:pt x="334074" y="2507770"/>
                </a:cubicBezTo>
                <a:cubicBezTo>
                  <a:pt x="357219" y="2426828"/>
                  <a:pt x="344229" y="2391168"/>
                  <a:pt x="284207" y="2344516"/>
                </a:cubicBezTo>
                <a:cubicBezTo>
                  <a:pt x="250406" y="2318539"/>
                  <a:pt x="214378" y="2297698"/>
                  <a:pt x="166166" y="2278376"/>
                </a:cubicBezTo>
                <a:cubicBezTo>
                  <a:pt x="273852" y="2244503"/>
                  <a:pt x="158170" y="2213685"/>
                  <a:pt x="194891" y="2175576"/>
                </a:cubicBezTo>
                <a:cubicBezTo>
                  <a:pt x="270782" y="2149213"/>
                  <a:pt x="337571" y="2238633"/>
                  <a:pt x="440332" y="2191712"/>
                </a:cubicBezTo>
                <a:cubicBezTo>
                  <a:pt x="307946" y="2127472"/>
                  <a:pt x="161307" y="2042341"/>
                  <a:pt x="63051" y="1942979"/>
                </a:cubicBezTo>
                <a:cubicBezTo>
                  <a:pt x="83512" y="1912799"/>
                  <a:pt x="105922" y="1933513"/>
                  <a:pt x="123612" y="1920903"/>
                </a:cubicBezTo>
                <a:cubicBezTo>
                  <a:pt x="122527" y="1914768"/>
                  <a:pt x="123751" y="1905381"/>
                  <a:pt x="120386" y="1903128"/>
                </a:cubicBezTo>
                <a:cubicBezTo>
                  <a:pt x="47933" y="1852346"/>
                  <a:pt x="47054" y="1850919"/>
                  <a:pt x="119318" y="1791355"/>
                </a:cubicBezTo>
                <a:cubicBezTo>
                  <a:pt x="144540" y="1770456"/>
                  <a:pt x="141749" y="1756399"/>
                  <a:pt x="127081" y="1738431"/>
                </a:cubicBezTo>
                <a:cubicBezTo>
                  <a:pt x="116725" y="1725710"/>
                  <a:pt x="104020" y="1715301"/>
                  <a:pt x="108310" y="1682600"/>
                </a:cubicBezTo>
                <a:cubicBezTo>
                  <a:pt x="150870" y="1715887"/>
                  <a:pt x="350796" y="1749545"/>
                  <a:pt x="385468" y="1739315"/>
                </a:cubicBezTo>
                <a:cubicBezTo>
                  <a:pt x="424434" y="1727691"/>
                  <a:pt x="558776" y="1718211"/>
                  <a:pt x="599777" y="1722044"/>
                </a:cubicBezTo>
                <a:cubicBezTo>
                  <a:pt x="597521" y="1720227"/>
                  <a:pt x="595263" y="1718413"/>
                  <a:pt x="593006" y="1716597"/>
                </a:cubicBezTo>
                <a:cubicBezTo>
                  <a:pt x="552484" y="1680103"/>
                  <a:pt x="511421" y="1643705"/>
                  <a:pt x="485736" y="1591625"/>
                </a:cubicBezTo>
                <a:cubicBezTo>
                  <a:pt x="484560" y="1589619"/>
                  <a:pt x="483937" y="1587831"/>
                  <a:pt x="481534" y="1588888"/>
                </a:cubicBezTo>
                <a:cubicBezTo>
                  <a:pt x="460479" y="1599246"/>
                  <a:pt x="462468" y="1582449"/>
                  <a:pt x="461623" y="1569314"/>
                </a:cubicBezTo>
                <a:cubicBezTo>
                  <a:pt x="460764" y="1555866"/>
                  <a:pt x="456786" y="1545815"/>
                  <a:pt x="441172" y="1549836"/>
                </a:cubicBezTo>
                <a:cubicBezTo>
                  <a:pt x="440361" y="1549980"/>
                  <a:pt x="439267" y="1549855"/>
                  <a:pt x="438173" y="1549732"/>
                </a:cubicBezTo>
                <a:cubicBezTo>
                  <a:pt x="430782" y="1548823"/>
                  <a:pt x="406258" y="1517097"/>
                  <a:pt x="409482" y="1509886"/>
                </a:cubicBezTo>
                <a:cubicBezTo>
                  <a:pt x="416686" y="1494065"/>
                  <a:pt x="408267" y="1488277"/>
                  <a:pt x="401143" y="1480995"/>
                </a:cubicBezTo>
                <a:cubicBezTo>
                  <a:pt x="391181" y="1471051"/>
                  <a:pt x="381247" y="1461736"/>
                  <a:pt x="370772" y="1452514"/>
                </a:cubicBezTo>
                <a:cubicBezTo>
                  <a:pt x="360580" y="1443560"/>
                  <a:pt x="350146" y="1435280"/>
                  <a:pt x="339699" y="1426688"/>
                </a:cubicBezTo>
                <a:cubicBezTo>
                  <a:pt x="315473" y="1420526"/>
                  <a:pt x="291032" y="1415669"/>
                  <a:pt x="265593" y="1412885"/>
                </a:cubicBezTo>
                <a:cubicBezTo>
                  <a:pt x="246706" y="1410526"/>
                  <a:pt x="225589" y="1406978"/>
                  <a:pt x="215085" y="1372144"/>
                </a:cubicBezTo>
                <a:cubicBezTo>
                  <a:pt x="234985" y="1372744"/>
                  <a:pt x="254925" y="1374284"/>
                  <a:pt x="274865" y="1375825"/>
                </a:cubicBezTo>
                <a:cubicBezTo>
                  <a:pt x="255700" y="1360864"/>
                  <a:pt x="237075" y="1345807"/>
                  <a:pt x="219220" y="1329666"/>
                </a:cubicBezTo>
                <a:cubicBezTo>
                  <a:pt x="204474" y="1316138"/>
                  <a:pt x="192346" y="1300252"/>
                  <a:pt x="187322" y="1278682"/>
                </a:cubicBezTo>
                <a:cubicBezTo>
                  <a:pt x="185994" y="1273224"/>
                  <a:pt x="184924" y="1267404"/>
                  <a:pt x="189878" y="1262417"/>
                </a:cubicBezTo>
                <a:cubicBezTo>
                  <a:pt x="195346" y="1256708"/>
                  <a:pt x="199833" y="1259711"/>
                  <a:pt x="204036" y="1262449"/>
                </a:cubicBezTo>
                <a:cubicBezTo>
                  <a:pt x="221402" y="1273615"/>
                  <a:pt x="239024" y="1284422"/>
                  <a:pt x="256133" y="1295950"/>
                </a:cubicBezTo>
                <a:cubicBezTo>
                  <a:pt x="278851" y="1311233"/>
                  <a:pt x="301313" y="1326878"/>
                  <a:pt x="323760" y="1342208"/>
                </a:cubicBezTo>
                <a:cubicBezTo>
                  <a:pt x="292061" y="1308268"/>
                  <a:pt x="257298" y="1278982"/>
                  <a:pt x="219957" y="1252997"/>
                </a:cubicBezTo>
                <a:cubicBezTo>
                  <a:pt x="192995" y="1234035"/>
                  <a:pt x="166033" y="1215073"/>
                  <a:pt x="145267" y="1188376"/>
                </a:cubicBezTo>
                <a:cubicBezTo>
                  <a:pt x="134614" y="1175075"/>
                  <a:pt x="129282" y="1158938"/>
                  <a:pt x="127649" y="1140248"/>
                </a:cubicBezTo>
                <a:cubicBezTo>
                  <a:pt x="127430" y="1135227"/>
                  <a:pt x="127724" y="1129482"/>
                  <a:pt x="133301" y="1126283"/>
                </a:cubicBezTo>
                <a:cubicBezTo>
                  <a:pt x="138892" y="1123399"/>
                  <a:pt x="142312" y="1126907"/>
                  <a:pt x="144665" y="1130919"/>
                </a:cubicBezTo>
                <a:cubicBezTo>
                  <a:pt x="147316" y="1135513"/>
                  <a:pt x="150466" y="1139068"/>
                  <a:pt x="154924" y="1141443"/>
                </a:cubicBezTo>
                <a:cubicBezTo>
                  <a:pt x="194007" y="1163643"/>
                  <a:pt x="228472" y="1192350"/>
                  <a:pt x="263706" y="1219972"/>
                </a:cubicBezTo>
                <a:cubicBezTo>
                  <a:pt x="314160" y="1259456"/>
                  <a:pt x="363843" y="1300026"/>
                  <a:pt x="423231" y="1325916"/>
                </a:cubicBezTo>
                <a:cubicBezTo>
                  <a:pt x="445702" y="1335549"/>
                  <a:pt x="468901" y="1343155"/>
                  <a:pt x="486543" y="1341940"/>
                </a:cubicBezTo>
                <a:cubicBezTo>
                  <a:pt x="421673" y="1296460"/>
                  <a:pt x="360475" y="1247802"/>
                  <a:pt x="305459" y="1191095"/>
                </a:cubicBezTo>
                <a:cubicBezTo>
                  <a:pt x="249875" y="1133856"/>
                  <a:pt x="201123" y="1070982"/>
                  <a:pt x="165967" y="995271"/>
                </a:cubicBezTo>
                <a:cubicBezTo>
                  <a:pt x="162356" y="987370"/>
                  <a:pt x="160109" y="979543"/>
                  <a:pt x="148803" y="982487"/>
                </a:cubicBezTo>
                <a:cubicBezTo>
                  <a:pt x="143684" y="983707"/>
                  <a:pt x="141844" y="978971"/>
                  <a:pt x="142975" y="973711"/>
                </a:cubicBezTo>
                <a:cubicBezTo>
                  <a:pt x="150059" y="936405"/>
                  <a:pt x="133120" y="916307"/>
                  <a:pt x="107228" y="903165"/>
                </a:cubicBezTo>
                <a:cubicBezTo>
                  <a:pt x="99148" y="898899"/>
                  <a:pt x="98374" y="893659"/>
                  <a:pt x="103961" y="884449"/>
                </a:cubicBezTo>
                <a:cubicBezTo>
                  <a:pt x="111573" y="871720"/>
                  <a:pt x="110228" y="859623"/>
                  <a:pt x="105398" y="848773"/>
                </a:cubicBezTo>
                <a:cubicBezTo>
                  <a:pt x="102652" y="841984"/>
                  <a:pt x="99109" y="835651"/>
                  <a:pt x="96106" y="829222"/>
                </a:cubicBezTo>
                <a:cubicBezTo>
                  <a:pt x="94023" y="825161"/>
                  <a:pt x="90576" y="821026"/>
                  <a:pt x="95233" y="815459"/>
                </a:cubicBezTo>
                <a:cubicBezTo>
                  <a:pt x="99648" y="810569"/>
                  <a:pt x="104350" y="812269"/>
                  <a:pt x="108754" y="813390"/>
                </a:cubicBezTo>
                <a:cubicBezTo>
                  <a:pt x="129926" y="818192"/>
                  <a:pt x="142781" y="832053"/>
                  <a:pt x="149184" y="854012"/>
                </a:cubicBezTo>
                <a:cubicBezTo>
                  <a:pt x="153977" y="870244"/>
                  <a:pt x="158340" y="870424"/>
                  <a:pt x="169922" y="855094"/>
                </a:cubicBezTo>
                <a:cubicBezTo>
                  <a:pt x="178668" y="843430"/>
                  <a:pt x="186813" y="842941"/>
                  <a:pt x="194734" y="849766"/>
                </a:cubicBezTo>
                <a:cubicBezTo>
                  <a:pt x="198964" y="853131"/>
                  <a:pt x="201642" y="858351"/>
                  <a:pt x="204833" y="862849"/>
                </a:cubicBezTo>
                <a:cubicBezTo>
                  <a:pt x="220829" y="886276"/>
                  <a:pt x="237607" y="908933"/>
                  <a:pt x="262674" y="921903"/>
                </a:cubicBezTo>
                <a:cubicBezTo>
                  <a:pt x="273823" y="927843"/>
                  <a:pt x="285713" y="932069"/>
                  <a:pt x="302202" y="923150"/>
                </a:cubicBezTo>
                <a:cubicBezTo>
                  <a:pt x="291351" y="917791"/>
                  <a:pt x="280774" y="918709"/>
                  <a:pt x="270912" y="917286"/>
                </a:cubicBezTo>
                <a:cubicBezTo>
                  <a:pt x="261049" y="915865"/>
                  <a:pt x="255697" y="911748"/>
                  <a:pt x="262498" y="899162"/>
                </a:cubicBezTo>
                <a:cubicBezTo>
                  <a:pt x="266276" y="892170"/>
                  <a:pt x="265774" y="886883"/>
                  <a:pt x="261759" y="882214"/>
                </a:cubicBezTo>
                <a:cubicBezTo>
                  <a:pt x="248848" y="867099"/>
                  <a:pt x="241864" y="844294"/>
                  <a:pt x="216117" y="846941"/>
                </a:cubicBezTo>
                <a:cubicBezTo>
                  <a:pt x="214767" y="847179"/>
                  <a:pt x="213361" y="846162"/>
                  <a:pt x="211969" y="845458"/>
                </a:cubicBezTo>
                <a:cubicBezTo>
                  <a:pt x="206685" y="842913"/>
                  <a:pt x="200848" y="840147"/>
                  <a:pt x="202383" y="831653"/>
                </a:cubicBezTo>
                <a:cubicBezTo>
                  <a:pt x="204188" y="823111"/>
                  <a:pt x="211130" y="819988"/>
                  <a:pt x="217302" y="817950"/>
                </a:cubicBezTo>
                <a:cubicBezTo>
                  <a:pt x="233145" y="812939"/>
                  <a:pt x="245914" y="818592"/>
                  <a:pt x="258185" y="825283"/>
                </a:cubicBezTo>
                <a:cubicBezTo>
                  <a:pt x="288036" y="841837"/>
                  <a:pt x="313015" y="865260"/>
                  <a:pt x="339019" y="887237"/>
                </a:cubicBezTo>
                <a:cubicBezTo>
                  <a:pt x="378027" y="920202"/>
                  <a:pt x="412674" y="959314"/>
                  <a:pt x="455541" y="987171"/>
                </a:cubicBezTo>
                <a:cubicBezTo>
                  <a:pt x="583008" y="1069675"/>
                  <a:pt x="708694" y="1155025"/>
                  <a:pt x="839737" y="1232154"/>
                </a:cubicBezTo>
                <a:cubicBezTo>
                  <a:pt x="888076" y="1260626"/>
                  <a:pt x="937413" y="1287025"/>
                  <a:pt x="987251" y="1312386"/>
                </a:cubicBezTo>
                <a:cubicBezTo>
                  <a:pt x="987438" y="1310454"/>
                  <a:pt x="987654" y="1309151"/>
                  <a:pt x="987828" y="1306906"/>
                </a:cubicBezTo>
                <a:cubicBezTo>
                  <a:pt x="987759" y="1305338"/>
                  <a:pt x="987677" y="1303454"/>
                  <a:pt x="987609" y="1301885"/>
                </a:cubicBezTo>
                <a:cubicBezTo>
                  <a:pt x="952341" y="1285971"/>
                  <a:pt x="917544" y="1268392"/>
                  <a:pt x="883773" y="1249366"/>
                </a:cubicBezTo>
                <a:cubicBezTo>
                  <a:pt x="800867" y="1202326"/>
                  <a:pt x="724387" y="1146562"/>
                  <a:pt x="658689" y="1075926"/>
                </a:cubicBezTo>
                <a:cubicBezTo>
                  <a:pt x="653269" y="1070242"/>
                  <a:pt x="647527" y="1069673"/>
                  <a:pt x="639221" y="1072721"/>
                </a:cubicBezTo>
                <a:cubicBezTo>
                  <a:pt x="612439" y="1082826"/>
                  <a:pt x="603654" y="1074888"/>
                  <a:pt x="607837" y="1046001"/>
                </a:cubicBezTo>
                <a:cubicBezTo>
                  <a:pt x="608886" y="1038856"/>
                  <a:pt x="608910" y="1033160"/>
                  <a:pt x="604057" y="1028006"/>
                </a:cubicBezTo>
                <a:cubicBezTo>
                  <a:pt x="582361" y="1004953"/>
                  <a:pt x="559626" y="983032"/>
                  <a:pt x="535068" y="963012"/>
                </a:cubicBezTo>
                <a:cubicBezTo>
                  <a:pt x="489628" y="926121"/>
                  <a:pt x="441097" y="893257"/>
                  <a:pt x="398492" y="852702"/>
                </a:cubicBezTo>
                <a:cubicBezTo>
                  <a:pt x="385976" y="840363"/>
                  <a:pt x="376348" y="825616"/>
                  <a:pt x="370407" y="808003"/>
                </a:cubicBezTo>
                <a:cubicBezTo>
                  <a:pt x="368512" y="802013"/>
                  <a:pt x="367360" y="794309"/>
                  <a:pt x="373637" y="788457"/>
                </a:cubicBezTo>
                <a:cubicBezTo>
                  <a:pt x="379645" y="782652"/>
                  <a:pt x="384471" y="787178"/>
                  <a:pt x="388957" y="790181"/>
                </a:cubicBezTo>
                <a:cubicBezTo>
                  <a:pt x="407729" y="802365"/>
                  <a:pt x="426784" y="814815"/>
                  <a:pt x="445569" y="827313"/>
                </a:cubicBezTo>
                <a:cubicBezTo>
                  <a:pt x="464624" y="839764"/>
                  <a:pt x="483437" y="852889"/>
                  <a:pt x="503344" y="866138"/>
                </a:cubicBezTo>
                <a:cubicBezTo>
                  <a:pt x="504379" y="858682"/>
                  <a:pt x="500259" y="857827"/>
                  <a:pt x="497988" y="855698"/>
                </a:cubicBezTo>
                <a:cubicBezTo>
                  <a:pt x="465913" y="825620"/>
                  <a:pt x="431003" y="799206"/>
                  <a:pt x="395068" y="774238"/>
                </a:cubicBezTo>
                <a:cubicBezTo>
                  <a:pt x="367267" y="754791"/>
                  <a:pt x="340223" y="733946"/>
                  <a:pt x="321225" y="704090"/>
                </a:cubicBezTo>
                <a:cubicBezTo>
                  <a:pt x="313910" y="692415"/>
                  <a:pt x="309809" y="679538"/>
                  <a:pt x="310772" y="664187"/>
                </a:cubicBezTo>
                <a:cubicBezTo>
                  <a:pt x="311107" y="659384"/>
                  <a:pt x="311442" y="654580"/>
                  <a:pt x="316776" y="652057"/>
                </a:cubicBezTo>
                <a:cubicBezTo>
                  <a:pt x="321044" y="650039"/>
                  <a:pt x="323869" y="652386"/>
                  <a:pt x="326167" y="655144"/>
                </a:cubicBezTo>
                <a:cubicBezTo>
                  <a:pt x="330196" y="660125"/>
                  <a:pt x="334224" y="665107"/>
                  <a:pt x="339819" y="668549"/>
                </a:cubicBezTo>
                <a:cubicBezTo>
                  <a:pt x="373388" y="689190"/>
                  <a:pt x="404905" y="712724"/>
                  <a:pt x="435653" y="737342"/>
                </a:cubicBezTo>
                <a:cubicBezTo>
                  <a:pt x="486133" y="777455"/>
                  <a:pt x="536115" y="818606"/>
                  <a:pt x="594518" y="846882"/>
                </a:cubicBezTo>
                <a:cubicBezTo>
                  <a:pt x="616490" y="857553"/>
                  <a:pt x="639205" y="866511"/>
                  <a:pt x="665142" y="868257"/>
                </a:cubicBezTo>
                <a:cubicBezTo>
                  <a:pt x="664195" y="865262"/>
                  <a:pt x="662491" y="863665"/>
                  <a:pt x="660802" y="862382"/>
                </a:cubicBezTo>
                <a:cubicBezTo>
                  <a:pt x="604283" y="821121"/>
                  <a:pt x="549586" y="777958"/>
                  <a:pt x="499505" y="728286"/>
                </a:cubicBezTo>
                <a:cubicBezTo>
                  <a:pt x="437758" y="667074"/>
                  <a:pt x="384382" y="598058"/>
                  <a:pt x="345927" y="515339"/>
                </a:cubicBezTo>
                <a:cubicBezTo>
                  <a:pt x="344141" y="511860"/>
                  <a:pt x="342910" y="508598"/>
                  <a:pt x="338588" y="509361"/>
                </a:cubicBezTo>
                <a:cubicBezTo>
                  <a:pt x="327525" y="511630"/>
                  <a:pt x="326170" y="505543"/>
                  <a:pt x="327339" y="494900"/>
                </a:cubicBezTo>
                <a:cubicBezTo>
                  <a:pt x="330552" y="468714"/>
                  <a:pt x="322326" y="448660"/>
                  <a:pt x="303055" y="437512"/>
                </a:cubicBezTo>
                <a:cubicBezTo>
                  <a:pt x="289083" y="429226"/>
                  <a:pt x="277325" y="421812"/>
                  <a:pt x="292117" y="398959"/>
                </a:cubicBezTo>
                <a:cubicBezTo>
                  <a:pt x="295694" y="393584"/>
                  <a:pt x="294041" y="386918"/>
                  <a:pt x="292417" y="380879"/>
                </a:cubicBezTo>
                <a:cubicBezTo>
                  <a:pt x="290115" y="371796"/>
                  <a:pt x="285463" y="365027"/>
                  <a:pt x="280259" y="358039"/>
                </a:cubicBezTo>
                <a:cubicBezTo>
                  <a:pt x="277365" y="354122"/>
                  <a:pt x="273863" y="348731"/>
                  <a:pt x="277426" y="343041"/>
                </a:cubicBezTo>
                <a:cubicBezTo>
                  <a:pt x="281488" y="336315"/>
                  <a:pt x="287339" y="339394"/>
                  <a:pt x="292014" y="340466"/>
                </a:cubicBezTo>
                <a:cubicBezTo>
                  <a:pt x="313455" y="345221"/>
                  <a:pt x="326609" y="359662"/>
                  <a:pt x="333039" y="382248"/>
                </a:cubicBezTo>
                <a:cubicBezTo>
                  <a:pt x="337209" y="396693"/>
                  <a:pt x="342383" y="396728"/>
                  <a:pt x="352439" y="383884"/>
                </a:cubicBezTo>
                <a:cubicBezTo>
                  <a:pt x="363791" y="369545"/>
                  <a:pt x="373274" y="368504"/>
                  <a:pt x="381981" y="380883"/>
                </a:cubicBezTo>
                <a:cubicBezTo>
                  <a:pt x="388959" y="391037"/>
                  <a:pt x="394611" y="402058"/>
                  <a:pt x="402615" y="410767"/>
                </a:cubicBezTo>
                <a:cubicBezTo>
                  <a:pt x="424081" y="434810"/>
                  <a:pt x="444293" y="461289"/>
                  <a:pt x="488827" y="452479"/>
                </a:cubicBezTo>
                <a:cubicBezTo>
                  <a:pt x="476447" y="443279"/>
                  <a:pt x="464047" y="446100"/>
                  <a:pt x="453360" y="444507"/>
                </a:cubicBezTo>
                <a:cubicBezTo>
                  <a:pt x="445687" y="443331"/>
                  <a:pt x="437918" y="439958"/>
                  <a:pt x="444814" y="429568"/>
                </a:cubicBezTo>
                <a:cubicBezTo>
                  <a:pt x="452737" y="417733"/>
                  <a:pt x="447628" y="412942"/>
                  <a:pt x="442720" y="406534"/>
                </a:cubicBezTo>
                <a:cubicBezTo>
                  <a:pt x="431444" y="391445"/>
                  <a:pt x="422234" y="373778"/>
                  <a:pt x="399647" y="373970"/>
                </a:cubicBezTo>
                <a:cubicBezTo>
                  <a:pt x="396107" y="373962"/>
                  <a:pt x="393255" y="370986"/>
                  <a:pt x="390458" y="369266"/>
                </a:cubicBezTo>
                <a:cubicBezTo>
                  <a:pt x="386539" y="366795"/>
                  <a:pt x="383146" y="363915"/>
                  <a:pt x="384776" y="357618"/>
                </a:cubicBezTo>
                <a:cubicBezTo>
                  <a:pt x="386436" y="351948"/>
                  <a:pt x="390351" y="348094"/>
                  <a:pt x="395456" y="346561"/>
                </a:cubicBezTo>
                <a:cubicBezTo>
                  <a:pt x="400022" y="345122"/>
                  <a:pt x="404870" y="343950"/>
                  <a:pt x="409490" y="343767"/>
                </a:cubicBezTo>
                <a:cubicBezTo>
                  <a:pt x="430118" y="342340"/>
                  <a:pt x="444782" y="353984"/>
                  <a:pt x="459406" y="364686"/>
                </a:cubicBezTo>
                <a:cubicBezTo>
                  <a:pt x="510573" y="401831"/>
                  <a:pt x="556044" y="445675"/>
                  <a:pt x="603593" y="487253"/>
                </a:cubicBezTo>
                <a:cubicBezTo>
                  <a:pt x="651129" y="528518"/>
                  <a:pt x="706332" y="558308"/>
                  <a:pt x="758457" y="592438"/>
                </a:cubicBezTo>
                <a:cubicBezTo>
                  <a:pt x="878695" y="671475"/>
                  <a:pt x="999459" y="750102"/>
                  <a:pt x="1126835" y="818073"/>
                </a:cubicBezTo>
                <a:cubicBezTo>
                  <a:pt x="1251416" y="884324"/>
                  <a:pt x="1667647" y="915225"/>
                  <a:pt x="1748686" y="913256"/>
                </a:cubicBezTo>
                <a:cubicBezTo>
                  <a:pt x="1852285" y="910467"/>
                  <a:pt x="2096505" y="873683"/>
                  <a:pt x="2345605" y="842682"/>
                </a:cubicBezTo>
                <a:cubicBezTo>
                  <a:pt x="2373756" y="838977"/>
                  <a:pt x="2401379" y="835684"/>
                  <a:pt x="2430665" y="833044"/>
                </a:cubicBezTo>
                <a:cubicBezTo>
                  <a:pt x="3260397" y="757430"/>
                  <a:pt x="3845073" y="368944"/>
                  <a:pt x="3874549" y="345713"/>
                </a:cubicBezTo>
                <a:cubicBezTo>
                  <a:pt x="3921930" y="308568"/>
                  <a:pt x="4079617" y="235190"/>
                  <a:pt x="4079914" y="235770"/>
                </a:cubicBezTo>
                <a:cubicBezTo>
                  <a:pt x="4083430" y="241475"/>
                  <a:pt x="4101322" y="245987"/>
                  <a:pt x="4115814" y="249002"/>
                </a:cubicBezTo>
                <a:lnTo>
                  <a:pt x="4129591" y="251735"/>
                </a:lnTo>
                <a:lnTo>
                  <a:pt x="4131313" y="253264"/>
                </a:lnTo>
                <a:cubicBezTo>
                  <a:pt x="4136355" y="253402"/>
                  <a:pt x="4136103" y="253090"/>
                  <a:pt x="4132779" y="252368"/>
                </a:cubicBezTo>
                <a:lnTo>
                  <a:pt x="4129591" y="251735"/>
                </a:lnTo>
                <a:lnTo>
                  <a:pt x="4126781" y="249241"/>
                </a:lnTo>
                <a:cubicBezTo>
                  <a:pt x="4126067" y="246916"/>
                  <a:pt x="4126005" y="243923"/>
                  <a:pt x="4126159" y="241207"/>
                </a:cubicBezTo>
                <a:cubicBezTo>
                  <a:pt x="4126893" y="226844"/>
                  <a:pt x="4132343" y="214496"/>
                  <a:pt x="4145347" y="206824"/>
                </a:cubicBezTo>
                <a:cubicBezTo>
                  <a:pt x="4157825" y="199562"/>
                  <a:pt x="4170601" y="192878"/>
                  <a:pt x="4183377" y="186195"/>
                </a:cubicBezTo>
                <a:cubicBezTo>
                  <a:pt x="4194019" y="180522"/>
                  <a:pt x="4201312" y="179234"/>
                  <a:pt x="4203065" y="194422"/>
                </a:cubicBezTo>
                <a:cubicBezTo>
                  <a:pt x="4204816" y="209612"/>
                  <a:pt x="4219976" y="213894"/>
                  <a:pt x="4228763" y="203170"/>
                </a:cubicBezTo>
                <a:cubicBezTo>
                  <a:pt x="4263132" y="161048"/>
                  <a:pt x="4304408" y="127512"/>
                  <a:pt x="4343373" y="90903"/>
                </a:cubicBezTo>
                <a:cubicBezTo>
                  <a:pt x="4370579" y="65543"/>
                  <a:pt x="4399217" y="41828"/>
                  <a:pt x="4421541" y="10686"/>
                </a:cubicBezTo>
                <a:cubicBezTo>
                  <a:pt x="4425645" y="4902"/>
                  <a:pt x="4429395" y="-2718"/>
                  <a:pt x="4437179" y="969"/>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pic>
        <p:nvPicPr>
          <p:cNvPr id="5" name="Picture 4">
            <a:extLst>
              <a:ext uri="{FF2B5EF4-FFF2-40B4-BE49-F238E27FC236}">
                <a16:creationId xmlns:a16="http://schemas.microsoft.com/office/drawing/2014/main" id="{622F7AC2-1FBE-6487-13B0-3676BAA94430}"/>
              </a:ext>
            </a:extLst>
          </p:cNvPr>
          <p:cNvPicPr>
            <a:picLocks noChangeAspect="1"/>
          </p:cNvPicPr>
          <p:nvPr/>
        </p:nvPicPr>
        <p:blipFill>
          <a:blip r:embed="rId3"/>
          <a:stretch>
            <a:fillRect/>
          </a:stretch>
        </p:blipFill>
        <p:spPr>
          <a:xfrm>
            <a:off x="6594137" y="3078794"/>
            <a:ext cx="3904652" cy="1783731"/>
          </a:xfrm>
          <a:prstGeom prst="rect">
            <a:avLst/>
          </a:prstGeom>
        </p:spPr>
      </p:pic>
      <p:pic>
        <p:nvPicPr>
          <p:cNvPr id="4" name="Picture 3">
            <a:extLst>
              <a:ext uri="{FF2B5EF4-FFF2-40B4-BE49-F238E27FC236}">
                <a16:creationId xmlns:a16="http://schemas.microsoft.com/office/drawing/2014/main" id="{02FD7CC6-CD0E-721C-E9D4-26695603B9C7}"/>
              </a:ext>
            </a:extLst>
          </p:cNvPr>
          <p:cNvPicPr>
            <a:picLocks noChangeAspect="1"/>
          </p:cNvPicPr>
          <p:nvPr/>
        </p:nvPicPr>
        <p:blipFill>
          <a:blip r:embed="rId4"/>
          <a:stretch>
            <a:fillRect/>
          </a:stretch>
        </p:blipFill>
        <p:spPr>
          <a:xfrm>
            <a:off x="11264202" y="73130"/>
            <a:ext cx="857760" cy="762453"/>
          </a:xfrm>
          <a:prstGeom prst="rect">
            <a:avLst/>
          </a:prstGeom>
        </p:spPr>
      </p:pic>
    </p:spTree>
    <p:extLst>
      <p:ext uri="{BB962C8B-B14F-4D97-AF65-F5344CB8AC3E}">
        <p14:creationId xmlns:p14="http://schemas.microsoft.com/office/powerpoint/2010/main" val="119198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FD4C03-405D-6A95-98EA-3C9160E44402}"/>
              </a:ext>
            </a:extLst>
          </p:cNvPr>
          <p:cNvSpPr>
            <a:spLocks noGrp="1"/>
          </p:cNvSpPr>
          <p:nvPr>
            <p:ph type="title"/>
          </p:nvPr>
        </p:nvSpPr>
        <p:spPr>
          <a:xfrm>
            <a:off x="645064" y="525982"/>
            <a:ext cx="4282983" cy="1200361"/>
          </a:xfrm>
        </p:spPr>
        <p:txBody>
          <a:bodyPr anchor="b">
            <a:normAutofit/>
          </a:bodyPr>
          <a:lstStyle/>
          <a:p>
            <a:r>
              <a:rPr lang="en-GB" sz="3600">
                <a:latin typeface="Times New Roman" panose="02020603050405020304" pitchFamily="18" charset="0"/>
                <a:cs typeface="Times New Roman" panose="02020603050405020304" pitchFamily="18" charset="0"/>
              </a:rPr>
              <a:t>Market Research Design</a:t>
            </a:r>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6A87B0-44EC-6AB8-2BBB-E775139EF1EC}"/>
              </a:ext>
            </a:extLst>
          </p:cNvPr>
          <p:cNvSpPr>
            <a:spLocks noGrp="1"/>
          </p:cNvSpPr>
          <p:nvPr>
            <p:ph idx="1"/>
          </p:nvPr>
        </p:nvSpPr>
        <p:spPr>
          <a:xfrm>
            <a:off x="645066" y="2031101"/>
            <a:ext cx="4282984" cy="3511943"/>
          </a:xfrm>
        </p:spPr>
        <p:txBody>
          <a:bodyPr anchor="ctr">
            <a:normAutofit/>
          </a:bodyPr>
          <a:lstStyle/>
          <a:p>
            <a:r>
              <a:rPr lang="en-US" sz="1700">
                <a:latin typeface="Times New Roman" panose="02020603050405020304" pitchFamily="18" charset="0"/>
                <a:cs typeface="Times New Roman" panose="02020603050405020304" pitchFamily="18" charset="0"/>
              </a:rPr>
              <a:t>To gather primary data, a questionnaire containing 10 questions in Google Forms was developed.</a:t>
            </a:r>
          </a:p>
          <a:p>
            <a:r>
              <a:rPr lang="en-US" sz="1700">
                <a:latin typeface="Times New Roman" panose="02020603050405020304" pitchFamily="18" charset="0"/>
                <a:cs typeface="Times New Roman" panose="02020603050405020304" pitchFamily="18" charset="0"/>
              </a:rPr>
              <a:t>The survey was conducted with a five-point Likert scale with strongly agree to strongly disagree (Bhandari and Nikolopoulou, 2020).</a:t>
            </a:r>
          </a:p>
          <a:p>
            <a:r>
              <a:rPr lang="en-US" sz="1700">
                <a:latin typeface="Times New Roman" panose="02020603050405020304" pitchFamily="18" charset="0"/>
                <a:cs typeface="Times New Roman" panose="02020603050405020304" pitchFamily="18" charset="0"/>
              </a:rPr>
              <a:t>The sample population was students in the university that consume coffee and drinks on a regular basis.</a:t>
            </a:r>
          </a:p>
          <a:p>
            <a:r>
              <a:rPr lang="en-US" sz="1700">
                <a:latin typeface="Times New Roman" panose="02020603050405020304" pitchFamily="18" charset="0"/>
                <a:cs typeface="Times New Roman" panose="02020603050405020304" pitchFamily="18" charset="0"/>
              </a:rPr>
              <a:t>The aim of the survey was to know about coffee drinking habits, price sensitivity, and campus coffee services interest.</a:t>
            </a:r>
            <a:endParaRPr lang="en-GB" sz="170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7371927-5866-69E0-C9FF-3027BA5F0F03}"/>
              </a:ext>
            </a:extLst>
          </p:cNvPr>
          <p:cNvPicPr>
            <a:picLocks noChangeAspect="1"/>
          </p:cNvPicPr>
          <p:nvPr/>
        </p:nvPicPr>
        <p:blipFill>
          <a:blip r:embed="rId3"/>
          <a:stretch>
            <a:fillRect/>
          </a:stretch>
        </p:blipFill>
        <p:spPr>
          <a:xfrm>
            <a:off x="6006922" y="650494"/>
            <a:ext cx="5589649" cy="5324142"/>
          </a:xfrm>
          <a:prstGeom prst="rect">
            <a:avLst/>
          </a:prstGeom>
        </p:spPr>
      </p:pic>
      <p:pic>
        <p:nvPicPr>
          <p:cNvPr id="4" name="Picture 3">
            <a:extLst>
              <a:ext uri="{FF2B5EF4-FFF2-40B4-BE49-F238E27FC236}">
                <a16:creationId xmlns:a16="http://schemas.microsoft.com/office/drawing/2014/main" id="{7F09022C-F582-37AD-A911-7F23CA3077A8}"/>
              </a:ext>
            </a:extLst>
          </p:cNvPr>
          <p:cNvPicPr>
            <a:picLocks noChangeAspect="1"/>
          </p:cNvPicPr>
          <p:nvPr/>
        </p:nvPicPr>
        <p:blipFill>
          <a:blip r:embed="rId4"/>
          <a:stretch>
            <a:fillRect/>
          </a:stretch>
        </p:blipFill>
        <p:spPr>
          <a:xfrm>
            <a:off x="11064639" y="0"/>
            <a:ext cx="1096526" cy="974690"/>
          </a:xfrm>
          <a:prstGeom prst="rect">
            <a:avLst/>
          </a:prstGeom>
        </p:spPr>
      </p:pic>
    </p:spTree>
    <p:extLst>
      <p:ext uri="{BB962C8B-B14F-4D97-AF65-F5344CB8AC3E}">
        <p14:creationId xmlns:p14="http://schemas.microsoft.com/office/powerpoint/2010/main" val="3608844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B5D951-A130-E6B7-1FF3-78AE0AE1C21E}"/>
              </a:ext>
            </a:extLst>
          </p:cNvPr>
          <p:cNvSpPr>
            <a:spLocks noGrp="1"/>
          </p:cNvSpPr>
          <p:nvPr>
            <p:ph type="title"/>
          </p:nvPr>
        </p:nvSpPr>
        <p:spPr>
          <a:xfrm>
            <a:off x="761803" y="350196"/>
            <a:ext cx="4646904" cy="1624520"/>
          </a:xfrm>
        </p:spPr>
        <p:txBody>
          <a:bodyPr anchor="ctr">
            <a:normAutofit/>
          </a:bodyPr>
          <a:lstStyle/>
          <a:p>
            <a:pPr algn="ctr"/>
            <a:r>
              <a:rPr lang="en-GB" sz="4000" dirty="0">
                <a:latin typeface="Times New Roman"/>
                <a:cs typeface="Times New Roman"/>
              </a:rPr>
              <a:t>Data Analysis Process</a:t>
            </a:r>
            <a:endParaRPr lang="en-US" dirty="0">
              <a:latin typeface="Times New Roman"/>
              <a:cs typeface="Times New Roman"/>
            </a:endParaRPr>
          </a:p>
        </p:txBody>
      </p:sp>
      <p:sp>
        <p:nvSpPr>
          <p:cNvPr id="3" name="Content Placeholder 2">
            <a:extLst>
              <a:ext uri="{FF2B5EF4-FFF2-40B4-BE49-F238E27FC236}">
                <a16:creationId xmlns:a16="http://schemas.microsoft.com/office/drawing/2014/main" id="{778661F9-43C2-D8F4-D5FB-C3370E4EE218}"/>
              </a:ext>
            </a:extLst>
          </p:cNvPr>
          <p:cNvSpPr>
            <a:spLocks noGrp="1"/>
          </p:cNvSpPr>
          <p:nvPr>
            <p:ph idx="1"/>
          </p:nvPr>
        </p:nvSpPr>
        <p:spPr>
          <a:xfrm>
            <a:off x="761802" y="2743200"/>
            <a:ext cx="4646905" cy="3613149"/>
          </a:xfrm>
        </p:spPr>
        <p:txBody>
          <a:bodyPr anchor="ctr">
            <a:normAutofit/>
          </a:bodyPr>
          <a:lstStyle/>
          <a:p>
            <a:pPr marL="342900" marR="0" lvl="0" indent="-342900" algn="just">
              <a:spcBef>
                <a:spcPts val="0"/>
              </a:spcBef>
              <a:spcAft>
                <a:spcPts val="0"/>
              </a:spcAft>
              <a:buFont typeface="Symbol" panose="05050102010706020507" pitchFamily="18" charset="2"/>
              <a:buChar char=""/>
            </a:pPr>
            <a:r>
              <a:rPr lang="en-GB" sz="2000">
                <a:effectLst/>
                <a:latin typeface="Times New Roman" panose="02020603050405020304" pitchFamily="18" charset="0"/>
                <a:ea typeface="Aptos" panose="020B0004020202020204" pitchFamily="34" charset="0"/>
                <a:cs typeface="Times New Roman" panose="02020603050405020304" pitchFamily="18" charset="0"/>
              </a:rPr>
              <a:t>Survey data was transferred to Microsoft Excel to be analysed and visualised (Regmi et al., 2016). </a:t>
            </a:r>
            <a:endParaRPr lang="en-US"/>
          </a:p>
          <a:p>
            <a:pPr marL="342900" marR="0" lvl="0" indent="-342900" algn="just">
              <a:spcBef>
                <a:spcPts val="0"/>
              </a:spcBef>
              <a:spcAft>
                <a:spcPts val="0"/>
              </a:spcAft>
              <a:buFont typeface="Symbol" panose="05050102010706020507" pitchFamily="18" charset="2"/>
              <a:buChar char=""/>
            </a:pPr>
            <a:r>
              <a:rPr lang="en-GB" sz="2000">
                <a:effectLst/>
                <a:latin typeface="Times New Roman" panose="02020603050405020304" pitchFamily="18" charset="0"/>
                <a:ea typeface="Aptos" panose="020B0004020202020204" pitchFamily="34" charset="0"/>
                <a:cs typeface="Times New Roman" panose="02020603050405020304" pitchFamily="18" charset="0"/>
              </a:rPr>
              <a:t>Excel charts were used to establish patterns and trends in the responses of the students.</a:t>
            </a:r>
          </a:p>
          <a:p>
            <a:pPr marL="342900" marR="0" lvl="0" indent="-342900" algn="just">
              <a:spcBef>
                <a:spcPts val="0"/>
              </a:spcBef>
              <a:spcAft>
                <a:spcPts val="0"/>
              </a:spcAft>
              <a:buFont typeface="Symbol" panose="05050102010706020507" pitchFamily="18" charset="2"/>
              <a:buChar char=""/>
            </a:pPr>
            <a:r>
              <a:rPr lang="en-GB" sz="2000">
                <a:effectLst/>
                <a:latin typeface="Times New Roman" panose="02020603050405020304" pitchFamily="18" charset="0"/>
                <a:ea typeface="Aptos" panose="020B0004020202020204" pitchFamily="34" charset="0"/>
                <a:cs typeface="Times New Roman" panose="02020603050405020304" pitchFamily="18" charset="0"/>
              </a:rPr>
              <a:t>Questions with the most insightful answers were identified to be analysed further. </a:t>
            </a:r>
          </a:p>
          <a:p>
            <a:pPr marL="342900" marR="0" lvl="0" indent="-342900" algn="just">
              <a:spcBef>
                <a:spcPts val="0"/>
              </a:spcBef>
              <a:spcAft>
                <a:spcPts val="800"/>
              </a:spcAft>
              <a:buFont typeface="Symbol" panose="05050102010706020507" pitchFamily="18" charset="2"/>
              <a:buChar char=""/>
            </a:pPr>
            <a:r>
              <a:rPr lang="en-GB" sz="2000">
                <a:effectLst/>
                <a:latin typeface="Times New Roman" panose="02020603050405020304" pitchFamily="18" charset="0"/>
                <a:ea typeface="Aptos" panose="020B0004020202020204" pitchFamily="34" charset="0"/>
                <a:cs typeface="Times New Roman" panose="02020603050405020304" pitchFamily="18" charset="0"/>
              </a:rPr>
              <a:t>The data that was analysed assisted in informing the business idea, price policy and the marketing.</a:t>
            </a:r>
          </a:p>
          <a:p>
            <a:pPr algn="just"/>
            <a:endParaRPr lang="en-GB" sz="2000"/>
          </a:p>
        </p:txBody>
      </p:sp>
      <p:pic>
        <p:nvPicPr>
          <p:cNvPr id="5" name="Picture 4" descr="Magnifying glass showing decling performance">
            <a:extLst>
              <a:ext uri="{FF2B5EF4-FFF2-40B4-BE49-F238E27FC236}">
                <a16:creationId xmlns:a16="http://schemas.microsoft.com/office/drawing/2014/main" id="{78EA6675-BCBA-2F31-920A-5D6840D0FD64}"/>
              </a:ext>
            </a:extLst>
          </p:cNvPr>
          <p:cNvPicPr>
            <a:picLocks noChangeAspect="1"/>
          </p:cNvPicPr>
          <p:nvPr/>
        </p:nvPicPr>
        <p:blipFill>
          <a:blip r:embed="rId3"/>
          <a:srcRect l="22313" r="18373" b="-3"/>
          <a:stretch>
            <a:fillRect/>
          </a:stretch>
        </p:blipFill>
        <p:spPr>
          <a:xfrm>
            <a:off x="6096000" y="1"/>
            <a:ext cx="6102825" cy="6858000"/>
          </a:xfrm>
          <a:prstGeom prst="rect">
            <a:avLst/>
          </a:prstGeom>
        </p:spPr>
      </p:pic>
      <p:pic>
        <p:nvPicPr>
          <p:cNvPr id="4" name="Picture 3">
            <a:extLst>
              <a:ext uri="{FF2B5EF4-FFF2-40B4-BE49-F238E27FC236}">
                <a16:creationId xmlns:a16="http://schemas.microsoft.com/office/drawing/2014/main" id="{8CEE797E-69A4-5916-D770-CC464906DE62}"/>
              </a:ext>
            </a:extLst>
          </p:cNvPr>
          <p:cNvPicPr>
            <a:picLocks noChangeAspect="1"/>
          </p:cNvPicPr>
          <p:nvPr/>
        </p:nvPicPr>
        <p:blipFill>
          <a:blip r:embed="rId4"/>
          <a:stretch>
            <a:fillRect/>
          </a:stretch>
        </p:blipFill>
        <p:spPr>
          <a:xfrm>
            <a:off x="11006356" y="0"/>
            <a:ext cx="1185642" cy="1053904"/>
          </a:xfrm>
          <a:prstGeom prst="rect">
            <a:avLst/>
          </a:prstGeom>
        </p:spPr>
      </p:pic>
    </p:spTree>
    <p:extLst>
      <p:ext uri="{BB962C8B-B14F-4D97-AF65-F5344CB8AC3E}">
        <p14:creationId xmlns:p14="http://schemas.microsoft.com/office/powerpoint/2010/main" val="2729187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E0067-4B0E-ECCC-232C-3C786715E670}"/>
              </a:ext>
            </a:extLst>
          </p:cNvPr>
          <p:cNvSpPr>
            <a:spLocks noGrp="1"/>
          </p:cNvSpPr>
          <p:nvPr>
            <p:ph type="title"/>
          </p:nvPr>
        </p:nvSpPr>
        <p:spPr>
          <a:xfrm>
            <a:off x="-105383" y="170572"/>
            <a:ext cx="7566498" cy="1325563"/>
          </a:xfrm>
        </p:spPr>
        <p:txBody>
          <a:bodyPr/>
          <a:lstStyle/>
          <a:p>
            <a:pPr algn="ctr"/>
            <a:r>
              <a:rPr lang="en-US" dirty="0">
                <a:latin typeface="Times New Roman" panose="02020603050405020304" pitchFamily="18" charset="0"/>
                <a:cs typeface="Times New Roman" panose="02020603050405020304" pitchFamily="18" charset="0"/>
              </a:rPr>
              <a:t>Key Findings from Market Research</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57A9286-18DF-7048-E161-A3D559061346}"/>
              </a:ext>
            </a:extLst>
          </p:cNvPr>
          <p:cNvSpPr>
            <a:spLocks noGrp="1"/>
          </p:cNvSpPr>
          <p:nvPr>
            <p:ph idx="1"/>
          </p:nvPr>
        </p:nvSpPr>
        <p:spPr>
          <a:xfrm>
            <a:off x="536643" y="1806170"/>
            <a:ext cx="4521740" cy="4351338"/>
          </a:xfrm>
        </p:spPr>
        <p:txBody>
          <a:bodyPr>
            <a:normAutofit/>
          </a:bodyPr>
          <a:lstStyle/>
          <a:p>
            <a:pPr marL="342900" marR="0" lvl="0" indent="-342900" algn="just">
              <a:lnSpc>
                <a:spcPct val="150000"/>
              </a:lnSpc>
              <a:spcBef>
                <a:spcPts val="0"/>
              </a:spcBef>
              <a:spcAft>
                <a:spcPts val="0"/>
              </a:spcAft>
              <a:buFont typeface="Symbol" panose="05050102010706020507" pitchFamily="18" charset="2"/>
              <a:buChar char=""/>
            </a:pPr>
            <a:r>
              <a:rPr lang="en-US"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rPr>
              <a:t>70% of the respondents stated that they drink coffee regularly or strongly agreed that they do, which means high demand amongst students.</a:t>
            </a:r>
            <a:endParaRPr lang="en-GB"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rPr>
              <a:t>70% respondents indicated that it is imperative to have affordable coffee on campus.</a:t>
            </a:r>
            <a:endParaRPr lang="en-GB"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rPr>
              <a:t>70% of the respondents expressed interest in purchasing coffee at a mobile coffee cart within the campus.</a:t>
            </a:r>
            <a:endParaRPr lang="en-GB"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rPr>
              <a:t>70% of the respondents said they would buy coffee because it had a discount and was promoted.</a:t>
            </a:r>
            <a:endParaRPr lang="en-GB" sz="1600" dirty="0">
              <a:solidFill>
                <a:srgbClr val="0D0D0D"/>
              </a:solidFill>
              <a:effectLst/>
              <a:latin typeface="Times New Roman" panose="02020603050405020304" pitchFamily="18" charset="0"/>
              <a:ea typeface="Aptos" panose="020B0004020202020204" pitchFamily="34" charset="0"/>
              <a:cs typeface="Times New Roman" panose="02020603050405020304" pitchFamily="18" charset="0"/>
            </a:endParaRPr>
          </a:p>
          <a:p>
            <a:endParaRPr lang="en-GB" sz="2400" dirty="0"/>
          </a:p>
        </p:txBody>
      </p:sp>
      <p:graphicFrame>
        <p:nvGraphicFramePr>
          <p:cNvPr id="4" name="Chart 3">
            <a:extLst>
              <a:ext uri="{FF2B5EF4-FFF2-40B4-BE49-F238E27FC236}">
                <a16:creationId xmlns:a16="http://schemas.microsoft.com/office/drawing/2014/main" id="{887D253D-8D60-6541-4582-DDCFBC15A3FD}"/>
              </a:ext>
            </a:extLst>
          </p:cNvPr>
          <p:cNvGraphicFramePr/>
          <p:nvPr>
            <p:extLst>
              <p:ext uri="{D42A27DB-BD31-4B8C-83A1-F6EECF244321}">
                <p14:modId xmlns:p14="http://schemas.microsoft.com/office/powerpoint/2010/main" val="1250932993"/>
              </p:ext>
            </p:extLst>
          </p:nvPr>
        </p:nvGraphicFramePr>
        <p:xfrm>
          <a:off x="7039583" y="92412"/>
          <a:ext cx="3719209" cy="21935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a:extLst>
              <a:ext uri="{FF2B5EF4-FFF2-40B4-BE49-F238E27FC236}">
                <a16:creationId xmlns:a16="http://schemas.microsoft.com/office/drawing/2014/main" id="{8324FB99-E86D-9B8B-D53A-AE3FEA01D202}"/>
              </a:ext>
            </a:extLst>
          </p:cNvPr>
          <p:cNvGraphicFramePr/>
          <p:nvPr>
            <p:extLst>
              <p:ext uri="{D42A27DB-BD31-4B8C-83A1-F6EECF244321}">
                <p14:modId xmlns:p14="http://schemas.microsoft.com/office/powerpoint/2010/main" val="1451011386"/>
              </p:ext>
            </p:extLst>
          </p:nvPr>
        </p:nvGraphicFramePr>
        <p:xfrm>
          <a:off x="6819751" y="2310785"/>
          <a:ext cx="4367057" cy="155109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Chart 5">
            <a:extLst>
              <a:ext uri="{FF2B5EF4-FFF2-40B4-BE49-F238E27FC236}">
                <a16:creationId xmlns:a16="http://schemas.microsoft.com/office/drawing/2014/main" id="{D4D58F18-B87C-9E34-2DB8-FE84D8AE06C4}"/>
              </a:ext>
            </a:extLst>
          </p:cNvPr>
          <p:cNvGraphicFramePr/>
          <p:nvPr>
            <p:extLst>
              <p:ext uri="{D42A27DB-BD31-4B8C-83A1-F6EECF244321}">
                <p14:modId xmlns:p14="http://schemas.microsoft.com/office/powerpoint/2010/main" val="131288843"/>
              </p:ext>
            </p:extLst>
          </p:nvPr>
        </p:nvGraphicFramePr>
        <p:xfrm>
          <a:off x="5259420" y="4075889"/>
          <a:ext cx="3388469" cy="210117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Chart 6">
            <a:extLst>
              <a:ext uri="{FF2B5EF4-FFF2-40B4-BE49-F238E27FC236}">
                <a16:creationId xmlns:a16="http://schemas.microsoft.com/office/drawing/2014/main" id="{3D5E66C7-114E-803C-6430-F748BFE270FC}"/>
              </a:ext>
            </a:extLst>
          </p:cNvPr>
          <p:cNvGraphicFramePr/>
          <p:nvPr>
            <p:extLst>
              <p:ext uri="{D42A27DB-BD31-4B8C-83A1-F6EECF244321}">
                <p14:modId xmlns:p14="http://schemas.microsoft.com/office/powerpoint/2010/main" val="2578117212"/>
              </p:ext>
            </p:extLst>
          </p:nvPr>
        </p:nvGraphicFramePr>
        <p:xfrm>
          <a:off x="8673829" y="4036979"/>
          <a:ext cx="3349558" cy="2106038"/>
        </p:xfrm>
        <a:graphic>
          <a:graphicData uri="http://schemas.openxmlformats.org/drawingml/2006/chart">
            <c:chart xmlns:c="http://schemas.openxmlformats.org/drawingml/2006/chart" xmlns:r="http://schemas.openxmlformats.org/officeDocument/2006/relationships" r:id="rId6"/>
          </a:graphicData>
        </a:graphic>
      </p:graphicFrame>
      <p:pic>
        <p:nvPicPr>
          <p:cNvPr id="8" name="Picture 7">
            <a:extLst>
              <a:ext uri="{FF2B5EF4-FFF2-40B4-BE49-F238E27FC236}">
                <a16:creationId xmlns:a16="http://schemas.microsoft.com/office/drawing/2014/main" id="{F7532C8F-80B9-0119-83AA-0764643A7BE0}"/>
              </a:ext>
            </a:extLst>
          </p:cNvPr>
          <p:cNvPicPr>
            <a:picLocks noChangeAspect="1"/>
          </p:cNvPicPr>
          <p:nvPr/>
        </p:nvPicPr>
        <p:blipFill>
          <a:blip r:embed="rId7"/>
          <a:stretch>
            <a:fillRect/>
          </a:stretch>
        </p:blipFill>
        <p:spPr>
          <a:xfrm>
            <a:off x="11186808" y="0"/>
            <a:ext cx="1006462" cy="894633"/>
          </a:xfrm>
          <a:prstGeom prst="rect">
            <a:avLst/>
          </a:prstGeom>
        </p:spPr>
      </p:pic>
    </p:spTree>
    <p:extLst>
      <p:ext uri="{BB962C8B-B14F-4D97-AF65-F5344CB8AC3E}">
        <p14:creationId xmlns:p14="http://schemas.microsoft.com/office/powerpoint/2010/main" val="3896198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AAE94E3-A7DB-4868-B1E3-E49703488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D94A95-B096-281D-564F-A9527AB066A8}"/>
              </a:ext>
            </a:extLst>
          </p:cNvPr>
          <p:cNvSpPr>
            <a:spLocks noGrp="1"/>
          </p:cNvSpPr>
          <p:nvPr>
            <p:ph type="title"/>
          </p:nvPr>
        </p:nvSpPr>
        <p:spPr>
          <a:xfrm>
            <a:off x="589560" y="856180"/>
            <a:ext cx="5279408" cy="1128068"/>
          </a:xfrm>
        </p:spPr>
        <p:txBody>
          <a:bodyPr anchor="ctr">
            <a:normAutofit/>
          </a:bodyPr>
          <a:lstStyle/>
          <a:p>
            <a:r>
              <a:rPr lang="en-GB" sz="4000">
                <a:latin typeface="Times New Roman" panose="02020603050405020304" pitchFamily="18" charset="0"/>
                <a:cs typeface="Times New Roman" panose="02020603050405020304" pitchFamily="18" charset="0"/>
              </a:rPr>
              <a:t>Website Development</a:t>
            </a:r>
          </a:p>
        </p:txBody>
      </p:sp>
      <p:grpSp>
        <p:nvGrpSpPr>
          <p:cNvPr id="13" name="Group 1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F9F3FC0-AB2C-EA93-065C-C1C419757A79}"/>
              </a:ext>
            </a:extLst>
          </p:cNvPr>
          <p:cNvSpPr>
            <a:spLocks noGrp="1"/>
          </p:cNvSpPr>
          <p:nvPr>
            <p:ph idx="1"/>
          </p:nvPr>
        </p:nvSpPr>
        <p:spPr>
          <a:xfrm>
            <a:off x="590719" y="2330505"/>
            <a:ext cx="5278066" cy="3979585"/>
          </a:xfrm>
        </p:spPr>
        <p:txBody>
          <a:bodyPr anchor="ctr">
            <a:normAutofit/>
          </a:bodyPr>
          <a:lstStyle/>
          <a:p>
            <a:pPr marL="342900" marR="0" lvl="0" indent="-342900" algn="just">
              <a:spcBef>
                <a:spcPts val="0"/>
              </a:spcBef>
              <a:spcAft>
                <a:spcPts val="0"/>
              </a:spcAft>
              <a:buFont typeface="Symbol" panose="05050102010706020507" pitchFamily="18" charset="2"/>
              <a:buChar char=""/>
            </a:pPr>
            <a:r>
              <a:rPr lang="en-US" sz="1800" dirty="0">
                <a:effectLst/>
                <a:latin typeface="Times New Roman"/>
                <a:ea typeface="Aptos" panose="020B0004020202020204" pitchFamily="34" charset="0"/>
                <a:cs typeface="Times New Roman"/>
              </a:rPr>
              <a:t>The Campus Brew UK web site has been created in the </a:t>
            </a:r>
            <a:r>
              <a:rPr lang="en-US" sz="1800" dirty="0" err="1">
                <a:effectLst/>
                <a:latin typeface="Times New Roman"/>
                <a:ea typeface="Aptos" panose="020B0004020202020204" pitchFamily="34" charset="0"/>
                <a:cs typeface="Times New Roman"/>
              </a:rPr>
              <a:t>Wix</a:t>
            </a:r>
            <a:r>
              <a:rPr lang="en-US" sz="1800" dirty="0">
                <a:effectLst/>
                <a:latin typeface="Times New Roman"/>
                <a:ea typeface="Aptos" panose="020B0004020202020204" pitchFamily="34" charset="0"/>
                <a:cs typeface="Times New Roman"/>
              </a:rPr>
              <a:t> platform to design a simple and attractive business web site (</a:t>
            </a:r>
            <a:r>
              <a:rPr lang="en-US" sz="1800" dirty="0" err="1">
                <a:effectLst/>
                <a:latin typeface="Times New Roman"/>
                <a:ea typeface="Aptos" panose="020B0004020202020204" pitchFamily="34" charset="0"/>
                <a:cs typeface="Times New Roman"/>
              </a:rPr>
              <a:t>Prepp</a:t>
            </a:r>
            <a:r>
              <a:rPr lang="en-US" sz="1800" dirty="0">
                <a:effectLst/>
                <a:latin typeface="Times New Roman"/>
                <a:ea typeface="Aptos" panose="020B0004020202020204" pitchFamily="34" charset="0"/>
                <a:cs typeface="Times New Roman"/>
              </a:rPr>
              <a:t>, 2025).</a:t>
            </a:r>
            <a:endParaRPr lang="en-GB" sz="1800" dirty="0">
              <a:effectLst/>
              <a:latin typeface="Times New Roman"/>
              <a:ea typeface="Aptos" panose="020B0004020202020204" pitchFamily="34" charset="0"/>
              <a:cs typeface="Times New Roman"/>
            </a:endParaRPr>
          </a:p>
          <a:p>
            <a:pPr marL="342900" marR="0" lvl="0" indent="-342900" algn="just">
              <a:spcBef>
                <a:spcPts val="0"/>
              </a:spcBef>
              <a:spcAft>
                <a:spcPts val="0"/>
              </a:spcAft>
              <a:buFont typeface="Symbol" panose="05050102010706020507" pitchFamily="18" charset="2"/>
              <a:buChar char=""/>
            </a:pPr>
            <a:r>
              <a:rPr lang="en-US" sz="1800" dirty="0">
                <a:effectLst/>
                <a:latin typeface="Times New Roman"/>
                <a:ea typeface="Aptos" panose="020B0004020202020204" pitchFamily="34" charset="0"/>
                <a:cs typeface="Times New Roman"/>
              </a:rPr>
              <a:t>The site layout puts emphasis on low price of coffee and the on-campus convenience service, guided by the survey findings.</a:t>
            </a:r>
            <a:endParaRPr lang="en-GB" sz="1800" dirty="0">
              <a:effectLst/>
              <a:latin typeface="Times New Roman"/>
              <a:ea typeface="Aptos" panose="020B0004020202020204" pitchFamily="34" charset="0"/>
              <a:cs typeface="Times New Roman"/>
            </a:endParaRPr>
          </a:p>
          <a:p>
            <a:pPr marL="342900" marR="0" lvl="0" indent="-342900" algn="just">
              <a:spcBef>
                <a:spcPts val="0"/>
              </a:spcBef>
              <a:spcAft>
                <a:spcPts val="0"/>
              </a:spcAft>
              <a:buFont typeface="Symbol" panose="05050102010706020507" pitchFamily="18" charset="2"/>
              <a:buChar char=""/>
            </a:pPr>
            <a:r>
              <a:rPr lang="en-US" sz="1800" dirty="0">
                <a:effectLst/>
                <a:latin typeface="Times New Roman"/>
                <a:ea typeface="Aptos" panose="020B0004020202020204" pitchFamily="34" charset="0"/>
                <a:cs typeface="Times New Roman"/>
              </a:rPr>
              <a:t>Important areas like menu, student-oriented messages and brand story were also added to appeal to the target audience.</a:t>
            </a:r>
            <a:endParaRPr lang="en-GB" sz="1800" dirty="0">
              <a:effectLst/>
              <a:latin typeface="Times New Roman"/>
              <a:ea typeface="Aptos" panose="020B0004020202020204" pitchFamily="34" charset="0"/>
              <a:cs typeface="Times New Roman"/>
            </a:endParaRPr>
          </a:p>
          <a:p>
            <a:pPr marL="342900" marR="0" lvl="0" indent="-342900" algn="just">
              <a:spcBef>
                <a:spcPts val="0"/>
              </a:spcBef>
              <a:spcAft>
                <a:spcPts val="800"/>
              </a:spcAft>
              <a:buFont typeface="Symbol" panose="05050102010706020507" pitchFamily="18" charset="2"/>
              <a:buChar char=""/>
            </a:pPr>
            <a:r>
              <a:rPr lang="en-US" sz="1800" dirty="0">
                <a:effectLst/>
                <a:latin typeface="Times New Roman"/>
                <a:ea typeface="Aptos" panose="020B0004020202020204" pitchFamily="34" charset="0"/>
                <a:cs typeface="Times New Roman"/>
              </a:rPr>
              <a:t>Their images of coffee, campus scenes, and well-written headings were created to make it interesting and easy to navigate.</a:t>
            </a:r>
            <a:endParaRPr lang="en-GB" sz="1800" dirty="0">
              <a:effectLst/>
              <a:latin typeface="Times New Roman"/>
              <a:ea typeface="Aptos" panose="020B0004020202020204" pitchFamily="34" charset="0"/>
              <a:cs typeface="Times New Roman"/>
            </a:endParaRPr>
          </a:p>
        </p:txBody>
      </p:sp>
      <p:sp>
        <p:nvSpPr>
          <p:cNvPr id="19" name="Rectangle 1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F762CCC-D1E0-83FC-6FDE-8AD7B7DE43FD}"/>
              </a:ext>
            </a:extLst>
          </p:cNvPr>
          <p:cNvPicPr>
            <a:picLocks noChangeAspect="1"/>
          </p:cNvPicPr>
          <p:nvPr/>
        </p:nvPicPr>
        <p:blipFill>
          <a:blip r:embed="rId3"/>
          <a:stretch>
            <a:fillRect/>
          </a:stretch>
        </p:blipFill>
        <p:spPr>
          <a:xfrm>
            <a:off x="7083423" y="697937"/>
            <a:ext cx="4397433" cy="2286665"/>
          </a:xfrm>
          <a:prstGeom prst="rect">
            <a:avLst/>
          </a:prstGeom>
        </p:spPr>
      </p:pic>
      <p:sp>
        <p:nvSpPr>
          <p:cNvPr id="23" name="Rectangle 22">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44FF38B-2E6E-D8E5-09CA-27243ADB5C17}"/>
              </a:ext>
            </a:extLst>
          </p:cNvPr>
          <p:cNvPicPr>
            <a:picLocks noChangeAspect="1"/>
          </p:cNvPicPr>
          <p:nvPr/>
        </p:nvPicPr>
        <p:blipFill>
          <a:blip r:embed="rId4"/>
          <a:stretch>
            <a:fillRect/>
          </a:stretch>
        </p:blipFill>
        <p:spPr>
          <a:xfrm>
            <a:off x="7532071" y="3707894"/>
            <a:ext cx="3498272" cy="2518756"/>
          </a:xfrm>
          <a:prstGeom prst="rect">
            <a:avLst/>
          </a:prstGeom>
        </p:spPr>
      </p:pic>
      <p:pic>
        <p:nvPicPr>
          <p:cNvPr id="4" name="Picture 3">
            <a:extLst>
              <a:ext uri="{FF2B5EF4-FFF2-40B4-BE49-F238E27FC236}">
                <a16:creationId xmlns:a16="http://schemas.microsoft.com/office/drawing/2014/main" id="{88607610-A652-C161-627E-0D52FBD08C2D}"/>
              </a:ext>
            </a:extLst>
          </p:cNvPr>
          <p:cNvPicPr>
            <a:picLocks noChangeAspect="1"/>
          </p:cNvPicPr>
          <p:nvPr/>
        </p:nvPicPr>
        <p:blipFill>
          <a:blip r:embed="rId5"/>
          <a:stretch>
            <a:fillRect/>
          </a:stretch>
        </p:blipFill>
        <p:spPr>
          <a:xfrm>
            <a:off x="11216903" y="0"/>
            <a:ext cx="995377" cy="884779"/>
          </a:xfrm>
          <a:prstGeom prst="rect">
            <a:avLst/>
          </a:prstGeom>
        </p:spPr>
      </p:pic>
    </p:spTree>
    <p:extLst>
      <p:ext uri="{BB962C8B-B14F-4D97-AF65-F5344CB8AC3E}">
        <p14:creationId xmlns:p14="http://schemas.microsoft.com/office/powerpoint/2010/main" val="2215153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4B0B678-CD10-4371-96E5-2706F4579F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A9270323-9616-4384-857D-E86B78272E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4" name="Rectangle 13">
              <a:extLst>
                <a:ext uri="{FF2B5EF4-FFF2-40B4-BE49-F238E27FC236}">
                  <a16:creationId xmlns:a16="http://schemas.microsoft.com/office/drawing/2014/main" id="{8A3838D5-9565-4601-BAC3-D1B5BDB803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349A4B8-3246-4579-922E-FE1155C7F0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47F717-CA46-2457-F599-69EF4712180C}"/>
              </a:ext>
            </a:extLst>
          </p:cNvPr>
          <p:cNvSpPr>
            <a:spLocks noGrp="1"/>
          </p:cNvSpPr>
          <p:nvPr>
            <p:ph type="title"/>
          </p:nvPr>
        </p:nvSpPr>
        <p:spPr>
          <a:xfrm>
            <a:off x="5867475" y="847827"/>
            <a:ext cx="5408813" cy="1169585"/>
          </a:xfrm>
        </p:spPr>
        <p:txBody>
          <a:bodyPr anchor="b">
            <a:normAutofit/>
          </a:bodyPr>
          <a:lstStyle/>
          <a:p>
            <a:r>
              <a:rPr lang="en-GB" sz="3700">
                <a:latin typeface="Times New Roman" panose="02020603050405020304" pitchFamily="18" charset="0"/>
                <a:cs typeface="Times New Roman" panose="02020603050405020304" pitchFamily="18" charset="0"/>
              </a:rPr>
              <a:t>Marketing Materials Design</a:t>
            </a:r>
          </a:p>
        </p:txBody>
      </p:sp>
      <p:pic>
        <p:nvPicPr>
          <p:cNvPr id="6" name="Picture 5">
            <a:extLst>
              <a:ext uri="{FF2B5EF4-FFF2-40B4-BE49-F238E27FC236}">
                <a16:creationId xmlns:a16="http://schemas.microsoft.com/office/drawing/2014/main" id="{DE6A4AED-ADBB-E213-CB2D-6D00DD9AC9DA}"/>
              </a:ext>
            </a:extLst>
          </p:cNvPr>
          <p:cNvPicPr>
            <a:picLocks noChangeAspect="1"/>
          </p:cNvPicPr>
          <p:nvPr/>
        </p:nvPicPr>
        <p:blipFill>
          <a:blip r:embed="rId3"/>
          <a:stretch>
            <a:fillRect/>
          </a:stretch>
        </p:blipFill>
        <p:spPr>
          <a:xfrm>
            <a:off x="1359013" y="774285"/>
            <a:ext cx="3499896" cy="2581173"/>
          </a:xfrm>
          <a:prstGeom prst="rect">
            <a:avLst/>
          </a:prstGeom>
        </p:spPr>
      </p:pic>
      <p:sp>
        <p:nvSpPr>
          <p:cNvPr id="24" name="Rectangle 23">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57331" y="2188548"/>
            <a:ext cx="5041025"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5C6FEC1-1879-EE85-CCC4-A29B5F682F57}"/>
              </a:ext>
            </a:extLst>
          </p:cNvPr>
          <p:cNvPicPr>
            <a:picLocks noChangeAspect="1"/>
          </p:cNvPicPr>
          <p:nvPr/>
        </p:nvPicPr>
        <p:blipFill>
          <a:blip r:embed="rId4"/>
          <a:stretch>
            <a:fillRect/>
          </a:stretch>
        </p:blipFill>
        <p:spPr>
          <a:xfrm>
            <a:off x="914401" y="3779353"/>
            <a:ext cx="4389120" cy="2172614"/>
          </a:xfrm>
          <a:prstGeom prst="rect">
            <a:avLst/>
          </a:prstGeom>
        </p:spPr>
      </p:pic>
      <p:sp>
        <p:nvSpPr>
          <p:cNvPr id="3" name="Content Placeholder 2">
            <a:extLst>
              <a:ext uri="{FF2B5EF4-FFF2-40B4-BE49-F238E27FC236}">
                <a16:creationId xmlns:a16="http://schemas.microsoft.com/office/drawing/2014/main" id="{90C62538-7093-62E4-2F6C-6764E76D1EE6}"/>
              </a:ext>
            </a:extLst>
          </p:cNvPr>
          <p:cNvSpPr>
            <a:spLocks noGrp="1"/>
          </p:cNvSpPr>
          <p:nvPr>
            <p:ph idx="1"/>
          </p:nvPr>
        </p:nvSpPr>
        <p:spPr>
          <a:xfrm>
            <a:off x="5868786" y="2508105"/>
            <a:ext cx="5408813" cy="3632493"/>
          </a:xfrm>
        </p:spPr>
        <p:txBody>
          <a:bodyPr anchor="ctr">
            <a:normAutofit/>
          </a:bodyPr>
          <a:lstStyle/>
          <a:p>
            <a:pPr marL="342900" marR="0" lvl="0" indent="-342900" algn="just">
              <a:spcBef>
                <a:spcPts val="0"/>
              </a:spcBef>
              <a:spcAft>
                <a:spcPts val="800"/>
              </a:spcAft>
              <a:buSzPts val="1000"/>
              <a:buFont typeface="Symbol" panose="05050102010706020507" pitchFamily="18" charset="2"/>
              <a:buChar char=""/>
              <a:tabLst>
                <a:tab pos="457200" algn="l"/>
              </a:tabLst>
            </a:pPr>
            <a:r>
              <a:rPr lang="en-GB" sz="1900" dirty="0">
                <a:effectLst/>
                <a:latin typeface="Times New Roman" panose="02020603050405020304" pitchFamily="18" charset="0"/>
                <a:ea typeface="Aptos" panose="020B0004020202020204" pitchFamily="34" charset="0"/>
                <a:cs typeface="Times New Roman" panose="02020603050405020304" pitchFamily="18" charset="0"/>
              </a:rPr>
              <a:t>Marketing materials for Campus Brew UK were designed using Canva to create visually engaging promotional content (Roger Coles, 2024).</a:t>
            </a:r>
            <a:endParaRPr lang="en-US" dirty="0"/>
          </a:p>
          <a:p>
            <a:pPr marL="342900" marR="0" lvl="0" indent="-342900" algn="just">
              <a:spcBef>
                <a:spcPts val="0"/>
              </a:spcBef>
              <a:spcAft>
                <a:spcPts val="800"/>
              </a:spcAft>
              <a:buSzPts val="1000"/>
              <a:buFont typeface="Symbol" panose="05050102010706020507" pitchFamily="18" charset="2"/>
              <a:buChar char=""/>
              <a:tabLst>
                <a:tab pos="457200" algn="l"/>
              </a:tabLst>
            </a:pPr>
            <a:r>
              <a:rPr lang="en-GB" sz="1900" dirty="0">
                <a:effectLst/>
                <a:latin typeface="Times New Roman" panose="02020603050405020304" pitchFamily="18" charset="0"/>
                <a:ea typeface="Aptos" panose="020B0004020202020204" pitchFamily="34" charset="0"/>
                <a:cs typeface="Times New Roman" panose="02020603050405020304" pitchFamily="18" charset="0"/>
              </a:rPr>
              <a:t>Promotional graphics were developed to highlight affordable coffee and student discounts.</a:t>
            </a:r>
          </a:p>
          <a:p>
            <a:pPr marL="342900" marR="0" lvl="0" indent="-342900" algn="just">
              <a:spcBef>
                <a:spcPts val="0"/>
              </a:spcBef>
              <a:spcAft>
                <a:spcPts val="800"/>
              </a:spcAft>
              <a:buSzPts val="1000"/>
              <a:buFont typeface="Symbol" panose="05050102010706020507" pitchFamily="18" charset="2"/>
              <a:buChar char=""/>
              <a:tabLst>
                <a:tab pos="457200" algn="l"/>
              </a:tabLst>
            </a:pPr>
            <a:r>
              <a:rPr lang="en-GB" sz="1900" dirty="0">
                <a:effectLst/>
                <a:latin typeface="Times New Roman" panose="02020603050405020304" pitchFamily="18" charset="0"/>
                <a:ea typeface="Aptos" panose="020B0004020202020204" pitchFamily="34" charset="0"/>
                <a:cs typeface="Times New Roman" panose="02020603050405020304" pitchFamily="18" charset="0"/>
              </a:rPr>
              <a:t>The design focused on attracting university students through appealing visuals and clear messages.</a:t>
            </a:r>
          </a:p>
          <a:p>
            <a:pPr marL="342900" marR="0" lvl="0" indent="-342900" algn="just">
              <a:spcBef>
                <a:spcPts val="0"/>
              </a:spcBef>
              <a:spcAft>
                <a:spcPts val="800"/>
              </a:spcAft>
              <a:buSzPts val="1000"/>
              <a:buFont typeface="Symbol" panose="05050102010706020507" pitchFamily="18" charset="2"/>
              <a:buChar char=""/>
              <a:tabLst>
                <a:tab pos="457200" algn="l"/>
              </a:tabLst>
            </a:pPr>
            <a:r>
              <a:rPr lang="en-GB" sz="1900" dirty="0">
                <a:effectLst/>
                <a:latin typeface="Times New Roman" panose="02020603050405020304" pitchFamily="18" charset="0"/>
                <a:ea typeface="Aptos" panose="020B0004020202020204" pitchFamily="34" charset="0"/>
                <a:cs typeface="Times New Roman" panose="02020603050405020304" pitchFamily="18" charset="0"/>
              </a:rPr>
              <a:t>These materials help promote the brand and increase awareness of Campus Brew UK on campus.</a:t>
            </a:r>
          </a:p>
          <a:p>
            <a:endParaRPr lang="en-GB" sz="1900" dirty="0"/>
          </a:p>
        </p:txBody>
      </p:sp>
      <p:pic>
        <p:nvPicPr>
          <p:cNvPr id="4" name="Picture 3">
            <a:extLst>
              <a:ext uri="{FF2B5EF4-FFF2-40B4-BE49-F238E27FC236}">
                <a16:creationId xmlns:a16="http://schemas.microsoft.com/office/drawing/2014/main" id="{EB92DB68-095F-D905-0CF2-3633DFD965FF}"/>
              </a:ext>
            </a:extLst>
          </p:cNvPr>
          <p:cNvPicPr>
            <a:picLocks noChangeAspect="1"/>
          </p:cNvPicPr>
          <p:nvPr/>
        </p:nvPicPr>
        <p:blipFill>
          <a:blip r:embed="rId5"/>
          <a:stretch>
            <a:fillRect/>
          </a:stretch>
        </p:blipFill>
        <p:spPr>
          <a:xfrm>
            <a:off x="11237118" y="0"/>
            <a:ext cx="1002728" cy="891314"/>
          </a:xfrm>
          <a:prstGeom prst="rect">
            <a:avLst/>
          </a:prstGeom>
        </p:spPr>
      </p:pic>
    </p:spTree>
    <p:extLst>
      <p:ext uri="{BB962C8B-B14F-4D97-AF65-F5344CB8AC3E}">
        <p14:creationId xmlns:p14="http://schemas.microsoft.com/office/powerpoint/2010/main" val="32563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724DBA-D2D9-471E-8ED7-2015DDD950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D29B83-873D-08D3-274F-10A2A6701158}"/>
              </a:ext>
            </a:extLst>
          </p:cNvPr>
          <p:cNvSpPr>
            <a:spLocks noGrp="1"/>
          </p:cNvSpPr>
          <p:nvPr>
            <p:ph type="title"/>
          </p:nvPr>
        </p:nvSpPr>
        <p:spPr>
          <a:xfrm>
            <a:off x="7239014" y="525982"/>
            <a:ext cx="4282983" cy="1200361"/>
          </a:xfrm>
        </p:spPr>
        <p:txBody>
          <a:bodyPr anchor="b">
            <a:normAutofit/>
          </a:bodyPr>
          <a:lstStyle/>
          <a:p>
            <a:r>
              <a:rPr lang="en-GB" sz="3600">
                <a:latin typeface="Times New Roman" panose="02020603050405020304" pitchFamily="18" charset="0"/>
                <a:cs typeface="Times New Roman" panose="02020603050405020304" pitchFamily="18" charset="0"/>
              </a:rPr>
              <a:t>Video Advertisement Campaign</a:t>
            </a:r>
          </a:p>
        </p:txBody>
      </p:sp>
      <p:sp>
        <p:nvSpPr>
          <p:cNvPr id="12" name="Rectangle 1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B197DF2-0895-43F1-A07F-D082AFD7FFF7}"/>
              </a:ext>
            </a:extLst>
          </p:cNvPr>
          <p:cNvPicPr>
            <a:picLocks noChangeAspect="1"/>
          </p:cNvPicPr>
          <p:nvPr/>
        </p:nvPicPr>
        <p:blipFill>
          <a:blip r:embed="rId3"/>
          <a:stretch>
            <a:fillRect/>
          </a:stretch>
        </p:blipFill>
        <p:spPr>
          <a:xfrm>
            <a:off x="576244" y="1729685"/>
            <a:ext cx="5628018" cy="3165759"/>
          </a:xfrm>
          <a:prstGeom prst="rect">
            <a:avLst/>
          </a:prstGeom>
        </p:spPr>
      </p:pic>
      <p:sp>
        <p:nvSpPr>
          <p:cNvPr id="16" name="Rectangle 15">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3B3A8A4-7E02-5825-134E-D328F7DAA4EF}"/>
              </a:ext>
            </a:extLst>
          </p:cNvPr>
          <p:cNvSpPr>
            <a:spLocks noGrp="1"/>
          </p:cNvSpPr>
          <p:nvPr>
            <p:ph idx="1"/>
          </p:nvPr>
        </p:nvSpPr>
        <p:spPr>
          <a:xfrm>
            <a:off x="7239012" y="2031101"/>
            <a:ext cx="4282984" cy="3511943"/>
          </a:xfrm>
        </p:spPr>
        <p:txBody>
          <a:bodyPr anchor="ctr">
            <a:normAutofit/>
          </a:bodyPr>
          <a:lstStyle/>
          <a:p>
            <a:pPr marL="342900" marR="0" lvl="0" indent="-342900">
              <a:spcBef>
                <a:spcPts val="0"/>
              </a:spcBef>
              <a:spcAft>
                <a:spcPts val="0"/>
              </a:spcAft>
              <a:buFont typeface="Symbol" panose="05050102010706020507" pitchFamily="18" charset="2"/>
              <a:buChar char=""/>
            </a:pPr>
            <a:r>
              <a:rPr lang="en-GB" sz="1800">
                <a:effectLst/>
                <a:latin typeface="Times New Roman" panose="02020603050405020304" pitchFamily="18" charset="0"/>
                <a:ea typeface="Aptos" panose="020B0004020202020204" pitchFamily="34" charset="0"/>
                <a:cs typeface="Times New Roman" panose="02020603050405020304" pitchFamily="18" charset="0"/>
              </a:rPr>
              <a:t>Canva was used to produce a short video advertisement about Campus Brew UK and target students.</a:t>
            </a:r>
          </a:p>
          <a:p>
            <a:pPr marL="342900" marR="0" lvl="0" indent="-342900">
              <a:spcBef>
                <a:spcPts val="0"/>
              </a:spcBef>
              <a:spcAft>
                <a:spcPts val="0"/>
              </a:spcAft>
              <a:buFont typeface="Symbol" panose="05050102010706020507" pitchFamily="18" charset="2"/>
              <a:buChar char=""/>
            </a:pPr>
            <a:r>
              <a:rPr lang="en-GB" sz="1800">
                <a:effectLst/>
                <a:latin typeface="Times New Roman" panose="02020603050405020304" pitchFamily="18" charset="0"/>
                <a:ea typeface="Aptos" panose="020B0004020202020204" pitchFamily="34" charset="0"/>
                <a:cs typeface="Times New Roman" panose="02020603050405020304" pitchFamily="18" charset="0"/>
              </a:rPr>
              <a:t>The video is an integration of visual marketing contents, promotion, and coffee images.</a:t>
            </a:r>
          </a:p>
          <a:p>
            <a:pPr marL="342900" marR="0" lvl="0" indent="-342900">
              <a:spcBef>
                <a:spcPts val="0"/>
              </a:spcBef>
              <a:spcAft>
                <a:spcPts val="0"/>
              </a:spcAft>
              <a:buFont typeface="Symbol" panose="05050102010706020507" pitchFamily="18" charset="2"/>
              <a:buChar char=""/>
            </a:pPr>
            <a:r>
              <a:rPr lang="en-GB" sz="1800">
                <a:effectLst/>
                <a:latin typeface="Times New Roman" panose="02020603050405020304" pitchFamily="18" charset="0"/>
                <a:ea typeface="Aptos" panose="020B0004020202020204" pitchFamily="34" charset="0"/>
                <a:cs typeface="Times New Roman" panose="02020603050405020304" pitchFamily="18" charset="0"/>
              </a:rPr>
              <a:t>The advertisement conveys the brand message of being able to have cheap and convenient coffee to students.</a:t>
            </a:r>
          </a:p>
          <a:p>
            <a:pPr marL="342900" marR="0" lvl="0" indent="-342900">
              <a:spcBef>
                <a:spcPts val="0"/>
              </a:spcBef>
              <a:spcAft>
                <a:spcPts val="800"/>
              </a:spcAft>
              <a:buFont typeface="Symbol" panose="05050102010706020507" pitchFamily="18" charset="2"/>
              <a:buChar char=""/>
            </a:pPr>
            <a:r>
              <a:rPr lang="en-GB" sz="1800">
                <a:effectLst/>
                <a:latin typeface="Times New Roman" panose="02020603050405020304" pitchFamily="18" charset="0"/>
                <a:ea typeface="Aptos" panose="020B0004020202020204" pitchFamily="34" charset="0"/>
                <a:cs typeface="Times New Roman" panose="02020603050405020304" pitchFamily="18" charset="0"/>
              </a:rPr>
              <a:t>The video will be used to attract the audience and motivate the students to stop by Campus Brew UK coffee cart.</a:t>
            </a:r>
          </a:p>
          <a:p>
            <a:pPr marL="0" indent="0">
              <a:buNone/>
            </a:pPr>
            <a:endParaRPr lang="en-GB" sz="1800"/>
          </a:p>
        </p:txBody>
      </p:sp>
      <p:sp>
        <p:nvSpPr>
          <p:cNvPr id="18" name="Rectangle 17">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B7FDD58-A4C2-E934-4F62-A5E8B18952DA}"/>
              </a:ext>
            </a:extLst>
          </p:cNvPr>
          <p:cNvPicPr>
            <a:picLocks noChangeAspect="1"/>
          </p:cNvPicPr>
          <p:nvPr/>
        </p:nvPicPr>
        <p:blipFill>
          <a:blip r:embed="rId4"/>
          <a:stretch>
            <a:fillRect/>
          </a:stretch>
        </p:blipFill>
        <p:spPr>
          <a:xfrm>
            <a:off x="11173766" y="-39812"/>
            <a:ext cx="1018233" cy="905096"/>
          </a:xfrm>
          <a:prstGeom prst="rect">
            <a:avLst/>
          </a:prstGeom>
        </p:spPr>
      </p:pic>
    </p:spTree>
    <p:extLst>
      <p:ext uri="{BB962C8B-B14F-4D97-AF65-F5344CB8AC3E}">
        <p14:creationId xmlns:p14="http://schemas.microsoft.com/office/powerpoint/2010/main" val="18427659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68550A-47F5-DFE7-847D-24B969D4B23B}"/>
              </a:ext>
            </a:extLst>
          </p:cNvPr>
          <p:cNvSpPr>
            <a:spLocks noGrp="1"/>
          </p:cNvSpPr>
          <p:nvPr>
            <p:ph type="title"/>
          </p:nvPr>
        </p:nvSpPr>
        <p:spPr>
          <a:xfrm>
            <a:off x="841248" y="256032"/>
            <a:ext cx="10506456" cy="1014984"/>
          </a:xfrm>
        </p:spPr>
        <p:txBody>
          <a:bodyPr anchor="b">
            <a:normAutofit/>
          </a:bodyPr>
          <a:lstStyle/>
          <a:p>
            <a:pPr algn="ctr"/>
            <a:r>
              <a:rPr lang="en-GB" dirty="0">
                <a:latin typeface="Times New Roman" panose="02020603050405020304" pitchFamily="18" charset="0"/>
                <a:cs typeface="Times New Roman" panose="02020603050405020304" pitchFamily="18" charset="0"/>
              </a:rPr>
              <a:t>Reflections and Learning</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3AE28F3C-1F40-DCBB-5715-DBD0749B5F49}"/>
              </a:ext>
            </a:extLst>
          </p:cNvPr>
          <p:cNvGraphicFramePr>
            <a:graphicFrameLocks noGrp="1"/>
          </p:cNvGraphicFramePr>
          <p:nvPr>
            <p:ph idx="1"/>
            <p:extLst>
              <p:ext uri="{D42A27DB-BD31-4B8C-83A1-F6EECF244321}">
                <p14:modId xmlns:p14="http://schemas.microsoft.com/office/powerpoint/2010/main" val="1429439012"/>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DB3198AE-8125-B16E-449C-119161EC7804}"/>
              </a:ext>
            </a:extLst>
          </p:cNvPr>
          <p:cNvPicPr>
            <a:picLocks noChangeAspect="1"/>
          </p:cNvPicPr>
          <p:nvPr/>
        </p:nvPicPr>
        <p:blipFill>
          <a:blip r:embed="rId8"/>
          <a:stretch>
            <a:fillRect/>
          </a:stretch>
        </p:blipFill>
        <p:spPr>
          <a:xfrm>
            <a:off x="11148948" y="0"/>
            <a:ext cx="1040004" cy="924448"/>
          </a:xfrm>
          <a:prstGeom prst="rect">
            <a:avLst/>
          </a:prstGeom>
        </p:spPr>
      </p:pic>
    </p:spTree>
    <p:extLst>
      <p:ext uri="{BB962C8B-B14F-4D97-AF65-F5344CB8AC3E}">
        <p14:creationId xmlns:p14="http://schemas.microsoft.com/office/powerpoint/2010/main" val="2234586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FE4ADA-1EAA-68C9-5ED9-367E22B372DE}"/>
              </a:ext>
            </a:extLst>
          </p:cNvPr>
          <p:cNvSpPr>
            <a:spLocks noGrp="1"/>
          </p:cNvSpPr>
          <p:nvPr>
            <p:ph type="title"/>
          </p:nvPr>
        </p:nvSpPr>
        <p:spPr>
          <a:xfrm>
            <a:off x="645065" y="2348304"/>
            <a:ext cx="3796306" cy="1805685"/>
          </a:xfrm>
        </p:spPr>
        <p:txBody>
          <a:bodyPr anchor="t">
            <a:normAutofit/>
          </a:bodyPr>
          <a:lstStyle/>
          <a:p>
            <a:r>
              <a:rPr lang="en-GB" sz="4800" dirty="0">
                <a:latin typeface="Times New Roman"/>
                <a:cs typeface="Times New Roman"/>
              </a:rPr>
              <a:t>References</a:t>
            </a:r>
          </a:p>
        </p:txBody>
      </p:sp>
      <p:grpSp>
        <p:nvGrpSpPr>
          <p:cNvPr id="16" name="Group 15">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C0E0E8-1259-AE8D-ABAB-E262ABD02E11}"/>
              </a:ext>
            </a:extLst>
          </p:cNvPr>
          <p:cNvSpPr>
            <a:spLocks noGrp="1"/>
          </p:cNvSpPr>
          <p:nvPr>
            <p:ph idx="1"/>
          </p:nvPr>
        </p:nvSpPr>
        <p:spPr>
          <a:xfrm>
            <a:off x="5656218" y="1463039"/>
            <a:ext cx="5542387" cy="4300447"/>
          </a:xfrm>
        </p:spPr>
        <p:txBody>
          <a:bodyPr anchor="t">
            <a:normAutofit/>
          </a:bodyPr>
          <a:lstStyle/>
          <a:p>
            <a:pPr marL="0" marR="0" indent="0">
              <a:spcBef>
                <a:spcPts val="0"/>
              </a:spcBef>
              <a:spcAft>
                <a:spcPts val="800"/>
              </a:spcAft>
              <a:buNone/>
            </a:pPr>
            <a:r>
              <a:rPr lang="en-GB" sz="1500">
                <a:effectLst/>
                <a:latin typeface="Times New Roman" panose="02020603050405020304" pitchFamily="18" charset="0"/>
                <a:ea typeface="Aptos" panose="020B0004020202020204" pitchFamily="34" charset="0"/>
                <a:cs typeface="Times New Roman" panose="02020603050405020304" pitchFamily="18" charset="0"/>
              </a:rPr>
              <a:t>Bhandari, P. and Nikolopoulou, K. (2020). </a:t>
            </a:r>
            <a:r>
              <a:rPr lang="en-GB" sz="1500" i="1">
                <a:effectLst/>
                <a:latin typeface="Times New Roman" panose="02020603050405020304" pitchFamily="18" charset="0"/>
                <a:ea typeface="Aptos" panose="020B0004020202020204" pitchFamily="34" charset="0"/>
                <a:cs typeface="Times New Roman" panose="02020603050405020304" pitchFamily="18" charset="0"/>
              </a:rPr>
              <a:t>What is a likert scale? | guide &amp; examples</a:t>
            </a:r>
            <a:r>
              <a:rPr lang="en-GB" sz="1500">
                <a:effectLst/>
                <a:latin typeface="Times New Roman" panose="02020603050405020304" pitchFamily="18" charset="0"/>
                <a:ea typeface="Aptos" panose="020B0004020202020204" pitchFamily="34" charset="0"/>
                <a:cs typeface="Times New Roman" panose="02020603050405020304" pitchFamily="18" charset="0"/>
              </a:rPr>
              <a:t>. [online] Scribbr. Available at: https://www.scribbr.com/methodology/likert-scale/ [Accessed 8 Mar. 2026].</a:t>
            </a:r>
          </a:p>
          <a:p>
            <a:pPr marL="0" marR="0" indent="0">
              <a:spcBef>
                <a:spcPts val="0"/>
              </a:spcBef>
              <a:spcAft>
                <a:spcPts val="800"/>
              </a:spcAft>
              <a:buNone/>
            </a:pPr>
            <a:r>
              <a:rPr lang="en-GB" sz="1500">
                <a:effectLst/>
                <a:latin typeface="Times New Roman" panose="02020603050405020304" pitchFamily="18" charset="0"/>
                <a:ea typeface="Aptos" panose="020B0004020202020204" pitchFamily="34" charset="0"/>
                <a:cs typeface="Times New Roman" panose="02020603050405020304" pitchFamily="18" charset="0"/>
              </a:rPr>
              <a:t>Prepp (2025). </a:t>
            </a:r>
            <a:r>
              <a:rPr lang="en-GB" sz="1500" i="1">
                <a:effectLst/>
                <a:latin typeface="Times New Roman" panose="02020603050405020304" pitchFamily="18" charset="0"/>
                <a:ea typeface="Aptos" panose="020B0004020202020204" pitchFamily="34" charset="0"/>
                <a:cs typeface="Times New Roman" panose="02020603050405020304" pitchFamily="18" charset="0"/>
              </a:rPr>
              <a:t>From Vision to Website: How Wix Empowers Anyone to Build a Professional Online Presence</a:t>
            </a:r>
            <a:r>
              <a:rPr lang="en-GB" sz="1500">
                <a:effectLst/>
                <a:latin typeface="Times New Roman" panose="02020603050405020304" pitchFamily="18" charset="0"/>
                <a:ea typeface="Aptos" panose="020B0004020202020204" pitchFamily="34" charset="0"/>
                <a:cs typeface="Times New Roman" panose="02020603050405020304" pitchFamily="18" charset="0"/>
              </a:rPr>
              <a:t>. [online] Prepp. Available at: https://prepp.in/news/e-1521-from-vision-to-website-how-wix-empowers-anyone-to-build-a-professional-online-presence [Accessed 10 Mar. 2026].</a:t>
            </a:r>
          </a:p>
          <a:p>
            <a:pPr marL="0" marR="0" indent="0">
              <a:spcBef>
                <a:spcPts val="0"/>
              </a:spcBef>
              <a:spcAft>
                <a:spcPts val="800"/>
              </a:spcAft>
              <a:buNone/>
            </a:pPr>
            <a:r>
              <a:rPr lang="en-GB" sz="1500">
                <a:effectLst/>
                <a:latin typeface="Times New Roman" panose="02020603050405020304" pitchFamily="18" charset="0"/>
                <a:ea typeface="Aptos" panose="020B0004020202020204" pitchFamily="34" charset="0"/>
                <a:cs typeface="Times New Roman" panose="02020603050405020304" pitchFamily="18" charset="0"/>
              </a:rPr>
              <a:t>Regmi, P.R., Waithaka, E., Paudyal, A., Simkhada, P. and Van Teijlingen, E. (2016). Guide to the Design and Application of Online Questionnaire Surveys. </a:t>
            </a:r>
            <a:r>
              <a:rPr lang="en-GB" sz="1500" i="1">
                <a:effectLst/>
                <a:latin typeface="Times New Roman" panose="02020603050405020304" pitchFamily="18" charset="0"/>
                <a:ea typeface="Aptos" panose="020B0004020202020204" pitchFamily="34" charset="0"/>
                <a:cs typeface="Times New Roman" panose="02020603050405020304" pitchFamily="18" charset="0"/>
              </a:rPr>
              <a:t>Nepal Journal of Epidemiology</a:t>
            </a:r>
            <a:r>
              <a:rPr lang="en-GB" sz="1500">
                <a:effectLst/>
                <a:latin typeface="Times New Roman" panose="02020603050405020304" pitchFamily="18" charset="0"/>
                <a:ea typeface="Aptos" panose="020B0004020202020204" pitchFamily="34" charset="0"/>
                <a:cs typeface="Times New Roman" panose="02020603050405020304" pitchFamily="18" charset="0"/>
              </a:rPr>
              <a:t>, 6(4), pp.640–644. </a:t>
            </a:r>
          </a:p>
          <a:p>
            <a:pPr marL="0" marR="0" indent="0">
              <a:spcBef>
                <a:spcPts val="0"/>
              </a:spcBef>
              <a:spcAft>
                <a:spcPts val="800"/>
              </a:spcAft>
              <a:buNone/>
            </a:pPr>
            <a:r>
              <a:rPr lang="en-GB" sz="1500">
                <a:effectLst/>
                <a:latin typeface="Times New Roman" panose="02020603050405020304" pitchFamily="18" charset="0"/>
                <a:ea typeface="Aptos" panose="020B0004020202020204" pitchFamily="34" charset="0"/>
                <a:cs typeface="Times New Roman" panose="02020603050405020304" pitchFamily="18" charset="0"/>
              </a:rPr>
              <a:t>Roger Coles (2024). </a:t>
            </a:r>
            <a:r>
              <a:rPr lang="en-GB" sz="1500" i="1">
                <a:effectLst/>
                <a:latin typeface="Times New Roman" panose="02020603050405020304" pitchFamily="18" charset="0"/>
                <a:ea typeface="Aptos" panose="020B0004020202020204" pitchFamily="34" charset="0"/>
                <a:cs typeface="Times New Roman" panose="02020603050405020304" pitchFamily="18" charset="0"/>
              </a:rPr>
              <a:t>Make Animated Product Ads with Video Mockups from Canva</a:t>
            </a:r>
            <a:r>
              <a:rPr lang="en-GB" sz="1500">
                <a:effectLst/>
                <a:latin typeface="Times New Roman" panose="02020603050405020304" pitchFamily="18" charset="0"/>
                <a:ea typeface="Aptos" panose="020B0004020202020204" pitchFamily="34" charset="0"/>
                <a:cs typeface="Times New Roman" panose="02020603050405020304" pitchFamily="18" charset="0"/>
              </a:rPr>
              <a:t>. [online] YouTube. Available at: https://www.youtube.com/watch?v=RwDFgMPixi0 [Accessed 10 Mar. 2026].</a:t>
            </a:r>
          </a:p>
          <a:p>
            <a:pPr marL="0" indent="0">
              <a:buNone/>
            </a:pPr>
            <a:endParaRPr lang="en-GB" sz="1500"/>
          </a:p>
        </p:txBody>
      </p:sp>
      <p:pic>
        <p:nvPicPr>
          <p:cNvPr id="4" name="Picture 3">
            <a:extLst>
              <a:ext uri="{FF2B5EF4-FFF2-40B4-BE49-F238E27FC236}">
                <a16:creationId xmlns:a16="http://schemas.microsoft.com/office/drawing/2014/main" id="{CB1E7071-7D63-E183-1C2E-FA9B5D2728FF}"/>
              </a:ext>
            </a:extLst>
          </p:cNvPr>
          <p:cNvPicPr>
            <a:picLocks noChangeAspect="1"/>
          </p:cNvPicPr>
          <p:nvPr/>
        </p:nvPicPr>
        <p:blipFill>
          <a:blip r:embed="rId2"/>
          <a:stretch>
            <a:fillRect/>
          </a:stretch>
        </p:blipFill>
        <p:spPr>
          <a:xfrm>
            <a:off x="11090364" y="0"/>
            <a:ext cx="1097283" cy="975362"/>
          </a:xfrm>
          <a:prstGeom prst="rect">
            <a:avLst/>
          </a:prstGeom>
        </p:spPr>
      </p:pic>
    </p:spTree>
    <p:extLst>
      <p:ext uri="{BB962C8B-B14F-4D97-AF65-F5344CB8AC3E}">
        <p14:creationId xmlns:p14="http://schemas.microsoft.com/office/powerpoint/2010/main" val="32575960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1866</Words>
  <Application>Microsoft Office PowerPoint</Application>
  <PresentationFormat>Widescreen</PresentationFormat>
  <Paragraphs>69</Paragraphs>
  <Slides>10</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Aptos</vt:lpstr>
      <vt:lpstr>Aptos Display</vt:lpstr>
      <vt:lpstr>Arial</vt:lpstr>
      <vt:lpstr>Calibri</vt:lpstr>
      <vt:lpstr>Symbol</vt:lpstr>
      <vt:lpstr>Times New Roman</vt:lpstr>
      <vt:lpstr>ui-sans-serif</vt:lpstr>
      <vt:lpstr>Office Theme</vt:lpstr>
      <vt:lpstr>Campus Brew UK – Market Research and Digital Marketing Project</vt:lpstr>
      <vt:lpstr>Project Overview</vt:lpstr>
      <vt:lpstr>Market Research Design</vt:lpstr>
      <vt:lpstr>Data Analysis Process</vt:lpstr>
      <vt:lpstr>Key Findings from Market Research</vt:lpstr>
      <vt:lpstr>Website Development</vt:lpstr>
      <vt:lpstr>Marketing Materials Design</vt:lpstr>
      <vt:lpstr>Video Advertisement Campaign</vt:lpstr>
      <vt:lpstr>Reflections and Learning</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Tudor-Florin Vass</cp:lastModifiedBy>
  <cp:revision>1</cp:revision>
  <dcterms:created xsi:type="dcterms:W3CDTF">2026-03-10T17:38:11Z</dcterms:created>
  <dcterms:modified xsi:type="dcterms:W3CDTF">2026-03-12T18:21:00Z</dcterms:modified>
</cp:coreProperties>
</file>