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2"/>
  </p:notesMasterIdLst>
  <p:sldIdLst>
    <p:sldId id="257" r:id="rId5"/>
    <p:sldId id="260" r:id="rId6"/>
    <p:sldId id="265" r:id="rId7"/>
    <p:sldId id="261" r:id="rId8"/>
    <p:sldId id="266" r:id="rId9"/>
    <p:sldId id="262" r:id="rId10"/>
    <p:sldId id="264" r:id="rId11"/>
    <p:sldId id="263" r:id="rId12"/>
    <p:sldId id="267" r:id="rId13"/>
    <p:sldId id="268" r:id="rId14"/>
    <p:sldId id="270" r:id="rId15"/>
    <p:sldId id="272" r:id="rId16"/>
    <p:sldId id="269" r:id="rId17"/>
    <p:sldId id="271" r:id="rId18"/>
    <p:sldId id="273" r:id="rId19"/>
    <p:sldId id="274" r:id="rId20"/>
    <p:sldId id="275" r:id="rId21"/>
    <p:sldId id="276" r:id="rId22"/>
    <p:sldId id="277" r:id="rId23"/>
    <p:sldId id="278" r:id="rId24"/>
    <p:sldId id="280" r:id="rId25"/>
    <p:sldId id="279" r:id="rId26"/>
    <p:sldId id="256" r:id="rId27"/>
    <p:sldId id="282" r:id="rId28"/>
    <p:sldId id="281" r:id="rId29"/>
    <p:sldId id="283" r:id="rId30"/>
    <p:sldId id="284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96"/>
    <p:restoredTop sz="94679"/>
  </p:normalViewPr>
  <p:slideViewPr>
    <p:cSldViewPr snapToGrid="0" snapToObjects="1">
      <p:cViewPr varScale="1">
        <p:scale>
          <a:sx n="109" d="100"/>
          <a:sy n="109" d="100"/>
        </p:scale>
        <p:origin x="216" y="4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8DAD7D-E0E0-7A48-B4DD-4B4CDECB41DA}" type="datetimeFigureOut">
              <a:rPr lang="en-US" smtClean="0"/>
              <a:t>2/21/2023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693465-D4DA-B04C-BF2A-5A08050F58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0522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hiutdenim.co.uk/?gclid=EAIaIQobChMIw63Bp_De7gIVC-rtCh18AAo6EAAYASAAEgKpJ_D_BwE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693465-D4DA-B04C-BF2A-5A08050F586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5715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693465-D4DA-B04C-BF2A-5A08050F586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90490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693465-D4DA-B04C-BF2A-5A08050F586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8998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693465-D4DA-B04C-BF2A-5A08050F586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0001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www.juliagriffithsjones.co.uk</a:t>
            </a:r>
            <a:r>
              <a:rPr lang="en-US" dirty="0"/>
              <a:t>/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693465-D4DA-B04C-BF2A-5A08050F586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8533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=CD-C8V8NNlo&amp;feature=</a:t>
            </a:r>
            <a:r>
              <a:rPr lang="en-US" dirty="0" err="1"/>
              <a:t>emb_logo</a:t>
            </a: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hlinkClick r:id="rId3"/>
              </a:rPr>
              <a:t>https://hiutdenim.co.uk/?gclid=EAIaIQobChMIw63Bp_De7gIVC-rtCh18AAo6EAAYASAAEgKpJ_D_BwE</a:t>
            </a: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693465-D4DA-B04C-BF2A-5A08050F586B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0940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test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693465-D4DA-B04C-BF2A-5A08050F586B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558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0EAFF-413E-AB47-A3C9-B391B56005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75C2C7-363F-004C-B2E5-F3DE46C3D7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24C3EF-2C1F-0942-ADC0-36547CF627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2577-EF71-634F-B7E9-7AB159C76D6F}" type="datetimeFigureOut">
              <a:rPr lang="en-US" smtClean="0"/>
              <a:t>2/21/2023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2B6B06-D683-4449-A0F1-80E40F07D8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685628-34CD-D14D-BF5C-AB37823EA4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9AC40-5F37-2649-9878-EA5CE15FFA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119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677E2-7023-0F41-BC55-302A731717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92A358-69D2-464C-9B7A-6157318225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6C652D-CD3D-0C4A-88D0-25A843F35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2577-EF71-634F-B7E9-7AB159C76D6F}" type="datetimeFigureOut">
              <a:rPr lang="en-US" smtClean="0"/>
              <a:t>2/21/2023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A0FC38-512A-324E-8788-4B4C47FDF4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FAF50B-501D-5D48-924F-95CE1FC8D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9AC40-5F37-2649-9878-EA5CE15FFA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168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BEDD2-7E4F-4B4E-927B-AEA606B52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690F30-A565-E344-8DA6-6850269F7C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1FBC79-26DA-9E4E-8B52-F3266A819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2577-EF71-634F-B7E9-7AB159C76D6F}" type="datetimeFigureOut">
              <a:rPr lang="en-US" smtClean="0"/>
              <a:t>2/21/2023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D32D63-5066-2A47-BD57-CA5455BA3C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A69DB6-5D8B-BF43-80AF-FBAC7D6363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9AC40-5F37-2649-9878-EA5CE15FFA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1597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041EE-8DA7-EE4F-8913-47E1B55FA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516B0-3E55-4748-8D48-E652293727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F96614-B907-1F47-8FDF-D7885E2DC0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7859A1-2F2C-7246-AF88-F4971006FC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2577-EF71-634F-B7E9-7AB159C76D6F}" type="datetimeFigureOut">
              <a:rPr lang="en-US" smtClean="0"/>
              <a:t>2/21/2023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0637EC-431D-7B40-A370-B0812F59C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AFF768-01EE-AB4E-8FCE-DFD45CCFB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9AC40-5F37-2649-9878-EA5CE15FFA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783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F1FC2-0B53-C142-AE42-9931BF5C6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9BDA7D-C95B-4840-8B15-8989BBF776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E6DD56-5B80-C843-BF47-9D52C0EA61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B8140D-1207-8540-94CA-6732573DE8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23317-EA24-204D-9CAF-00AF9F9471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9DF10C-8C89-C043-9EE5-52F21F943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2577-EF71-634F-B7E9-7AB159C76D6F}" type="datetimeFigureOut">
              <a:rPr lang="en-US" smtClean="0"/>
              <a:t>2/21/2023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119BA8-8C60-5B43-B0CD-8DC2D831FF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5780CB-EE2C-604F-8B66-A7BFE847D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9AC40-5F37-2649-9878-EA5CE15FFA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316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4A104-C3E7-0642-B662-ADFE4DB858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BDD927-8385-264E-AECB-05413D045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2577-EF71-634F-B7E9-7AB159C76D6F}" type="datetimeFigureOut">
              <a:rPr lang="en-US" smtClean="0"/>
              <a:t>2/21/2023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57289B-DFE3-2A47-8F8E-50AAB9829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9E753A-6A6A-704F-90A9-1921618600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9AC40-5F37-2649-9878-EA5CE15FFA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9899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8B91C2-4D68-C240-9E88-C46D552207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2577-EF71-634F-B7E9-7AB159C76D6F}" type="datetimeFigureOut">
              <a:rPr lang="en-US" smtClean="0"/>
              <a:t>2/21/2023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0F5DFA-2B5B-C344-B173-43A755486B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4ABB0A-590D-A54C-9C66-554B28466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9AC40-5F37-2649-9878-EA5CE15FFA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2076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9B2BC-C6AC-E946-8AFD-F04F5C0E4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DE1BF-5CFF-FC44-BB28-80904C190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57A1FD-071B-0744-890C-B1B0B66DE5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590311-48A2-6443-915D-7EA6C1B82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2577-EF71-634F-B7E9-7AB159C76D6F}" type="datetimeFigureOut">
              <a:rPr lang="en-US" smtClean="0"/>
              <a:t>2/21/2023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DA134E-C62B-6446-9685-D386873C0E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8069B1-2B68-324A-B7EB-7FE0D4D170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9AC40-5F37-2649-9878-EA5CE15FFA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4135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62CE2-0511-D240-BA5D-B5B44F50F9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F5689-5FFF-754A-9AA6-0A2308DE87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9082E4-A1CE-5D4A-B296-4FD90CE622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838B4E-1B25-6B4B-8011-D55D4D4ECF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2577-EF71-634F-B7E9-7AB159C76D6F}" type="datetimeFigureOut">
              <a:rPr lang="en-US" smtClean="0"/>
              <a:t>2/21/2023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679B39-75A6-084A-9291-77D0D9AE3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DD8D32-3D24-B34F-9DED-84C335E61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9AC40-5F37-2649-9878-EA5CE15FFA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117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48D1F-ADAD-964B-92D1-CF7AF522A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179054-D4E3-B847-A16F-5C39D672FB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110FC5-1E2F-C94C-8EB4-AA8BBE860C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2577-EF71-634F-B7E9-7AB159C76D6F}" type="datetimeFigureOut">
              <a:rPr lang="en-US" smtClean="0"/>
              <a:t>2/21/2023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665904-1D38-A74D-BDCE-1059A35B0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75AC29-A6EA-C247-BAB2-7BEAC75B75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9AC40-5F37-2649-9878-EA5CE15FFA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254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51C9100-900B-5A46-BF29-6937129A67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AD85D2-26B4-E548-BEB2-201EF1EE5A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3A8468-9A06-7E4C-A775-99CA37C4B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2577-EF71-634F-B7E9-7AB159C76D6F}" type="datetimeFigureOut">
              <a:rPr lang="en-US" smtClean="0"/>
              <a:t>2/21/2023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76479B-5F81-7642-963C-5B4E4406A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D55704-E3B9-484F-8366-8A7736804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9AC40-5F37-2649-9878-EA5CE15FFA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18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ECF3951-F5B9-E44F-BE81-15E614744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72C51A-7F46-C540-83CB-90CD255892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55EB3D-9EB7-694F-86F4-4C38FF1225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B82577-EF71-634F-B7E9-7AB159C76D6F}" type="datetimeFigureOut">
              <a:rPr lang="en-US" smtClean="0"/>
              <a:t>2/21/2023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749D52-F3D5-B844-8AB0-B9ACC6B2E4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932881-1B9F-1645-848F-A17D81D5A3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E9AC40-5F37-2649-9878-EA5CE15FFA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74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ristianryan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annalewisdesign.com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juliagriffithsjones.co.uk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www.shadowfigures.co.uk/about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hiutdenim.co.uk/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CD-C8V8NNlo?feature=oembed" TargetMode="External"/><Relationship Id="rId4" Type="http://schemas.openxmlformats.org/officeDocument/2006/relationships/image" Target="../media/image22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BE0DE11-B27B-784B-8ABD-215A47302B6C}"/>
              </a:ext>
            </a:extLst>
          </p:cNvPr>
          <p:cNvSpPr txBox="1"/>
          <p:nvPr/>
        </p:nvSpPr>
        <p:spPr>
          <a:xfrm>
            <a:off x="525839" y="2832142"/>
            <a:ext cx="9144000" cy="156471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 dirty="0">
                <a:latin typeface="+mj-lt"/>
                <a:ea typeface="+mj-ea"/>
                <a:cs typeface="+mj-cs"/>
              </a:rPr>
              <a:t>Branding - Where to begin?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dirty="0">
                <a:latin typeface="+mj-lt"/>
                <a:ea typeface="+mj-ea"/>
                <a:cs typeface="+mj-cs"/>
              </a:rPr>
              <a:t>Changemakers 2</a:t>
            </a:r>
            <a:endParaRPr lang="en-US" sz="4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" name="Freeform 14">
            <a:extLst>
              <a:ext uri="{FF2B5EF4-FFF2-40B4-BE49-F238E27FC236}">
                <a16:creationId xmlns:a16="http://schemas.microsoft.com/office/drawing/2014/main" id="{C66F2F30-5DC0-44A0-BFA6-E12F46ED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 21">
            <a:extLst>
              <a:ext uri="{FF2B5EF4-FFF2-40B4-BE49-F238E27FC236}">
                <a16:creationId xmlns:a16="http://schemas.microsoft.com/office/drawing/2014/main" id="{85872F57-7F42-4F97-8391-DDC8D0054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04DC2037-48A0-4F22-B9D4-8EAEBC780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5" name="Freeform 22">
            <a:extLst>
              <a:ext uri="{FF2B5EF4-FFF2-40B4-BE49-F238E27FC236}">
                <a16:creationId xmlns:a16="http://schemas.microsoft.com/office/drawing/2014/main" id="{0006CBFD-ADA0-43D1-9332-9C34CA1C7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 25">
            <a:extLst>
              <a:ext uri="{FF2B5EF4-FFF2-40B4-BE49-F238E27FC236}">
                <a16:creationId xmlns:a16="http://schemas.microsoft.com/office/drawing/2014/main" id="{2B931666-F28F-45F3-A074-66D2272D5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986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0BC1D9E-4401-4EC0-88FD-ED103CB57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0670" y="2"/>
            <a:ext cx="1191330" cy="1511301"/>
          </a:xfrm>
          <a:custGeom>
            <a:avLst/>
            <a:gdLst>
              <a:gd name="connsiteX0" fmla="*/ 697617 w 1191330"/>
              <a:gd name="connsiteY0" fmla="*/ 0 h 1511301"/>
              <a:gd name="connsiteX1" fmla="*/ 1191330 w 1191330"/>
              <a:gd name="connsiteY1" fmla="*/ 0 h 1511301"/>
              <a:gd name="connsiteX2" fmla="*/ 1191330 w 1191330"/>
              <a:gd name="connsiteY2" fmla="*/ 1511301 h 1511301"/>
              <a:gd name="connsiteX3" fmla="*/ 0 w 1191330"/>
              <a:gd name="connsiteY3" fmla="*/ 1511301 h 1511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1330" h="1511301">
                <a:moveTo>
                  <a:pt x="697617" y="0"/>
                </a:moveTo>
                <a:lnTo>
                  <a:pt x="1191330" y="0"/>
                </a:lnTo>
                <a:lnTo>
                  <a:pt x="1191330" y="1511301"/>
                </a:lnTo>
                <a:lnTo>
                  <a:pt x="0" y="1511301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200B311-3585-4069-AAC6-CD443FA5B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3986" y="1690688"/>
            <a:ext cx="3668014" cy="5167312"/>
          </a:xfrm>
          <a:custGeom>
            <a:avLst/>
            <a:gdLst>
              <a:gd name="connsiteX0" fmla="*/ 2391664 w 3668014"/>
              <a:gd name="connsiteY0" fmla="*/ 0 h 5167312"/>
              <a:gd name="connsiteX1" fmla="*/ 3668014 w 3668014"/>
              <a:gd name="connsiteY1" fmla="*/ 0 h 5167312"/>
              <a:gd name="connsiteX2" fmla="*/ 3668014 w 3668014"/>
              <a:gd name="connsiteY2" fmla="*/ 5167312 h 5167312"/>
              <a:gd name="connsiteX3" fmla="*/ 0 w 3668014"/>
              <a:gd name="connsiteY3" fmla="*/ 5167312 h 5167312"/>
              <a:gd name="connsiteX4" fmla="*/ 2393879 w 3668014"/>
              <a:gd name="connsiteY4" fmla="*/ 952 h 5167312"/>
              <a:gd name="connsiteX5" fmla="*/ 2391664 w 3668014"/>
              <a:gd name="connsiteY5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668014" h="5167312">
                <a:moveTo>
                  <a:pt x="2391664" y="0"/>
                </a:moveTo>
                <a:lnTo>
                  <a:pt x="3668014" y="0"/>
                </a:lnTo>
                <a:lnTo>
                  <a:pt x="3668014" y="5167312"/>
                </a:lnTo>
                <a:lnTo>
                  <a:pt x="0" y="5167312"/>
                </a:lnTo>
                <a:lnTo>
                  <a:pt x="2393879" y="952"/>
                </a:lnTo>
                <a:lnTo>
                  <a:pt x="2391664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B0AAF7C9-094E-400C-A428-F6C2262F6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0688"/>
            <a:ext cx="10753320" cy="5167312"/>
          </a:xfrm>
          <a:custGeom>
            <a:avLst/>
            <a:gdLst>
              <a:gd name="connsiteX0" fmla="*/ 0 w 10753320"/>
              <a:gd name="connsiteY0" fmla="*/ 0 h 5167312"/>
              <a:gd name="connsiteX1" fmla="*/ 9680943 w 10753320"/>
              <a:gd name="connsiteY1" fmla="*/ 0 h 5167312"/>
              <a:gd name="connsiteX2" fmla="*/ 9680223 w 10753320"/>
              <a:gd name="connsiteY2" fmla="*/ 952 h 5167312"/>
              <a:gd name="connsiteX3" fmla="*/ 10753320 w 10753320"/>
              <a:gd name="connsiteY3" fmla="*/ 952 h 5167312"/>
              <a:gd name="connsiteX4" fmla="*/ 8359441 w 10753320"/>
              <a:gd name="connsiteY4" fmla="*/ 5167312 h 5167312"/>
              <a:gd name="connsiteX5" fmla="*/ 4821866 w 10753320"/>
              <a:gd name="connsiteY5" fmla="*/ 5167312 h 5167312"/>
              <a:gd name="connsiteX6" fmla="*/ 4821866 w 10753320"/>
              <a:gd name="connsiteY6" fmla="*/ 5166360 h 5167312"/>
              <a:gd name="connsiteX7" fmla="*/ 0 w 10753320"/>
              <a:gd name="connsiteY7" fmla="*/ 5166360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753320" h="5167312">
                <a:moveTo>
                  <a:pt x="0" y="0"/>
                </a:moveTo>
                <a:lnTo>
                  <a:pt x="9680943" y="0"/>
                </a:lnTo>
                <a:lnTo>
                  <a:pt x="9680223" y="952"/>
                </a:lnTo>
                <a:lnTo>
                  <a:pt x="10753320" y="952"/>
                </a:lnTo>
                <a:lnTo>
                  <a:pt x="8359441" y="5167312"/>
                </a:lnTo>
                <a:lnTo>
                  <a:pt x="4821866" y="5167312"/>
                </a:lnTo>
                <a:lnTo>
                  <a:pt x="4821866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32019B1-6330-1E4A-8E68-C94196A7D36D}"/>
              </a:ext>
            </a:extLst>
          </p:cNvPr>
          <p:cNvSpPr/>
          <p:nvPr/>
        </p:nvSpPr>
        <p:spPr>
          <a:xfrm>
            <a:off x="570313" y="2251610"/>
            <a:ext cx="9174819" cy="404546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</a:endParaRPr>
          </a:p>
          <a:p>
            <a:r>
              <a:rPr lang="en-GB" sz="2400" b="1" dirty="0">
                <a:solidFill>
                  <a:schemeClr val="bg1"/>
                </a:solidFill>
                <a:effectLst/>
              </a:rPr>
              <a:t>Visual Identity</a:t>
            </a:r>
          </a:p>
          <a:p>
            <a:endParaRPr lang="en-GB" sz="2400" b="1" dirty="0">
              <a:solidFill>
                <a:schemeClr val="bg1"/>
              </a:solidFill>
            </a:endParaRPr>
          </a:p>
          <a:p>
            <a:r>
              <a:rPr lang="en-GB" sz="2400" b="1" dirty="0">
                <a:solidFill>
                  <a:schemeClr val="bg1"/>
                </a:solidFill>
                <a:effectLst/>
              </a:rPr>
              <a:t>Style</a:t>
            </a:r>
            <a:r>
              <a:rPr lang="en-GB" sz="2400" b="0" dirty="0">
                <a:solidFill>
                  <a:schemeClr val="bg1"/>
                </a:solidFill>
                <a:effectLst/>
              </a:rPr>
              <a:t> – What’s our look? </a:t>
            </a:r>
          </a:p>
          <a:p>
            <a:r>
              <a:rPr lang="en-GB" sz="2400" b="1" dirty="0">
                <a:solidFill>
                  <a:schemeClr val="bg1"/>
                </a:solidFill>
                <a:effectLst/>
              </a:rPr>
              <a:t>Logo creation</a:t>
            </a:r>
            <a:r>
              <a:rPr lang="en-GB" sz="2400" b="0" dirty="0">
                <a:solidFill>
                  <a:schemeClr val="bg1"/>
                </a:solidFill>
                <a:effectLst/>
              </a:rPr>
              <a:t> – What will our key brand symbol look like?</a:t>
            </a:r>
          </a:p>
          <a:p>
            <a:r>
              <a:rPr lang="en-GB" sz="2400" b="1" dirty="0">
                <a:solidFill>
                  <a:schemeClr val="bg1"/>
                </a:solidFill>
                <a:effectLst/>
              </a:rPr>
              <a:t>Colour palette</a:t>
            </a:r>
            <a:r>
              <a:rPr lang="en-GB" sz="2400" b="0" dirty="0">
                <a:solidFill>
                  <a:schemeClr val="bg1"/>
                </a:solidFill>
                <a:effectLst/>
              </a:rPr>
              <a:t> – How do we own a set of colours that stand out?</a:t>
            </a:r>
          </a:p>
          <a:p>
            <a:r>
              <a:rPr lang="en-GB" sz="2400" b="1" dirty="0">
                <a:solidFill>
                  <a:schemeClr val="bg1"/>
                </a:solidFill>
                <a:effectLst/>
              </a:rPr>
              <a:t>Font book</a:t>
            </a:r>
            <a:r>
              <a:rPr lang="en-GB" sz="2400" b="0" dirty="0">
                <a:solidFill>
                  <a:schemeClr val="bg1"/>
                </a:solidFill>
                <a:effectLst/>
              </a:rPr>
              <a:t> – What fonts should I choose?</a:t>
            </a:r>
          </a:p>
          <a:p>
            <a:r>
              <a:rPr lang="en-GB" sz="2400" b="1" dirty="0">
                <a:solidFill>
                  <a:schemeClr val="bg1"/>
                </a:solidFill>
                <a:effectLst/>
              </a:rPr>
              <a:t>Look book</a:t>
            </a:r>
            <a:r>
              <a:rPr lang="en-GB" sz="2400" b="0" dirty="0">
                <a:solidFill>
                  <a:schemeClr val="bg1"/>
                </a:solidFill>
                <a:effectLst/>
              </a:rPr>
              <a:t> – What will </a:t>
            </a:r>
            <a:r>
              <a:rPr lang="en-GB" sz="2400" dirty="0">
                <a:solidFill>
                  <a:schemeClr val="bg1"/>
                </a:solidFill>
              </a:rPr>
              <a:t>my brand</a:t>
            </a:r>
            <a:r>
              <a:rPr lang="en-GB" sz="2400" b="0" dirty="0">
                <a:solidFill>
                  <a:schemeClr val="bg1"/>
                </a:solidFill>
                <a:effectLst/>
              </a:rPr>
              <a:t> look like when it’s out there?</a:t>
            </a:r>
            <a:endParaRPr lang="en-GB" sz="2400" b="0" dirty="0">
              <a:solidFill>
                <a:schemeClr val="bg1"/>
              </a:solidFill>
              <a:effectLst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3129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A4CEF08-110E-499B-B092-904BE3B7D8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175" y="330200"/>
            <a:ext cx="11169651" cy="58991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44E3BE-885F-B544-9DF6-97B5AB2C8A36}"/>
              </a:ext>
            </a:extLst>
          </p:cNvPr>
          <p:cNvSpPr txBox="1"/>
          <p:nvPr/>
        </p:nvSpPr>
        <p:spPr>
          <a:xfrm>
            <a:off x="908050" y="1451610"/>
            <a:ext cx="7245350" cy="36563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MAKERS</a:t>
            </a:r>
          </a:p>
        </p:txBody>
      </p:sp>
    </p:spTree>
    <p:extLst>
      <p:ext uri="{BB962C8B-B14F-4D97-AF65-F5344CB8AC3E}">
        <p14:creationId xmlns:p14="http://schemas.microsoft.com/office/powerpoint/2010/main" val="9764239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5657D6B-312B-9C48-A2B1-DB27452A11D5}"/>
              </a:ext>
            </a:extLst>
          </p:cNvPr>
          <p:cNvSpPr/>
          <p:nvPr/>
        </p:nvSpPr>
        <p:spPr>
          <a:xfrm>
            <a:off x="245218" y="6329561"/>
            <a:ext cx="32137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hlinkClick r:id="rId3"/>
              </a:rPr>
              <a:t>https://www.christianryan.com/</a:t>
            </a:r>
            <a:endParaRPr lang="en-US" dirty="0"/>
          </a:p>
          <a:p>
            <a:endParaRPr lang="en-US" dirty="0"/>
          </a:p>
        </p:txBody>
      </p:sp>
      <p:pic>
        <p:nvPicPr>
          <p:cNvPr id="4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F484460A-FACF-0642-AE73-83602A1542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353814" y="0"/>
            <a:ext cx="10658217" cy="6180955"/>
          </a:xfrm>
          <a:prstGeom prst="rect">
            <a:avLst/>
          </a:prstGeom>
        </p:spPr>
      </p:pic>
      <p:pic>
        <p:nvPicPr>
          <p:cNvPr id="6" name="Picture 5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10106DE3-EFC7-CE40-8113-4F5F3BDA9D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7127" y="197229"/>
            <a:ext cx="6232860" cy="6660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47180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3BFD7FFA-758E-0549-A5C0-EF86ABAE74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3800" y="2698750"/>
            <a:ext cx="4724400" cy="146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1346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erson with a cigarette in the mouth&#10;&#10;Description automatically generated with low confidence">
            <a:extLst>
              <a:ext uri="{FF2B5EF4-FFF2-40B4-BE49-F238E27FC236}">
                <a16:creationId xmlns:a16="http://schemas.microsoft.com/office/drawing/2014/main" id="{A5912D03-28E6-014B-B3CD-C07CB049DB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260" y="0"/>
            <a:ext cx="11906712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C597733-02A8-EE4F-8DF1-8E9821C8A707}"/>
              </a:ext>
            </a:extLst>
          </p:cNvPr>
          <p:cNvSpPr/>
          <p:nvPr/>
        </p:nvSpPr>
        <p:spPr>
          <a:xfrm>
            <a:off x="186472" y="6388669"/>
            <a:ext cx="354763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hlinkClick r:id="rId4"/>
              </a:rPr>
              <a:t>https://www.annalewisdesign.com/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1252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different, several&#10;&#10;Description automatically generated">
            <a:extLst>
              <a:ext uri="{FF2B5EF4-FFF2-40B4-BE49-F238E27FC236}">
                <a16:creationId xmlns:a16="http://schemas.microsoft.com/office/drawing/2014/main" id="{894B6BD1-5724-3E4B-89FE-8914C107EF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0066" y="1283516"/>
            <a:ext cx="4979510" cy="4878198"/>
          </a:xfrm>
          <a:prstGeom prst="rect">
            <a:avLst/>
          </a:prstGeom>
        </p:spPr>
      </p:pic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AB8598D-EC25-464F-B417-5755743AEF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5018" y="0"/>
            <a:ext cx="59750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94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2850BB90-17AD-224F-B029-28A92AACB2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748" y="2004969"/>
            <a:ext cx="6322503" cy="2709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30999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DA780B99-D198-C143-98AE-0F3FFE9AF1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5185" y="62821"/>
            <a:ext cx="8289235" cy="638047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348992C-098A-774A-AF26-598159360A7F}"/>
              </a:ext>
            </a:extLst>
          </p:cNvPr>
          <p:cNvSpPr/>
          <p:nvPr/>
        </p:nvSpPr>
        <p:spPr>
          <a:xfrm>
            <a:off x="111185" y="6390206"/>
            <a:ext cx="37148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hlinkClick r:id="rId4"/>
              </a:rPr>
              <a:t>https://www.juliagriffithsjones.co.uk/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98657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C4A4DE84-3796-854B-A762-A98A0783B7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2930" y="0"/>
            <a:ext cx="670614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1887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rectangle&#10;&#10;Description automatically generated">
            <a:extLst>
              <a:ext uri="{FF2B5EF4-FFF2-40B4-BE49-F238E27FC236}">
                <a16:creationId xmlns:a16="http://schemas.microsoft.com/office/drawing/2014/main" id="{2AD72FBC-6C1C-1C4E-83DC-3F7898F0A3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7400" y="2806700"/>
            <a:ext cx="5537200" cy="124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12366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A4CEF08-110E-499B-B092-904BE3B7D8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175" y="330200"/>
            <a:ext cx="11169651" cy="58991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44E3BE-885F-B544-9DF6-97B5AB2C8A36}"/>
              </a:ext>
            </a:extLst>
          </p:cNvPr>
          <p:cNvSpPr txBox="1"/>
          <p:nvPr/>
        </p:nvSpPr>
        <p:spPr>
          <a:xfrm>
            <a:off x="908050" y="1451610"/>
            <a:ext cx="7245350" cy="36563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DESIGNERS</a:t>
            </a:r>
          </a:p>
        </p:txBody>
      </p:sp>
    </p:spTree>
    <p:extLst>
      <p:ext uri="{BB962C8B-B14F-4D97-AF65-F5344CB8AC3E}">
        <p14:creationId xmlns:p14="http://schemas.microsoft.com/office/powerpoint/2010/main" val="27678216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ADD845BA-34A2-2740-A5B8-67A8F7B1CA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3987" y="0"/>
            <a:ext cx="8024026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9D34602-7FF8-9542-9F8A-6B14BCF6F11F}"/>
              </a:ext>
            </a:extLst>
          </p:cNvPr>
          <p:cNvSpPr/>
          <p:nvPr/>
        </p:nvSpPr>
        <p:spPr>
          <a:xfrm>
            <a:off x="187288" y="6390206"/>
            <a:ext cx="24720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freshwest.co.uk</a:t>
            </a:r>
            <a:r>
              <a:rPr lang="en-US" dirty="0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24105542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144E3BE-885F-B544-9DF6-97B5AB2C8A36}"/>
              </a:ext>
            </a:extLst>
          </p:cNvPr>
          <p:cNvSpPr txBox="1"/>
          <p:nvPr/>
        </p:nvSpPr>
        <p:spPr>
          <a:xfrm>
            <a:off x="908050" y="1451610"/>
            <a:ext cx="7245350" cy="36563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MAKERS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DF9A4D2-E7B7-8B4A-9E50-662925BE004A}"/>
              </a:ext>
            </a:extLst>
          </p:cNvPr>
          <p:cNvSpPr/>
          <p:nvPr/>
        </p:nvSpPr>
        <p:spPr>
          <a:xfrm>
            <a:off x="247491" y="6365039"/>
            <a:ext cx="401270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hlinkClick r:id="rId2"/>
              </a:rPr>
              <a:t>https://www.shadowfigures.co.uk/about</a:t>
            </a:r>
            <a:endParaRPr lang="en-US" dirty="0"/>
          </a:p>
          <a:p>
            <a:endParaRPr lang="en-US" dirty="0"/>
          </a:p>
        </p:txBody>
      </p:sp>
      <p:pic>
        <p:nvPicPr>
          <p:cNvPr id="5" name="Picture 4" descr="Text&#10;&#10;Description automatically generated with medium confidence">
            <a:extLst>
              <a:ext uri="{FF2B5EF4-FFF2-40B4-BE49-F238E27FC236}">
                <a16:creationId xmlns:a16="http://schemas.microsoft.com/office/drawing/2014/main" id="{3E4A7FF0-34D0-374D-8710-77BEE9994E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96484"/>
            <a:ext cx="5022752" cy="4482008"/>
          </a:xfrm>
          <a:prstGeom prst="rect">
            <a:avLst/>
          </a:prstGeom>
        </p:spPr>
      </p:pic>
      <p:pic>
        <p:nvPicPr>
          <p:cNvPr id="7" name="Picture 6" descr="A picture containing text, people, different, silhouette&#10;&#10;Description automatically generated">
            <a:extLst>
              <a:ext uri="{FF2B5EF4-FFF2-40B4-BE49-F238E27FC236}">
                <a16:creationId xmlns:a16="http://schemas.microsoft.com/office/drawing/2014/main" id="{4EB27A85-3BF6-5F4E-9602-F154EC7299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8006" y="485259"/>
            <a:ext cx="6966503" cy="5887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30190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people, group, silhouette&#10;&#10;Description automatically generated">
            <a:extLst>
              <a:ext uri="{FF2B5EF4-FFF2-40B4-BE49-F238E27FC236}">
                <a16:creationId xmlns:a16="http://schemas.microsoft.com/office/drawing/2014/main" id="{19A309EE-1993-954E-ADCB-76A37380E5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14068"/>
            <a:ext cx="12192000" cy="4029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3150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oup of people standing in a line&#10;&#10;Description automatically generated with low confidence">
            <a:extLst>
              <a:ext uri="{FF2B5EF4-FFF2-40B4-BE49-F238E27FC236}">
                <a16:creationId xmlns:a16="http://schemas.microsoft.com/office/drawing/2014/main" id="{D29ECA73-9BAC-7D46-A937-2B9DED7950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2235" y="0"/>
            <a:ext cx="59875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7868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fabric&#10;&#10;Description automatically generated">
            <a:extLst>
              <a:ext uri="{FF2B5EF4-FFF2-40B4-BE49-F238E27FC236}">
                <a16:creationId xmlns:a16="http://schemas.microsoft.com/office/drawing/2014/main" id="{0BC21461-59F8-6647-9EC1-EA6A445077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51875"/>
            <a:ext cx="12192000" cy="5354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2063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EFA73AF1-02EB-A246-B1EC-981DBC6DBA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395" b="8092"/>
          <a:stretch/>
        </p:blipFill>
        <p:spPr>
          <a:xfrm>
            <a:off x="3839944" y="1421351"/>
            <a:ext cx="4512112" cy="4015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1022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FB4AF036-B882-B44E-898E-A250F5E830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3901" y="0"/>
            <a:ext cx="692419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1493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different&#10;&#10;Description automatically generated">
            <a:extLst>
              <a:ext uri="{FF2B5EF4-FFF2-40B4-BE49-F238E27FC236}">
                <a16:creationId xmlns:a16="http://schemas.microsoft.com/office/drawing/2014/main" id="{C714981B-9790-B849-9CFA-3DE5103275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4469" y="0"/>
            <a:ext cx="1008306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053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website&#10;&#10;Description automatically generated">
            <a:extLst>
              <a:ext uri="{FF2B5EF4-FFF2-40B4-BE49-F238E27FC236}">
                <a16:creationId xmlns:a16="http://schemas.microsoft.com/office/drawing/2014/main" id="{0031F4C6-058B-A84B-9AA7-4457DAEA3F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9057" y="0"/>
            <a:ext cx="10113885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84F3A61-87C6-5548-98EE-DA76EEBAB9FA}"/>
              </a:ext>
            </a:extLst>
          </p:cNvPr>
          <p:cNvSpPr/>
          <p:nvPr/>
        </p:nvSpPr>
        <p:spPr>
          <a:xfrm>
            <a:off x="220235" y="6339872"/>
            <a:ext cx="25236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hlinkClick r:id="rId3"/>
              </a:rPr>
              <a:t>https://hiutdenim.co.uk/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948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con&#10;&#10;Description automatically generated with medium confidence">
            <a:extLst>
              <a:ext uri="{FF2B5EF4-FFF2-40B4-BE49-F238E27FC236}">
                <a16:creationId xmlns:a16="http://schemas.microsoft.com/office/drawing/2014/main" id="{1835F3AD-73EF-7E42-8408-6F1A8A5CC7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7072" y="2257600"/>
            <a:ext cx="4537856" cy="234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0272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nline Media 9" descr="The Denim Company Who Makes Meghan Markle's Jeans">
            <a:hlinkClick r:id="" action="ppaction://media"/>
            <a:extLst>
              <a:ext uri="{FF2B5EF4-FFF2-40B4-BE49-F238E27FC236}">
                <a16:creationId xmlns:a16="http://schemas.microsoft.com/office/drawing/2014/main" id="{7B19E40D-0098-304F-9AB9-78EC4708BB5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57211" y="218188"/>
            <a:ext cx="11365707" cy="6421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602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mage result for font type experiments">
            <a:extLst>
              <a:ext uri="{FF2B5EF4-FFF2-40B4-BE49-F238E27FC236}">
                <a16:creationId xmlns:a16="http://schemas.microsoft.com/office/drawing/2014/main" id="{E5388CD8-F3F4-ED4B-B9C5-827E9F9FF0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8144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765C1BB-F7AF-1B4E-BFAF-90DB9363D7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9351" y="0"/>
            <a:ext cx="3159381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39E594B-EEA2-014F-B9DB-58F1F9BAA79A}"/>
              </a:ext>
            </a:extLst>
          </p:cNvPr>
          <p:cNvSpPr txBox="1"/>
          <p:nvPr/>
        </p:nvSpPr>
        <p:spPr>
          <a:xfrm>
            <a:off x="6912291" y="3212983"/>
            <a:ext cx="344787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BRAND</a:t>
            </a:r>
            <a:br>
              <a:rPr lang="en-US" dirty="0"/>
            </a:br>
            <a:r>
              <a:rPr lang="en-US" dirty="0"/>
              <a:t>BOARD</a:t>
            </a:r>
          </a:p>
          <a:p>
            <a:r>
              <a:rPr lang="en-US" dirty="0"/>
              <a:t>TEMPLATES</a:t>
            </a:r>
          </a:p>
          <a:p>
            <a:r>
              <a:rPr lang="en-US" dirty="0"/>
              <a:t>PHOTOSHOP</a:t>
            </a:r>
          </a:p>
          <a:p>
            <a:endParaRPr lang="en-US" dirty="0"/>
          </a:p>
          <a:p>
            <a:r>
              <a:rPr lang="en-US" dirty="0"/>
              <a:t>How can this help you bring some BRAND ideas together&gt;&gt;&gt;&gt;&gt;&gt;&gt;&gt;&gt;&gt;</a:t>
            </a:r>
          </a:p>
        </p:txBody>
      </p:sp>
    </p:spTree>
    <p:extLst>
      <p:ext uri="{BB962C8B-B14F-4D97-AF65-F5344CB8AC3E}">
        <p14:creationId xmlns:p14="http://schemas.microsoft.com/office/powerpoint/2010/main" val="10668711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50A77170-287F-4DEC-B0FC-CA78609C8F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0702" y="276251"/>
            <a:ext cx="4511615" cy="6449272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480258E0-B4AE-4707-9E93-794631BE15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4508" y="278920"/>
            <a:ext cx="3150079" cy="6300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8420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780C6106-1D05-4905-A307-906C29760D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6795" y="293298"/>
            <a:ext cx="2552861" cy="6386422"/>
          </a:xfrm>
          <a:prstGeom prst="rect">
            <a:avLst/>
          </a:prstGeom>
        </p:spPr>
      </p:pic>
      <p:pic>
        <p:nvPicPr>
          <p:cNvPr id="3" name="Picture 3" descr="Graphical user interface, engineering drawing&#10;&#10;Description automatically generated">
            <a:extLst>
              <a:ext uri="{FF2B5EF4-FFF2-40B4-BE49-F238E27FC236}">
                <a16:creationId xmlns:a16="http://schemas.microsoft.com/office/drawing/2014/main" id="{594970E7-29D6-4D4A-8AF9-BD7CEEA53D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6589" y="264544"/>
            <a:ext cx="3662673" cy="6314535"/>
          </a:xfrm>
          <a:prstGeom prst="rect">
            <a:avLst/>
          </a:prstGeom>
        </p:spPr>
      </p:pic>
      <p:pic>
        <p:nvPicPr>
          <p:cNvPr id="4" name="Picture 4" descr="Chart, bubble chart&#10;&#10;Description automatically generated">
            <a:extLst>
              <a:ext uri="{FF2B5EF4-FFF2-40B4-BE49-F238E27FC236}">
                <a16:creationId xmlns:a16="http://schemas.microsoft.com/office/drawing/2014/main" id="{A08134AB-8E32-48ED-BCC9-0D01E820FC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87151" y="178279"/>
            <a:ext cx="2769660" cy="6501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7233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0c16ae7-32b4-4740-b0a7-dfd26a9ffd57">
      <Terms xmlns="http://schemas.microsoft.com/office/infopath/2007/PartnerControls"/>
    </lcf76f155ced4ddcb4097134ff3c332f>
    <TaxCatchAll xmlns="cf19616a-23ad-4fd8-a146-2d8a5c50165e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3E4129E1942A84CA5D85470FB25F56B" ma:contentTypeVersion="16" ma:contentTypeDescription="Create a new document." ma:contentTypeScope="" ma:versionID="0b65a23f4424a768564ec6ca300b54d3">
  <xsd:schema xmlns:xsd="http://www.w3.org/2001/XMLSchema" xmlns:xs="http://www.w3.org/2001/XMLSchema" xmlns:p="http://schemas.microsoft.com/office/2006/metadata/properties" xmlns:ns2="d0c16ae7-32b4-4740-b0a7-dfd26a9ffd57" xmlns:ns3="cf19616a-23ad-4fd8-a146-2d8a5c50165e" targetNamespace="http://schemas.microsoft.com/office/2006/metadata/properties" ma:root="true" ma:fieldsID="53c6b900a4da653ac19db3b378bdcad9" ns2:_="" ns3:_="">
    <xsd:import namespace="d0c16ae7-32b4-4740-b0a7-dfd26a9ffd57"/>
    <xsd:import namespace="cf19616a-23ad-4fd8-a146-2d8a5c50165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c16ae7-32b4-4740-b0a7-dfd26a9ffd5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0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19616a-23ad-4fd8-a146-2d8a5c50165e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1" nillable="true" ma:displayName="Taxonomy Catch All Column" ma:hidden="true" ma:list="{84c59293-f045-481e-9b5f-d723bd979789}" ma:internalName="TaxCatchAll" ma:showField="CatchAllData" ma:web="cf19616a-23ad-4fd8-a146-2d8a5c50165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386B8B1-8774-423A-BD09-E417B1CAAA21}">
  <ds:schemaRefs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purl.org/dc/elements/1.1/"/>
    <ds:schemaRef ds:uri="http://purl.org/dc/dcmitype/"/>
    <ds:schemaRef ds:uri="http://schemas.microsoft.com/office/infopath/2007/PartnerControls"/>
    <ds:schemaRef ds:uri="cf19616a-23ad-4fd8-a146-2d8a5c50165e"/>
    <ds:schemaRef ds:uri="d0c16ae7-32b4-4740-b0a7-dfd26a9ffd57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5E4FA51-DE58-49DC-84BA-7B708EE93F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0c16ae7-32b4-4740-b0a7-dfd26a9ffd57"/>
    <ds:schemaRef ds:uri="cf19616a-23ad-4fd8-a146-2d8a5c50165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99129EC-9DD3-4AC6-A68E-9E2B9EE3358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1072</TotalTime>
  <Words>192</Words>
  <Application>Microsoft Office PowerPoint</Application>
  <PresentationFormat>Widescreen</PresentationFormat>
  <Paragraphs>47</Paragraphs>
  <Slides>27</Slides>
  <Notes>7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Claire Savage</dc:creator>
  <cp:lastModifiedBy>Claire Savage</cp:lastModifiedBy>
  <cp:revision>50</cp:revision>
  <dcterms:created xsi:type="dcterms:W3CDTF">2021-02-09T16:03:03Z</dcterms:created>
  <dcterms:modified xsi:type="dcterms:W3CDTF">2023-02-21T13:08:42Z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0x010100F3E4129E1942A84CA5D85470FB25F56B</vt:lpwstr>
  </property>
  <property fmtid="{D5CDD505-2E9C-101B-9397-08002B2CF9AE}" pid="3" name="MediaServiceImageTags">
    <vt:lpwstr/>
  </property>
</Properties>
</file>