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3843" r:id="rId3"/>
    <p:sldId id="823" r:id="rId4"/>
    <p:sldId id="313" r:id="rId5"/>
    <p:sldId id="320" r:id="rId6"/>
    <p:sldId id="321" r:id="rId7"/>
    <p:sldId id="820" r:id="rId8"/>
    <p:sldId id="821" r:id="rId9"/>
    <p:sldId id="822" r:id="rId10"/>
    <p:sldId id="819" r:id="rId11"/>
    <p:sldId id="271" r:id="rId12"/>
    <p:sldId id="824" r:id="rId13"/>
    <p:sldId id="805" r:id="rId14"/>
    <p:sldId id="809" r:id="rId15"/>
    <p:sldId id="811" r:id="rId16"/>
    <p:sldId id="816" r:id="rId17"/>
    <p:sldId id="812" r:id="rId18"/>
    <p:sldId id="257" r:id="rId19"/>
    <p:sldId id="269" r:id="rId20"/>
    <p:sldId id="750" r:id="rId21"/>
    <p:sldId id="751" r:id="rId22"/>
    <p:sldId id="807" r:id="rId23"/>
    <p:sldId id="832" r:id="rId24"/>
    <p:sldId id="849" r:id="rId25"/>
    <p:sldId id="840" r:id="rId26"/>
    <p:sldId id="329" r:id="rId27"/>
    <p:sldId id="299" r:id="rId28"/>
    <p:sldId id="915" r:id="rId29"/>
    <p:sldId id="923" r:id="rId30"/>
    <p:sldId id="315" r:id="rId31"/>
    <p:sldId id="924" r:id="rId32"/>
    <p:sldId id="301" r:id="rId33"/>
    <p:sldId id="577" r:id="rId34"/>
    <p:sldId id="639" r:id="rId35"/>
    <p:sldId id="643" r:id="rId36"/>
    <p:sldId id="651" r:id="rId37"/>
    <p:sldId id="645" r:id="rId38"/>
    <p:sldId id="1168" r:id="rId39"/>
    <p:sldId id="764" r:id="rId40"/>
    <p:sldId id="362" r:id="rId41"/>
    <p:sldId id="364" r:id="rId42"/>
    <p:sldId id="1171" r:id="rId43"/>
    <p:sldId id="1172" r:id="rId44"/>
    <p:sldId id="314" r:id="rId45"/>
    <p:sldId id="1173" r:id="rId46"/>
    <p:sldId id="3837" r:id="rId47"/>
    <p:sldId id="3838" r:id="rId48"/>
    <p:sldId id="3839" r:id="rId49"/>
    <p:sldId id="3825" r:id="rId50"/>
    <p:sldId id="3826" r:id="rId51"/>
    <p:sldId id="3827" r:id="rId52"/>
    <p:sldId id="3835" r:id="rId53"/>
    <p:sldId id="3836" r:id="rId54"/>
    <p:sldId id="3840" r:id="rId55"/>
    <p:sldId id="258" r:id="rId56"/>
    <p:sldId id="261" r:id="rId57"/>
    <p:sldId id="3841" r:id="rId58"/>
    <p:sldId id="384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C41624-E74A-4E71-BD8D-45CA870AD6DB}" v="1" dt="2025-09-15T17:50:09.5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3" autoAdjust="0"/>
    <p:restoredTop sz="96338" autoAdjust="0"/>
  </p:normalViewPr>
  <p:slideViewPr>
    <p:cSldViewPr snapToGrid="0">
      <p:cViewPr varScale="1">
        <p:scale>
          <a:sx n="87" d="100"/>
          <a:sy n="87" d="100"/>
        </p:scale>
        <p:origin x="24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EC41624-E74A-4E71-BD8D-45CA870AD6DB}"/>
    <pc:docChg chg="undo custSel addSld delSld modSld">
      <pc:chgData name="Helen Lee" userId="950b76d7-29a8-4037-9cf6-1d47a6b96373" providerId="ADAL" clId="{4EC41624-E74A-4E71-BD8D-45CA870AD6DB}" dt="2025-09-15T17:50:51.933" v="40" actId="47"/>
      <pc:docMkLst>
        <pc:docMk/>
      </pc:docMkLst>
      <pc:sldChg chg="modSp add del mod">
        <pc:chgData name="Helen Lee" userId="950b76d7-29a8-4037-9cf6-1d47a6b96373" providerId="ADAL" clId="{4EC41624-E74A-4E71-BD8D-45CA870AD6DB}" dt="2025-09-15T17:50:49.590" v="39" actId="47"/>
        <pc:sldMkLst>
          <pc:docMk/>
          <pc:sldMk cId="1472952447" sldId="823"/>
        </pc:sldMkLst>
        <pc:spChg chg="mod">
          <ac:chgData name="Helen Lee" userId="950b76d7-29a8-4037-9cf6-1d47a6b96373" providerId="ADAL" clId="{4EC41624-E74A-4E71-BD8D-45CA870AD6DB}" dt="2025-09-15T17:49:35.530" v="2" actId="1076"/>
          <ac:spMkLst>
            <pc:docMk/>
            <pc:sldMk cId="1472952447" sldId="823"/>
            <ac:spMk id="2" creationId="{95C776F2-70A4-885F-4F00-0FE6F261D248}"/>
          </ac:spMkLst>
        </pc:spChg>
        <pc:graphicFrameChg chg="mod modGraphic">
          <ac:chgData name="Helen Lee" userId="950b76d7-29a8-4037-9cf6-1d47a6b96373" providerId="ADAL" clId="{4EC41624-E74A-4E71-BD8D-45CA870AD6DB}" dt="2025-09-15T17:49:39.905" v="4" actId="14100"/>
          <ac:graphicFrameMkLst>
            <pc:docMk/>
            <pc:sldMk cId="1472952447" sldId="823"/>
            <ac:graphicFrameMk id="4" creationId="{BA7332B9-2E87-00DE-7CD0-60E579B05DE3}"/>
          </ac:graphicFrameMkLst>
        </pc:graphicFrameChg>
      </pc:sldChg>
      <pc:sldChg chg="del">
        <pc:chgData name="Helen Lee" userId="950b76d7-29a8-4037-9cf6-1d47a6b96373" providerId="ADAL" clId="{4EC41624-E74A-4E71-BD8D-45CA870AD6DB}" dt="2025-09-15T17:50:51.933" v="40" actId="47"/>
        <pc:sldMkLst>
          <pc:docMk/>
          <pc:sldMk cId="2331319362" sldId="3842"/>
        </pc:sldMkLst>
      </pc:sldChg>
      <pc:sldChg chg="modSp mod">
        <pc:chgData name="Helen Lee" userId="950b76d7-29a8-4037-9cf6-1d47a6b96373" providerId="ADAL" clId="{4EC41624-E74A-4E71-BD8D-45CA870AD6DB}" dt="2025-09-15T17:50:41.341" v="37" actId="20577"/>
        <pc:sldMkLst>
          <pc:docMk/>
          <pc:sldMk cId="1502432589" sldId="3843"/>
        </pc:sldMkLst>
        <pc:spChg chg="mod">
          <ac:chgData name="Helen Lee" userId="950b76d7-29a8-4037-9cf6-1d47a6b96373" providerId="ADAL" clId="{4EC41624-E74A-4E71-BD8D-45CA870AD6DB}" dt="2025-09-15T17:50:41.341" v="37" actId="20577"/>
          <ac:spMkLst>
            <pc:docMk/>
            <pc:sldMk cId="1502432589" sldId="3843"/>
            <ac:spMk id="2" creationId="{94657D1A-493B-0EED-0D25-A90B15EFDBB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EE711-31F7-474B-AB50-3C7377E9A40F}"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F066-A708-4982-94C1-E8545715B8DA}" type="slidenum">
              <a:rPr lang="en-GB" smtClean="0"/>
              <a:t>‹#›</a:t>
            </a:fld>
            <a:endParaRPr lang="en-GB"/>
          </a:p>
        </p:txBody>
      </p:sp>
    </p:spTree>
    <p:extLst>
      <p:ext uri="{BB962C8B-B14F-4D97-AF65-F5344CB8AC3E}">
        <p14:creationId xmlns:p14="http://schemas.microsoft.com/office/powerpoint/2010/main" val="341155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4</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12</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E836-AAFA-49B7-8FB2-7FC726271AD4}" type="slidenum">
              <a:rPr lang="en-GB" smtClean="0"/>
              <a:t>29</a:t>
            </a:fld>
            <a:endParaRPr lang="en-GB"/>
          </a:p>
        </p:txBody>
      </p:sp>
    </p:spTree>
    <p:extLst>
      <p:ext uri="{BB962C8B-B14F-4D97-AF65-F5344CB8AC3E}">
        <p14:creationId xmlns:p14="http://schemas.microsoft.com/office/powerpoint/2010/main" val="1158266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95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E5F066-A708-4982-94C1-E8545715B8DA}" type="slidenum">
              <a:rPr lang="en-GB" smtClean="0"/>
              <a:t>37</a:t>
            </a:fld>
            <a:endParaRPr lang="en-GB"/>
          </a:p>
        </p:txBody>
      </p:sp>
    </p:spTree>
    <p:extLst>
      <p:ext uri="{BB962C8B-B14F-4D97-AF65-F5344CB8AC3E}">
        <p14:creationId xmlns:p14="http://schemas.microsoft.com/office/powerpoint/2010/main" val="21755660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49</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50</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51</a:t>
            </a:fld>
            <a:endParaRPr lang="en-GB"/>
          </a:p>
        </p:txBody>
      </p:sp>
    </p:spTree>
    <p:extLst>
      <p:ext uri="{BB962C8B-B14F-4D97-AF65-F5344CB8AC3E}">
        <p14:creationId xmlns:p14="http://schemas.microsoft.com/office/powerpoint/2010/main" val="3950943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6C73-C569-CE49-F051-60B708FA6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31E908-FCE1-636C-3D72-7EA41EEC65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94A2FB-04AC-B50E-C7F4-048755A4B6E8}"/>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745BB489-8F60-9E45-C0C6-AF1DD357D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CC804-509A-4428-A366-2EC7756D232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1822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CBEA-5967-1833-4ADC-5640120FD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8F664-2EFC-1293-6DA7-FFFCEABB9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74822-DF54-D694-BB10-9FABD58B4368}"/>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9A5656C8-216C-4C3C-9C1B-D4B55C09C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A6CEC-6E39-652B-F02A-0B27771E9CB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56299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448E-6177-A8A9-187D-7FF8258725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DC01D8-6D25-98CC-07C2-AB3D0C2B8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428F36-FC5A-506C-7ECD-532E0A8AF6DF}"/>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D826A26F-ED23-122D-4F4C-EA90D780C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66D3F-8819-495A-4A57-8973B541C8FE}"/>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55470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9E1A-ECA3-57F2-2D19-F114F0EA9D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D4F899-897C-22D7-FA11-4215F5C25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1A989-AC1C-54E6-0D07-78F78051A8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FACBB-4A36-7876-1F3C-D943E476C849}"/>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8DA5CA3F-70AB-69B8-6D69-D5BBA70B0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BA852-65AE-6326-B661-C93D6FFA3DED}"/>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71164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CAB4A-9FFD-279E-6F79-4B21CECE87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2B11F-B065-23F6-A9BF-9A7E438EA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9690ED-429B-14AD-A62E-DE928103A5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66A92-335B-441B-652C-9F2AACCB52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5CFDE-4441-FEB3-C2A6-B60AED22C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841ED4-93C0-7FF5-86C2-869C1BDA12A5}"/>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8" name="Footer Placeholder 7">
            <a:extLst>
              <a:ext uri="{FF2B5EF4-FFF2-40B4-BE49-F238E27FC236}">
                <a16:creationId xmlns:a16="http://schemas.microsoft.com/office/drawing/2014/main" id="{90D7A1BE-0FCF-2AB0-EECF-255EA6C59D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11D236-8EDE-7DB2-5A83-8C40EBBE41C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2546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73D4-97B0-AF05-6498-F735E05B2C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52921A-79E4-B796-6353-54D4F75521A1}"/>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4" name="Footer Placeholder 3">
            <a:extLst>
              <a:ext uri="{FF2B5EF4-FFF2-40B4-BE49-F238E27FC236}">
                <a16:creationId xmlns:a16="http://schemas.microsoft.com/office/drawing/2014/main" id="{9433E776-F66B-A460-446A-72460815A1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C1AD31-C3B6-392F-0772-28A7A4AC9E9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69013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EBB1C6-9226-6B01-9AFF-333F0B12340E}"/>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3" name="Footer Placeholder 2">
            <a:extLst>
              <a:ext uri="{FF2B5EF4-FFF2-40B4-BE49-F238E27FC236}">
                <a16:creationId xmlns:a16="http://schemas.microsoft.com/office/drawing/2014/main" id="{34A5C9E6-E5A1-DA67-7004-25F864AF42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D154E7-3560-B897-690D-3ADF534947C0}"/>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420499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D2C5-17B8-83DE-32E0-FD6274891C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40BD78-4BEC-6BD7-AC44-65835CD91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D5FBD-33A8-C4D0-BEC8-6803968CF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6D1E8D-ABB1-21D9-837B-1A3DE754ABA5}"/>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39464FCE-C80A-BBA1-3A16-304B89B72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7D110-F4B2-160F-C1E8-32F5BA736F14}"/>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34770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DCE7-A3F5-B439-13C7-176A0C068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A8AA45-215A-20BD-2FA5-42DB7F900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613E5-B320-686F-F7B4-21B4DECCF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59B5EB-4D19-0E12-E0FB-B5A23CCC73D4}"/>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6" name="Footer Placeholder 5">
            <a:extLst>
              <a:ext uri="{FF2B5EF4-FFF2-40B4-BE49-F238E27FC236}">
                <a16:creationId xmlns:a16="http://schemas.microsoft.com/office/drawing/2014/main" id="{546D2680-F719-CC86-FB5E-BDDA09CCBE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40CC2-76B0-F46A-9699-81661DBB4F7C}"/>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8247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0CA7-18DB-7025-6170-DA622CC243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0BFB0C-5663-4251-FA0B-A4CFE25D9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F7EBA-4B84-4F1D-2E36-38C1ACAFF9D7}"/>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BA03460D-2A2D-1950-EDE7-3A03BD2D7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D8369-57F1-D8BA-9B56-30712F74A7D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37267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EC9AAF-9FC9-CA99-9312-C3CF053B12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7377A-7A74-A983-5AA3-7AAE418F3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2543F1-2ECC-1407-0FCD-6DF5420193B7}"/>
              </a:ext>
            </a:extLst>
          </p:cNvPr>
          <p:cNvSpPr>
            <a:spLocks noGrp="1"/>
          </p:cNvSpPr>
          <p:nvPr>
            <p:ph type="dt" sz="half" idx="10"/>
          </p:nvPr>
        </p:nvSpPr>
        <p:spPr/>
        <p:txBody>
          <a:body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4A0E6D3B-4D9F-2980-D53A-8964E4D628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E870D5-7576-9D18-55AA-13F0AF09D3A1}"/>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862460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6188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CC9DF2-32D9-22CB-A617-594458EFD2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882F8-4182-E16C-577D-BDF42B530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71ECF-E818-D940-74FE-5EA1042E41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00BB5F-D470-471A-BA58-1EE3791C88F4}" type="datetimeFigureOut">
              <a:rPr lang="en-GB" smtClean="0"/>
              <a:t>15/09/2025</a:t>
            </a:fld>
            <a:endParaRPr lang="en-GB"/>
          </a:p>
        </p:txBody>
      </p:sp>
      <p:sp>
        <p:nvSpPr>
          <p:cNvPr id="5" name="Footer Placeholder 4">
            <a:extLst>
              <a:ext uri="{FF2B5EF4-FFF2-40B4-BE49-F238E27FC236}">
                <a16:creationId xmlns:a16="http://schemas.microsoft.com/office/drawing/2014/main" id="{87348299-4320-47A8-B51B-063C7518D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5ADBAF-CEE5-62AC-2FF1-92CEA622FA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82BFBC-7D0E-46C3-B07D-163A948EBB67}" type="slidenum">
              <a:rPr lang="en-GB" smtClean="0"/>
              <a:t>‹#›</a:t>
            </a:fld>
            <a:endParaRPr lang="en-GB"/>
          </a:p>
        </p:txBody>
      </p:sp>
    </p:spTree>
    <p:extLst>
      <p:ext uri="{BB962C8B-B14F-4D97-AF65-F5344CB8AC3E}">
        <p14:creationId xmlns:p14="http://schemas.microsoft.com/office/powerpoint/2010/main" val="3997951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0.png"/></Relationships>
</file>

<file path=ppt/slides/_rels/slide5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5F321-38E3-8C76-0056-68469F333808}"/>
              </a:ext>
            </a:extLst>
          </p:cNvPr>
          <p:cNvSpPr>
            <a:spLocks noGrp="1"/>
          </p:cNvSpPr>
          <p:nvPr>
            <p:ph type="ctrTitle"/>
          </p:nvPr>
        </p:nvSpPr>
        <p:spPr>
          <a:xfrm>
            <a:off x="477981" y="1122363"/>
            <a:ext cx="4023360" cy="3204134"/>
          </a:xfrm>
        </p:spPr>
        <p:txBody>
          <a:bodyPr anchor="b">
            <a:normAutofit/>
          </a:bodyPr>
          <a:lstStyle/>
          <a:p>
            <a:pPr algn="l"/>
            <a:r>
              <a:rPr lang="en-GB" sz="4800" dirty="0"/>
              <a:t>Converting Research into </a:t>
            </a:r>
            <a:br>
              <a:rPr lang="en-GB" sz="4800" dirty="0"/>
            </a:br>
            <a:r>
              <a:rPr lang="en-GB" sz="4800" dirty="0"/>
              <a:t>Practice</a:t>
            </a:r>
          </a:p>
        </p:txBody>
      </p:sp>
      <p:sp>
        <p:nvSpPr>
          <p:cNvPr id="3" name="Subtitle 2">
            <a:extLst>
              <a:ext uri="{FF2B5EF4-FFF2-40B4-BE49-F238E27FC236}">
                <a16:creationId xmlns:a16="http://schemas.microsoft.com/office/drawing/2014/main" id="{EB02A38A-107E-3A5B-6E02-31B0789AC5AC}"/>
              </a:ext>
            </a:extLst>
          </p:cNvPr>
          <p:cNvSpPr>
            <a:spLocks noGrp="1"/>
          </p:cNvSpPr>
          <p:nvPr>
            <p:ph type="subTitle" idx="1"/>
          </p:nvPr>
        </p:nvSpPr>
        <p:spPr>
          <a:xfrm>
            <a:off x="477981" y="4872922"/>
            <a:ext cx="3933306" cy="1208141"/>
          </a:xfrm>
        </p:spPr>
        <p:txBody>
          <a:bodyPr>
            <a:normAutofit/>
          </a:bodyPr>
          <a:lstStyle/>
          <a:p>
            <a:pPr algn="l"/>
            <a:r>
              <a:rPr lang="en-GB" sz="2000" dirty="0"/>
              <a:t>Dr Helen Lee </a:t>
            </a:r>
          </a:p>
          <a:p>
            <a:pPr algn="l"/>
            <a:r>
              <a:rPr lang="en-GB" sz="2000" dirty="0"/>
              <a:t>GETTING STARTED</a:t>
            </a:r>
          </a:p>
          <a:p>
            <a:pPr algn="l"/>
            <a:r>
              <a:rPr lang="en-GB" sz="2000" dirty="0"/>
              <a:t>2025</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9215EABD-C30C-836C-D4CA-83878E07E879}"/>
              </a:ext>
            </a:extLst>
          </p:cNvPr>
          <p:cNvPicPr>
            <a:picLocks noChangeAspect="1"/>
          </p:cNvPicPr>
          <p:nvPr/>
        </p:nvPicPr>
        <p:blipFill>
          <a:blip r:embed="rId2"/>
          <a:stretch>
            <a:fillRect/>
          </a:stretch>
        </p:blipFill>
        <p:spPr>
          <a:xfrm>
            <a:off x="4864608" y="1068399"/>
            <a:ext cx="6846363" cy="4569947"/>
          </a:xfrm>
          <a:prstGeom prst="rect">
            <a:avLst/>
          </a:prstGeom>
        </p:spPr>
      </p:pic>
    </p:spTree>
    <p:extLst>
      <p:ext uri="{BB962C8B-B14F-4D97-AF65-F5344CB8AC3E}">
        <p14:creationId xmlns:p14="http://schemas.microsoft.com/office/powerpoint/2010/main" val="228880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57D1A-493B-0EED-0D25-A90B15EFDBBE}"/>
              </a:ext>
            </a:extLst>
          </p:cNvPr>
          <p:cNvSpPr>
            <a:spLocks noGrp="1"/>
          </p:cNvSpPr>
          <p:nvPr>
            <p:ph type="title"/>
          </p:nvPr>
        </p:nvSpPr>
        <p:spPr>
          <a:xfrm>
            <a:off x="1150300" y="2243204"/>
            <a:ext cx="10515600" cy="1325563"/>
          </a:xfrm>
        </p:spPr>
        <p:txBody>
          <a:bodyPr/>
          <a:lstStyle/>
          <a:p>
            <a:r>
              <a:rPr lang="en-US" dirty="0"/>
              <a:t>What you have learnt…… </a:t>
            </a:r>
            <a:endParaRPr lang="en-GB" dirty="0"/>
          </a:p>
        </p:txBody>
      </p:sp>
    </p:spTree>
    <p:extLst>
      <p:ext uri="{BB962C8B-B14F-4D97-AF65-F5344CB8AC3E}">
        <p14:creationId xmlns:p14="http://schemas.microsoft.com/office/powerpoint/2010/main" val="1502432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776F2-70A4-885F-4F00-0FE6F261D248}"/>
              </a:ext>
            </a:extLst>
          </p:cNvPr>
          <p:cNvSpPr>
            <a:spLocks noGrp="1"/>
          </p:cNvSpPr>
          <p:nvPr>
            <p:ph type="title"/>
          </p:nvPr>
        </p:nvSpPr>
        <p:spPr>
          <a:xfrm>
            <a:off x="914856" y="210975"/>
            <a:ext cx="8880722" cy="518091"/>
          </a:xfrm>
        </p:spPr>
        <p:txBody>
          <a:bodyPr>
            <a:normAutofit fontScale="90000"/>
          </a:bodyPr>
          <a:lstStyle/>
          <a:p>
            <a:r>
              <a:rPr lang="en-US" dirty="0"/>
              <a:t>Wrap-up </a:t>
            </a:r>
            <a:endParaRPr lang="en-GB" dirty="0"/>
          </a:p>
        </p:txBody>
      </p:sp>
      <p:graphicFrame>
        <p:nvGraphicFramePr>
          <p:cNvPr id="4" name="Table 3">
            <a:extLst>
              <a:ext uri="{FF2B5EF4-FFF2-40B4-BE49-F238E27FC236}">
                <a16:creationId xmlns:a16="http://schemas.microsoft.com/office/drawing/2014/main" id="{BA7332B9-2E87-00DE-7CD0-60E579B05DE3}"/>
              </a:ext>
            </a:extLst>
          </p:cNvPr>
          <p:cNvGraphicFramePr>
            <a:graphicFrameLocks noGrp="1"/>
          </p:cNvGraphicFramePr>
          <p:nvPr>
            <p:extLst>
              <p:ext uri="{D42A27DB-BD31-4B8C-83A1-F6EECF244321}">
                <p14:modId xmlns:p14="http://schemas.microsoft.com/office/powerpoint/2010/main" val="1910380424"/>
              </p:ext>
            </p:extLst>
          </p:nvPr>
        </p:nvGraphicFramePr>
        <p:xfrm>
          <a:off x="969609" y="754344"/>
          <a:ext cx="9417317" cy="5766915"/>
        </p:xfrm>
        <a:graphic>
          <a:graphicData uri="http://schemas.openxmlformats.org/drawingml/2006/table">
            <a:tbl>
              <a:tblPr firstRow="1" bandRow="1">
                <a:tableStyleId>{5C22544A-7EE6-4342-B048-85BDC9FD1C3A}</a:tableStyleId>
              </a:tblPr>
              <a:tblGrid>
                <a:gridCol w="2207007">
                  <a:extLst>
                    <a:ext uri="{9D8B030D-6E8A-4147-A177-3AD203B41FA5}">
                      <a16:colId xmlns:a16="http://schemas.microsoft.com/office/drawing/2014/main" val="1561679311"/>
                    </a:ext>
                  </a:extLst>
                </a:gridCol>
                <a:gridCol w="7210310">
                  <a:extLst>
                    <a:ext uri="{9D8B030D-6E8A-4147-A177-3AD203B41FA5}">
                      <a16:colId xmlns:a16="http://schemas.microsoft.com/office/drawing/2014/main" val="1571371783"/>
                    </a:ext>
                  </a:extLst>
                </a:gridCol>
              </a:tblGrid>
              <a:tr h="486687">
                <a:tc>
                  <a:txBody>
                    <a:bodyPr/>
                    <a:lstStyle/>
                    <a:p>
                      <a:r>
                        <a:rPr lang="en-US" dirty="0"/>
                        <a:t>Week</a:t>
                      </a:r>
                      <a:endParaRPr lang="en-GB" dirty="0"/>
                    </a:p>
                  </a:txBody>
                  <a:tcPr/>
                </a:tc>
                <a:tc>
                  <a:txBody>
                    <a:bodyPr/>
                    <a:lstStyle/>
                    <a:p>
                      <a:r>
                        <a:rPr lang="en-US" dirty="0"/>
                        <a:t>Topic </a:t>
                      </a:r>
                      <a:endParaRPr lang="en-GB" dirty="0"/>
                    </a:p>
                  </a:txBody>
                  <a:tcPr/>
                </a:tc>
                <a:extLst>
                  <a:ext uri="{0D108BD9-81ED-4DB2-BD59-A6C34878D82A}">
                    <a16:rowId xmlns:a16="http://schemas.microsoft.com/office/drawing/2014/main" val="1139356458"/>
                  </a:ext>
                </a:extLst>
              </a:tr>
              <a:tr h="1080046">
                <a:tc>
                  <a:txBody>
                    <a:bodyPr/>
                    <a:lstStyle/>
                    <a:p>
                      <a:r>
                        <a:rPr lang="en-US" sz="2400" dirty="0"/>
                        <a:t>W1</a:t>
                      </a:r>
                      <a:endParaRPr lang="en-GB" sz="2400" dirty="0"/>
                    </a:p>
                  </a:txBody>
                  <a:tcPr/>
                </a:tc>
                <a:tc>
                  <a:txBody>
                    <a:bodyPr/>
                    <a:lstStyle/>
                    <a:p>
                      <a:r>
                        <a:rPr lang="en-US" sz="2400" dirty="0"/>
                        <a:t>Module overview</a:t>
                      </a:r>
                    </a:p>
                    <a:p>
                      <a:r>
                        <a:rPr lang="en-US" sz="2400" dirty="0"/>
                        <a:t>Blog writing </a:t>
                      </a:r>
                      <a:endParaRPr lang="en-GB" sz="2400" dirty="0"/>
                    </a:p>
                  </a:txBody>
                  <a:tcPr/>
                </a:tc>
                <a:extLst>
                  <a:ext uri="{0D108BD9-81ED-4DB2-BD59-A6C34878D82A}">
                    <a16:rowId xmlns:a16="http://schemas.microsoft.com/office/drawing/2014/main" val="2202587951"/>
                  </a:ext>
                </a:extLst>
              </a:tr>
              <a:tr h="600026">
                <a:tc>
                  <a:txBody>
                    <a:bodyPr/>
                    <a:lstStyle/>
                    <a:p>
                      <a:r>
                        <a:rPr lang="en-US" sz="2400" dirty="0"/>
                        <a:t>W2</a:t>
                      </a:r>
                      <a:endParaRPr lang="en-GB" sz="2400" dirty="0"/>
                    </a:p>
                  </a:txBody>
                  <a:tcPr/>
                </a:tc>
                <a:tc>
                  <a:txBody>
                    <a:bodyPr/>
                    <a:lstStyle/>
                    <a:p>
                      <a:r>
                        <a:rPr lang="en-US" sz="2400" dirty="0"/>
                        <a:t>Pilot study and assignment brief</a:t>
                      </a:r>
                      <a:endParaRPr lang="en-GB" sz="2400" dirty="0"/>
                    </a:p>
                  </a:txBody>
                  <a:tcPr/>
                </a:tc>
                <a:extLst>
                  <a:ext uri="{0D108BD9-81ED-4DB2-BD59-A6C34878D82A}">
                    <a16:rowId xmlns:a16="http://schemas.microsoft.com/office/drawing/2014/main" val="2846346445"/>
                  </a:ext>
                </a:extLst>
              </a:tr>
              <a:tr h="600026">
                <a:tc>
                  <a:txBody>
                    <a:bodyPr/>
                    <a:lstStyle/>
                    <a:p>
                      <a:r>
                        <a:rPr lang="en-US" sz="2400" dirty="0"/>
                        <a:t>W3</a:t>
                      </a:r>
                      <a:endParaRPr lang="en-GB" sz="2400" dirty="0"/>
                    </a:p>
                  </a:txBody>
                  <a:tcPr/>
                </a:tc>
                <a:tc>
                  <a:txBody>
                    <a:bodyPr/>
                    <a:lstStyle/>
                    <a:p>
                      <a:r>
                        <a:rPr lang="en-US" sz="2400" dirty="0"/>
                        <a:t>Research paradigm</a:t>
                      </a:r>
                      <a:endParaRPr lang="en-GB" sz="2400" dirty="0"/>
                    </a:p>
                  </a:txBody>
                  <a:tcPr/>
                </a:tc>
                <a:extLst>
                  <a:ext uri="{0D108BD9-81ED-4DB2-BD59-A6C34878D82A}">
                    <a16:rowId xmlns:a16="http://schemas.microsoft.com/office/drawing/2014/main" val="4150051792"/>
                  </a:ext>
                </a:extLst>
              </a:tr>
              <a:tr h="600026">
                <a:tc>
                  <a:txBody>
                    <a:bodyPr/>
                    <a:lstStyle/>
                    <a:p>
                      <a:r>
                        <a:rPr lang="en-US" sz="2400" dirty="0"/>
                        <a:t>W4-5</a:t>
                      </a:r>
                      <a:endParaRPr lang="en-GB" sz="2400" dirty="0"/>
                    </a:p>
                  </a:txBody>
                  <a:tcPr/>
                </a:tc>
                <a:tc>
                  <a:txBody>
                    <a:bodyPr/>
                    <a:lstStyle/>
                    <a:p>
                      <a:r>
                        <a:rPr lang="en-US" sz="2400" dirty="0"/>
                        <a:t>Interviews </a:t>
                      </a:r>
                      <a:endParaRPr lang="en-GB" sz="2400" dirty="0"/>
                    </a:p>
                  </a:txBody>
                  <a:tcPr/>
                </a:tc>
                <a:extLst>
                  <a:ext uri="{0D108BD9-81ED-4DB2-BD59-A6C34878D82A}">
                    <a16:rowId xmlns:a16="http://schemas.microsoft.com/office/drawing/2014/main" val="1423784163"/>
                  </a:ext>
                </a:extLst>
              </a:tr>
              <a:tr h="600026">
                <a:tc>
                  <a:txBody>
                    <a:bodyPr/>
                    <a:lstStyle/>
                    <a:p>
                      <a:r>
                        <a:rPr lang="en-US" sz="2400" dirty="0"/>
                        <a:t>W6-7</a:t>
                      </a:r>
                      <a:endParaRPr lang="en-GB" sz="2400" dirty="0"/>
                    </a:p>
                  </a:txBody>
                  <a:tcPr/>
                </a:tc>
                <a:tc>
                  <a:txBody>
                    <a:bodyPr/>
                    <a:lstStyle/>
                    <a:p>
                      <a:r>
                        <a:rPr lang="en-US" sz="2400" dirty="0"/>
                        <a:t>Qualitative date analysis </a:t>
                      </a:r>
                      <a:endParaRPr lang="en-GB" sz="2400" dirty="0"/>
                    </a:p>
                  </a:txBody>
                  <a:tcPr/>
                </a:tc>
                <a:extLst>
                  <a:ext uri="{0D108BD9-81ED-4DB2-BD59-A6C34878D82A}">
                    <a16:rowId xmlns:a16="http://schemas.microsoft.com/office/drawing/2014/main" val="2712529820"/>
                  </a:ext>
                </a:extLst>
              </a:tr>
              <a:tr h="600026">
                <a:tc>
                  <a:txBody>
                    <a:bodyPr/>
                    <a:lstStyle/>
                    <a:p>
                      <a:r>
                        <a:rPr lang="en-US" sz="2400" dirty="0"/>
                        <a:t>W8-10</a:t>
                      </a:r>
                      <a:endParaRPr lang="en-GB" sz="2400" dirty="0"/>
                    </a:p>
                  </a:txBody>
                  <a:tcPr/>
                </a:tc>
                <a:tc>
                  <a:txBody>
                    <a:bodyPr/>
                    <a:lstStyle/>
                    <a:p>
                      <a:r>
                        <a:rPr lang="en-US" sz="2400" dirty="0" err="1"/>
                        <a:t>Nvivo</a:t>
                      </a:r>
                      <a:r>
                        <a:rPr lang="en-US" sz="2400" dirty="0"/>
                        <a:t> training </a:t>
                      </a:r>
                      <a:endParaRPr lang="en-GB" sz="2400" dirty="0"/>
                    </a:p>
                  </a:txBody>
                  <a:tcPr/>
                </a:tc>
                <a:extLst>
                  <a:ext uri="{0D108BD9-81ED-4DB2-BD59-A6C34878D82A}">
                    <a16:rowId xmlns:a16="http://schemas.microsoft.com/office/drawing/2014/main" val="345647734"/>
                  </a:ext>
                </a:extLst>
              </a:tr>
              <a:tr h="600026">
                <a:tc>
                  <a:txBody>
                    <a:bodyPr/>
                    <a:lstStyle/>
                    <a:p>
                      <a:r>
                        <a:rPr lang="en-US" sz="2400" dirty="0"/>
                        <a:t>W11</a:t>
                      </a:r>
                      <a:endParaRPr lang="en-GB" sz="2400" dirty="0"/>
                    </a:p>
                  </a:txBody>
                  <a:tcPr/>
                </a:tc>
                <a:tc>
                  <a:txBody>
                    <a:bodyPr/>
                    <a:lstStyle/>
                    <a:p>
                      <a:r>
                        <a:rPr lang="en-US" sz="2400" dirty="0"/>
                        <a:t>Wrap-up</a:t>
                      </a:r>
                      <a:endParaRPr lang="en-GB" sz="2400" dirty="0"/>
                    </a:p>
                  </a:txBody>
                  <a:tcPr/>
                </a:tc>
                <a:extLst>
                  <a:ext uri="{0D108BD9-81ED-4DB2-BD59-A6C34878D82A}">
                    <a16:rowId xmlns:a16="http://schemas.microsoft.com/office/drawing/2014/main" val="4262284154"/>
                  </a:ext>
                </a:extLst>
              </a:tr>
              <a:tr h="600026">
                <a:tc>
                  <a:txBody>
                    <a:bodyPr/>
                    <a:lstStyle/>
                    <a:p>
                      <a:r>
                        <a:rPr lang="en-US" sz="2400" dirty="0"/>
                        <a:t>W12</a:t>
                      </a:r>
                      <a:endParaRPr lang="en-GB" sz="2400" dirty="0"/>
                    </a:p>
                  </a:txBody>
                  <a:tcPr/>
                </a:tc>
                <a:tc>
                  <a:txBody>
                    <a:bodyPr/>
                    <a:lstStyle/>
                    <a:p>
                      <a:r>
                        <a:rPr lang="en-US" sz="2400" dirty="0"/>
                        <a:t>Q&amp;A</a:t>
                      </a:r>
                      <a:endParaRPr lang="en-GB" sz="2400" dirty="0"/>
                    </a:p>
                  </a:txBody>
                  <a:tcPr/>
                </a:tc>
                <a:extLst>
                  <a:ext uri="{0D108BD9-81ED-4DB2-BD59-A6C34878D82A}">
                    <a16:rowId xmlns:a16="http://schemas.microsoft.com/office/drawing/2014/main" val="583012154"/>
                  </a:ext>
                </a:extLst>
              </a:tr>
            </a:tbl>
          </a:graphicData>
        </a:graphic>
      </p:graphicFrame>
    </p:spTree>
    <p:extLst>
      <p:ext uri="{BB962C8B-B14F-4D97-AF65-F5344CB8AC3E}">
        <p14:creationId xmlns:p14="http://schemas.microsoft.com/office/powerpoint/2010/main" val="1472952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r>
              <a:rPr lang="en-GB" sz="1400" b="1" dirty="0"/>
              <a:t>.</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835F98-7E9D-0257-6283-95AA681764A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21858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4878B8B-A621-A46A-BD72-93A4B39C9326}"/>
              </a:ext>
            </a:extLst>
          </p:cNvPr>
          <p:cNvPicPr>
            <a:picLocks noChangeAspect="1"/>
          </p:cNvPicPr>
          <p:nvPr/>
        </p:nvPicPr>
        <p:blipFill>
          <a:blip r:embed="rId2"/>
          <a:stretch>
            <a:fillRect/>
          </a:stretch>
        </p:blipFill>
        <p:spPr>
          <a:xfrm>
            <a:off x="1880681" y="457200"/>
            <a:ext cx="8430638" cy="5943600"/>
          </a:xfrm>
          <a:prstGeom prst="rect">
            <a:avLst/>
          </a:prstGeom>
        </p:spPr>
      </p:pic>
    </p:spTree>
    <p:extLst>
      <p:ext uri="{BB962C8B-B14F-4D97-AF65-F5344CB8AC3E}">
        <p14:creationId xmlns:p14="http://schemas.microsoft.com/office/powerpoint/2010/main" val="129091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9A24B-654C-B470-6D2E-F0FC0773DE5D}"/>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2299014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A7F4C4-FD7F-591C-C4B7-D42B73BFC943}"/>
              </a:ext>
            </a:extLst>
          </p:cNvPr>
          <p:cNvPicPr>
            <a:picLocks noChangeAspect="1"/>
          </p:cNvPicPr>
          <p:nvPr/>
        </p:nvPicPr>
        <p:blipFill>
          <a:blip r:embed="rId2"/>
          <a:stretch>
            <a:fillRect/>
          </a:stretch>
        </p:blipFill>
        <p:spPr>
          <a:xfrm>
            <a:off x="0" y="25336"/>
            <a:ext cx="12192000" cy="6807327"/>
          </a:xfrm>
          <a:prstGeom prst="rect">
            <a:avLst/>
          </a:prstGeom>
        </p:spPr>
      </p:pic>
    </p:spTree>
    <p:extLst>
      <p:ext uri="{BB962C8B-B14F-4D97-AF65-F5344CB8AC3E}">
        <p14:creationId xmlns:p14="http://schemas.microsoft.com/office/powerpoint/2010/main" val="2437033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4C2F59A-84A2-C290-2AD3-F5BF9FCBE943}"/>
              </a:ext>
            </a:extLst>
          </p:cNvPr>
          <p:cNvPicPr>
            <a:picLocks noChangeAspect="1"/>
          </p:cNvPicPr>
          <p:nvPr/>
        </p:nvPicPr>
        <p:blipFill>
          <a:blip r:embed="rId2"/>
          <a:srcRect t="1852" b="6702"/>
          <a:stretch/>
        </p:blipFill>
        <p:spPr>
          <a:xfrm>
            <a:off x="20" y="1282"/>
            <a:ext cx="12191980" cy="6856718"/>
          </a:xfrm>
          <a:prstGeom prst="rect">
            <a:avLst/>
          </a:prstGeom>
        </p:spPr>
      </p:pic>
    </p:spTree>
    <p:extLst>
      <p:ext uri="{BB962C8B-B14F-4D97-AF65-F5344CB8AC3E}">
        <p14:creationId xmlns:p14="http://schemas.microsoft.com/office/powerpoint/2010/main" val="2037762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CD69B-056D-FCEB-6B38-2F4B78F70F7F}"/>
              </a:ext>
            </a:extLst>
          </p:cNvPr>
          <p:cNvSpPr>
            <a:spLocks noGrp="1"/>
          </p:cNvSpPr>
          <p:nvPr>
            <p:ph type="title"/>
          </p:nvPr>
        </p:nvSpPr>
        <p:spPr>
          <a:xfrm>
            <a:off x="5297762" y="329184"/>
            <a:ext cx="6251110" cy="1783080"/>
          </a:xfrm>
        </p:spPr>
        <p:txBody>
          <a:bodyPr anchor="b">
            <a:normAutofit/>
          </a:bodyPr>
          <a:lstStyle/>
          <a:p>
            <a:r>
              <a:rPr lang="en-GB" sz="5400"/>
              <a:t>Task</a:t>
            </a:r>
          </a:p>
        </p:txBody>
      </p:sp>
      <p:pic>
        <p:nvPicPr>
          <p:cNvPr id="5" name="Picture 4" descr="Green dialogue boxes">
            <a:extLst>
              <a:ext uri="{FF2B5EF4-FFF2-40B4-BE49-F238E27FC236}">
                <a16:creationId xmlns:a16="http://schemas.microsoft.com/office/drawing/2014/main" id="{049F24F1-2448-B185-752A-B271C877C18D}"/>
              </a:ext>
            </a:extLst>
          </p:cNvPr>
          <p:cNvPicPr>
            <a:picLocks noChangeAspect="1"/>
          </p:cNvPicPr>
          <p:nvPr/>
        </p:nvPicPr>
        <p:blipFill>
          <a:blip r:embed="rId2"/>
          <a:srcRect l="18818" r="2464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F73B39-2260-4A71-D856-02B323D4605A}"/>
              </a:ext>
            </a:extLst>
          </p:cNvPr>
          <p:cNvSpPr>
            <a:spLocks noGrp="1"/>
          </p:cNvSpPr>
          <p:nvPr>
            <p:ph idx="1"/>
          </p:nvPr>
        </p:nvSpPr>
        <p:spPr>
          <a:xfrm>
            <a:off x="5297762" y="2706624"/>
            <a:ext cx="6251110" cy="3483864"/>
          </a:xfrm>
        </p:spPr>
        <p:txBody>
          <a:bodyPr>
            <a:normAutofit/>
          </a:bodyPr>
          <a:lstStyle/>
          <a:p>
            <a:r>
              <a:rPr lang="en-GB" sz="2200" dirty="0"/>
              <a:t>Find me an interesting fact about social media relevant to you :)</a:t>
            </a:r>
          </a:p>
          <a:p>
            <a:endParaRPr lang="en-GB" sz="2200" dirty="0"/>
          </a:p>
          <a:p>
            <a:r>
              <a:rPr lang="en-GB" sz="2200" dirty="0"/>
              <a:t>https://jime.open.ac.uk/articles/10.5334/jime.448</a:t>
            </a:r>
          </a:p>
          <a:p>
            <a:pPr marL="0" indent="0">
              <a:buNone/>
            </a:pPr>
            <a:endParaRPr lang="en-GB" sz="2200" dirty="0"/>
          </a:p>
        </p:txBody>
      </p:sp>
    </p:spTree>
    <p:extLst>
      <p:ext uri="{BB962C8B-B14F-4D97-AF65-F5344CB8AC3E}">
        <p14:creationId xmlns:p14="http://schemas.microsoft.com/office/powerpoint/2010/main" val="1836146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89AA00-840C-4917-8114-EEA9D0CDDDD9}"/>
              </a:ext>
            </a:extLst>
          </p:cNvPr>
          <p:cNvSpPr>
            <a:spLocks noGrp="1"/>
          </p:cNvSpPr>
          <p:nvPr>
            <p:ph type="title"/>
          </p:nvPr>
        </p:nvSpPr>
        <p:spPr/>
        <p:txBody>
          <a:bodyPr/>
          <a:lstStyle/>
          <a:p>
            <a:r>
              <a:rPr lang="en-GB" dirty="0"/>
              <a:t>BLOG POSTS VS JOURNAL ARTICLES</a:t>
            </a:r>
          </a:p>
        </p:txBody>
      </p:sp>
      <p:sp>
        <p:nvSpPr>
          <p:cNvPr id="5" name="Text Placeholder 4">
            <a:extLst>
              <a:ext uri="{FF2B5EF4-FFF2-40B4-BE49-F238E27FC236}">
                <a16:creationId xmlns:a16="http://schemas.microsoft.com/office/drawing/2014/main" id="{1A75A0BE-CFBE-42C9-B7DD-CD411721792F}"/>
              </a:ext>
            </a:extLst>
          </p:cNvPr>
          <p:cNvSpPr>
            <a:spLocks noGrp="1"/>
          </p:cNvSpPr>
          <p:nvPr>
            <p:ph type="body" idx="1"/>
          </p:nvPr>
        </p:nvSpPr>
        <p:spPr/>
        <p:txBody>
          <a:bodyPr/>
          <a:lstStyle/>
          <a:p>
            <a:r>
              <a:rPr lang="en-GB" dirty="0"/>
              <a:t>BLOGS</a:t>
            </a:r>
          </a:p>
        </p:txBody>
      </p:sp>
      <p:sp>
        <p:nvSpPr>
          <p:cNvPr id="6" name="Content Placeholder 5">
            <a:extLst>
              <a:ext uri="{FF2B5EF4-FFF2-40B4-BE49-F238E27FC236}">
                <a16:creationId xmlns:a16="http://schemas.microsoft.com/office/drawing/2014/main" id="{F69A0C97-A26F-45EA-A9D7-5988B549185F}"/>
              </a:ext>
            </a:extLst>
          </p:cNvPr>
          <p:cNvSpPr>
            <a:spLocks noGrp="1"/>
          </p:cNvSpPr>
          <p:nvPr>
            <p:ph sz="half" idx="2"/>
          </p:nvPr>
        </p:nvSpPr>
        <p:spPr/>
        <p:txBody>
          <a:bodyPr/>
          <a:lstStyle/>
          <a:p>
            <a:r>
              <a:rPr lang="en-GB" dirty="0"/>
              <a:t>700 -1000 words</a:t>
            </a:r>
          </a:p>
          <a:p>
            <a:r>
              <a:rPr lang="en-GB" dirty="0"/>
              <a:t>Informal style</a:t>
            </a:r>
          </a:p>
          <a:p>
            <a:r>
              <a:rPr lang="en-GB" dirty="0"/>
              <a:t>Target audience Academic, professional or public</a:t>
            </a:r>
          </a:p>
          <a:p>
            <a:r>
              <a:rPr lang="en-GB" dirty="0"/>
              <a:t>Content Colour images, tables, charts, diagrams, videos</a:t>
            </a:r>
          </a:p>
          <a:p>
            <a:r>
              <a:rPr lang="en-GB" dirty="0"/>
              <a:t>Accessibility Open access – unlimited audience</a:t>
            </a:r>
          </a:p>
        </p:txBody>
      </p:sp>
      <p:sp>
        <p:nvSpPr>
          <p:cNvPr id="7" name="Text Placeholder 6">
            <a:extLst>
              <a:ext uri="{FF2B5EF4-FFF2-40B4-BE49-F238E27FC236}">
                <a16:creationId xmlns:a16="http://schemas.microsoft.com/office/drawing/2014/main" id="{1D0683F0-DBFD-4D1C-975E-0F79433A5834}"/>
              </a:ext>
            </a:extLst>
          </p:cNvPr>
          <p:cNvSpPr>
            <a:spLocks noGrp="1"/>
          </p:cNvSpPr>
          <p:nvPr>
            <p:ph type="body" sz="quarter" idx="3"/>
          </p:nvPr>
        </p:nvSpPr>
        <p:spPr/>
        <p:txBody>
          <a:bodyPr/>
          <a:lstStyle/>
          <a:p>
            <a:r>
              <a:rPr lang="en-GB" dirty="0"/>
              <a:t>ARTICLES</a:t>
            </a:r>
          </a:p>
        </p:txBody>
      </p:sp>
      <p:sp>
        <p:nvSpPr>
          <p:cNvPr id="8" name="Content Placeholder 7">
            <a:extLst>
              <a:ext uri="{FF2B5EF4-FFF2-40B4-BE49-F238E27FC236}">
                <a16:creationId xmlns:a16="http://schemas.microsoft.com/office/drawing/2014/main" id="{1D7A13B8-D279-476A-8BF7-0D9D81BA2DEE}"/>
              </a:ext>
            </a:extLst>
          </p:cNvPr>
          <p:cNvSpPr>
            <a:spLocks noGrp="1"/>
          </p:cNvSpPr>
          <p:nvPr>
            <p:ph sz="quarter" idx="4"/>
          </p:nvPr>
        </p:nvSpPr>
        <p:spPr/>
        <p:txBody>
          <a:bodyPr/>
          <a:lstStyle/>
          <a:p>
            <a:r>
              <a:rPr lang="en-GB" dirty="0"/>
              <a:t>7000-10000 words</a:t>
            </a:r>
          </a:p>
          <a:p>
            <a:r>
              <a:rPr lang="en-GB" dirty="0"/>
              <a:t>Formal style</a:t>
            </a:r>
          </a:p>
          <a:p>
            <a:r>
              <a:rPr lang="en-GB" dirty="0"/>
              <a:t>Mainly academic</a:t>
            </a:r>
          </a:p>
          <a:p>
            <a:r>
              <a:rPr lang="en-GB" dirty="0"/>
              <a:t>Black and white tables, charts and diagrams</a:t>
            </a:r>
          </a:p>
          <a:p>
            <a:r>
              <a:rPr lang="en-GB" dirty="0"/>
              <a:t>Subscription – limited audience</a:t>
            </a:r>
          </a:p>
        </p:txBody>
      </p:sp>
    </p:spTree>
    <p:extLst>
      <p:ext uri="{BB962C8B-B14F-4D97-AF65-F5344CB8AC3E}">
        <p14:creationId xmlns:p14="http://schemas.microsoft.com/office/powerpoint/2010/main" val="1179456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660041" y="2767106"/>
            <a:ext cx="2880828" cy="3071906"/>
          </a:xfrm>
        </p:spPr>
        <p:txBody>
          <a:bodyPr anchor="t">
            <a:normAutofit/>
          </a:bodyPr>
          <a:lstStyle/>
          <a:p>
            <a:pPr algn="l"/>
            <a:r>
              <a:rPr lang="en-GB" sz="3700" b="1" dirty="0"/>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4303428" y="5882459"/>
            <a:ext cx="2355423" cy="535348"/>
          </a:xfrm>
        </p:spPr>
        <p:txBody>
          <a:bodyPr anchor="b">
            <a:normAutofit/>
          </a:bodyPr>
          <a:lstStyle/>
          <a:p>
            <a:pPr algn="l"/>
            <a:r>
              <a:rPr lang="en-GB" sz="2000" dirty="0"/>
              <a:t>Dr. Helen Lee </a:t>
            </a:r>
          </a:p>
        </p:txBody>
      </p:sp>
      <p:pic>
        <p:nvPicPr>
          <p:cNvPr id="5" name="Picture 4">
            <a:extLst>
              <a:ext uri="{FF2B5EF4-FFF2-40B4-BE49-F238E27FC236}">
                <a16:creationId xmlns:a16="http://schemas.microsoft.com/office/drawing/2014/main" id="{EE28A624-4180-F563-A487-8A9EC9447B10}"/>
              </a:ext>
            </a:extLst>
          </p:cNvPr>
          <p:cNvPicPr>
            <a:picLocks noChangeAspect="1"/>
          </p:cNvPicPr>
          <p:nvPr/>
        </p:nvPicPr>
        <p:blipFill>
          <a:blip r:embed="rId3"/>
          <a:stretch>
            <a:fillRect/>
          </a:stretch>
        </p:blipFill>
        <p:spPr>
          <a:xfrm>
            <a:off x="4038604" y="0"/>
            <a:ext cx="8153396" cy="5442267"/>
          </a:xfrm>
          <a:prstGeom prst="rect">
            <a:avLst/>
          </a:prstGeom>
        </p:spPr>
      </p:pic>
    </p:spTree>
    <p:extLst>
      <p:ext uri="{BB962C8B-B14F-4D97-AF65-F5344CB8AC3E}">
        <p14:creationId xmlns:p14="http://schemas.microsoft.com/office/powerpoint/2010/main" val="5388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40E04FD-64C6-0A4E-5E86-C1CB845FA2DE}"/>
              </a:ext>
            </a:extLst>
          </p:cNvPr>
          <p:cNvSpPr/>
          <p:nvPr/>
        </p:nvSpPr>
        <p:spPr>
          <a:xfrm>
            <a:off x="679622" y="667265"/>
            <a:ext cx="11379965" cy="604083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69A5DE31-4ADE-B5C1-6694-D7315CD95162}"/>
              </a:ext>
            </a:extLst>
          </p:cNvPr>
          <p:cNvSpPr/>
          <p:nvPr/>
        </p:nvSpPr>
        <p:spPr>
          <a:xfrm>
            <a:off x="1371600" y="1130643"/>
            <a:ext cx="10367318" cy="53628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DB904C0-1B98-F8DC-F88C-FD3D36D4EFAF}"/>
              </a:ext>
            </a:extLst>
          </p:cNvPr>
          <p:cNvSpPr/>
          <p:nvPr/>
        </p:nvSpPr>
        <p:spPr>
          <a:xfrm>
            <a:off x="1760838" y="1680519"/>
            <a:ext cx="9627973" cy="4510216"/>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7DCC1E3C-907C-9DCB-5719-7CF1B4879332}"/>
              </a:ext>
            </a:extLst>
          </p:cNvPr>
          <p:cNvSpPr/>
          <p:nvPr/>
        </p:nvSpPr>
        <p:spPr>
          <a:xfrm>
            <a:off x="2341605" y="2230395"/>
            <a:ext cx="8402595" cy="34969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ED9A3FA-B04D-A3C4-F344-7330C2D683AF}"/>
              </a:ext>
            </a:extLst>
          </p:cNvPr>
          <p:cNvSpPr txBox="1"/>
          <p:nvPr/>
        </p:nvSpPr>
        <p:spPr>
          <a:xfrm>
            <a:off x="577901" y="65837"/>
            <a:ext cx="4988966" cy="369332"/>
          </a:xfrm>
          <a:prstGeom prst="rect">
            <a:avLst/>
          </a:prstGeom>
          <a:noFill/>
        </p:spPr>
        <p:txBody>
          <a:bodyPr wrap="square" rtlCol="0">
            <a:spAutoFit/>
          </a:bodyPr>
          <a:lstStyle/>
          <a:p>
            <a:r>
              <a:rPr lang="en-GB" dirty="0"/>
              <a:t>Your research question(s)</a:t>
            </a:r>
          </a:p>
        </p:txBody>
      </p:sp>
      <p:sp>
        <p:nvSpPr>
          <p:cNvPr id="9" name="TextBox 8">
            <a:extLst>
              <a:ext uri="{FF2B5EF4-FFF2-40B4-BE49-F238E27FC236}">
                <a16:creationId xmlns:a16="http://schemas.microsoft.com/office/drawing/2014/main" id="{CCFF9256-ED8D-ED65-2446-400ED74B6953}"/>
              </a:ext>
            </a:extLst>
          </p:cNvPr>
          <p:cNvSpPr txBox="1"/>
          <p:nvPr/>
        </p:nvSpPr>
        <p:spPr>
          <a:xfrm>
            <a:off x="1371600" y="753035"/>
            <a:ext cx="2977563" cy="377608"/>
          </a:xfrm>
          <a:prstGeom prst="rect">
            <a:avLst/>
          </a:prstGeom>
          <a:noFill/>
        </p:spPr>
        <p:txBody>
          <a:bodyPr wrap="square" rtlCol="0">
            <a:spAutoFit/>
          </a:bodyPr>
          <a:lstStyle/>
          <a:p>
            <a:r>
              <a:rPr lang="en-GB" dirty="0"/>
              <a:t>Your paradigm</a:t>
            </a:r>
          </a:p>
        </p:txBody>
      </p:sp>
      <p:sp>
        <p:nvSpPr>
          <p:cNvPr id="10" name="TextBox 9">
            <a:extLst>
              <a:ext uri="{FF2B5EF4-FFF2-40B4-BE49-F238E27FC236}">
                <a16:creationId xmlns:a16="http://schemas.microsoft.com/office/drawing/2014/main" id="{DEC0BF8F-582A-8BC1-69E2-AC9A7E7187B4}"/>
              </a:ext>
            </a:extLst>
          </p:cNvPr>
          <p:cNvSpPr txBox="1"/>
          <p:nvPr/>
        </p:nvSpPr>
        <p:spPr>
          <a:xfrm>
            <a:off x="1951745" y="1216413"/>
            <a:ext cx="2977563" cy="369332"/>
          </a:xfrm>
          <a:prstGeom prst="rect">
            <a:avLst/>
          </a:prstGeom>
          <a:noFill/>
        </p:spPr>
        <p:txBody>
          <a:bodyPr wrap="square" rtlCol="0">
            <a:spAutoFit/>
          </a:bodyPr>
          <a:lstStyle/>
          <a:p>
            <a:r>
              <a:rPr lang="en-GB" dirty="0"/>
              <a:t>Your conceptual framework</a:t>
            </a:r>
          </a:p>
        </p:txBody>
      </p:sp>
      <p:sp>
        <p:nvSpPr>
          <p:cNvPr id="11" name="TextBox 10">
            <a:extLst>
              <a:ext uri="{FF2B5EF4-FFF2-40B4-BE49-F238E27FC236}">
                <a16:creationId xmlns:a16="http://schemas.microsoft.com/office/drawing/2014/main" id="{03B734E3-066B-4114-010C-71617A0F8A2B}"/>
              </a:ext>
            </a:extLst>
          </p:cNvPr>
          <p:cNvSpPr txBox="1"/>
          <p:nvPr/>
        </p:nvSpPr>
        <p:spPr>
          <a:xfrm>
            <a:off x="2581835" y="1736592"/>
            <a:ext cx="3088982" cy="369332"/>
          </a:xfrm>
          <a:prstGeom prst="rect">
            <a:avLst/>
          </a:prstGeom>
          <a:noFill/>
        </p:spPr>
        <p:txBody>
          <a:bodyPr wrap="square" rtlCol="0">
            <a:spAutoFit/>
          </a:bodyPr>
          <a:lstStyle/>
          <a:p>
            <a:r>
              <a:rPr lang="en-GB" dirty="0"/>
              <a:t>Your theoretical framework</a:t>
            </a:r>
          </a:p>
        </p:txBody>
      </p:sp>
      <p:sp>
        <p:nvSpPr>
          <p:cNvPr id="13" name="Rectangle: Rounded Corners 12">
            <a:extLst>
              <a:ext uri="{FF2B5EF4-FFF2-40B4-BE49-F238E27FC236}">
                <a16:creationId xmlns:a16="http://schemas.microsoft.com/office/drawing/2014/main" id="{8DF15802-5C70-A225-33A9-D0CB71119E18}"/>
              </a:ext>
            </a:extLst>
          </p:cNvPr>
          <p:cNvSpPr/>
          <p:nvPr/>
        </p:nvSpPr>
        <p:spPr>
          <a:xfrm>
            <a:off x="2989089" y="2655800"/>
            <a:ext cx="7384356" cy="275376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BCACCC34-C9BE-5935-FC66-600C6D8CE8CA}"/>
              </a:ext>
            </a:extLst>
          </p:cNvPr>
          <p:cNvSpPr txBox="1"/>
          <p:nvPr/>
        </p:nvSpPr>
        <p:spPr>
          <a:xfrm>
            <a:off x="3142770" y="2230395"/>
            <a:ext cx="3088982" cy="369332"/>
          </a:xfrm>
          <a:prstGeom prst="rect">
            <a:avLst/>
          </a:prstGeom>
          <a:noFill/>
        </p:spPr>
        <p:txBody>
          <a:bodyPr wrap="square" rtlCol="0">
            <a:spAutoFit/>
          </a:bodyPr>
          <a:lstStyle/>
          <a:p>
            <a:r>
              <a:rPr lang="en-GB" dirty="0"/>
              <a:t>Your research design</a:t>
            </a:r>
          </a:p>
        </p:txBody>
      </p:sp>
    </p:spTree>
    <p:extLst>
      <p:ext uri="{BB962C8B-B14F-4D97-AF65-F5344CB8AC3E}">
        <p14:creationId xmlns:p14="http://schemas.microsoft.com/office/powerpoint/2010/main" val="357323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6EE923-C491-92B6-2853-267FF3194B34}"/>
              </a:ext>
            </a:extLst>
          </p:cNvPr>
          <p:cNvSpPr>
            <a:spLocks noGrp="1"/>
          </p:cNvSpPr>
          <p:nvPr>
            <p:ph sz="half" idx="1"/>
          </p:nvPr>
        </p:nvSpPr>
        <p:spPr>
          <a:xfrm>
            <a:off x="4448076" y="1412488"/>
            <a:ext cx="3427283" cy="4363844"/>
          </a:xfrm>
        </p:spPr>
        <p:txBody>
          <a:bodyPr>
            <a:normAutofit/>
          </a:bodyPr>
          <a:lstStyle/>
          <a:p>
            <a:pPr>
              <a:buFont typeface="Arial" panose="020B0604020202020204" pitchFamily="34" charset="0"/>
              <a:buChar char="•"/>
            </a:pPr>
            <a:r>
              <a:rPr lang="en-GB" sz="1400" dirty="0"/>
              <a:t>1</a:t>
            </a:r>
          </a:p>
          <a:p>
            <a:pPr>
              <a:buFont typeface="Arial" panose="020B0604020202020204" pitchFamily="34" charset="0"/>
              <a:buChar char="•"/>
            </a:pPr>
            <a:r>
              <a:rPr lang="en-GB" sz="1400" dirty="0"/>
              <a:t>Research Preparation Ethics Approval </a:t>
            </a:r>
          </a:p>
          <a:p>
            <a:pPr marL="742950" lvl="1" indent="-285750">
              <a:buFont typeface="Arial" panose="020B0604020202020204" pitchFamily="34" charset="0"/>
              <a:buChar char="•"/>
            </a:pPr>
            <a:r>
              <a:rPr lang="en-GB" sz="1400" dirty="0"/>
              <a:t>Ethics application</a:t>
            </a:r>
          </a:p>
          <a:p>
            <a:pPr marL="742950" lvl="1" indent="-285750">
              <a:buFont typeface="Arial" panose="020B0604020202020204" pitchFamily="34" charset="0"/>
              <a:buChar char="•"/>
            </a:pPr>
            <a:r>
              <a:rPr lang="en-GB" sz="1400" dirty="0"/>
              <a:t>Participant information sheets</a:t>
            </a:r>
          </a:p>
          <a:p>
            <a:pPr marL="742950" lvl="1" indent="-285750">
              <a:buFont typeface="Arial" panose="020B0604020202020204" pitchFamily="34" charset="0"/>
              <a:buChar char="•"/>
            </a:pPr>
            <a:r>
              <a:rPr lang="en-GB" sz="1400" dirty="0"/>
              <a:t>Consent forms</a:t>
            </a:r>
          </a:p>
          <a:p>
            <a:pPr marL="742950" lvl="1" indent="-285750">
              <a:buFont typeface="Arial" panose="020B0604020202020204" pitchFamily="34" charset="0"/>
              <a:buChar char="•"/>
            </a:pPr>
            <a:r>
              <a:rPr lang="en-GB" sz="1400" dirty="0"/>
              <a:t>Data management plan</a:t>
            </a:r>
          </a:p>
          <a:p>
            <a:pPr>
              <a:buFont typeface="Arial" panose="020B0604020202020204" pitchFamily="34" charset="0"/>
              <a:buChar char="•"/>
            </a:pPr>
            <a:r>
              <a:rPr lang="en-GB" sz="1400" dirty="0"/>
              <a:t>Sampling Strategy </a:t>
            </a:r>
          </a:p>
          <a:p>
            <a:pPr marL="742950" lvl="1" indent="-285750">
              <a:buFont typeface="Arial" panose="020B0604020202020204" pitchFamily="34" charset="0"/>
              <a:buChar char="•"/>
            </a:pPr>
            <a:r>
              <a:rPr lang="en-GB" sz="1400" dirty="0"/>
              <a:t>Sampling method selection</a:t>
            </a:r>
          </a:p>
          <a:p>
            <a:pPr marL="742950" lvl="1" indent="-285750">
              <a:buFont typeface="Arial" panose="020B0604020202020204" pitchFamily="34" charset="0"/>
              <a:buChar char="•"/>
            </a:pPr>
            <a:r>
              <a:rPr lang="en-GB" sz="1400" dirty="0"/>
              <a:t>Sample size determination</a:t>
            </a:r>
          </a:p>
          <a:p>
            <a:pPr marL="742950" lvl="1" indent="-285750">
              <a:buFont typeface="Arial" panose="020B0604020202020204" pitchFamily="34" charset="0"/>
              <a:buChar char="•"/>
            </a:pPr>
            <a:r>
              <a:rPr lang="en-GB" sz="1400" dirty="0"/>
              <a:t>Inclusion/exclusion criteria</a:t>
            </a:r>
          </a:p>
          <a:p>
            <a:pPr marL="742950" lvl="1" indent="-285750">
              <a:buFont typeface="Arial" panose="020B0604020202020204" pitchFamily="34" charset="0"/>
              <a:buChar char="•"/>
            </a:pPr>
            <a:r>
              <a:rPr lang="en-GB" sz="1400" dirty="0"/>
              <a:t>Recruitment strategy</a:t>
            </a:r>
          </a:p>
          <a:p>
            <a:pPr>
              <a:buFont typeface="Arial" panose="020B0604020202020204" pitchFamily="34" charset="0"/>
              <a:buChar char="•"/>
            </a:pPr>
            <a:r>
              <a:rPr lang="en-GB" sz="1400" dirty="0"/>
              <a:t>Interview Protocol Development </a:t>
            </a:r>
          </a:p>
          <a:p>
            <a:pPr marL="742950" lvl="1" indent="-285750">
              <a:buFont typeface="Arial" panose="020B0604020202020204" pitchFamily="34" charset="0"/>
              <a:buChar char="•"/>
            </a:pPr>
            <a:r>
              <a:rPr lang="en-GB" sz="1400" dirty="0"/>
              <a:t>Question design</a:t>
            </a:r>
          </a:p>
          <a:p>
            <a:pPr marL="742950" lvl="1" indent="-285750">
              <a:buFont typeface="Arial" panose="020B0604020202020204" pitchFamily="34" charset="0"/>
              <a:buChar char="•"/>
            </a:pPr>
            <a:r>
              <a:rPr lang="en-GB" sz="1400" dirty="0"/>
              <a:t>Interview guide</a:t>
            </a:r>
          </a:p>
          <a:p>
            <a:pPr marL="742950" lvl="1" indent="-285750">
              <a:buFont typeface="Arial" panose="020B0604020202020204" pitchFamily="34" charset="0"/>
              <a:buChar char="•"/>
            </a:pPr>
            <a:r>
              <a:rPr lang="en-GB" sz="1400" dirty="0"/>
              <a:t>Prompts and probes</a:t>
            </a:r>
          </a:p>
          <a:p>
            <a:pPr marL="742950" lvl="1" indent="-285750">
              <a:buFont typeface="Arial" panose="020B0604020202020204" pitchFamily="34" charset="0"/>
              <a:buChar char="•"/>
            </a:pPr>
            <a:r>
              <a:rPr lang="en-GB" sz="1400" dirty="0"/>
              <a:t>Recording procedures</a:t>
            </a:r>
          </a:p>
          <a:p>
            <a:endParaRPr lang="en-GB" sz="1400" dirty="0"/>
          </a:p>
        </p:txBody>
      </p:sp>
      <p:sp>
        <p:nvSpPr>
          <p:cNvPr id="4" name="Content Placeholder 3">
            <a:extLst>
              <a:ext uri="{FF2B5EF4-FFF2-40B4-BE49-F238E27FC236}">
                <a16:creationId xmlns:a16="http://schemas.microsoft.com/office/drawing/2014/main" id="{FF613E9B-81AB-A731-4891-A9060ACE8786}"/>
              </a:ext>
            </a:extLst>
          </p:cNvPr>
          <p:cNvSpPr>
            <a:spLocks noGrp="1"/>
          </p:cNvSpPr>
          <p:nvPr>
            <p:ph sz="half" idx="2"/>
          </p:nvPr>
        </p:nvSpPr>
        <p:spPr>
          <a:xfrm>
            <a:off x="8451604" y="1412489"/>
            <a:ext cx="3197701" cy="4363844"/>
          </a:xfrm>
        </p:spPr>
        <p:txBody>
          <a:bodyPr>
            <a:normAutofit/>
          </a:bodyPr>
          <a:lstStyle/>
          <a:p>
            <a:pPr marL="0" indent="0">
              <a:buNone/>
            </a:pPr>
            <a:r>
              <a:rPr lang="en-GB" sz="1700"/>
              <a:t>2.</a:t>
            </a:r>
          </a:p>
          <a:p>
            <a:r>
              <a:rPr lang="en-GB" sz="1700"/>
              <a:t>Pilot Study </a:t>
            </a:r>
          </a:p>
          <a:p>
            <a:pPr lvl="1"/>
            <a:r>
              <a:rPr lang="en-GB" sz="1700"/>
              <a:t>Test Protocol </a:t>
            </a:r>
          </a:p>
          <a:p>
            <a:pPr lvl="2"/>
            <a:r>
              <a:rPr lang="en-GB" sz="1700"/>
              <a:t>Trial interviews</a:t>
            </a:r>
          </a:p>
          <a:p>
            <a:pPr lvl="2"/>
            <a:r>
              <a:rPr lang="en-GB" sz="1700"/>
              <a:t>Protocol testing</a:t>
            </a:r>
          </a:p>
          <a:p>
            <a:pPr lvl="2"/>
            <a:r>
              <a:rPr lang="en-GB" sz="1700"/>
              <a:t>Timing assessment</a:t>
            </a:r>
          </a:p>
          <a:p>
            <a:pPr lvl="1"/>
            <a:r>
              <a:rPr lang="en-GB" sz="1700"/>
              <a:t>Refine Questions </a:t>
            </a:r>
          </a:p>
          <a:p>
            <a:pPr lvl="2"/>
            <a:r>
              <a:rPr lang="en-GB" sz="1700"/>
              <a:t>Question clarity</a:t>
            </a:r>
          </a:p>
          <a:p>
            <a:pPr lvl="2"/>
            <a:r>
              <a:rPr lang="en-GB" sz="1700"/>
              <a:t>Flow adjustment</a:t>
            </a:r>
          </a:p>
          <a:p>
            <a:pPr lvl="2"/>
            <a:r>
              <a:rPr lang="en-GB" sz="1700"/>
              <a:t>Additional prompts</a:t>
            </a:r>
          </a:p>
          <a:p>
            <a:pPr lvl="1"/>
            <a:r>
              <a:rPr lang="en-GB" sz="1700"/>
              <a:t>Initial Analysis </a:t>
            </a:r>
          </a:p>
          <a:p>
            <a:pPr lvl="2"/>
            <a:r>
              <a:rPr lang="en-GB" sz="1700"/>
              <a:t>Preliminary coding</a:t>
            </a:r>
          </a:p>
          <a:p>
            <a:pPr lvl="2"/>
            <a:r>
              <a:rPr lang="en-GB" sz="1700"/>
              <a:t>Method verification</a:t>
            </a:r>
          </a:p>
          <a:p>
            <a:pPr lvl="2"/>
            <a:r>
              <a:rPr lang="en-GB" sz="1700"/>
              <a:t>Protocol refinement</a:t>
            </a:r>
          </a:p>
          <a:p>
            <a:pPr marL="0" indent="0">
              <a:buNone/>
            </a:pPr>
            <a:endParaRPr lang="en-GB" sz="1700"/>
          </a:p>
        </p:txBody>
      </p:sp>
      <p:sp>
        <p:nvSpPr>
          <p:cNvPr id="8" name="Title 7">
            <a:extLst>
              <a:ext uri="{FF2B5EF4-FFF2-40B4-BE49-F238E27FC236}">
                <a16:creationId xmlns:a16="http://schemas.microsoft.com/office/drawing/2014/main" id="{E45A17D8-F737-D132-D6B5-CB4F3693CA5A}"/>
              </a:ext>
            </a:extLst>
          </p:cNvPr>
          <p:cNvSpPr>
            <a:spLocks noGrp="1"/>
          </p:cNvSpPr>
          <p:nvPr>
            <p:ph type="title"/>
          </p:nvPr>
        </p:nvSpPr>
        <p:spPr/>
        <p:txBody>
          <a:bodyPr/>
          <a:lstStyle/>
          <a:p>
            <a:r>
              <a:rPr lang="en-US" dirty="0"/>
              <a:t>W2</a:t>
            </a:r>
            <a:endParaRPr lang="en-GB" dirty="0"/>
          </a:p>
        </p:txBody>
      </p:sp>
      <p:sp>
        <p:nvSpPr>
          <p:cNvPr id="12" name="TextBox 11">
            <a:extLst>
              <a:ext uri="{FF2B5EF4-FFF2-40B4-BE49-F238E27FC236}">
                <a16:creationId xmlns:a16="http://schemas.microsoft.com/office/drawing/2014/main" id="{625C967C-ACF4-4DCC-03E7-EA8CA13C0758}"/>
              </a:ext>
            </a:extLst>
          </p:cNvPr>
          <p:cNvSpPr txBox="1"/>
          <p:nvPr/>
        </p:nvSpPr>
        <p:spPr>
          <a:xfrm>
            <a:off x="838199" y="2303925"/>
            <a:ext cx="3312191" cy="1200329"/>
          </a:xfrm>
          <a:prstGeom prst="rect">
            <a:avLst/>
          </a:prstGeom>
          <a:noFill/>
        </p:spPr>
        <p:txBody>
          <a:bodyPr wrap="square">
            <a:spAutoFit/>
          </a:bodyPr>
          <a:lstStyle/>
          <a:p>
            <a:r>
              <a:rPr lang="en-GB" sz="3600" dirty="0"/>
              <a:t>Methodological elements</a:t>
            </a:r>
          </a:p>
        </p:txBody>
      </p:sp>
    </p:spTree>
    <p:extLst>
      <p:ext uri="{BB962C8B-B14F-4D97-AF65-F5344CB8AC3E}">
        <p14:creationId xmlns:p14="http://schemas.microsoft.com/office/powerpoint/2010/main" val="47526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sp>
        <p:nvSpPr>
          <p:cNvPr id="7" name="Content Placeholder 6">
            <a:extLst>
              <a:ext uri="{FF2B5EF4-FFF2-40B4-BE49-F238E27FC236}">
                <a16:creationId xmlns:a16="http://schemas.microsoft.com/office/drawing/2014/main" id="{3A80589C-2248-D395-BE95-156B6BCB15C1}"/>
              </a:ext>
            </a:extLst>
          </p:cNvPr>
          <p:cNvSpPr>
            <a:spLocks noGrp="1"/>
          </p:cNvSpPr>
          <p:nvPr>
            <p:ph sz="half" idx="2"/>
          </p:nvPr>
        </p:nvSpPr>
        <p:spPr>
          <a:xfrm>
            <a:off x="8451604" y="1412489"/>
            <a:ext cx="3197701" cy="4363844"/>
          </a:xfrm>
        </p:spPr>
        <p:txBody>
          <a:bodyPr>
            <a:normAutofit/>
          </a:bodyPr>
          <a:lstStyle/>
          <a:p>
            <a:r>
              <a:rPr lang="en-GB" sz="1100" dirty="0"/>
              <a:t>Key Points:</a:t>
            </a:r>
          </a:p>
          <a:p>
            <a:pPr>
              <a:buFont typeface="Arial" panose="020B0604020202020204" pitchFamily="34" charset="0"/>
              <a:buChar char="•"/>
            </a:pPr>
            <a:r>
              <a:rPr lang="en-GB" sz="1100" dirty="0"/>
              <a:t>Ethics approval should be obtained before any participant contact</a:t>
            </a:r>
          </a:p>
          <a:p>
            <a:pPr>
              <a:buFont typeface="Arial" panose="020B0604020202020204" pitchFamily="34" charset="0"/>
              <a:buChar char="•"/>
            </a:pPr>
            <a:r>
              <a:rPr lang="en-GB" sz="1100" dirty="0"/>
              <a:t>Pilot study findings may lead to refinements in all previous elements</a:t>
            </a:r>
          </a:p>
          <a:p>
            <a:pPr>
              <a:buFont typeface="Arial" panose="020B0604020202020204" pitchFamily="34" charset="0"/>
              <a:buChar char="•"/>
            </a:pPr>
            <a:r>
              <a:rPr lang="en-GB" sz="1100" dirty="0"/>
              <a:t>Sampling strategy should align with research questions and theoretical framework</a:t>
            </a:r>
          </a:p>
          <a:p>
            <a:pPr>
              <a:buFont typeface="Arial" panose="020B0604020202020204" pitchFamily="34" charset="0"/>
              <a:buChar char="•"/>
            </a:pPr>
            <a:r>
              <a:rPr lang="en-GB" sz="1100" dirty="0"/>
              <a:t>Interview protocol should reflect conceptual framework elements</a:t>
            </a:r>
          </a:p>
          <a:p>
            <a:pPr>
              <a:buFont typeface="Arial" panose="020B0604020202020204" pitchFamily="34" charset="0"/>
              <a:buChar char="•"/>
            </a:pPr>
            <a:r>
              <a:rPr lang="en-GB" sz="1100" dirty="0"/>
              <a:t>All elements should align with chosen research paradigm</a:t>
            </a:r>
          </a:p>
          <a:p>
            <a:r>
              <a:rPr lang="en-GB" sz="1100" dirty="0"/>
              <a:t>These methodological elements are iterative and may require revisiting based on:</a:t>
            </a:r>
          </a:p>
          <a:p>
            <a:pPr>
              <a:buFont typeface="Arial" panose="020B0604020202020204" pitchFamily="34" charset="0"/>
              <a:buChar char="•"/>
            </a:pPr>
            <a:r>
              <a:rPr lang="en-GB" sz="1100" dirty="0"/>
              <a:t>Pilot study findings</a:t>
            </a:r>
          </a:p>
          <a:p>
            <a:pPr>
              <a:buFont typeface="Arial" panose="020B0604020202020204" pitchFamily="34" charset="0"/>
              <a:buChar char="•"/>
            </a:pPr>
            <a:r>
              <a:rPr lang="en-GB" sz="1100" dirty="0"/>
              <a:t>Initial data collection experiences</a:t>
            </a:r>
          </a:p>
          <a:p>
            <a:pPr>
              <a:buFont typeface="Arial" panose="020B0604020202020204" pitchFamily="34" charset="0"/>
              <a:buChar char="•"/>
            </a:pPr>
            <a:r>
              <a:rPr lang="en-GB" sz="1100" dirty="0"/>
              <a:t>Emerging themes</a:t>
            </a:r>
          </a:p>
          <a:p>
            <a:pPr>
              <a:buFont typeface="Arial" panose="020B0604020202020204" pitchFamily="34" charset="0"/>
              <a:buChar char="•"/>
            </a:pPr>
            <a:r>
              <a:rPr lang="en-GB" sz="1100" dirty="0"/>
              <a:t>Practical constraints</a:t>
            </a:r>
          </a:p>
          <a:p>
            <a:endParaRPr lang="en-GB" sz="1100" dirty="0"/>
          </a:p>
        </p:txBody>
      </p:sp>
      <p:sp>
        <p:nvSpPr>
          <p:cNvPr id="3" name="TextBox 2">
            <a:extLst>
              <a:ext uri="{FF2B5EF4-FFF2-40B4-BE49-F238E27FC236}">
                <a16:creationId xmlns:a16="http://schemas.microsoft.com/office/drawing/2014/main" id="{2B7142E1-D109-119E-E20E-1E449631085F}"/>
              </a:ext>
            </a:extLst>
          </p:cNvPr>
          <p:cNvSpPr txBox="1"/>
          <p:nvPr/>
        </p:nvSpPr>
        <p:spPr>
          <a:xfrm>
            <a:off x="591349" y="1854938"/>
            <a:ext cx="2803429" cy="584775"/>
          </a:xfrm>
          <a:prstGeom prst="rect">
            <a:avLst/>
          </a:prstGeom>
          <a:noFill/>
        </p:spPr>
        <p:txBody>
          <a:bodyPr wrap="square">
            <a:spAutoFit/>
          </a:bodyPr>
          <a:lstStyle/>
          <a:p>
            <a:r>
              <a:rPr lang="en-GB" sz="3200" dirty="0"/>
              <a:t>Main Study</a:t>
            </a:r>
          </a:p>
        </p:txBody>
      </p:sp>
    </p:spTree>
    <p:extLst>
      <p:ext uri="{BB962C8B-B14F-4D97-AF65-F5344CB8AC3E}">
        <p14:creationId xmlns:p14="http://schemas.microsoft.com/office/powerpoint/2010/main" val="1167663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6CFDC0-55BA-CC9A-0032-BC1C1DEA65D0}"/>
              </a:ext>
            </a:extLst>
          </p:cNvPr>
          <p:cNvSpPr>
            <a:spLocks noGrp="1"/>
          </p:cNvSpPr>
          <p:nvPr>
            <p:ph type="title"/>
          </p:nvPr>
        </p:nvSpPr>
        <p:spPr>
          <a:xfrm>
            <a:off x="838200" y="365125"/>
            <a:ext cx="10515600" cy="1325563"/>
          </a:xfrm>
        </p:spPr>
        <p:txBody>
          <a:bodyPr>
            <a:normAutofit/>
          </a:bodyPr>
          <a:lstStyle/>
          <a:p>
            <a:r>
              <a:rPr lang="en-GB" sz="5400" dirty="0"/>
              <a:t>Key Points</a:t>
            </a:r>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should be obtained before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r>
              <a:rPr lang="en-GB" sz="2200"/>
              <a:t>These methodological elements are iterative and may require revisiting based on:</a:t>
            </a:r>
          </a:p>
          <a:p>
            <a:pPr>
              <a:buFont typeface="Arial" panose="020B0604020202020204" pitchFamily="34" charset="0"/>
              <a:buChar char="•"/>
            </a:pPr>
            <a:r>
              <a:rPr lang="en-GB" sz="2200"/>
              <a:t>Pilot study findings</a:t>
            </a:r>
          </a:p>
          <a:p>
            <a:pPr>
              <a:buFont typeface="Arial" panose="020B0604020202020204" pitchFamily="34" charset="0"/>
              <a:buChar char="•"/>
            </a:pPr>
            <a:r>
              <a:rPr lang="en-GB" sz="2200"/>
              <a:t>Initial data collection experiences</a:t>
            </a:r>
          </a:p>
          <a:p>
            <a:pPr>
              <a:buFont typeface="Arial" panose="020B0604020202020204" pitchFamily="34" charset="0"/>
              <a:buChar char="•"/>
            </a:pPr>
            <a:r>
              <a:rPr lang="en-GB" sz="2200"/>
              <a:t>Emerging themes</a:t>
            </a:r>
          </a:p>
          <a:p>
            <a:pPr>
              <a:buFont typeface="Arial" panose="020B0604020202020204" pitchFamily="34" charset="0"/>
              <a:buChar char="•"/>
            </a:pPr>
            <a:r>
              <a:rPr lang="en-GB" sz="2200"/>
              <a:t>Practical constraints</a:t>
            </a:r>
          </a:p>
          <a:p>
            <a:endParaRPr lang="en-GB" sz="2200"/>
          </a:p>
        </p:txBody>
      </p:sp>
    </p:spTree>
    <p:extLst>
      <p:ext uri="{BB962C8B-B14F-4D97-AF65-F5344CB8AC3E}">
        <p14:creationId xmlns:p14="http://schemas.microsoft.com/office/powerpoint/2010/main" val="10574781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0080" y="320040"/>
            <a:ext cx="6692827" cy="3892669"/>
          </a:xfrm>
        </p:spPr>
        <p:txBody>
          <a:bodyPr>
            <a:normAutofit/>
          </a:bodyPr>
          <a:lstStyle/>
          <a:p>
            <a:pPr algn="l"/>
            <a:r>
              <a:rPr lang="en-GB" sz="4600" dirty="0"/>
              <a:t>RESEARCH PRINCIPLES AND PHILOSOPHY </a:t>
            </a:r>
            <a:br>
              <a:rPr lang="en-GB" sz="4600" dirty="0"/>
            </a:br>
            <a:r>
              <a:rPr lang="en-GB" sz="4600" dirty="0"/>
              <a:t>REVISITED</a:t>
            </a:r>
            <a:br>
              <a:rPr lang="en-GB" sz="4600" dirty="0"/>
            </a:br>
            <a:endParaRPr lang="en-GB" sz="46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0080" y="4631161"/>
            <a:ext cx="6692827" cy="1569486"/>
          </a:xfrm>
        </p:spPr>
        <p:txBody>
          <a:bodyPr>
            <a:normAutofit/>
          </a:bodyPr>
          <a:lstStyle/>
          <a:p>
            <a:pPr algn="l"/>
            <a:r>
              <a:rPr lang="en-GB" dirty="0"/>
              <a:t>DR HELEN LEE 2025</a:t>
            </a:r>
          </a:p>
        </p:txBody>
      </p:sp>
      <p:pic>
        <p:nvPicPr>
          <p:cNvPr id="6" name="Picture 5" descr="A black and white pattern&#10;&#10;AI-generated content may be incorrect.">
            <a:extLst>
              <a:ext uri="{FF2B5EF4-FFF2-40B4-BE49-F238E27FC236}">
                <a16:creationId xmlns:a16="http://schemas.microsoft.com/office/drawing/2014/main" id="{364012A8-EAB6-ED5A-B493-D856E998D3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dirty="0"/>
              <a:t>You must read key texts and beyond at doctoral level that cover the method and for this you may have to go beyond your modules reading list.</a:t>
            </a:r>
          </a:p>
          <a:p>
            <a:r>
              <a:rPr lang="en-GB" sz="1400" dirty="0"/>
              <a:t>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272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alphaModFix amt="60000"/>
          </a:blip>
          <a:srcRect t="1059" r="-1" b="7326"/>
          <a:stretch/>
        </p:blipFill>
        <p:spPr>
          <a:xfrm>
            <a:off x="187388" y="182880"/>
            <a:ext cx="11824481" cy="6499784"/>
          </a:xfrm>
          <a:prstGeom prst="rect">
            <a:avLst/>
          </a:prstGeom>
        </p:spPr>
      </p:pic>
      <p:sp>
        <p:nvSpPr>
          <p:cNvPr id="2" name="Title 1">
            <a:extLst>
              <a:ext uri="{FF2B5EF4-FFF2-40B4-BE49-F238E27FC236}">
                <a16:creationId xmlns:a16="http://schemas.microsoft.com/office/drawing/2014/main" id="{5269210E-1FE2-8854-5901-2DD5402D7950}"/>
              </a:ext>
            </a:extLst>
          </p:cNvPr>
          <p:cNvSpPr>
            <a:spLocks noGrp="1"/>
          </p:cNvSpPr>
          <p:nvPr>
            <p:ph type="title"/>
          </p:nvPr>
        </p:nvSpPr>
        <p:spPr>
          <a:xfrm>
            <a:off x="1198181" y="1122363"/>
            <a:ext cx="9795637" cy="2217158"/>
          </a:xfrm>
        </p:spPr>
        <p:txBody>
          <a:bodyPr vert="horz" lIns="91440" tIns="45720" rIns="91440" bIns="45720" rtlCol="0" anchor="b">
            <a:normAutofit/>
          </a:bodyPr>
          <a:lstStyle/>
          <a:p>
            <a:r>
              <a:rPr lang="en-US" sz="5200">
                <a:solidFill>
                  <a:srgbClr val="FFFFFF"/>
                </a:solidFill>
              </a:rPr>
              <a:t>Alien B</a:t>
            </a:r>
          </a:p>
        </p:txBody>
      </p:sp>
    </p:spTree>
    <p:extLst>
      <p:ext uri="{BB962C8B-B14F-4D97-AF65-F5344CB8AC3E}">
        <p14:creationId xmlns:p14="http://schemas.microsoft.com/office/powerpoint/2010/main" val="3194851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ople talking in office">
            <a:extLst>
              <a:ext uri="{FF2B5EF4-FFF2-40B4-BE49-F238E27FC236}">
                <a16:creationId xmlns:a16="http://schemas.microsoft.com/office/drawing/2014/main" id="{91F094A0-FE4F-1977-101F-8086D6D8F49B}"/>
              </a:ext>
            </a:extLst>
          </p:cNvPr>
          <p:cNvPicPr>
            <a:picLocks noChangeAspect="1"/>
          </p:cNvPicPr>
          <p:nvPr/>
        </p:nvPicPr>
        <p:blipFill rotWithShape="1">
          <a:blip r:embed="rId2">
            <a:extLst>
              <a:ext uri="{28A0092B-C50C-407E-A947-70E740481C1C}">
                <a14:useLocalDpi xmlns:a14="http://schemas.microsoft.com/office/drawing/2010/main" val="0"/>
              </a:ext>
            </a:extLst>
          </a:blip>
          <a:srcRect l="883" r="1" b="1"/>
          <a:stretch/>
        </p:blipFill>
        <p:spPr>
          <a:xfrm>
            <a:off x="641276" y="643467"/>
            <a:ext cx="4013020" cy="2702558"/>
          </a:xfrm>
          <a:prstGeom prst="rect">
            <a:avLst/>
          </a:prstGeom>
        </p:spPr>
      </p:pic>
      <p:pic>
        <p:nvPicPr>
          <p:cNvPr id="4" name="Picture 3" descr="Close-up of graph">
            <a:extLst>
              <a:ext uri="{FF2B5EF4-FFF2-40B4-BE49-F238E27FC236}">
                <a16:creationId xmlns:a16="http://schemas.microsoft.com/office/drawing/2014/main" id="{E70F1CB5-CD7B-EB63-E14F-0AC1B381A6DF}"/>
              </a:ext>
            </a:extLst>
          </p:cNvPr>
          <p:cNvPicPr>
            <a:picLocks noChangeAspect="1"/>
          </p:cNvPicPr>
          <p:nvPr/>
        </p:nvPicPr>
        <p:blipFill rotWithShape="1">
          <a:blip r:embed="rId3">
            <a:extLst>
              <a:ext uri="{28A0092B-C50C-407E-A947-70E740481C1C}">
                <a14:useLocalDpi xmlns:a14="http://schemas.microsoft.com/office/drawing/2010/main" val="0"/>
              </a:ext>
            </a:extLst>
          </a:blip>
          <a:srcRect r="1026" b="-5"/>
          <a:stretch/>
        </p:blipFill>
        <p:spPr>
          <a:xfrm>
            <a:off x="643467" y="3509433"/>
            <a:ext cx="4010830" cy="2705099"/>
          </a:xfrm>
          <a:prstGeom prst="rect">
            <a:avLst/>
          </a:prstGeom>
        </p:spPr>
      </p:pic>
      <p:pic>
        <p:nvPicPr>
          <p:cNvPr id="2" name="Picture 1">
            <a:extLst>
              <a:ext uri="{FF2B5EF4-FFF2-40B4-BE49-F238E27FC236}">
                <a16:creationId xmlns:a16="http://schemas.microsoft.com/office/drawing/2014/main" id="{FD309F90-8AEE-4D40-263D-BE0FD5F08EE6}"/>
              </a:ext>
            </a:extLst>
          </p:cNvPr>
          <p:cNvPicPr>
            <a:picLocks noChangeAspect="1"/>
          </p:cNvPicPr>
          <p:nvPr/>
        </p:nvPicPr>
        <p:blipFill rotWithShape="1">
          <a:blip r:embed="rId4"/>
          <a:srcRect l="1637" r="14633" b="-1"/>
          <a:stretch/>
        </p:blipFill>
        <p:spPr>
          <a:xfrm>
            <a:off x="4812633" y="643467"/>
            <a:ext cx="6735900" cy="5571066"/>
          </a:xfrm>
          <a:prstGeom prst="rect">
            <a:avLst/>
          </a:prstGeom>
        </p:spPr>
      </p:pic>
    </p:spTree>
    <p:extLst>
      <p:ext uri="{BB962C8B-B14F-4D97-AF65-F5344CB8AC3E}">
        <p14:creationId xmlns:p14="http://schemas.microsoft.com/office/powerpoint/2010/main" val="600815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4C127AE-375E-3C16-8A11-9E1582A5DB5A}"/>
              </a:ext>
            </a:extLst>
          </p:cNvPr>
          <p:cNvGraphicFramePr>
            <a:graphicFrameLocks noGrp="1"/>
          </p:cNvGraphicFramePr>
          <p:nvPr/>
        </p:nvGraphicFramePr>
        <p:xfrm>
          <a:off x="1492999" y="643466"/>
          <a:ext cx="9206001" cy="5642073"/>
        </p:xfrm>
        <a:graphic>
          <a:graphicData uri="http://schemas.openxmlformats.org/drawingml/2006/table">
            <a:tbl>
              <a:tblPr firstRow="1" firstCol="1" bandRow="1"/>
              <a:tblGrid>
                <a:gridCol w="2925603">
                  <a:extLst>
                    <a:ext uri="{9D8B030D-6E8A-4147-A177-3AD203B41FA5}">
                      <a16:colId xmlns:a16="http://schemas.microsoft.com/office/drawing/2014/main" val="1815923980"/>
                    </a:ext>
                  </a:extLst>
                </a:gridCol>
                <a:gridCol w="6280398">
                  <a:extLst>
                    <a:ext uri="{9D8B030D-6E8A-4147-A177-3AD203B41FA5}">
                      <a16:colId xmlns:a16="http://schemas.microsoft.com/office/drawing/2014/main" val="4203188560"/>
                    </a:ext>
                  </a:extLst>
                </a:gridCol>
              </a:tblGrid>
              <a:tr h="26122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241742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413277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857811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46951300"/>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415260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71569109"/>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103907178"/>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284504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72106625"/>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Mixed Methods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Combines both approaches to gain a fuller understanding.</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8102982"/>
                  </a:ext>
                </a:extLst>
              </a:tr>
              <a:tr h="468070">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Mixed Methods Example</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First, a survey measures the percentage of gig workers facing financial instability (quantitative). Then, interviews explore their personal experiences and coping strategies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6844998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Concept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Explanation</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147316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Message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Your beliefs about reality and knowledge shape every research decision.</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2848712"/>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Analogy</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Imagine two aliens studying Earth:</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77091"/>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Measures rainfall objectively with tools.</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77014343"/>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Alien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Asks humans how rain feels to them.</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80954796"/>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Key Insight</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Neither is better—they answer different questions!</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24453284"/>
                  </a:ext>
                </a:extLst>
              </a:tr>
              <a:tr h="331130">
                <a:tc gridSpan="2">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Business Example</a:t>
                      </a:r>
                      <a:endParaRPr lang="en-GB" sz="1800" b="0" i="0" u="none" strike="noStrike">
                        <a:effectLst/>
                        <a:latin typeface="Arial" panose="020B0604020202020204" pitchFamily="34" charset="0"/>
                      </a:endParaRPr>
                    </a:p>
                  </a:txBody>
                  <a:tcPr marL="88306" marR="88306" marT="44153" marB="4415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91668327"/>
                  </a:ext>
                </a:extLst>
              </a:tr>
              <a:tr h="261220">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A (Quantitative)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What percentage of gig workers face financial instability?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1555592"/>
                  </a:ext>
                </a:extLst>
              </a:tr>
              <a:tr h="332223">
                <a:tc>
                  <a:txBody>
                    <a:bodyPr/>
                    <a:lstStyle/>
                    <a:p>
                      <a:pPr algn="l" fontAlgn="ctr">
                        <a:lnSpc>
                          <a:spcPct val="115000"/>
                        </a:lnSpc>
                        <a:spcAft>
                          <a:spcPts val="800"/>
                        </a:spcAft>
                      </a:pPr>
                      <a:r>
                        <a:rPr lang="en-GB" sz="1200" b="0" i="0" u="none" strike="noStrike">
                          <a:effectLst/>
                          <a:latin typeface="Calibri" panose="020F0502020204030204" pitchFamily="34" charset="0"/>
                          <a:ea typeface="Times New Roman" panose="02020603050405020304" pitchFamily="18" charset="0"/>
                          <a:cs typeface="Arial" panose="020B0604020202020204" pitchFamily="34" charset="0"/>
                        </a:rPr>
                        <a:t>Researcher B (Qualitative)</a:t>
                      </a:r>
                      <a:endParaRPr lang="en-GB" sz="1800" b="0" i="0" u="none" strike="noStrike">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pPr>
                      <a:r>
                        <a:rPr lang="en-GB" sz="1200" b="0" i="0" u="none" strike="noStrike" dirty="0">
                          <a:effectLst/>
                          <a:latin typeface="Calibri" panose="020F0502020204030204" pitchFamily="34" charset="0"/>
                          <a:ea typeface="Times New Roman" panose="02020603050405020304" pitchFamily="18" charset="0"/>
                          <a:cs typeface="Arial" panose="020B0604020202020204" pitchFamily="34" charset="0"/>
                        </a:rPr>
                        <a:t>How do gig workers experience job insecurity?</a:t>
                      </a:r>
                      <a:endParaRPr lang="en-GB" sz="1800" b="0" i="0" u="none" strike="noStrike" dirty="0">
                        <a:effectLst/>
                        <a:latin typeface="Arial" panose="020B0604020202020204" pitchFamily="34" charset="0"/>
                      </a:endParaRPr>
                    </a:p>
                  </a:txBody>
                  <a:tcPr marL="9198" marR="9198" marT="9198" marB="919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4481979"/>
                  </a:ext>
                </a:extLst>
              </a:tr>
            </a:tbl>
          </a:graphicData>
        </a:graphic>
      </p:graphicFrame>
    </p:spTree>
    <p:extLst>
      <p:ext uri="{BB962C8B-B14F-4D97-AF65-F5344CB8AC3E}">
        <p14:creationId xmlns:p14="http://schemas.microsoft.com/office/powerpoint/2010/main" val="3872856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C2C51-86C5-753D-6E3D-8FEEE657D2C5}"/>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72B5456-6FD0-B995-B67A-F5D179E31602}"/>
              </a:ext>
            </a:extLst>
          </p:cNvPr>
          <p:cNvGraphicFramePr>
            <a:graphicFrameLocks noGrp="1"/>
          </p:cNvGraphicFramePr>
          <p:nvPr/>
        </p:nvGraphicFramePr>
        <p:xfrm>
          <a:off x="643467" y="1066559"/>
          <a:ext cx="10905067" cy="4724885"/>
        </p:xfrm>
        <a:graphic>
          <a:graphicData uri="http://schemas.openxmlformats.org/drawingml/2006/table">
            <a:tbl>
              <a:tblPr firstRow="1" firstCol="1" bandRow="1">
                <a:tableStyleId>{5C22544A-7EE6-4342-B048-85BDC9FD1C3A}</a:tableStyleId>
              </a:tblPr>
              <a:tblGrid>
                <a:gridCol w="4414260">
                  <a:extLst>
                    <a:ext uri="{9D8B030D-6E8A-4147-A177-3AD203B41FA5}">
                      <a16:colId xmlns:a16="http://schemas.microsoft.com/office/drawing/2014/main" val="1977016938"/>
                    </a:ext>
                  </a:extLst>
                </a:gridCol>
                <a:gridCol w="6490807">
                  <a:extLst>
                    <a:ext uri="{9D8B030D-6E8A-4147-A177-3AD203B41FA5}">
                      <a16:colId xmlns:a16="http://schemas.microsoft.com/office/drawing/2014/main" val="883133805"/>
                    </a:ext>
                  </a:extLst>
                </a:gridCol>
              </a:tblGrid>
              <a:tr h="443367">
                <a:tc>
                  <a:txBody>
                    <a:bodyPr/>
                    <a:lstStyle/>
                    <a:p>
                      <a:pPr>
                        <a:lnSpc>
                          <a:spcPct val="115000"/>
                        </a:lnSpc>
                        <a:spcAft>
                          <a:spcPts val="800"/>
                        </a:spcAft>
                      </a:pPr>
                      <a:r>
                        <a:rPr lang="en-GB" sz="2100" kern="0" dirty="0">
                          <a:effectLst/>
                        </a:rPr>
                        <a:t>Core Concept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Explanation</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658185407"/>
                  </a:ext>
                </a:extLst>
              </a:tr>
              <a:tr h="443367">
                <a:tc>
                  <a:txBody>
                    <a:bodyPr/>
                    <a:lstStyle/>
                    <a:p>
                      <a:pPr>
                        <a:lnSpc>
                          <a:spcPct val="115000"/>
                        </a:lnSpc>
                        <a:spcAft>
                          <a:spcPts val="800"/>
                        </a:spcAft>
                      </a:pPr>
                      <a:r>
                        <a:rPr lang="en-GB" sz="2100" kern="0">
                          <a:effectLst/>
                        </a:rPr>
                        <a:t>Ontology (What is REAL?)</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2103787255"/>
                  </a:ext>
                </a:extLst>
              </a:tr>
              <a:tr h="443367">
                <a:tc>
                  <a:txBody>
                    <a:bodyPr/>
                    <a:lstStyle/>
                    <a:p>
                      <a:pPr>
                        <a:lnSpc>
                          <a:spcPct val="115000"/>
                        </a:lnSpc>
                        <a:spcAft>
                          <a:spcPts val="800"/>
                        </a:spcAft>
                      </a:pPr>
                      <a:r>
                        <a:rPr lang="en-GB" sz="2100" kern="0">
                          <a:effectLst/>
                        </a:rPr>
                        <a:t>Objective Reality</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exists like gravity—measurable.</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204583463"/>
                  </a:ext>
                </a:extLst>
              </a:tr>
              <a:tr h="810658">
                <a:tc>
                  <a:txBody>
                    <a:bodyPr/>
                    <a:lstStyle/>
                    <a:p>
                      <a:pPr>
                        <a:lnSpc>
                          <a:spcPct val="115000"/>
                        </a:lnSpc>
                        <a:spcAft>
                          <a:spcPts val="800"/>
                        </a:spcAft>
                      </a:pPr>
                      <a:r>
                        <a:rPr lang="en-GB" sz="2100" kern="0" dirty="0">
                          <a:effectLst/>
                        </a:rPr>
                        <a:t>Subjective Reality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Corporate culture is created through daily interactions.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479172765"/>
                  </a:ext>
                </a:extLst>
              </a:tr>
              <a:tr h="443367">
                <a:tc>
                  <a:txBody>
                    <a:bodyPr/>
                    <a:lstStyle/>
                    <a:p>
                      <a:pPr>
                        <a:lnSpc>
                          <a:spcPct val="115000"/>
                        </a:lnSpc>
                        <a:spcAft>
                          <a:spcPts val="800"/>
                        </a:spcAft>
                      </a:pPr>
                      <a:r>
                        <a:rPr lang="en-GB" sz="2100" kern="0">
                          <a:effectLst/>
                        </a:rPr>
                        <a:t>Epistemology (How do we KNOW?)</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pPr>
                      <a:endParaRPr lang="en-GB" sz="2100" kern="100">
                        <a:effectLst/>
                        <a:latin typeface="Aptos" panose="020B0004020202020204" pitchFamily="34" charset="0"/>
                      </a:endParaRPr>
                    </a:p>
                  </a:txBody>
                  <a:tcPr marL="16635" marR="16635" marT="16635" marB="16635" anchor="ctr"/>
                </a:tc>
                <a:extLst>
                  <a:ext uri="{0D108BD9-81ED-4DB2-BD59-A6C34878D82A}">
                    <a16:rowId xmlns:a16="http://schemas.microsoft.com/office/drawing/2014/main" val="3788341502"/>
                  </a:ext>
                </a:extLst>
              </a:tr>
              <a:tr h="443367">
                <a:tc>
                  <a:txBody>
                    <a:bodyPr/>
                    <a:lstStyle/>
                    <a:p>
                      <a:pPr>
                        <a:lnSpc>
                          <a:spcPct val="115000"/>
                        </a:lnSpc>
                        <a:spcAft>
                          <a:spcPts val="800"/>
                        </a:spcAft>
                      </a:pPr>
                      <a:r>
                        <a:rPr lang="en-GB" sz="2100" kern="0">
                          <a:effectLst/>
                        </a:rPr>
                        <a:t>Quantitative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Numbers (e.g., sales data).</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2205341428"/>
                  </a:ext>
                </a:extLst>
              </a:tr>
              <a:tr h="443367">
                <a:tc>
                  <a:txBody>
                    <a:bodyPr/>
                    <a:lstStyle/>
                    <a:p>
                      <a:pPr>
                        <a:lnSpc>
                          <a:spcPct val="115000"/>
                        </a:lnSpc>
                        <a:spcAft>
                          <a:spcPts val="800"/>
                        </a:spcAft>
                      </a:pPr>
                      <a:r>
                        <a:rPr lang="en-GB" sz="2100" kern="0">
                          <a:effectLst/>
                        </a:rPr>
                        <a:t>Qualitative</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a:effectLst/>
                        </a:rPr>
                        <a:t>Knowledge = Stories (e.g., employee interviews).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1494276040"/>
                  </a:ext>
                </a:extLst>
              </a:tr>
              <a:tr h="810658">
                <a:tc>
                  <a:txBody>
                    <a:bodyPr/>
                    <a:lstStyle/>
                    <a:p>
                      <a:pPr>
                        <a:lnSpc>
                          <a:spcPct val="115000"/>
                        </a:lnSpc>
                        <a:spcAft>
                          <a:spcPts val="800"/>
                        </a:spcAft>
                      </a:pPr>
                      <a:r>
                        <a:rPr lang="en-GB" sz="2100" kern="0">
                          <a:effectLst/>
                        </a:rPr>
                        <a:t>Axiology (Role of VALUES)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How your biases (e.g., pro/anti-gig economy views) influence research.</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3694926018"/>
                  </a:ext>
                </a:extLst>
              </a:tr>
              <a:tr h="443367">
                <a:tc>
                  <a:txBody>
                    <a:bodyPr/>
                    <a:lstStyle/>
                    <a:p>
                      <a:pPr>
                        <a:lnSpc>
                          <a:spcPct val="115000"/>
                        </a:lnSpc>
                        <a:spcAft>
                          <a:spcPts val="800"/>
                        </a:spcAft>
                      </a:pPr>
                      <a:r>
                        <a:rPr lang="en-GB" sz="2100" kern="0">
                          <a:effectLst/>
                        </a:rPr>
                        <a:t>Methodology (TOOLS)</a:t>
                      </a:r>
                      <a:endParaRPr lang="en-GB" sz="2100" kern="10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tc>
                  <a:txBody>
                    <a:bodyPr/>
                    <a:lstStyle/>
                    <a:p>
                      <a:pPr>
                        <a:lnSpc>
                          <a:spcPct val="115000"/>
                        </a:lnSpc>
                        <a:spcAft>
                          <a:spcPts val="800"/>
                        </a:spcAft>
                      </a:pPr>
                      <a:r>
                        <a:rPr lang="en-GB" sz="2100" kern="0" dirty="0">
                          <a:effectLst/>
                        </a:rPr>
                        <a:t>Surveys vs. interviews? Depends on your philosophy!</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txBody>
                  <a:tcPr marL="16635" marR="16635" marT="16635" marB="16635" anchor="ctr"/>
                </a:tc>
                <a:extLst>
                  <a:ext uri="{0D108BD9-81ED-4DB2-BD59-A6C34878D82A}">
                    <a16:rowId xmlns:a16="http://schemas.microsoft.com/office/drawing/2014/main" val="971765981"/>
                  </a:ext>
                </a:extLst>
              </a:tr>
            </a:tbl>
          </a:graphicData>
        </a:graphic>
      </p:graphicFrame>
      <p:sp>
        <p:nvSpPr>
          <p:cNvPr id="4" name="Right Brace 3">
            <a:extLst>
              <a:ext uri="{FF2B5EF4-FFF2-40B4-BE49-F238E27FC236}">
                <a16:creationId xmlns:a16="http://schemas.microsoft.com/office/drawing/2014/main" id="{0115415C-4CFF-0410-8DDA-91BE7FD73D03}"/>
              </a:ext>
            </a:extLst>
          </p:cNvPr>
          <p:cNvSpPr/>
          <p:nvPr/>
        </p:nvSpPr>
        <p:spPr>
          <a:xfrm>
            <a:off x="130628" y="1559859"/>
            <a:ext cx="322729" cy="1544491"/>
          </a:xfrm>
          <a:prstGeom prst="rightBrace">
            <a:avLst/>
          </a:prstGeom>
          <a:ln w="762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5" name="Picture 4">
            <a:extLst>
              <a:ext uri="{FF2B5EF4-FFF2-40B4-BE49-F238E27FC236}">
                <a16:creationId xmlns:a16="http://schemas.microsoft.com/office/drawing/2014/main" id="{A3DC8019-8E48-5B74-1FCD-8A156DAC5EDA}"/>
              </a:ext>
            </a:extLst>
          </p:cNvPr>
          <p:cNvPicPr>
            <a:picLocks noChangeAspect="1"/>
          </p:cNvPicPr>
          <p:nvPr/>
        </p:nvPicPr>
        <p:blipFill>
          <a:blip r:embed="rId2"/>
          <a:stretch>
            <a:fillRect/>
          </a:stretch>
        </p:blipFill>
        <p:spPr>
          <a:xfrm>
            <a:off x="170366" y="3214721"/>
            <a:ext cx="282991" cy="1254592"/>
          </a:xfrm>
          <a:prstGeom prst="rect">
            <a:avLst/>
          </a:prstGeom>
        </p:spPr>
      </p:pic>
      <p:sp>
        <p:nvSpPr>
          <p:cNvPr id="6" name="Right Brace 5">
            <a:extLst>
              <a:ext uri="{FF2B5EF4-FFF2-40B4-BE49-F238E27FC236}">
                <a16:creationId xmlns:a16="http://schemas.microsoft.com/office/drawing/2014/main" id="{AC532EFE-F105-CF5C-B3F9-CF83EE288B05}"/>
              </a:ext>
            </a:extLst>
          </p:cNvPr>
          <p:cNvSpPr/>
          <p:nvPr/>
        </p:nvSpPr>
        <p:spPr>
          <a:xfrm>
            <a:off x="182620" y="4579684"/>
            <a:ext cx="282991" cy="745351"/>
          </a:xfrm>
          <a:prstGeom prst="rightBrace">
            <a:avLst/>
          </a:prstGeom>
          <a:ln w="76200">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Right Brace 6">
            <a:extLst>
              <a:ext uri="{FF2B5EF4-FFF2-40B4-BE49-F238E27FC236}">
                <a16:creationId xmlns:a16="http://schemas.microsoft.com/office/drawing/2014/main" id="{37635C7F-60C8-85D2-54F1-79A56D3CB1FF}"/>
              </a:ext>
            </a:extLst>
          </p:cNvPr>
          <p:cNvSpPr/>
          <p:nvPr/>
        </p:nvSpPr>
        <p:spPr>
          <a:xfrm>
            <a:off x="182621" y="5409558"/>
            <a:ext cx="282990" cy="507146"/>
          </a:xfrm>
          <a:prstGeom prst="rightBrace">
            <a:avLst/>
          </a:prstGeom>
          <a:ln w="76200">
            <a:solidFill>
              <a:srgbClr val="7030A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98864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A4C021-315B-120E-C4B2-41546E8F7BED}"/>
              </a:ext>
            </a:extLst>
          </p:cNvPr>
          <p:cNvPicPr>
            <a:picLocks noChangeAspect="1"/>
          </p:cNvPicPr>
          <p:nvPr/>
        </p:nvPicPr>
        <p:blipFill rotWithShape="1">
          <a:blip r:embed="rId2"/>
          <a:srcRect t="3433"/>
          <a:stretch/>
        </p:blipFill>
        <p:spPr>
          <a:xfrm>
            <a:off x="20" y="10"/>
            <a:ext cx="12191980" cy="6857990"/>
          </a:xfrm>
          <a:prstGeom prst="rect">
            <a:avLst/>
          </a:prstGeom>
        </p:spPr>
      </p:pic>
    </p:spTree>
    <p:extLst>
      <p:ext uri="{BB962C8B-B14F-4D97-AF65-F5344CB8AC3E}">
        <p14:creationId xmlns:p14="http://schemas.microsoft.com/office/powerpoint/2010/main" val="18546889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0C08-6263-5CCE-0A00-A73F89C9C76A}"/>
              </a:ext>
            </a:extLst>
          </p:cNvPr>
          <p:cNvSpPr>
            <a:spLocks noGrp="1"/>
          </p:cNvSpPr>
          <p:nvPr>
            <p:ph type="title"/>
          </p:nvPr>
        </p:nvSpPr>
        <p:spPr>
          <a:xfrm>
            <a:off x="841248" y="548640"/>
            <a:ext cx="3600860" cy="5431536"/>
          </a:xfrm>
        </p:spPr>
        <p:txBody>
          <a:bodyPr>
            <a:normAutofit/>
          </a:bodyPr>
          <a:lstStyle/>
          <a:p>
            <a:r>
              <a:rPr lang="en-GB" sz="5400"/>
              <a:t>To revisit Kuhn</a:t>
            </a:r>
          </a:p>
        </p:txBody>
      </p:sp>
      <p:sp>
        <p:nvSpPr>
          <p:cNvPr id="3" name="Content Placeholder 2">
            <a:extLst>
              <a:ext uri="{FF2B5EF4-FFF2-40B4-BE49-F238E27FC236}">
                <a16:creationId xmlns:a16="http://schemas.microsoft.com/office/drawing/2014/main" id="{0417A866-76D3-A95C-907B-562EE6945845}"/>
              </a:ext>
            </a:extLst>
          </p:cNvPr>
          <p:cNvSpPr>
            <a:spLocks noGrp="1"/>
          </p:cNvSpPr>
          <p:nvPr>
            <p:ph idx="1"/>
          </p:nvPr>
        </p:nvSpPr>
        <p:spPr>
          <a:xfrm>
            <a:off x="5126418" y="552091"/>
            <a:ext cx="6224335" cy="5431536"/>
          </a:xfrm>
        </p:spPr>
        <p:txBody>
          <a:bodyPr anchor="ctr">
            <a:normAutofit/>
          </a:bodyPr>
          <a:lstStyle/>
          <a:p>
            <a:r>
              <a:rPr lang="en-GB" sz="2200"/>
              <a:t>Kuhn used the term ‘paradigm’ in two ways: </a:t>
            </a:r>
          </a:p>
          <a:p>
            <a:pPr lvl="1"/>
            <a:r>
              <a:rPr lang="en-GB" sz="2200"/>
              <a:t>1. to represent a particular way of thinking that is shared by a community of scientists in solving problems in their field and </a:t>
            </a:r>
          </a:p>
          <a:p>
            <a:pPr lvl="1"/>
            <a:r>
              <a:rPr lang="en-GB" sz="2200"/>
              <a:t>2. to represent the “commitments, beliefs, values, methods, outlooks and so forth shared across a discipline” (Schwandt, 2001, p. 183-4). </a:t>
            </a:r>
          </a:p>
          <a:p>
            <a:endParaRPr lang="en-GB" sz="2200"/>
          </a:p>
        </p:txBody>
      </p:sp>
    </p:spTree>
    <p:extLst>
      <p:ext uri="{BB962C8B-B14F-4D97-AF65-F5344CB8AC3E}">
        <p14:creationId xmlns:p14="http://schemas.microsoft.com/office/powerpoint/2010/main" val="3761526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9EF79-B6C3-2F8D-7E28-FC985354F2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FC629D-2BB2-8957-1855-E15D0E73A879}"/>
              </a:ext>
            </a:extLst>
          </p:cNvPr>
          <p:cNvSpPr>
            <a:spLocks noGrp="1"/>
          </p:cNvSpPr>
          <p:nvPr>
            <p:ph type="title"/>
          </p:nvPr>
        </p:nvSpPr>
        <p:spPr>
          <a:xfrm>
            <a:off x="768096" y="777240"/>
            <a:ext cx="4502683" cy="3792070"/>
          </a:xfrm>
        </p:spPr>
        <p:txBody>
          <a:bodyPr vert="horz" lIns="91440" tIns="45720" rIns="91440" bIns="45720" rtlCol="0" anchor="t">
            <a:normAutofit/>
          </a:bodyPr>
          <a:lstStyle/>
          <a:p>
            <a:r>
              <a:rPr lang="en-US" sz="4800"/>
              <a:t>Situating philosophy within the research process</a:t>
            </a:r>
          </a:p>
        </p:txBody>
      </p:sp>
      <p:sp>
        <p:nvSpPr>
          <p:cNvPr id="10" name="Rectangle 9">
            <a:extLst>
              <a:ext uri="{FF2B5EF4-FFF2-40B4-BE49-F238E27FC236}">
                <a16:creationId xmlns:a16="http://schemas.microsoft.com/office/drawing/2014/main" id="{419364FA-4DB3-A88B-8250-65A1D10F672A}"/>
              </a:ext>
            </a:extLst>
          </p:cNvPr>
          <p:cNvSpPr/>
          <p:nvPr/>
        </p:nvSpPr>
        <p:spPr>
          <a:xfrm>
            <a:off x="760606" y="5486395"/>
            <a:ext cx="4711046" cy="943901"/>
          </a:xfrm>
          <a:prstGeom prst="rect">
            <a:avLst/>
          </a:prstGeom>
        </p:spPr>
        <p:txBody>
          <a:bodyPr vert="horz" lIns="91440" tIns="45720" rIns="91440" bIns="45720" rtlCol="0" anchor="ctr">
            <a:normAutofit/>
          </a:bodyPr>
          <a:lstStyle/>
          <a:p>
            <a:pPr marR="0" lvl="0" fontAlgn="auto">
              <a:lnSpc>
                <a:spcPct val="90000"/>
              </a:lnSpc>
              <a:spcBef>
                <a:spcPts val="1000"/>
              </a:spcBef>
              <a:spcAft>
                <a:spcPts val="600"/>
              </a:spcAft>
              <a:buClrTx/>
              <a:buSzTx/>
              <a:tabLst/>
              <a:defRPr/>
            </a:pPr>
            <a:r>
              <a:rPr kumimoji="0" lang="en-US" sz="2400" b="0" i="0" u="none" strike="noStrike" cap="none" spc="0" normalizeH="0" baseline="0" noProof="0">
                <a:ln>
                  <a:noFill/>
                </a:ln>
                <a:effectLst/>
                <a:uLnTx/>
                <a:uFillTx/>
              </a:rPr>
              <a:t>Denzin and Lincoln (2011, p. 12)</a:t>
            </a:r>
          </a:p>
        </p:txBody>
      </p:sp>
      <p:pic>
        <p:nvPicPr>
          <p:cNvPr id="1027" name="Picture 3">
            <a:extLst>
              <a:ext uri="{FF2B5EF4-FFF2-40B4-BE49-F238E27FC236}">
                <a16:creationId xmlns:a16="http://schemas.microsoft.com/office/drawing/2014/main" id="{0D75634C-75AB-C44A-E2AF-31B2DEC457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5130"/>
          <a:stretch/>
        </p:blipFill>
        <p:spPr bwMode="auto">
          <a:xfrm>
            <a:off x="6103705" y="10"/>
            <a:ext cx="5385539"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84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A8F114-4484-ABDF-1FA3-944FEBD7C6B3}"/>
              </a:ext>
            </a:extLst>
          </p:cNvPr>
          <p:cNvPicPr>
            <a:picLocks noChangeAspect="1"/>
          </p:cNvPicPr>
          <p:nvPr/>
        </p:nvPicPr>
        <p:blipFill>
          <a:blip r:embed="rId2"/>
          <a:stretch>
            <a:fillRect/>
          </a:stretch>
        </p:blipFill>
        <p:spPr>
          <a:xfrm>
            <a:off x="1083528" y="2341756"/>
            <a:ext cx="10306630" cy="1087244"/>
          </a:xfrm>
          <a:prstGeom prst="rect">
            <a:avLst/>
          </a:prstGeom>
        </p:spPr>
      </p:pic>
    </p:spTree>
    <p:extLst>
      <p:ext uri="{BB962C8B-B14F-4D97-AF65-F5344CB8AC3E}">
        <p14:creationId xmlns:p14="http://schemas.microsoft.com/office/powerpoint/2010/main" val="3369041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DF9BDE-38E8-4E58-9030-E5461EFF7C8B}"/>
              </a:ext>
            </a:extLst>
          </p:cNvPr>
          <p:cNvPicPr>
            <a:picLocks noChangeAspect="1"/>
          </p:cNvPicPr>
          <p:nvPr/>
        </p:nvPicPr>
        <p:blipFill>
          <a:blip r:embed="rId3"/>
          <a:srcRect l="29820" t="22342" r="30460" b="8228"/>
          <a:stretch/>
        </p:blipFill>
        <p:spPr>
          <a:xfrm>
            <a:off x="3708634" y="643467"/>
            <a:ext cx="4774732" cy="5571066"/>
          </a:xfrm>
          <a:prstGeom prst="rect">
            <a:avLst/>
          </a:prstGeom>
        </p:spPr>
      </p:pic>
    </p:spTree>
    <p:extLst>
      <p:ext uri="{BB962C8B-B14F-4D97-AF65-F5344CB8AC3E}">
        <p14:creationId xmlns:p14="http://schemas.microsoft.com/office/powerpoint/2010/main" val="2803822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872C13-E4F6-1EEC-6976-0DDC4B8E0DD4}"/>
              </a:ext>
            </a:extLst>
          </p:cNvPr>
          <p:cNvSpPr>
            <a:spLocks noGrp="1"/>
          </p:cNvSpPr>
          <p:nvPr>
            <p:ph type="title"/>
          </p:nvPr>
        </p:nvSpPr>
        <p:spPr>
          <a:xfrm>
            <a:off x="640080" y="5576887"/>
            <a:ext cx="10911840" cy="640081"/>
          </a:xfrm>
        </p:spPr>
        <p:txBody>
          <a:bodyPr>
            <a:normAutofit/>
          </a:bodyPr>
          <a:lstStyle/>
          <a:p>
            <a:pPr algn="ctr"/>
            <a:r>
              <a:rPr lang="en-GB" sz="3200"/>
              <a:t>Creswell</a:t>
            </a:r>
          </a:p>
        </p:txBody>
      </p:sp>
      <p:pic>
        <p:nvPicPr>
          <p:cNvPr id="3074" name="Picture 2" descr="Research paradigms – Research in Applied Linguistics">
            <a:extLst>
              <a:ext uri="{FF2B5EF4-FFF2-40B4-BE49-F238E27FC236}">
                <a16:creationId xmlns:a16="http://schemas.microsoft.com/office/drawing/2014/main" id="{A046683A-3773-D7BA-004B-4A89D02D2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043"/>
          <a:stretch/>
        </p:blipFill>
        <p:spPr bwMode="auto">
          <a:xfrm>
            <a:off x="640080" y="640080"/>
            <a:ext cx="1091184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A0C8B4-CEB9-EFEE-3B49-C2CDE26B5F79}"/>
              </a:ext>
            </a:extLst>
          </p:cNvPr>
          <p:cNvSpPr txBox="1"/>
          <p:nvPr/>
        </p:nvSpPr>
        <p:spPr>
          <a:xfrm>
            <a:off x="5730705" y="3727402"/>
            <a:ext cx="2868843" cy="923330"/>
          </a:xfrm>
          <a:prstGeom prst="rect">
            <a:avLst/>
          </a:prstGeom>
          <a:noFill/>
        </p:spPr>
        <p:txBody>
          <a:bodyPr wrap="square" rtlCol="0">
            <a:spAutoFit/>
          </a:bodyPr>
          <a:lstStyle/>
          <a:p>
            <a:r>
              <a:rPr lang="en-GB" b="1" dirty="0">
                <a:solidFill>
                  <a:schemeClr val="accent6"/>
                </a:solidFill>
              </a:rPr>
              <a:t>Can also be called Transformative or Critical Theory</a:t>
            </a:r>
          </a:p>
        </p:txBody>
      </p:sp>
      <p:cxnSp>
        <p:nvCxnSpPr>
          <p:cNvPr id="5" name="Straight Arrow Connector 4">
            <a:extLst>
              <a:ext uri="{FF2B5EF4-FFF2-40B4-BE49-F238E27FC236}">
                <a16:creationId xmlns:a16="http://schemas.microsoft.com/office/drawing/2014/main" id="{681B3C25-03E6-B95C-BF64-F24F3EC3F9EA}"/>
              </a:ext>
            </a:extLst>
          </p:cNvPr>
          <p:cNvCxnSpPr/>
          <p:nvPr/>
        </p:nvCxnSpPr>
        <p:spPr>
          <a:xfrm flipV="1">
            <a:off x="5807487" y="1752018"/>
            <a:ext cx="0" cy="1975384"/>
          </a:xfrm>
          <a:prstGeom prst="straightConnector1">
            <a:avLst/>
          </a:prstGeom>
          <a:ln w="38100">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0550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638882" y="639193"/>
            <a:ext cx="3571810" cy="3573516"/>
          </a:xfrm>
        </p:spPr>
        <p:txBody>
          <a:bodyPr>
            <a:normAutofit/>
          </a:bodyPr>
          <a:lstStyle/>
          <a:p>
            <a:pPr algn="l"/>
            <a:r>
              <a:rPr lang="en-GB" sz="6100"/>
              <a:t>Converting Research into Practice</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638882" y="4631161"/>
            <a:ext cx="3571810" cy="1559327"/>
          </a:xfrm>
        </p:spPr>
        <p:txBody>
          <a:bodyPr>
            <a:normAutofit/>
          </a:bodyPr>
          <a:lstStyle/>
          <a:p>
            <a:pPr algn="l"/>
            <a:r>
              <a:rPr lang="en-GB"/>
              <a:t>Dr Helen Lee </a:t>
            </a:r>
          </a:p>
        </p:txBody>
      </p:sp>
      <p:pic>
        <p:nvPicPr>
          <p:cNvPr id="4" name="Picture 3">
            <a:extLst>
              <a:ext uri="{FF2B5EF4-FFF2-40B4-BE49-F238E27FC236}">
                <a16:creationId xmlns:a16="http://schemas.microsoft.com/office/drawing/2014/main" id="{3B9FF1A4-CA1D-9D76-4F3F-550120160FCA}"/>
              </a:ext>
            </a:extLst>
          </p:cNvPr>
          <p:cNvPicPr>
            <a:picLocks noChangeAspect="1"/>
          </p:cNvPicPr>
          <p:nvPr/>
        </p:nvPicPr>
        <p:blipFill>
          <a:blip r:embed="rId2"/>
          <a:stretch>
            <a:fillRect/>
          </a:stretch>
        </p:blipFill>
        <p:spPr>
          <a:xfrm>
            <a:off x="4654296" y="1386173"/>
            <a:ext cx="7214616" cy="4058221"/>
          </a:xfrm>
          <a:prstGeom prst="rect">
            <a:avLst/>
          </a:prstGeom>
        </p:spPr>
      </p:pic>
    </p:spTree>
    <p:extLst>
      <p:ext uri="{BB962C8B-B14F-4D97-AF65-F5344CB8AC3E}">
        <p14:creationId xmlns:p14="http://schemas.microsoft.com/office/powerpoint/2010/main" val="60404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B26A4E-9969-557C-72BD-B71332A30375}"/>
              </a:ext>
            </a:extLst>
          </p:cNvPr>
          <p:cNvSpPr>
            <a:spLocks noGrp="1"/>
          </p:cNvSpPr>
          <p:nvPr>
            <p:ph type="ctrTitle"/>
          </p:nvPr>
        </p:nvSpPr>
        <p:spPr>
          <a:xfrm>
            <a:off x="1113810" y="2578937"/>
            <a:ext cx="4036334" cy="2769379"/>
          </a:xfrm>
        </p:spPr>
        <p:txBody>
          <a:bodyPr anchor="t">
            <a:normAutofit/>
          </a:bodyPr>
          <a:lstStyle/>
          <a:p>
            <a:pPr algn="l"/>
            <a:r>
              <a:rPr lang="en-GB" sz="3400" b="1" dirty="0"/>
              <a:t>Understanding Qualitative Interviews</a:t>
            </a:r>
            <a:br>
              <a:rPr lang="en-GB" sz="3400" dirty="0"/>
            </a:br>
            <a:r>
              <a:rPr lang="en-GB" sz="3400" b="1" dirty="0"/>
              <a:t>Dr Helen Lee </a:t>
            </a:r>
            <a:br>
              <a:rPr lang="en-GB" sz="3400" b="1" dirty="0"/>
            </a:br>
            <a:br>
              <a:rPr lang="en-GB" sz="3400" b="1" dirty="0"/>
            </a:br>
            <a:r>
              <a:rPr lang="en-GB" sz="3400" b="1" dirty="0"/>
              <a:t>W5 – Interviews </a:t>
            </a:r>
          </a:p>
        </p:txBody>
      </p:sp>
      <p:pic>
        <p:nvPicPr>
          <p:cNvPr id="6" name="Picture 5">
            <a:extLst>
              <a:ext uri="{FF2B5EF4-FFF2-40B4-BE49-F238E27FC236}">
                <a16:creationId xmlns:a16="http://schemas.microsoft.com/office/drawing/2014/main" id="{6476F6BB-9230-D5F2-35BA-D86944B4D124}"/>
              </a:ext>
            </a:extLst>
          </p:cNvPr>
          <p:cNvPicPr>
            <a:picLocks noChangeAspect="1"/>
          </p:cNvPicPr>
          <p:nvPr/>
        </p:nvPicPr>
        <p:blipFill rotWithShape="1">
          <a:blip r:embed="rId2"/>
          <a:srcRect t="18447" r="3489" b="4550"/>
          <a:stretch/>
        </p:blipFill>
        <p:spPr>
          <a:xfrm>
            <a:off x="5922492" y="1842632"/>
            <a:ext cx="5536001" cy="3113982"/>
          </a:xfrm>
          <a:prstGeom prst="rect">
            <a:avLst/>
          </a:prstGeom>
        </p:spPr>
      </p:pic>
    </p:spTree>
    <p:extLst>
      <p:ext uri="{BB962C8B-B14F-4D97-AF65-F5344CB8AC3E}">
        <p14:creationId xmlns:p14="http://schemas.microsoft.com/office/powerpoint/2010/main" val="36659418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F1793B-930B-D962-37DF-FA1E71DD1A27}"/>
              </a:ext>
            </a:extLst>
          </p:cNvPr>
          <p:cNvPicPr>
            <a:picLocks noChangeAspect="1"/>
          </p:cNvPicPr>
          <p:nvPr/>
        </p:nvPicPr>
        <p:blipFill>
          <a:blip r:embed="rId2"/>
          <a:stretch>
            <a:fillRect/>
          </a:stretch>
        </p:blipFill>
        <p:spPr>
          <a:xfrm>
            <a:off x="642938" y="736600"/>
            <a:ext cx="3182938" cy="4267200"/>
          </a:xfrm>
          <a:prstGeom prst="rect">
            <a:avLst/>
          </a:prstGeom>
        </p:spPr>
      </p:pic>
      <p:pic>
        <p:nvPicPr>
          <p:cNvPr id="6" name="Picture 5">
            <a:extLst>
              <a:ext uri="{FF2B5EF4-FFF2-40B4-BE49-F238E27FC236}">
                <a16:creationId xmlns:a16="http://schemas.microsoft.com/office/drawing/2014/main" id="{8AF2A441-7F5F-7314-9C3C-41ADE4262E9D}"/>
              </a:ext>
            </a:extLst>
          </p:cNvPr>
          <p:cNvPicPr>
            <a:picLocks noChangeAspect="1"/>
          </p:cNvPicPr>
          <p:nvPr/>
        </p:nvPicPr>
        <p:blipFill>
          <a:blip r:embed="rId3"/>
          <a:stretch>
            <a:fillRect/>
          </a:stretch>
        </p:blipFill>
        <p:spPr>
          <a:xfrm>
            <a:off x="3900488" y="736600"/>
            <a:ext cx="7648575" cy="4267200"/>
          </a:xfrm>
          <a:prstGeom prst="rect">
            <a:avLst/>
          </a:prstGeom>
        </p:spPr>
      </p:pic>
      <p:sp>
        <p:nvSpPr>
          <p:cNvPr id="2" name="Title 1">
            <a:extLst>
              <a:ext uri="{FF2B5EF4-FFF2-40B4-BE49-F238E27FC236}">
                <a16:creationId xmlns:a16="http://schemas.microsoft.com/office/drawing/2014/main" id="{A5932303-D834-A4CF-D038-AC3B10978441}"/>
              </a:ext>
            </a:extLst>
          </p:cNvPr>
          <p:cNvSpPr>
            <a:spLocks noGrp="1"/>
          </p:cNvSpPr>
          <p:nvPr>
            <p:ph type="title"/>
          </p:nvPr>
        </p:nvSpPr>
        <p:spPr>
          <a:xfrm>
            <a:off x="838200" y="5358141"/>
            <a:ext cx="10515600" cy="942664"/>
          </a:xfrm>
        </p:spPr>
        <p:txBody>
          <a:bodyPr>
            <a:normAutofit/>
          </a:bodyPr>
          <a:lstStyle/>
          <a:p>
            <a:pPr algn="ctr"/>
            <a:r>
              <a:rPr lang="en-GB" sz="5200"/>
              <a:t>INTERVIEWS</a:t>
            </a:r>
          </a:p>
        </p:txBody>
      </p:sp>
    </p:spTree>
    <p:extLst>
      <p:ext uri="{BB962C8B-B14F-4D97-AF65-F5344CB8AC3E}">
        <p14:creationId xmlns:p14="http://schemas.microsoft.com/office/powerpoint/2010/main" val="31585402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A55F59-1575-0636-0D20-1213A1EC2AC7}"/>
              </a:ext>
            </a:extLst>
          </p:cNvPr>
          <p:cNvSpPr>
            <a:spLocks noGrp="1"/>
          </p:cNvSpPr>
          <p:nvPr>
            <p:ph type="title"/>
          </p:nvPr>
        </p:nvSpPr>
        <p:spPr/>
        <p:txBody>
          <a:bodyPr>
            <a:normAutofit fontScale="90000"/>
          </a:bodyPr>
          <a:lstStyle/>
          <a:p>
            <a:br>
              <a:rPr lang="en-GB" b="1" dirty="0"/>
            </a:br>
            <a:r>
              <a:rPr lang="en-GB" b="1" dirty="0"/>
              <a:t>The Nature and Value of Interviews</a:t>
            </a:r>
            <a:br>
              <a:rPr lang="en-GB" b="1" dirty="0"/>
            </a:br>
            <a:endParaRPr lang="en-GB" dirty="0"/>
          </a:p>
        </p:txBody>
      </p:sp>
      <p:sp>
        <p:nvSpPr>
          <p:cNvPr id="4" name="Content Placeholder 3">
            <a:extLst>
              <a:ext uri="{FF2B5EF4-FFF2-40B4-BE49-F238E27FC236}">
                <a16:creationId xmlns:a16="http://schemas.microsoft.com/office/drawing/2014/main" id="{E62D0DC9-2B9E-02CB-27FA-BB3FD1C65BA3}"/>
              </a:ext>
            </a:extLst>
          </p:cNvPr>
          <p:cNvSpPr>
            <a:spLocks noGrp="1"/>
          </p:cNvSpPr>
          <p:nvPr>
            <p:ph idx="1"/>
          </p:nvPr>
        </p:nvSpPr>
        <p:spPr/>
        <p:txBody>
          <a:bodyPr>
            <a:normAutofit/>
          </a:bodyPr>
          <a:lstStyle/>
          <a:p>
            <a:r>
              <a:rPr lang="en-GB" dirty="0"/>
              <a:t>Interviews represent one of the most commonly used methodological tools in social science research. As Atkinson and Silverman (1997) note, interviews furnish researchers with privileged glimpses into participants' private domains. They are particularly valuable for:</a:t>
            </a:r>
          </a:p>
          <a:p>
            <a:pPr lvl="1"/>
            <a:r>
              <a:rPr lang="en-GB" dirty="0"/>
              <a:t>Acquiring rich, detailed data efficiently</a:t>
            </a:r>
          </a:p>
          <a:p>
            <a:pPr lvl="1"/>
            <a:r>
              <a:rPr lang="en-GB" dirty="0"/>
              <a:t>Gaining privileged access to participants' experiences and perspectives</a:t>
            </a:r>
          </a:p>
          <a:p>
            <a:pPr lvl="1"/>
            <a:r>
              <a:rPr lang="en-GB" dirty="0"/>
              <a:t>Exploring complex social phenomena through direct engagement</a:t>
            </a:r>
          </a:p>
          <a:p>
            <a:pPr lvl="1"/>
            <a:r>
              <a:rPr lang="en-GB" dirty="0"/>
              <a:t>Understanding how participants make meaning of their experiences</a:t>
            </a:r>
          </a:p>
          <a:p>
            <a:endParaRPr lang="en-GB" dirty="0"/>
          </a:p>
        </p:txBody>
      </p:sp>
    </p:spTree>
    <p:extLst>
      <p:ext uri="{BB962C8B-B14F-4D97-AF65-F5344CB8AC3E}">
        <p14:creationId xmlns:p14="http://schemas.microsoft.com/office/powerpoint/2010/main" val="3824911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04DE-91EE-F668-0B56-4BFC7BFC76D4}"/>
              </a:ext>
            </a:extLst>
          </p:cNvPr>
          <p:cNvSpPr>
            <a:spLocks noGrp="1"/>
          </p:cNvSpPr>
          <p:nvPr>
            <p:ph type="title"/>
          </p:nvPr>
        </p:nvSpPr>
        <p:spPr>
          <a:xfrm>
            <a:off x="808638" y="386930"/>
            <a:ext cx="9236700" cy="1188950"/>
          </a:xfrm>
        </p:spPr>
        <p:txBody>
          <a:bodyPr anchor="b">
            <a:normAutofit/>
          </a:bodyPr>
          <a:lstStyle/>
          <a:p>
            <a:r>
              <a:rPr lang="en-GB" sz="5400" b="1"/>
              <a:t>Types of Qualitative Research</a:t>
            </a:r>
            <a:endParaRPr lang="en-GB" sz="5400"/>
          </a:p>
        </p:txBody>
      </p:sp>
      <p:sp>
        <p:nvSpPr>
          <p:cNvPr id="3" name="Content Placeholder 2">
            <a:extLst>
              <a:ext uri="{FF2B5EF4-FFF2-40B4-BE49-F238E27FC236}">
                <a16:creationId xmlns:a16="http://schemas.microsoft.com/office/drawing/2014/main" id="{AA083818-8F91-1315-B048-E415CD75E6F0}"/>
              </a:ext>
            </a:extLst>
          </p:cNvPr>
          <p:cNvSpPr>
            <a:spLocks noGrp="1"/>
          </p:cNvSpPr>
          <p:nvPr>
            <p:ph idx="1"/>
          </p:nvPr>
        </p:nvSpPr>
        <p:spPr>
          <a:xfrm>
            <a:off x="793660" y="2599509"/>
            <a:ext cx="10143668" cy="3435531"/>
          </a:xfrm>
        </p:spPr>
        <p:txBody>
          <a:bodyPr anchor="ctr">
            <a:normAutofit/>
          </a:bodyPr>
          <a:lstStyle/>
          <a:p>
            <a:r>
              <a:rPr lang="en-GB" sz="2400"/>
              <a:t>Understanding the type of research you are conducting will help shape your interview questions. </a:t>
            </a:r>
          </a:p>
          <a:p>
            <a:r>
              <a:rPr lang="en-GB" sz="2400"/>
              <a:t>These categories, as described by Patton (2015) and Ritchie et al. (2013), help researchers clarify their intent:</a:t>
            </a:r>
          </a:p>
          <a:p>
            <a:endParaRPr lang="en-GB" sz="2400"/>
          </a:p>
        </p:txBody>
      </p:sp>
    </p:spTree>
    <p:extLst>
      <p:ext uri="{BB962C8B-B14F-4D97-AF65-F5344CB8AC3E}">
        <p14:creationId xmlns:p14="http://schemas.microsoft.com/office/powerpoint/2010/main" val="1258243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4D97430-1AB2-4DFC-F00F-78E2DE6BA032}"/>
              </a:ext>
            </a:extLst>
          </p:cNvPr>
          <p:cNvGraphicFramePr>
            <a:graphicFrameLocks noGrp="1"/>
          </p:cNvGraphicFramePr>
          <p:nvPr/>
        </p:nvGraphicFramePr>
        <p:xfrm>
          <a:off x="751504" y="643467"/>
          <a:ext cx="10688993" cy="5571068"/>
        </p:xfrm>
        <a:graphic>
          <a:graphicData uri="http://schemas.openxmlformats.org/drawingml/2006/table">
            <a:tbl>
              <a:tblPr firstRow="1" firstCol="1" bandRow="1">
                <a:tableStyleId>{8799B23B-EC83-4686-B30A-512413B5E67A}</a:tableStyleId>
              </a:tblPr>
              <a:tblGrid>
                <a:gridCol w="2548031">
                  <a:extLst>
                    <a:ext uri="{9D8B030D-6E8A-4147-A177-3AD203B41FA5}">
                      <a16:colId xmlns:a16="http://schemas.microsoft.com/office/drawing/2014/main" val="465857993"/>
                    </a:ext>
                  </a:extLst>
                </a:gridCol>
                <a:gridCol w="2624820">
                  <a:extLst>
                    <a:ext uri="{9D8B030D-6E8A-4147-A177-3AD203B41FA5}">
                      <a16:colId xmlns:a16="http://schemas.microsoft.com/office/drawing/2014/main" val="2991654889"/>
                    </a:ext>
                  </a:extLst>
                </a:gridCol>
                <a:gridCol w="2782914">
                  <a:extLst>
                    <a:ext uri="{9D8B030D-6E8A-4147-A177-3AD203B41FA5}">
                      <a16:colId xmlns:a16="http://schemas.microsoft.com/office/drawing/2014/main" val="1420420648"/>
                    </a:ext>
                  </a:extLst>
                </a:gridCol>
                <a:gridCol w="2733228">
                  <a:extLst>
                    <a:ext uri="{9D8B030D-6E8A-4147-A177-3AD203B41FA5}">
                      <a16:colId xmlns:a16="http://schemas.microsoft.com/office/drawing/2014/main" val="1658902272"/>
                    </a:ext>
                  </a:extLst>
                </a:gridCol>
              </a:tblGrid>
              <a:tr h="337690">
                <a:tc>
                  <a:txBody>
                    <a:bodyPr/>
                    <a:lstStyle/>
                    <a:p>
                      <a:pPr algn="ctr">
                        <a:lnSpc>
                          <a:spcPct val="115000"/>
                        </a:lnSpc>
                        <a:spcAft>
                          <a:spcPts val="800"/>
                        </a:spcAft>
                        <a:buNone/>
                      </a:pPr>
                      <a:r>
                        <a:rPr lang="en-GB" sz="1600" kern="0">
                          <a:effectLst/>
                        </a:rPr>
                        <a:t>Type of Interview</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Key Characteristics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Best Used For</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Limitations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616032847"/>
                  </a:ext>
                </a:extLst>
              </a:tr>
              <a:tr h="611961">
                <a:tc>
                  <a:txBody>
                    <a:bodyPr/>
                    <a:lstStyle/>
                    <a:p>
                      <a:pPr>
                        <a:lnSpc>
                          <a:spcPct val="115000"/>
                        </a:lnSpc>
                        <a:spcAft>
                          <a:spcPts val="800"/>
                        </a:spcAft>
                        <a:buNone/>
                      </a:pPr>
                      <a:r>
                        <a:rPr lang="en-GB" sz="1600" kern="0">
                          <a:effectLst/>
                        </a:rPr>
                        <a:t>Standardised (Structured)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Thoroughly scripted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Collecting comparable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Limited ability to uncover unexpected insights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293101527"/>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Closed-ended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Quantitative analysis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Assumes universal validity across contexts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722123201"/>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Consistent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Large sample sizes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Restricts participant expression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2676165402"/>
                  </a:ext>
                </a:extLst>
              </a:tr>
              <a:tr h="337690">
                <a:tc>
                  <a:txBody>
                    <a:bodyPr/>
                    <a:lstStyle/>
                    <a:p>
                      <a:pPr>
                        <a:lnSpc>
                          <a:spcPct val="115000"/>
                        </a:lnSpc>
                        <a:spcAft>
                          <a:spcPts val="800"/>
                        </a:spcAft>
                        <a:buNone/>
                      </a:pPr>
                      <a:r>
                        <a:rPr lang="en-GB" sz="1600" kern="0">
                          <a:effectLst/>
                        </a:rPr>
                        <a:t>Semi-Structured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Follows an interview guide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Most qualitative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interviewer skill</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52648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Mix of planned questions and probes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Balancing consistency with exploration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More time-consuming than structured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164272932"/>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Flexible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Complex topics requiring clarification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Can produce large volumes of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26683773"/>
                  </a:ext>
                </a:extLst>
              </a:tr>
              <a:tr h="611961">
                <a:tc>
                  <a:txBody>
                    <a:bodyPr/>
                    <a:lstStyle/>
                    <a:p>
                      <a:pPr>
                        <a:lnSpc>
                          <a:spcPct val="115000"/>
                        </a:lnSpc>
                        <a:spcAft>
                          <a:spcPts val="800"/>
                        </a:spcAft>
                        <a:buNone/>
                      </a:pPr>
                      <a:r>
                        <a:rPr lang="en-GB" sz="1600" kern="0">
                          <a:effectLst/>
                        </a:rPr>
                        <a:t>In-Depth (Unstructured)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Minimal predetermined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Exploring new or sensitive topics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Very time-intensive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647129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Conversational approach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Life histories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significant interviewer expertise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906501566"/>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Highly flexible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Participant-centred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dirty="0">
                          <a:effectLst/>
                        </a:rPr>
                        <a:t>• More difficult to compare across interviews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7683363"/>
                  </a:ext>
                </a:extLst>
              </a:tr>
            </a:tbl>
          </a:graphicData>
        </a:graphic>
      </p:graphicFrame>
    </p:spTree>
    <p:extLst>
      <p:ext uri="{BB962C8B-B14F-4D97-AF65-F5344CB8AC3E}">
        <p14:creationId xmlns:p14="http://schemas.microsoft.com/office/powerpoint/2010/main" val="4523173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39A163-2466-CD7D-EC8D-B43B16884D28}"/>
              </a:ext>
            </a:extLst>
          </p:cNvPr>
          <p:cNvPicPr>
            <a:picLocks noChangeAspect="1"/>
          </p:cNvPicPr>
          <p:nvPr/>
        </p:nvPicPr>
        <p:blipFill rotWithShape="1">
          <a:blip r:embed="rId2"/>
          <a:srcRect t="15655" r="9092" b="25730"/>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3045507" cy="3204134"/>
          </a:xfrm>
        </p:spPr>
        <p:txBody>
          <a:bodyPr anchor="b">
            <a:normAutofit fontScale="90000"/>
          </a:bodyPr>
          <a:lstStyle/>
          <a:p>
            <a:pPr algn="l"/>
            <a:r>
              <a:rPr lang="en-GB" sz="4400" dirty="0"/>
              <a:t>LCDB7010 CONVERTING RESEARCH INTO PRACTICE </a:t>
            </a:r>
            <a:br>
              <a:rPr lang="en-GB" sz="4400" dirty="0"/>
            </a:br>
            <a:r>
              <a:rPr lang="en-GB" sz="4400" dirty="0"/>
              <a:t>Week 7 </a:t>
            </a:r>
            <a:br>
              <a:rPr lang="en-GB" sz="4400" dirty="0"/>
            </a:br>
            <a:endParaRPr lang="en-GB" sz="44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DR HELEN LEE </a:t>
            </a:r>
          </a:p>
        </p:txBody>
      </p:sp>
    </p:spTree>
    <p:extLst>
      <p:ext uri="{BB962C8B-B14F-4D97-AF65-F5344CB8AC3E}">
        <p14:creationId xmlns:p14="http://schemas.microsoft.com/office/powerpoint/2010/main" val="1619391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6176433" y="2280720"/>
            <a:ext cx="5372100" cy="2296560"/>
          </a:xfrm>
          <a:prstGeom prst="rect">
            <a:avLst/>
          </a:prstGeom>
        </p:spPr>
      </p:pic>
      <p:pic>
        <p:nvPicPr>
          <p:cNvPr id="4" name="Picture 3"/>
          <p:cNvPicPr>
            <a:picLocks noChangeAspect="1"/>
          </p:cNvPicPr>
          <p:nvPr/>
        </p:nvPicPr>
        <p:blipFill rotWithShape="1">
          <a:blip r:embed="rId3"/>
          <a:srcRect l="1102" b="8649"/>
          <a:stretch/>
        </p:blipFill>
        <p:spPr>
          <a:xfrm>
            <a:off x="643466" y="1388316"/>
            <a:ext cx="5372099" cy="4081367"/>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2" y="1609782"/>
            <a:ext cx="3201366" cy="2364570"/>
          </a:xfrm>
        </p:spPr>
        <p:txBody>
          <a:bodyPr anchor="b">
            <a:normAutofit/>
          </a:bodyPr>
          <a:lstStyle/>
          <a:p>
            <a:r>
              <a:rPr lang="en-GB" sz="4000" b="1" dirty="0">
                <a:effectLst/>
              </a:rPr>
              <a:t>W7- Qualitative data analysis </a:t>
            </a:r>
            <a:endParaRPr lang="en-GB" sz="4000" dirty="0"/>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effectLst/>
              </a:rPr>
              <a:t>Simple definitions and explanations: </a:t>
            </a:r>
          </a:p>
          <a:p>
            <a:r>
              <a:rPr lang="en-GB" sz="2000" dirty="0">
                <a:effectLst/>
              </a:rPr>
              <a:t>In contrast to quantitative data, qualitative data is a way of recording people's attitudes, feelings and behaviours in greater depth. </a:t>
            </a:r>
          </a:p>
          <a:p>
            <a:r>
              <a:rPr lang="en-GB" sz="2000" dirty="0">
                <a:effectLst/>
              </a:rPr>
              <a:t>Qualitative data analysis is: </a:t>
            </a:r>
          </a:p>
          <a:p>
            <a:pPr lvl="1"/>
            <a:r>
              <a:rPr lang="en-GB" sz="2000" dirty="0">
                <a:effectLst/>
              </a:rPr>
              <a:t>Often based on grounded theory practices (derived from the study of the phenomena it represents.” Strauss and Corbin . p.23)</a:t>
            </a:r>
          </a:p>
          <a:p>
            <a:pPr lvl="1"/>
            <a:r>
              <a:rPr lang="en-GB" sz="2000" dirty="0">
                <a:effectLst/>
              </a:rPr>
              <a:t>Answers the 'why?' questions</a:t>
            </a:r>
          </a:p>
          <a:p>
            <a:pPr lvl="1"/>
            <a:r>
              <a:rPr lang="en-GB" sz="2000" dirty="0">
                <a:effectLst/>
              </a:rPr>
              <a:t>Pays greater attention to individual cases</a:t>
            </a:r>
          </a:p>
          <a:p>
            <a:endParaRPr lang="en-GB" sz="2000" dirty="0"/>
          </a:p>
        </p:txBody>
      </p:sp>
    </p:spTree>
    <p:extLst>
      <p:ext uri="{BB962C8B-B14F-4D97-AF65-F5344CB8AC3E}">
        <p14:creationId xmlns:p14="http://schemas.microsoft.com/office/powerpoint/2010/main" val="3596078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2" y="586855"/>
            <a:ext cx="3201366" cy="3387497"/>
          </a:xfrm>
        </p:spPr>
        <p:txBody>
          <a:bodyPr anchor="b">
            <a:normAutofit/>
          </a:bodyPr>
          <a:lstStyle/>
          <a:p>
            <a:pPr algn="r"/>
            <a:r>
              <a:rPr lang="en-GB" sz="4000" dirty="0"/>
              <a:t>Why we do qualitative data analysis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effectLst/>
              </a:rPr>
              <a:t>An </a:t>
            </a:r>
            <a:r>
              <a:rPr lang="en-GB" sz="2000" b="1" dirty="0">
                <a:solidFill>
                  <a:schemeClr val="accent6">
                    <a:lumMod val="75000"/>
                  </a:schemeClr>
                </a:solidFill>
                <a:effectLst/>
              </a:rPr>
              <a:t>inductive</a:t>
            </a:r>
            <a:r>
              <a:rPr lang="en-GB" sz="2000" dirty="0">
                <a:effectLst/>
              </a:rPr>
              <a:t> process - developing theories from the data you have gathered </a:t>
            </a:r>
          </a:p>
          <a:p>
            <a:r>
              <a:rPr lang="en-GB" sz="2000" dirty="0">
                <a:effectLst/>
              </a:rPr>
              <a:t>Coding of categories and sub-categories identified </a:t>
            </a:r>
          </a:p>
          <a:p>
            <a:r>
              <a:rPr lang="en-GB" sz="2000" dirty="0">
                <a:effectLst/>
              </a:rPr>
              <a:t>Compares codes, looking for consistencies, differences, patterns etc </a:t>
            </a:r>
          </a:p>
          <a:p>
            <a:r>
              <a:rPr lang="en-GB" sz="2000" dirty="0">
                <a:effectLst/>
              </a:rPr>
              <a:t>Looks for new and emerging categories. </a:t>
            </a:r>
          </a:p>
          <a:p>
            <a:endParaRPr lang="en-GB" sz="2000" dirty="0"/>
          </a:p>
        </p:txBody>
      </p:sp>
    </p:spTree>
    <p:extLst>
      <p:ext uri="{BB962C8B-B14F-4D97-AF65-F5344CB8AC3E}">
        <p14:creationId xmlns:p14="http://schemas.microsoft.com/office/powerpoint/2010/main" val="24218948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909A-E32B-2DBB-37D3-6047D40157D5}"/>
              </a:ext>
            </a:extLst>
          </p:cNvPr>
          <p:cNvSpPr>
            <a:spLocks noGrp="1"/>
          </p:cNvSpPr>
          <p:nvPr>
            <p:ph type="title"/>
          </p:nvPr>
        </p:nvSpPr>
        <p:spPr/>
        <p:txBody>
          <a:bodyPr/>
          <a:lstStyle/>
          <a:p>
            <a:r>
              <a:rPr lang="en-GB" dirty="0"/>
              <a:t>I and D and A</a:t>
            </a:r>
          </a:p>
        </p:txBody>
      </p:sp>
      <p:sp>
        <p:nvSpPr>
          <p:cNvPr id="3" name="Content Placeholder 2">
            <a:extLst>
              <a:ext uri="{FF2B5EF4-FFF2-40B4-BE49-F238E27FC236}">
                <a16:creationId xmlns:a16="http://schemas.microsoft.com/office/drawing/2014/main" id="{DC2AE6C7-23F6-06F5-21B5-40447912FCDC}"/>
              </a:ext>
            </a:extLst>
          </p:cNvPr>
          <p:cNvSpPr>
            <a:spLocks noGrp="1"/>
          </p:cNvSpPr>
          <p:nvPr>
            <p:ph idx="1"/>
          </p:nvPr>
        </p:nvSpPr>
        <p:spPr/>
        <p:txBody>
          <a:bodyPr>
            <a:normAutofit fontScale="77500" lnSpcReduction="20000"/>
          </a:bodyPr>
          <a:lstStyle/>
          <a:p>
            <a:r>
              <a:rPr lang="en-GB" dirty="0"/>
              <a:t>Inductive Reasoning: Inductive reasoning involves starting with specific observations and patterns and then drawing a general conclusion or hypothesis from them. It is a bottom-up approach that involves gathering data, </a:t>
            </a:r>
            <a:r>
              <a:rPr lang="en-GB" dirty="0" err="1"/>
              <a:t>analyzing</a:t>
            </a:r>
            <a:r>
              <a:rPr lang="en-GB" dirty="0"/>
              <a:t> it, and then formulating a hypothesis or theory. For example, if you observe that every time you eat a particular food, you feel ill, you might form the hypothesis that you are allergic to that food.</a:t>
            </a:r>
          </a:p>
          <a:p>
            <a:r>
              <a:rPr lang="en-GB" dirty="0"/>
              <a:t>Deductive Reasoning: Deductive reasoning involves starting with a general principle or theory and then using it to make a specific prediction or observation. It is a top-down approach that involves testing a hypothesis or theory to see if it is supported by the evidence. For example, if you know that all mammals have hair and then you observe a dog, you can predict that the dog will have hair.</a:t>
            </a:r>
          </a:p>
          <a:p>
            <a:r>
              <a:rPr lang="en-GB" dirty="0"/>
              <a:t>Abductive Reasoning: Abductive reasoning is a form of reasoning that starts with incomplete observations or data and then seeks to find the most likely explanation or hypothesis for the observations. It involves making an educated guess or inference based on incomplete or uncertain information. It is a middle-ground approach that involves combining deductive and inductive reasoning. For example, if you find a broken window in your house and your jewellery is missing, you might infer that someone broke into your house and stole your jewellery.</a:t>
            </a:r>
          </a:p>
        </p:txBody>
      </p:sp>
    </p:spTree>
    <p:extLst>
      <p:ext uri="{BB962C8B-B14F-4D97-AF65-F5344CB8AC3E}">
        <p14:creationId xmlns:p14="http://schemas.microsoft.com/office/powerpoint/2010/main" val="21367208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FD9BA-0D31-664C-945B-3E4077EFD6B4}"/>
              </a:ext>
            </a:extLst>
          </p:cNvPr>
          <p:cNvSpPr>
            <a:spLocks noGrp="1"/>
          </p:cNvSpPr>
          <p:nvPr>
            <p:ph type="title"/>
          </p:nvPr>
        </p:nvSpPr>
        <p:spPr>
          <a:xfrm>
            <a:off x="686834" y="1153572"/>
            <a:ext cx="3304768" cy="4461163"/>
          </a:xfrm>
        </p:spPr>
        <p:txBody>
          <a:bodyPr>
            <a:normAutofit/>
          </a:bodyPr>
          <a:lstStyle/>
          <a:p>
            <a:r>
              <a:rPr lang="en-US" dirty="0"/>
              <a:t>Inductive</a:t>
            </a:r>
          </a:p>
        </p:txBody>
      </p:sp>
      <p:sp>
        <p:nvSpPr>
          <p:cNvPr id="3" name="Content Placeholder 2">
            <a:extLst>
              <a:ext uri="{FF2B5EF4-FFF2-40B4-BE49-F238E27FC236}">
                <a16:creationId xmlns:a16="http://schemas.microsoft.com/office/drawing/2014/main" id="{B1730F6F-4AB6-F248-9783-FBFD6098FF2B}"/>
              </a:ext>
            </a:extLst>
          </p:cNvPr>
          <p:cNvSpPr>
            <a:spLocks noGrp="1"/>
          </p:cNvSpPr>
          <p:nvPr>
            <p:ph idx="1"/>
          </p:nvPr>
        </p:nvSpPr>
        <p:spPr>
          <a:xfrm>
            <a:off x="4447308" y="591344"/>
            <a:ext cx="6906491" cy="5585619"/>
          </a:xfrm>
        </p:spPr>
        <p:txBody>
          <a:bodyPr anchor="ctr">
            <a:normAutofit/>
          </a:bodyPr>
          <a:lstStyle/>
          <a:p>
            <a:pPr>
              <a:buNone/>
            </a:pPr>
            <a:r>
              <a:rPr lang="en-GB" b="1"/>
              <a:t>Inductive Reasoning:</a:t>
            </a:r>
            <a:r>
              <a:rPr lang="en-GB"/>
              <a:t> Begins with specific observations, gradually building towards broader theories. It's exploratory and generates new knowledge but risks incompleteness and bias.</a:t>
            </a:r>
          </a:p>
        </p:txBody>
      </p:sp>
    </p:spTree>
    <p:extLst>
      <p:ext uri="{BB962C8B-B14F-4D97-AF65-F5344CB8AC3E}">
        <p14:creationId xmlns:p14="http://schemas.microsoft.com/office/powerpoint/2010/main" val="25276611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1F29C-15F1-9546-9DC4-30E7C013B5B6}"/>
              </a:ext>
            </a:extLst>
          </p:cNvPr>
          <p:cNvSpPr>
            <a:spLocks noGrp="1"/>
          </p:cNvSpPr>
          <p:nvPr>
            <p:ph type="title"/>
          </p:nvPr>
        </p:nvSpPr>
        <p:spPr>
          <a:xfrm>
            <a:off x="956826" y="1112969"/>
            <a:ext cx="3937298" cy="4166010"/>
          </a:xfrm>
        </p:spPr>
        <p:txBody>
          <a:bodyPr>
            <a:normAutofit/>
          </a:bodyPr>
          <a:lstStyle/>
          <a:p>
            <a:r>
              <a:rPr lang="en-US" dirty="0"/>
              <a:t>Deductive</a:t>
            </a:r>
          </a:p>
        </p:txBody>
      </p:sp>
      <p:sp>
        <p:nvSpPr>
          <p:cNvPr id="3" name="Content Placeholder 2">
            <a:extLst>
              <a:ext uri="{FF2B5EF4-FFF2-40B4-BE49-F238E27FC236}">
                <a16:creationId xmlns:a16="http://schemas.microsoft.com/office/drawing/2014/main" id="{9C044331-77A9-6F42-A1C3-C049CCB97AFB}"/>
              </a:ext>
            </a:extLst>
          </p:cNvPr>
          <p:cNvSpPr>
            <a:spLocks noGrp="1"/>
          </p:cNvSpPr>
          <p:nvPr>
            <p:ph idx="1"/>
          </p:nvPr>
        </p:nvSpPr>
        <p:spPr>
          <a:xfrm>
            <a:off x="6096000" y="820880"/>
            <a:ext cx="5257799" cy="4889350"/>
          </a:xfrm>
        </p:spPr>
        <p:txBody>
          <a:bodyPr anchor="t">
            <a:normAutofit/>
          </a:bodyPr>
          <a:lstStyle/>
          <a:p>
            <a:pPr>
              <a:buNone/>
            </a:pPr>
            <a:r>
              <a:rPr lang="en-GB" b="1"/>
              <a:t>Deductive Reasoning:</a:t>
            </a:r>
            <a:r>
              <a:rPr lang="en-GB"/>
              <a:t> Starts with general theories, narrowing to testable hypotheses. Provides logical certainty when premises are true but cannot generate genuinely new knowledge.</a:t>
            </a:r>
          </a:p>
          <a:p>
            <a:pPr marL="0" indent="0">
              <a:buNone/>
            </a:pPr>
            <a:endParaRPr lang="en-US"/>
          </a:p>
        </p:txBody>
      </p:sp>
    </p:spTree>
    <p:extLst>
      <p:ext uri="{BB962C8B-B14F-4D97-AF65-F5344CB8AC3E}">
        <p14:creationId xmlns:p14="http://schemas.microsoft.com/office/powerpoint/2010/main" val="34334080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4EEB2-9C84-174C-8512-698E29D9666D}"/>
              </a:ext>
            </a:extLst>
          </p:cNvPr>
          <p:cNvSpPr>
            <a:spLocks noGrp="1"/>
          </p:cNvSpPr>
          <p:nvPr>
            <p:ph type="title"/>
          </p:nvPr>
        </p:nvSpPr>
        <p:spPr>
          <a:xfrm>
            <a:off x="956826" y="1112969"/>
            <a:ext cx="3937298" cy="4166010"/>
          </a:xfrm>
        </p:spPr>
        <p:txBody>
          <a:bodyPr>
            <a:normAutofit/>
          </a:bodyPr>
          <a:lstStyle/>
          <a:p>
            <a:r>
              <a:rPr lang="en-US" dirty="0"/>
              <a:t>Abductive</a:t>
            </a:r>
          </a:p>
        </p:txBody>
      </p:sp>
      <p:sp>
        <p:nvSpPr>
          <p:cNvPr id="3" name="Content Placeholder 2">
            <a:extLst>
              <a:ext uri="{FF2B5EF4-FFF2-40B4-BE49-F238E27FC236}">
                <a16:creationId xmlns:a16="http://schemas.microsoft.com/office/drawing/2014/main" id="{E71EA337-3330-2E47-9950-AAA247AAF80E}"/>
              </a:ext>
            </a:extLst>
          </p:cNvPr>
          <p:cNvSpPr>
            <a:spLocks noGrp="1"/>
          </p:cNvSpPr>
          <p:nvPr>
            <p:ph idx="1"/>
          </p:nvPr>
        </p:nvSpPr>
        <p:spPr>
          <a:xfrm>
            <a:off x="6096000" y="820880"/>
            <a:ext cx="5257799" cy="4889350"/>
          </a:xfrm>
        </p:spPr>
        <p:txBody>
          <a:bodyPr anchor="t">
            <a:normAutofit/>
          </a:bodyPr>
          <a:lstStyle/>
          <a:p>
            <a:r>
              <a:rPr lang="en-GB" b="1"/>
              <a:t>Abductive Reasoning:</a:t>
            </a:r>
            <a:r>
              <a:rPr lang="en-GB"/>
              <a:t> Develops hypotheses based on available evidence, seeking the most likely explanation. Efficient but potentially unreliable depending on contextual factors.</a:t>
            </a:r>
          </a:p>
          <a:p>
            <a:pPr marL="0" indent="0">
              <a:buNone/>
            </a:pPr>
            <a:endParaRPr lang="en-US"/>
          </a:p>
        </p:txBody>
      </p:sp>
    </p:spTree>
    <p:extLst>
      <p:ext uri="{BB962C8B-B14F-4D97-AF65-F5344CB8AC3E}">
        <p14:creationId xmlns:p14="http://schemas.microsoft.com/office/powerpoint/2010/main" val="1747396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D5AB-5AFD-8BBF-3B31-2B525D3F977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1AF063DF-398F-9B9D-A810-2BBFBD2EB110}"/>
              </a:ext>
            </a:extLst>
          </p:cNvPr>
          <p:cNvPicPr>
            <a:picLocks noChangeAspect="1"/>
          </p:cNvPicPr>
          <p:nvPr/>
        </p:nvPicPr>
        <p:blipFill>
          <a:blip r:embed="rId2"/>
          <a:stretch>
            <a:fillRect/>
          </a:stretch>
        </p:blipFill>
        <p:spPr>
          <a:xfrm>
            <a:off x="2445950" y="0"/>
            <a:ext cx="8862638" cy="6657109"/>
          </a:xfrm>
          <a:prstGeom prst="rect">
            <a:avLst/>
          </a:prstGeom>
        </p:spPr>
      </p:pic>
    </p:spTree>
    <p:extLst>
      <p:ext uri="{BB962C8B-B14F-4D97-AF65-F5344CB8AC3E}">
        <p14:creationId xmlns:p14="http://schemas.microsoft.com/office/powerpoint/2010/main" val="37594829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E1A2-5663-06DA-A7F8-60129DB44BDA}"/>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90A9B790-0DE6-B601-D875-756E5F30008F}"/>
              </a:ext>
            </a:extLst>
          </p:cNvPr>
          <p:cNvPicPr>
            <a:picLocks noChangeAspect="1"/>
          </p:cNvPicPr>
          <p:nvPr/>
        </p:nvPicPr>
        <p:blipFill>
          <a:blip r:embed="rId2"/>
          <a:stretch>
            <a:fillRect/>
          </a:stretch>
        </p:blipFill>
        <p:spPr>
          <a:xfrm>
            <a:off x="2319634" y="214950"/>
            <a:ext cx="9034166" cy="6546068"/>
          </a:xfrm>
          <a:prstGeom prst="rect">
            <a:avLst/>
          </a:prstGeom>
        </p:spPr>
      </p:pic>
    </p:spTree>
    <p:extLst>
      <p:ext uri="{BB962C8B-B14F-4D97-AF65-F5344CB8AC3E}">
        <p14:creationId xmlns:p14="http://schemas.microsoft.com/office/powerpoint/2010/main" val="37212262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B33B-F102-5BE9-D107-3DA97C7E0FC1}"/>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C522EA6C-EAD7-319E-C9CB-D83A0D0F2DB1}"/>
              </a:ext>
            </a:extLst>
          </p:cNvPr>
          <p:cNvPicPr>
            <a:picLocks noChangeAspect="1"/>
          </p:cNvPicPr>
          <p:nvPr/>
        </p:nvPicPr>
        <p:blipFill>
          <a:blip r:embed="rId2"/>
          <a:stretch>
            <a:fillRect/>
          </a:stretch>
        </p:blipFill>
        <p:spPr>
          <a:xfrm>
            <a:off x="3096959" y="0"/>
            <a:ext cx="8865973" cy="6858000"/>
          </a:xfrm>
          <a:prstGeom prst="rect">
            <a:avLst/>
          </a:prstGeom>
        </p:spPr>
      </p:pic>
    </p:spTree>
    <p:extLst>
      <p:ext uri="{BB962C8B-B14F-4D97-AF65-F5344CB8AC3E}">
        <p14:creationId xmlns:p14="http://schemas.microsoft.com/office/powerpoint/2010/main" val="34620909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lstStyle/>
          <a:p>
            <a:pPr rtl="0"/>
            <a:r>
              <a:rPr lang="en-US" dirty="0"/>
              <a:t>W9- Abstract writing  </a:t>
            </a:r>
            <a:endParaRPr lang="en-GB"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solidFill>
                  <a:srgbClr val="FFFFFF"/>
                </a:solidFill>
              </a:rPr>
              <a:t>By Dr  Helen Lee </a:t>
            </a:r>
          </a:p>
          <a:p>
            <a:pPr rtl="0"/>
            <a:endParaRPr lang="en-GB" dirty="0"/>
          </a:p>
        </p:txBody>
      </p:sp>
    </p:spTree>
    <p:extLst>
      <p:ext uri="{BB962C8B-B14F-4D97-AF65-F5344CB8AC3E}">
        <p14:creationId xmlns:p14="http://schemas.microsoft.com/office/powerpoint/2010/main" val="8009629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a:solidFill>
                  <a:srgbClr val="FFFFFF"/>
                </a:solidFill>
              </a:rPr>
              <a:t>Agenda</a:t>
            </a:r>
            <a:endParaRPr lang="en-GB"/>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464233" y="1527048"/>
            <a:ext cx="5962927" cy="3931920"/>
          </a:xfrm>
        </p:spPr>
        <p:txBody>
          <a:bodyPr rtlCol="0">
            <a:normAutofit/>
          </a:bodyPr>
          <a:lstStyle/>
          <a:p>
            <a:pPr marL="457200" indent="-457200">
              <a:buFont typeface="Wingdings" panose="05000000000000000000" pitchFamily="2" charset="2"/>
              <a:buChar char="Ø"/>
            </a:pPr>
            <a:r>
              <a:rPr lang="en-US" dirty="0"/>
              <a:t>Why an abstract is needed ?</a:t>
            </a:r>
          </a:p>
          <a:p>
            <a:pPr marL="457200" indent="-457200">
              <a:buFont typeface="Wingdings" panose="05000000000000000000" pitchFamily="2" charset="2"/>
              <a:buChar char="Ø"/>
            </a:pPr>
            <a:r>
              <a:rPr lang="en-GB" dirty="0"/>
              <a:t>What is included in a strong abstract?  Components of an abstract </a:t>
            </a:r>
          </a:p>
          <a:p>
            <a:pPr marL="457200" indent="-457200">
              <a:buFont typeface="Wingdings" panose="05000000000000000000" pitchFamily="2" charset="2"/>
              <a:buChar char="Ø"/>
            </a:pPr>
            <a:r>
              <a:rPr lang="en-GB" dirty="0"/>
              <a:t>What are some common pitfalls to avoid when writing an abstract?</a:t>
            </a:r>
          </a:p>
          <a:p>
            <a:pPr marL="457200" indent="-457200">
              <a:buFont typeface="Wingdings" panose="05000000000000000000" pitchFamily="2" charset="2"/>
              <a:buChar char="Ø"/>
            </a:pPr>
            <a:r>
              <a:rPr lang="en-GB" dirty="0"/>
              <a:t>Call for papers  </a:t>
            </a:r>
          </a:p>
          <a:p>
            <a:pPr marL="457200" indent="-457200">
              <a:buFont typeface="Wingdings" panose="05000000000000000000" pitchFamily="2" charset="2"/>
              <a:buChar char="Ø"/>
            </a:pPr>
            <a:r>
              <a:rPr lang="en-GB" dirty="0"/>
              <a:t>Task </a:t>
            </a:r>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lstStyle/>
          <a:p>
            <a:pPr rtl="0"/>
            <a:r>
              <a:rPr lang="en-GB"/>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5" y="1825625"/>
            <a:ext cx="6167997" cy="2047796"/>
          </a:xfrm>
        </p:spPr>
        <p:txBody>
          <a:bodyPr rtlCol="0">
            <a:normAutofit/>
          </a:bodyPr>
          <a:lstStyle/>
          <a:p>
            <a:r>
              <a:rPr lang="en-GB" sz="3200" dirty="0"/>
              <a:t>Why should authors take the time to write an abstract?  </a:t>
            </a:r>
          </a:p>
          <a:p>
            <a:pPr rtl="0"/>
            <a:endParaRPr lang="en-GB"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4"/>
          <a:srcRect/>
          <a:stretch/>
        </p:blip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9/3/20XX</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a:ln>
                  <a:noFill/>
                </a:ln>
                <a:solidFill>
                  <a:prstClr val="black">
                    <a:tint val="75000"/>
                  </a:prstClr>
                </a:solidFill>
                <a:effectLst/>
                <a:uLnTx/>
                <a:uFillTx/>
                <a:latin typeface="Calibri" panose="020F0502020204030204"/>
                <a:ea typeface="+mn-ea"/>
                <a:cs typeface="+mn-cs"/>
              </a:rPr>
              <a:t>Presentation Title</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21937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16B7F30-3297-FBB3-AFC1-4D9B168F054C}"/>
              </a:ext>
            </a:extLst>
          </p:cNvPr>
          <p:cNvSpPr>
            <a:spLocks noGrp="1"/>
          </p:cNvSpPr>
          <p:nvPr>
            <p:ph type="pic" sz="quarter" idx="13"/>
          </p:nvPr>
        </p:nvSpPr>
        <p:spPr/>
        <p:txBody>
          <a:bodyPr/>
          <a:lstStyle/>
          <a:p>
            <a:endParaRPr lang="en-GB"/>
          </a:p>
        </p:txBody>
      </p:sp>
      <p:sp>
        <p:nvSpPr>
          <p:cNvPr id="3" name="Picture Placeholder 2">
            <a:extLst>
              <a:ext uri="{FF2B5EF4-FFF2-40B4-BE49-F238E27FC236}">
                <a16:creationId xmlns:a16="http://schemas.microsoft.com/office/drawing/2014/main" id="{854E04E1-A462-E1B1-333C-E6C23C9E5074}"/>
              </a:ext>
            </a:extLst>
          </p:cNvPr>
          <p:cNvSpPr>
            <a:spLocks noGrp="1"/>
          </p:cNvSpPr>
          <p:nvPr>
            <p:ph type="pic" sz="quarter" idx="14"/>
          </p:nvPr>
        </p:nvSpPr>
        <p:spPr/>
        <p:txBody>
          <a:bodyPr/>
          <a:lstStyle/>
          <a:p>
            <a:endParaRPr lang="en-GB"/>
          </a:p>
        </p:txBody>
      </p:sp>
      <p:sp>
        <p:nvSpPr>
          <p:cNvPr id="4" name="Title 3">
            <a:extLst>
              <a:ext uri="{FF2B5EF4-FFF2-40B4-BE49-F238E27FC236}">
                <a16:creationId xmlns:a16="http://schemas.microsoft.com/office/drawing/2014/main" id="{5F38C0E6-70F3-B988-7E04-237BCACEC152}"/>
              </a:ext>
            </a:extLst>
          </p:cNvPr>
          <p:cNvSpPr>
            <a:spLocks noGrp="1"/>
          </p:cNvSpPr>
          <p:nvPr>
            <p:ph type="title"/>
          </p:nvPr>
        </p:nvSpPr>
        <p:spPr>
          <a:xfrm>
            <a:off x="539495" y="365124"/>
            <a:ext cx="7286859"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BDC630F4-6F5E-8C4C-453F-7EE20FB402EA}"/>
              </a:ext>
            </a:extLst>
          </p:cNvPr>
          <p:cNvSpPr>
            <a:spLocks noGrp="1"/>
          </p:cNvSpPr>
          <p:nvPr>
            <p:ph idx="1"/>
          </p:nvPr>
        </p:nvSpPr>
        <p:spPr>
          <a:xfrm>
            <a:off x="539495" y="1825625"/>
            <a:ext cx="6660984" cy="4352544"/>
          </a:xfrm>
        </p:spPr>
        <p:txBody>
          <a:bodyPr>
            <a:normAutofit/>
          </a:bodyPr>
          <a:lstStyle/>
          <a:p>
            <a:r>
              <a:rPr lang="en-GB" dirty="0"/>
              <a:t>1. Great Abstracts Increase Readership</a:t>
            </a:r>
          </a:p>
          <a:p>
            <a:endParaRPr lang="en-GB" dirty="0"/>
          </a:p>
          <a:p>
            <a:pPr algn="just"/>
            <a:r>
              <a:rPr lang="en-GB" dirty="0"/>
              <a:t>Researchers publish articles in order to disseminate knowledge to other academics, practitioners, and decision-makers.  </a:t>
            </a:r>
          </a:p>
          <a:p>
            <a:pPr algn="just"/>
            <a:r>
              <a:rPr lang="en-GB" dirty="0"/>
              <a:t>However, before these audiences download, read, and cite your paper, they read your abstract. </a:t>
            </a:r>
          </a:p>
          <a:p>
            <a:r>
              <a:rPr lang="en-GB" dirty="0"/>
              <a:t>Abstracts are how they decide which articles to read, and which to ignore. </a:t>
            </a:r>
          </a:p>
          <a:p>
            <a:endParaRPr lang="en-GB" dirty="0"/>
          </a:p>
        </p:txBody>
      </p:sp>
      <p:sp>
        <p:nvSpPr>
          <p:cNvPr id="6" name="Date Placeholder 5">
            <a:extLst>
              <a:ext uri="{FF2B5EF4-FFF2-40B4-BE49-F238E27FC236}">
                <a16:creationId xmlns:a16="http://schemas.microsoft.com/office/drawing/2014/main" id="{F64710C6-CEFE-0D49-DEE8-E1F2211D8BAF}"/>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53538874-9549-1B57-247E-9D3750EA8D94}"/>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8B0FA0D2-4AD6-82FF-B816-CC981DF94D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52</a:t>
            </a:fld>
            <a:endParaRPr lang="en-GB" noProof="0">
              <a:solidFill>
                <a:prstClr val="black">
                  <a:tint val="75000"/>
                </a:prstClr>
              </a:solidFill>
            </a:endParaRPr>
          </a:p>
        </p:txBody>
      </p:sp>
    </p:spTree>
    <p:extLst>
      <p:ext uri="{BB962C8B-B14F-4D97-AF65-F5344CB8AC3E}">
        <p14:creationId xmlns:p14="http://schemas.microsoft.com/office/powerpoint/2010/main" val="28143279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51977D-DF72-7D7C-B12A-F0231FDD3EC8}"/>
              </a:ext>
            </a:extLst>
          </p:cNvPr>
          <p:cNvSpPr>
            <a:spLocks noGrp="1"/>
          </p:cNvSpPr>
          <p:nvPr>
            <p:ph type="title"/>
          </p:nvPr>
        </p:nvSpPr>
        <p:spPr>
          <a:xfrm>
            <a:off x="539496" y="365124"/>
            <a:ext cx="8348926" cy="1325880"/>
          </a:xfrm>
        </p:spPr>
        <p:txBody>
          <a:bodyPr/>
          <a:lstStyle/>
          <a:p>
            <a:r>
              <a:rPr lang="en-US" dirty="0"/>
              <a:t>Why an abstract is needed ?</a:t>
            </a:r>
            <a:endParaRPr lang="en-GB" dirty="0"/>
          </a:p>
        </p:txBody>
      </p:sp>
      <p:sp>
        <p:nvSpPr>
          <p:cNvPr id="5" name="Content Placeholder 4">
            <a:extLst>
              <a:ext uri="{FF2B5EF4-FFF2-40B4-BE49-F238E27FC236}">
                <a16:creationId xmlns:a16="http://schemas.microsoft.com/office/drawing/2014/main" id="{0326DC6F-62C3-81C5-F368-D52235CF98F2}"/>
              </a:ext>
            </a:extLst>
          </p:cNvPr>
          <p:cNvSpPr>
            <a:spLocks noGrp="1"/>
          </p:cNvSpPr>
          <p:nvPr>
            <p:ph idx="1"/>
          </p:nvPr>
        </p:nvSpPr>
        <p:spPr>
          <a:xfrm>
            <a:off x="539496" y="1825625"/>
            <a:ext cx="7252782" cy="4352544"/>
          </a:xfrm>
        </p:spPr>
        <p:txBody>
          <a:bodyPr>
            <a:normAutofit lnSpcReduction="10000"/>
          </a:bodyPr>
          <a:lstStyle/>
          <a:p>
            <a:r>
              <a:rPr lang="en-GB" dirty="0"/>
              <a:t>2. Clearly-Outlined Abstracts Speed Up the Editorial Process</a:t>
            </a:r>
          </a:p>
          <a:p>
            <a:endParaRPr lang="en-GB" dirty="0"/>
          </a:p>
          <a:p>
            <a:r>
              <a:rPr lang="en-GB" dirty="0"/>
              <a:t>All researchers want fast, quality, and helpful peer reviews, and writing strong abstracts are a simple way authors can help enhance the editorial process. </a:t>
            </a:r>
          </a:p>
          <a:p>
            <a:r>
              <a:rPr lang="en-GB" dirty="0"/>
              <a:t>Like most journals, peer reviewers for Social Sciences and Humanities Open are invited to read your abstract— not the full article— before deciding whether they’d like to review your paper. </a:t>
            </a:r>
          </a:p>
          <a:p>
            <a:endParaRPr lang="en-GB" dirty="0"/>
          </a:p>
        </p:txBody>
      </p:sp>
      <p:sp>
        <p:nvSpPr>
          <p:cNvPr id="6" name="Date Placeholder 5">
            <a:extLst>
              <a:ext uri="{FF2B5EF4-FFF2-40B4-BE49-F238E27FC236}">
                <a16:creationId xmlns:a16="http://schemas.microsoft.com/office/drawing/2014/main" id="{29965B6D-110D-F67E-CF9C-52A41B5524B6}"/>
              </a:ext>
            </a:extLst>
          </p:cNvPr>
          <p:cNvSpPr>
            <a:spLocks noGrp="1"/>
          </p:cNvSpPr>
          <p:nvPr>
            <p:ph type="dt" sz="half" idx="10"/>
          </p:nvPr>
        </p:nvSpPr>
        <p:spPr/>
        <p:txBody>
          <a:bodyPr/>
          <a:lstStyle/>
          <a:p>
            <a:pPr rtl="0">
              <a:defRPr/>
            </a:pPr>
            <a:r>
              <a:rPr lang="en-GB" noProof="0">
                <a:solidFill>
                  <a:prstClr val="black">
                    <a:tint val="75000"/>
                  </a:prstClr>
                </a:solidFill>
              </a:rPr>
              <a:t>9/3/20XX</a:t>
            </a:r>
          </a:p>
        </p:txBody>
      </p:sp>
      <p:sp>
        <p:nvSpPr>
          <p:cNvPr id="7" name="Footer Placeholder 6">
            <a:extLst>
              <a:ext uri="{FF2B5EF4-FFF2-40B4-BE49-F238E27FC236}">
                <a16:creationId xmlns:a16="http://schemas.microsoft.com/office/drawing/2014/main" id="{BBA82115-D0B1-065E-B5B5-D84996A799C8}"/>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8" name="Slide Number Placeholder 7">
            <a:extLst>
              <a:ext uri="{FF2B5EF4-FFF2-40B4-BE49-F238E27FC236}">
                <a16:creationId xmlns:a16="http://schemas.microsoft.com/office/drawing/2014/main" id="{19730F4D-7C66-C8D9-0AD4-213AEF35A90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53</a:t>
            </a:fld>
            <a:endParaRPr lang="en-GB" noProof="0">
              <a:solidFill>
                <a:prstClr val="black">
                  <a:tint val="75000"/>
                </a:prstClr>
              </a:solidFill>
            </a:endParaRPr>
          </a:p>
        </p:txBody>
      </p:sp>
    </p:spTree>
    <p:extLst>
      <p:ext uri="{BB962C8B-B14F-4D97-AF65-F5344CB8AC3E}">
        <p14:creationId xmlns:p14="http://schemas.microsoft.com/office/powerpoint/2010/main" val="4610555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02025C-3D0F-4556-B13E-526366C9125E}"/>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B30A84C-6D29-26CE-49BC-0DF729F37D44}"/>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LCDB 7010 </a:t>
            </a:r>
            <a:r>
              <a:rPr lang="en-US" sz="4800">
                <a:solidFill>
                  <a:srgbClr val="FFFFFF"/>
                </a:solidFill>
              </a:rPr>
              <a:t>Converting Research Into Practice</a:t>
            </a:r>
            <a:endParaRPr lang="en-GB" sz="4800" dirty="0">
              <a:solidFill>
                <a:srgbClr val="FFFFFF"/>
              </a:solidFill>
            </a:endParaRPr>
          </a:p>
        </p:txBody>
      </p:sp>
      <p:sp>
        <p:nvSpPr>
          <p:cNvPr id="3" name="Subtitle 2">
            <a:extLst>
              <a:ext uri="{FF2B5EF4-FFF2-40B4-BE49-F238E27FC236}">
                <a16:creationId xmlns:a16="http://schemas.microsoft.com/office/drawing/2014/main" id="{00A48A42-3E89-CE28-3EEC-5ADB88D54289}"/>
              </a:ext>
            </a:extLst>
          </p:cNvPr>
          <p:cNvSpPr>
            <a:spLocks noGrp="1"/>
          </p:cNvSpPr>
          <p:nvPr>
            <p:ph type="subTitle" idx="1"/>
          </p:nvPr>
        </p:nvSpPr>
        <p:spPr>
          <a:xfrm>
            <a:off x="1350682" y="4870824"/>
            <a:ext cx="10005951" cy="1458258"/>
          </a:xfrm>
        </p:spPr>
        <p:txBody>
          <a:bodyPr anchor="ctr">
            <a:normAutofit/>
          </a:bodyPr>
          <a:lstStyle/>
          <a:p>
            <a:pPr algn="l"/>
            <a:r>
              <a:rPr lang="en-US" dirty="0"/>
              <a:t>W10 Qualitative Data Analysis (Practical session) </a:t>
            </a:r>
            <a:endParaRPr lang="en-GB" dirty="0"/>
          </a:p>
        </p:txBody>
      </p:sp>
    </p:spTree>
    <p:extLst>
      <p:ext uri="{BB962C8B-B14F-4D97-AF65-F5344CB8AC3E}">
        <p14:creationId xmlns:p14="http://schemas.microsoft.com/office/powerpoint/2010/main" val="18897104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C89EC-D142-F10C-8F7E-3143DC1CE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E89D95-EE0F-4964-282E-E4C409F5A5FA}"/>
              </a:ext>
            </a:extLst>
          </p:cNvPr>
          <p:cNvSpPr>
            <a:spLocks noGrp="1"/>
          </p:cNvSpPr>
          <p:nvPr>
            <p:ph type="ctrTitle"/>
          </p:nvPr>
        </p:nvSpPr>
        <p:spPr>
          <a:xfrm>
            <a:off x="1363287" y="108210"/>
            <a:ext cx="9144000" cy="950277"/>
          </a:xfrm>
        </p:spPr>
        <p:txBody>
          <a:bodyPr/>
          <a:lstStyle/>
          <a:p>
            <a:pPr algn="l"/>
            <a:r>
              <a:rPr lang="en-US" dirty="0"/>
              <a:t>Objectives </a:t>
            </a:r>
            <a:endParaRPr lang="en-GB" dirty="0"/>
          </a:p>
        </p:txBody>
      </p:sp>
      <p:sp>
        <p:nvSpPr>
          <p:cNvPr id="3" name="Subtitle 2">
            <a:extLst>
              <a:ext uri="{FF2B5EF4-FFF2-40B4-BE49-F238E27FC236}">
                <a16:creationId xmlns:a16="http://schemas.microsoft.com/office/drawing/2014/main" id="{3460E16B-B6ED-8F2E-256D-7F6C7FF19F70}"/>
              </a:ext>
            </a:extLst>
          </p:cNvPr>
          <p:cNvSpPr>
            <a:spLocks noGrp="1"/>
          </p:cNvSpPr>
          <p:nvPr>
            <p:ph type="subTitle" idx="1"/>
          </p:nvPr>
        </p:nvSpPr>
        <p:spPr>
          <a:xfrm>
            <a:off x="897775" y="1246909"/>
            <a:ext cx="10462952" cy="3929149"/>
          </a:xfrm>
        </p:spPr>
        <p:txBody>
          <a:bodyPr>
            <a:normAutofit/>
          </a:bodyPr>
          <a:lstStyle/>
          <a:p>
            <a:pPr marL="342900" indent="-342900" algn="l">
              <a:buFont typeface="Wingdings" panose="05000000000000000000" pitchFamily="2" charset="2"/>
              <a:buChar char="Ø"/>
            </a:pPr>
            <a:r>
              <a:rPr lang="en-US" sz="3200" dirty="0"/>
              <a:t>To familiarize yourself with data analytical process in NVivo</a:t>
            </a:r>
          </a:p>
          <a:p>
            <a:pPr marL="342900" indent="-342900" algn="l">
              <a:buFont typeface="Wingdings" panose="05000000000000000000" pitchFamily="2" charset="2"/>
              <a:buChar char="Ø"/>
            </a:pPr>
            <a:r>
              <a:rPr lang="en-US" sz="3200" dirty="0"/>
              <a:t>To identify code, case and themes from interview data  </a:t>
            </a:r>
          </a:p>
          <a:p>
            <a:pPr marL="342900" indent="-342900" algn="l">
              <a:buFont typeface="Wingdings" panose="05000000000000000000" pitchFamily="2" charset="2"/>
              <a:buChar char="Ø"/>
            </a:pPr>
            <a:r>
              <a:rPr lang="en-US" sz="3200" dirty="0"/>
              <a:t>To </a:t>
            </a:r>
            <a:r>
              <a:rPr lang="en-US" sz="3200" dirty="0" err="1"/>
              <a:t>visualise</a:t>
            </a:r>
            <a:r>
              <a:rPr lang="en-US" sz="3200" dirty="0"/>
              <a:t> the data through word tree, word cloud and frequency table in NVivo</a:t>
            </a:r>
          </a:p>
          <a:p>
            <a:pPr marL="342900" indent="-342900" algn="l">
              <a:buFont typeface="Wingdings" panose="05000000000000000000" pitchFamily="2" charset="2"/>
              <a:buChar char="Ø"/>
            </a:pPr>
            <a:endParaRPr lang="en-US" dirty="0"/>
          </a:p>
        </p:txBody>
      </p:sp>
    </p:spTree>
    <p:extLst>
      <p:ext uri="{BB962C8B-B14F-4D97-AF65-F5344CB8AC3E}">
        <p14:creationId xmlns:p14="http://schemas.microsoft.com/office/powerpoint/2010/main" val="7073033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3B4F6-7CC5-2AE4-3091-EEB52AF7B2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32E987-ADFB-6291-ED7E-4243671106AA}"/>
              </a:ext>
            </a:extLst>
          </p:cNvPr>
          <p:cNvSpPr>
            <a:spLocks noGrp="1"/>
          </p:cNvSpPr>
          <p:nvPr>
            <p:ph type="ctrTitle"/>
          </p:nvPr>
        </p:nvSpPr>
        <p:spPr>
          <a:xfrm>
            <a:off x="1524000" y="1122363"/>
            <a:ext cx="9144000" cy="950277"/>
          </a:xfrm>
        </p:spPr>
        <p:txBody>
          <a:bodyPr/>
          <a:lstStyle/>
          <a:p>
            <a:pPr algn="l"/>
            <a:r>
              <a:rPr lang="en-US" dirty="0"/>
              <a:t>Outputs of the class today  </a:t>
            </a:r>
            <a:endParaRPr lang="en-GB" dirty="0"/>
          </a:p>
        </p:txBody>
      </p:sp>
      <p:sp>
        <p:nvSpPr>
          <p:cNvPr id="3" name="Subtitle 2">
            <a:extLst>
              <a:ext uri="{FF2B5EF4-FFF2-40B4-BE49-F238E27FC236}">
                <a16:creationId xmlns:a16="http://schemas.microsoft.com/office/drawing/2014/main" id="{49301483-EF1A-798A-F8B0-34E41672D18C}"/>
              </a:ext>
            </a:extLst>
          </p:cNvPr>
          <p:cNvSpPr>
            <a:spLocks noGrp="1"/>
          </p:cNvSpPr>
          <p:nvPr>
            <p:ph type="subTitle" idx="1"/>
          </p:nvPr>
        </p:nvSpPr>
        <p:spPr>
          <a:xfrm>
            <a:off x="1524000" y="2410692"/>
            <a:ext cx="9144000" cy="2765366"/>
          </a:xfrm>
        </p:spPr>
        <p:txBody>
          <a:bodyPr/>
          <a:lstStyle/>
          <a:p>
            <a:pPr marL="342900" indent="-342900" algn="l">
              <a:buFont typeface="Wingdings" panose="05000000000000000000" pitchFamily="2" charset="2"/>
              <a:buChar char="Ø"/>
            </a:pPr>
            <a:r>
              <a:rPr lang="en-US" dirty="0"/>
              <a:t>To identify the codes and themes for your study </a:t>
            </a:r>
          </a:p>
          <a:p>
            <a:pPr marL="342900" indent="-342900" algn="l">
              <a:buFont typeface="Wingdings" panose="05000000000000000000" pitchFamily="2" charset="2"/>
              <a:buChar char="Ø"/>
            </a:pPr>
            <a:r>
              <a:rPr lang="en-US" dirty="0"/>
              <a:t>To create a word cloud</a:t>
            </a:r>
          </a:p>
          <a:p>
            <a:pPr marL="342900" indent="-342900" algn="l">
              <a:buFont typeface="Wingdings" panose="05000000000000000000" pitchFamily="2" charset="2"/>
              <a:buChar char="Ø"/>
            </a:pPr>
            <a:r>
              <a:rPr lang="en-US" dirty="0"/>
              <a:t>To create a word tree for some key terminologies in your study </a:t>
            </a:r>
          </a:p>
          <a:p>
            <a:pPr marL="342900" indent="-342900" algn="l">
              <a:buFont typeface="Wingdings" panose="05000000000000000000" pitchFamily="2" charset="2"/>
              <a:buChar char="Ø"/>
            </a:pPr>
            <a:r>
              <a:rPr lang="en-US" dirty="0"/>
              <a:t>To identify the words with the most frequency</a:t>
            </a:r>
          </a:p>
        </p:txBody>
      </p:sp>
    </p:spTree>
    <p:extLst>
      <p:ext uri="{BB962C8B-B14F-4D97-AF65-F5344CB8AC3E}">
        <p14:creationId xmlns:p14="http://schemas.microsoft.com/office/powerpoint/2010/main" val="389830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aphs And Numbers">
            <a:extLst>
              <a:ext uri="{FF2B5EF4-FFF2-40B4-BE49-F238E27FC236}">
                <a16:creationId xmlns:a16="http://schemas.microsoft.com/office/drawing/2014/main" id="{FE509FE7-5D45-B151-2BAB-384F320EC6C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B2C86-885B-E21C-E493-C6591010E1D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algn="l"/>
            <a:r>
              <a:rPr lang="en-US" sz="5200" dirty="0"/>
              <a:t>Week 11 </a:t>
            </a:r>
            <a:r>
              <a:rPr lang="en-US" sz="5200"/>
              <a:t>- Consultation</a:t>
            </a:r>
            <a:br>
              <a:rPr lang="en-US" sz="5200"/>
            </a:br>
            <a:r>
              <a:rPr lang="en-US" sz="5200"/>
              <a:t>Week </a:t>
            </a:r>
            <a:r>
              <a:rPr lang="en-US" sz="5200" dirty="0"/>
              <a:t>12 – Q &amp; A</a:t>
            </a:r>
            <a:endParaRPr lang="en-GB" sz="5200" dirty="0"/>
          </a:p>
        </p:txBody>
      </p:sp>
      <p:sp>
        <p:nvSpPr>
          <p:cNvPr id="3" name="Subtitle 2">
            <a:extLst>
              <a:ext uri="{FF2B5EF4-FFF2-40B4-BE49-F238E27FC236}">
                <a16:creationId xmlns:a16="http://schemas.microsoft.com/office/drawing/2014/main" id="{35DDE752-B307-CF5F-5491-25970525E3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fontScale="25000" lnSpcReduction="20000"/>
          </a:bodyPr>
          <a:lstStyle/>
          <a:p>
            <a:r>
              <a:rPr lang="en-US" sz="600">
                <a:solidFill>
                  <a:srgbClr val="FFFFFF"/>
                </a:solidFill>
              </a:rPr>
              <a:t>Basic Step(s) as below </a:t>
            </a:r>
          </a:p>
          <a:p>
            <a:endParaRPr lang="en-US" sz="600">
              <a:solidFill>
                <a:srgbClr val="FFFFFF"/>
              </a:solidFill>
            </a:endParaRPr>
          </a:p>
          <a:p>
            <a:pPr marL="457200" indent="-457200">
              <a:buFont typeface="+mj-lt"/>
              <a:buAutoNum type="arabicPeriod"/>
            </a:pPr>
            <a:r>
              <a:rPr lang="en-US" sz="600">
                <a:solidFill>
                  <a:srgbClr val="FFFFFF"/>
                </a:solidFill>
              </a:rPr>
              <a:t>Download NVivo (Version 14.0) from UWTSD website</a:t>
            </a:r>
          </a:p>
          <a:p>
            <a:pPr marL="457200" indent="-457200">
              <a:buFont typeface="+mj-lt"/>
              <a:buAutoNum type="arabicPeriod"/>
            </a:pPr>
            <a:r>
              <a:rPr lang="en-US" sz="600">
                <a:solidFill>
                  <a:srgbClr val="FFFFFF"/>
                </a:solidFill>
              </a:rPr>
              <a:t>Create project </a:t>
            </a:r>
          </a:p>
          <a:p>
            <a:pPr marL="457200" indent="-457200">
              <a:buFont typeface="+mj-lt"/>
              <a:buAutoNum type="arabicPeriod"/>
            </a:pPr>
            <a:r>
              <a:rPr lang="en-US" sz="600">
                <a:solidFill>
                  <a:srgbClr val="FFFFFF"/>
                </a:solidFill>
              </a:rPr>
              <a:t>Import the files (transcripts) </a:t>
            </a:r>
          </a:p>
          <a:p>
            <a:pPr marL="457200" indent="-457200">
              <a:buFont typeface="+mj-lt"/>
              <a:buAutoNum type="arabicPeriod"/>
            </a:pPr>
            <a:r>
              <a:rPr lang="en-US" sz="600">
                <a:solidFill>
                  <a:srgbClr val="FFFFFF"/>
                </a:solidFill>
              </a:rPr>
              <a:t>Add the RQ / RO</a:t>
            </a:r>
          </a:p>
          <a:p>
            <a:pPr marL="457200" indent="-457200">
              <a:buFont typeface="+mj-lt"/>
              <a:buAutoNum type="arabicPeriod"/>
            </a:pPr>
            <a:r>
              <a:rPr lang="en-US" sz="600">
                <a:solidFill>
                  <a:srgbClr val="FFFFFF"/>
                </a:solidFill>
              </a:rPr>
              <a:t>Read the transcript line by line </a:t>
            </a:r>
          </a:p>
          <a:p>
            <a:pPr marL="457200" indent="-457200">
              <a:buFont typeface="+mj-lt"/>
              <a:buAutoNum type="arabicPeriod"/>
            </a:pPr>
            <a:r>
              <a:rPr lang="en-US" sz="600">
                <a:solidFill>
                  <a:srgbClr val="FFFFFF"/>
                </a:solidFill>
              </a:rPr>
              <a:t>Create code(s) under each RQ/RO</a:t>
            </a:r>
          </a:p>
          <a:p>
            <a:pPr marL="457200" indent="-457200">
              <a:buFont typeface="+mj-lt"/>
              <a:buAutoNum type="arabicPeriod"/>
            </a:pPr>
            <a:r>
              <a:rPr lang="en-US" sz="600">
                <a:solidFill>
                  <a:srgbClr val="FFFFFF"/>
                </a:solidFill>
              </a:rPr>
              <a:t>Create frequency table and identify the words with the most frequency</a:t>
            </a:r>
          </a:p>
          <a:p>
            <a:pPr marL="457200" indent="-457200">
              <a:buFont typeface="+mj-lt"/>
              <a:buAutoNum type="arabicPeriod"/>
            </a:pPr>
            <a:r>
              <a:rPr lang="en-US" sz="600">
                <a:solidFill>
                  <a:srgbClr val="FFFFFF"/>
                </a:solidFill>
              </a:rPr>
              <a:t>Based upon the results of step 7, create word tree</a:t>
            </a:r>
          </a:p>
          <a:p>
            <a:pPr marL="457200" indent="-457200">
              <a:buFont typeface="+mj-lt"/>
              <a:buAutoNum type="arabicPeriod"/>
            </a:pPr>
            <a:r>
              <a:rPr lang="en-US" sz="600">
                <a:solidFill>
                  <a:srgbClr val="FFFFFF"/>
                </a:solidFill>
              </a:rPr>
              <a:t>Create word cloud</a:t>
            </a:r>
          </a:p>
          <a:p>
            <a:endParaRPr lang="en-US" sz="600">
              <a:solidFill>
                <a:srgbClr val="FFFFFF"/>
              </a:solidFill>
            </a:endParaRPr>
          </a:p>
          <a:p>
            <a:pPr marL="342900" indent="-342900">
              <a:buFont typeface="Wingdings" panose="05000000000000000000" pitchFamily="2" charset="2"/>
              <a:buChar char="Ø"/>
            </a:pPr>
            <a:endParaRPr lang="en-US" sz="600">
              <a:solidFill>
                <a:srgbClr val="FFFFFF"/>
              </a:solidFill>
            </a:endParaRPr>
          </a:p>
          <a:p>
            <a:endParaRPr lang="en-US" sz="600">
              <a:solidFill>
                <a:srgbClr val="FFFFFF"/>
              </a:solidFill>
            </a:endParaRPr>
          </a:p>
          <a:p>
            <a:endParaRPr lang="en-GB" sz="600">
              <a:solidFill>
                <a:srgbClr val="FFFFFF"/>
              </a:solidFill>
            </a:endParaRPr>
          </a:p>
        </p:txBody>
      </p:sp>
    </p:spTree>
    <p:extLst>
      <p:ext uri="{BB962C8B-B14F-4D97-AF65-F5344CB8AC3E}">
        <p14:creationId xmlns:p14="http://schemas.microsoft.com/office/powerpoint/2010/main" val="368161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A10ED3-C1A6-1C13-FBB1-F6CA6392BEAE}"/>
              </a:ext>
            </a:extLst>
          </p:cNvPr>
          <p:cNvPicPr>
            <a:picLocks noChangeAspect="1"/>
          </p:cNvPicPr>
          <p:nvPr/>
        </p:nvPicPr>
        <p:blipFill>
          <a:blip r:embed="rId2"/>
          <a:srcRect r="15944"/>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ED8C53-B17D-8F16-F960-CAFB9750E08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All The Best ! </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2406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2213</Words>
  <Application>Microsoft Office PowerPoint</Application>
  <PresentationFormat>Widescreen</PresentationFormat>
  <Paragraphs>339</Paragraphs>
  <Slides>58</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Aptos</vt:lpstr>
      <vt:lpstr>Arial</vt:lpstr>
      <vt:lpstr>Calibri</vt:lpstr>
      <vt:lpstr>Calibri Light</vt:lpstr>
      <vt:lpstr>Wingdings</vt:lpstr>
      <vt:lpstr>Office Theme</vt:lpstr>
      <vt:lpstr>Converting Research into  Practice</vt:lpstr>
      <vt:lpstr>What you have learnt…… </vt:lpstr>
      <vt:lpstr>Wrap-up </vt:lpstr>
      <vt:lpstr>Please note</vt:lpstr>
      <vt:lpstr>PowerPoint Presentation</vt:lpstr>
      <vt:lpstr>PowerPoint Presentation</vt:lpstr>
      <vt:lpstr>PowerPoint Presentation</vt:lpstr>
      <vt:lpstr>PowerPoint Presentation</vt:lpstr>
      <vt:lpstr>PowerPoint Presentation</vt:lpstr>
      <vt:lpstr>Task</vt:lpstr>
      <vt:lpstr>BLOG POSTS VS JOURNAL ARTICLES</vt:lpstr>
      <vt:lpstr>DBA CONVERTING RESEARCH INTO PRACTICE</vt:lpstr>
      <vt:lpstr>PowerPoint Presentation</vt:lpstr>
      <vt:lpstr>W2</vt:lpstr>
      <vt:lpstr>Main Study</vt:lpstr>
      <vt:lpstr>PowerPoint Presentation</vt:lpstr>
      <vt:lpstr>Key Points</vt:lpstr>
      <vt:lpstr>RESEARCH PRINCIPLES AND PHILOSOPHY  REVISITED </vt:lpstr>
      <vt:lpstr>Please note</vt:lpstr>
      <vt:lpstr>PowerPoint Presentation</vt:lpstr>
      <vt:lpstr>Alien B</vt:lpstr>
      <vt:lpstr>PowerPoint Presentation</vt:lpstr>
      <vt:lpstr>PowerPoint Presentation</vt:lpstr>
      <vt:lpstr>PowerPoint Presentation</vt:lpstr>
      <vt:lpstr>PowerPoint Presentation</vt:lpstr>
      <vt:lpstr>To revisit Kuhn</vt:lpstr>
      <vt:lpstr>Situating philosophy within the research process</vt:lpstr>
      <vt:lpstr>PowerPoint Presentation</vt:lpstr>
      <vt:lpstr>PowerPoint Presentation</vt:lpstr>
      <vt:lpstr>Creswell</vt:lpstr>
      <vt:lpstr>Converting Research into Practice</vt:lpstr>
      <vt:lpstr>Example how I grouped these codes together </vt:lpstr>
      <vt:lpstr>Understanding Qualitative Interviews Dr Helen Lee   W5 – Interviews </vt:lpstr>
      <vt:lpstr>INTERVIEWS</vt:lpstr>
      <vt:lpstr> The Nature and Value of Interviews </vt:lpstr>
      <vt:lpstr>Types of Qualitative Research</vt:lpstr>
      <vt:lpstr>PowerPoint Presentation</vt:lpstr>
      <vt:lpstr>LCDB7010 CONVERTING RESEARCH INTO PRACTICE  Week 7  </vt:lpstr>
      <vt:lpstr>PowerPoint Presentation</vt:lpstr>
      <vt:lpstr>W7- Qualitative data analysis </vt:lpstr>
      <vt:lpstr>Why we do qualitative data analysis</vt:lpstr>
      <vt:lpstr>I and D and A</vt:lpstr>
      <vt:lpstr>Inductive</vt:lpstr>
      <vt:lpstr>Deductive</vt:lpstr>
      <vt:lpstr>Abductive</vt:lpstr>
      <vt:lpstr>PowerPoint Presentation</vt:lpstr>
      <vt:lpstr>PowerPoint Presentation</vt:lpstr>
      <vt:lpstr>PowerPoint Presentation</vt:lpstr>
      <vt:lpstr>W9- Abstract writing  </vt:lpstr>
      <vt:lpstr>Agenda</vt:lpstr>
      <vt:lpstr>Introduction</vt:lpstr>
      <vt:lpstr>Why an abstract is needed ?</vt:lpstr>
      <vt:lpstr>Why an abstract is needed ?</vt:lpstr>
      <vt:lpstr>LCDB 7010 Converting Research Into Practice</vt:lpstr>
      <vt:lpstr>Objectives </vt:lpstr>
      <vt:lpstr>Outputs of the class today  </vt:lpstr>
      <vt:lpstr>Week 11 - Consultation Week 12 – Q &amp; A</vt:lpstr>
      <vt:lpstr>All The Best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Helen Lee</cp:lastModifiedBy>
  <cp:revision>9</cp:revision>
  <dcterms:created xsi:type="dcterms:W3CDTF">2022-10-03T14:47:57Z</dcterms:created>
  <dcterms:modified xsi:type="dcterms:W3CDTF">2025-09-15T17:50:52Z</dcterms:modified>
</cp:coreProperties>
</file>