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05"/>
    <p:restoredTop sz="94662"/>
  </p:normalViewPr>
  <p:slideViewPr>
    <p:cSldViewPr snapToGrid="0">
      <p:cViewPr varScale="1">
        <p:scale>
          <a:sx n="84" d="100"/>
          <a:sy n="84" d="100"/>
        </p:scale>
        <p:origin x="200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042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965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874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769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683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769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390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506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838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108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2725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682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339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821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6FBD13F-47D5-B343-8158-864ECF218873}" type="datetimeFigureOut">
              <a:rPr lang="en-US" smtClean="0"/>
              <a:t>12/10/22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82782D80-E123-B241-A904-9235E9CB51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449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0.jpe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1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eepik.com/premium-vector/reviews-rating-bubble-speeches-testimonials-laptop-computer-working-desk-top-view-vector-illustration-flat-cartoon-style_4465750.htm" TargetMode="Externa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rkginstitute.com/how-to-balance-your-time-as-a-college-student/" TargetMode="External"/><Relationship Id="rId12" Type="http://schemas.openxmlformats.org/officeDocument/2006/relationships/hyperlink" Target="https://www.freepik.com/premium-vector/man-writes-conclusion-paperwork-sheets-folder-flat-design_7430306.htm" TargetMode="Externa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www.g2.com/articles/hard-skills-vs-soft-skills" TargetMode="External"/><Relationship Id="rId11" Type="http://schemas.openxmlformats.org/officeDocument/2006/relationships/hyperlink" Target="https://www.verdict.co.uk/generation-non-profit-skills-gap/" TargetMode="External"/><Relationship Id="rId5" Type="http://schemas.openxmlformats.org/officeDocument/2006/relationships/hyperlink" Target="https://www.twinkl.co.uk/teaching-wiki/digital-literacy" TargetMode="External"/><Relationship Id="rId10" Type="http://schemas.openxmlformats.org/officeDocument/2006/relationships/hyperlink" Target="https://pancreaticcanceraction.org/about-pancreatic-cancer/pancreatic-cancer-facts/" TargetMode="External"/><Relationship Id="rId4" Type="http://schemas.openxmlformats.org/officeDocument/2006/relationships/hyperlink" Target="https://www.learning.com/blog/reasons-digital-literacy-is-important-for-students/#:~:text=Why%20is%20Digital%20Literacy%20Important,skills%20is%20becoming%20increasingly%20apparent" TargetMode="External"/><Relationship Id="rId9" Type="http://schemas.openxmlformats.org/officeDocument/2006/relationships/hyperlink" Target="https://stock.adobe.com/uk/213670831?asset_id=21367082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3DDDA-2320-C2A3-D13F-C090A13D36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ECAD4005C-Creu </a:t>
            </a:r>
            <a:r>
              <a:rPr lang="en-US" dirty="0" err="1"/>
              <a:t>fideo</a:t>
            </a:r>
            <a:r>
              <a:rPr lang="en-US" dirty="0"/>
              <a:t> 3 </a:t>
            </a:r>
            <a:r>
              <a:rPr lang="en-US" dirty="0" err="1"/>
              <a:t>munud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B6C26-6973-1FF0-2CD6-2D46B4A2DD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Elen Maycock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0E5BDE5-A80C-750A-C965-F09498E693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565055"/>
      </p:ext>
    </p:extLst>
  </p:cSld>
  <p:clrMapOvr>
    <a:masterClrMapping/>
  </p:clrMapOvr>
  <p:transition spd="slow" advTm="555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6916A-7DE8-9386-7E04-E621D4F3D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Sgiliau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C4606-B58F-3DAC-9642-70749189E2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Cyfeirnodi</a:t>
            </a:r>
            <a:endParaRPr lang="en-GB" dirty="0"/>
          </a:p>
          <a:p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amser</a:t>
            </a:r>
            <a:endParaRPr lang="en-GB" dirty="0"/>
          </a:p>
          <a:p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Digidol</a:t>
            </a:r>
            <a:endParaRPr lang="en-GB" dirty="0"/>
          </a:p>
          <a:p>
            <a:r>
              <a:rPr lang="en-GB" dirty="0" err="1"/>
              <a:t>Aralleirio</a:t>
            </a:r>
            <a:endParaRPr lang="en-GB" dirty="0"/>
          </a:p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endParaRPr lang="en-GB" dirty="0"/>
          </a:p>
          <a:p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tîm</a:t>
            </a:r>
            <a:endParaRPr lang="en-GB" dirty="0"/>
          </a:p>
        </p:txBody>
      </p:sp>
      <p:pic>
        <p:nvPicPr>
          <p:cNvPr id="4098" name="Picture 2" descr="Hard Skills vs. Soft Skills: Why It's Important to Master Both">
            <a:extLst>
              <a:ext uri="{FF2B5EF4-FFF2-40B4-BE49-F238E27FC236}">
                <a16:creationId xmlns:a16="http://schemas.microsoft.com/office/drawing/2014/main" id="{4CB2B3E8-C5D1-81F2-6FA2-F2CAADD86E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089" y="2450552"/>
            <a:ext cx="5883460" cy="3179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2B53510-388F-C835-F369-BB9FB88AA2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765D7-8AA5-78D0-C316-FFE06D3A81DA}"/>
              </a:ext>
            </a:extLst>
          </p:cNvPr>
          <p:cNvSpPr txBox="1"/>
          <p:nvPr/>
        </p:nvSpPr>
        <p:spPr>
          <a:xfrm>
            <a:off x="10308420" y="5650405"/>
            <a:ext cx="16017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i="0" dirty="0" err="1">
                <a:effectLst/>
              </a:rPr>
              <a:t>Calvello</a:t>
            </a:r>
            <a:r>
              <a:rPr lang="en-GB" sz="1400" i="0" dirty="0">
                <a:effectLst/>
              </a:rPr>
              <a:t>, 2021)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390742582"/>
      </p:ext>
    </p:extLst>
  </p:cSld>
  <p:clrMapOvr>
    <a:masterClrMapping/>
  </p:clrMapOvr>
  <p:transition spd="slow" advTm="15418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1F8D6-D1D7-7C55-32C9-265ACC3B2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Yn y fideo yma: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CDFF6-994A-C181-E3B1-40549CC47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amser</a:t>
            </a:r>
            <a:endParaRPr lang="en-US" dirty="0"/>
          </a:p>
          <a:p>
            <a:r>
              <a:rPr lang="en-US" dirty="0" err="1"/>
              <a:t>Llythrennedd</a:t>
            </a:r>
            <a:r>
              <a:rPr lang="en-US" dirty="0"/>
              <a:t> </a:t>
            </a:r>
            <a:r>
              <a:rPr lang="en-US" dirty="0" err="1"/>
              <a:t>digidol</a:t>
            </a:r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A46C9D7-0EBE-6F91-B960-CF15AF22D8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pic>
        <p:nvPicPr>
          <p:cNvPr id="1026" name="Picture 2" descr="Time Management: 10 Strategies for Better Time Management | UGA Cooperative  Extension">
            <a:extLst>
              <a:ext uri="{FF2B5EF4-FFF2-40B4-BE49-F238E27FC236}">
                <a16:creationId xmlns:a16="http://schemas.microsoft.com/office/drawing/2014/main" id="{FFEECDCF-EB72-218C-3046-8D8C536656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" r="1608" b="3905"/>
          <a:stretch/>
        </p:blipFill>
        <p:spPr bwMode="auto">
          <a:xfrm>
            <a:off x="4662193" y="2631281"/>
            <a:ext cx="2949146" cy="280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omputer Skills That Will Help You Get Hired | Career Tool Belt">
            <a:extLst>
              <a:ext uri="{FF2B5EF4-FFF2-40B4-BE49-F238E27FC236}">
                <a16:creationId xmlns:a16="http://schemas.microsoft.com/office/drawing/2014/main" id="{F7B3B03E-784F-FEE2-4926-4C506B2202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2" r="8522"/>
          <a:stretch/>
        </p:blipFill>
        <p:spPr bwMode="auto">
          <a:xfrm>
            <a:off x="8043481" y="2631281"/>
            <a:ext cx="2949147" cy="2811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D3817E-887D-0BE0-A152-753A7E846B0D}"/>
              </a:ext>
            </a:extLst>
          </p:cNvPr>
          <p:cNvSpPr txBox="1"/>
          <p:nvPr/>
        </p:nvSpPr>
        <p:spPr>
          <a:xfrm>
            <a:off x="5821680" y="5593080"/>
            <a:ext cx="19354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(RKG Institute, 2022)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AD8CB4-D1CE-EDF0-50DB-AB29124A986B}"/>
              </a:ext>
            </a:extLst>
          </p:cNvPr>
          <p:cNvSpPr txBox="1"/>
          <p:nvPr/>
        </p:nvSpPr>
        <p:spPr>
          <a:xfrm>
            <a:off x="9547860" y="5567243"/>
            <a:ext cx="16154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</a:t>
            </a:r>
            <a:r>
              <a:rPr lang="en-US" sz="1400" dirty="0" err="1"/>
              <a:t>Vladwel</a:t>
            </a:r>
            <a:r>
              <a:rPr lang="en-US" sz="14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2606623241"/>
      </p:ext>
    </p:extLst>
  </p:cSld>
  <p:clrMapOvr>
    <a:masterClrMapping/>
  </p:clrMapOvr>
  <p:transition spd="slow" advTm="6791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C7EE8-2908-00B3-9EA6-8AC65A6DDA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020A9-EE2C-68E6-B108-233FE52269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Mae geiriadur Caergrawnt yn diffinio rheoli amser fel “the practice of using the time that you have available in a useful and effective way, especially in your work”.</a:t>
            </a:r>
          </a:p>
          <a:p>
            <a:pPr marL="0" indent="0">
              <a:buNone/>
            </a:pPr>
            <a:r>
              <a:rPr lang="cy-GB" dirty="0"/>
              <a:t>(Yr arfer o ddefnyddio'r amser sydd ar gael i chi mewn ffordd ddefnyddiol ac effeithiol, yn enwedig yn eich gwaith.)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(Cambridge Dictionary, 2022)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6" name="Picture 5" descr="Top vide of a white alarm clock on a yellow and orange surface">
            <a:extLst>
              <a:ext uri="{FF2B5EF4-FFF2-40B4-BE49-F238E27FC236}">
                <a16:creationId xmlns:a16="http://schemas.microsoft.com/office/drawing/2014/main" id="{6955E7A8-8CD5-F708-7D4A-706375B1D2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881" t="21429" r="25570" b="19499"/>
          <a:stretch/>
        </p:blipFill>
        <p:spPr>
          <a:xfrm>
            <a:off x="7330699" y="4040542"/>
            <a:ext cx="2929179" cy="2324747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F3CF168-4339-CDBD-0166-D962FBF0E8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EC85B3E-2D69-4CC2-4B71-70081ECBA171}"/>
              </a:ext>
            </a:extLst>
          </p:cNvPr>
          <p:cNvSpPr txBox="1"/>
          <p:nvPr/>
        </p:nvSpPr>
        <p:spPr>
          <a:xfrm>
            <a:off x="8575283" y="6410812"/>
            <a:ext cx="16845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</a:t>
            </a:r>
            <a:r>
              <a:rPr lang="en-US" sz="1400" dirty="0" err="1"/>
              <a:t>Skolovaln</a:t>
            </a:r>
            <a:r>
              <a:rPr lang="en-US" sz="1400" dirty="0"/>
              <a:t>, 2022) </a:t>
            </a:r>
          </a:p>
        </p:txBody>
      </p:sp>
    </p:spTree>
    <p:extLst>
      <p:ext uri="{BB962C8B-B14F-4D97-AF65-F5344CB8AC3E}">
        <p14:creationId xmlns:p14="http://schemas.microsoft.com/office/powerpoint/2010/main" val="1150308540"/>
      </p:ext>
    </p:extLst>
  </p:cSld>
  <p:clrMapOvr>
    <a:masterClrMapping/>
  </p:clrMapOvr>
  <p:transition spd="slow" advTm="14367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D1AFB-5FE2-75DF-9813-D0454AC03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Pam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41333-AF98-FD9B-C6DB-DD8EE59E7F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Cynyddu</a:t>
            </a:r>
            <a:r>
              <a:rPr lang="en-US" dirty="0"/>
              <a:t> </a:t>
            </a:r>
            <a:r>
              <a:rPr lang="en-US" dirty="0" err="1"/>
              <a:t>cynhyrchiant</a:t>
            </a:r>
            <a:endParaRPr lang="en-US" dirty="0"/>
          </a:p>
          <a:p>
            <a:r>
              <a:rPr lang="en-US" dirty="0" err="1"/>
              <a:t>Cwblhau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amser</a:t>
            </a:r>
            <a:endParaRPr lang="en-US" dirty="0"/>
          </a:p>
          <a:p>
            <a:r>
              <a:rPr lang="en-US" dirty="0" err="1"/>
              <a:t>Cyflawni</a:t>
            </a:r>
            <a:r>
              <a:rPr lang="en-US" dirty="0"/>
              <a:t> </a:t>
            </a:r>
            <a:r>
              <a:rPr lang="en-US" dirty="0" err="1"/>
              <a:t>mwy</a:t>
            </a:r>
            <a:endParaRPr lang="en-US" dirty="0"/>
          </a:p>
        </p:txBody>
      </p:sp>
      <p:pic>
        <p:nvPicPr>
          <p:cNvPr id="7170" name="Picture 2" descr="confused person question marks | Pancreatic Cancer Awareness | Pancreatic  Cancer Action">
            <a:extLst>
              <a:ext uri="{FF2B5EF4-FFF2-40B4-BE49-F238E27FC236}">
                <a16:creationId xmlns:a16="http://schemas.microsoft.com/office/drawing/2014/main" id="{D3559DE6-9A81-145B-D8D3-BB8458FD4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950" y="2222287"/>
            <a:ext cx="4381713" cy="438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095D3FC-7AFB-15BD-B3FD-AECF6BAB4B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F67CECC-8D30-2658-E9F8-593D3836EFB3}"/>
              </a:ext>
            </a:extLst>
          </p:cNvPr>
          <p:cNvSpPr txBox="1"/>
          <p:nvPr/>
        </p:nvSpPr>
        <p:spPr>
          <a:xfrm>
            <a:off x="8260080" y="6296223"/>
            <a:ext cx="16185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</a:t>
            </a:r>
            <a:r>
              <a:rPr lang="en-US" sz="1400" dirty="0" err="1"/>
              <a:t>Jolora</a:t>
            </a:r>
            <a:r>
              <a:rPr lang="en-US" sz="14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1096675715"/>
      </p:ext>
    </p:extLst>
  </p:cSld>
  <p:clrMapOvr>
    <a:masterClrMapping/>
  </p:clrMapOvr>
  <p:transition spd="slow" advTm="9438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5ED0C-7918-A198-11B9-1C8073896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pwy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2D07B-0ED7-A35D-3961-81C891088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Stella Cottrell-Study Skills Handbook </a:t>
            </a:r>
          </a:p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lyfr</a:t>
            </a:r>
            <a:r>
              <a:rPr lang="en-US" dirty="0"/>
              <a:t>, </a:t>
            </a:r>
            <a:r>
              <a:rPr lang="en-US" dirty="0" err="1"/>
              <a:t>dywed</a:t>
            </a:r>
            <a:r>
              <a:rPr lang="en-US" dirty="0"/>
              <a:t> Cottrell: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sz="1800" dirty="0"/>
              <a:t>“</a:t>
            </a:r>
            <a:r>
              <a:rPr lang="cy-GB" sz="1800" dirty="0"/>
              <a:t>Os ydych chi'n treulio mwy o amser yn astudio ac yn rheoli'r amser hwnnw'n effeithiol, rydych chi'n llawer mwy tebygol o gyflawni'n dda a chael amser gwych fel myfyriwr.</a:t>
            </a:r>
            <a:r>
              <a:rPr lang="en-US" sz="1800" dirty="0"/>
              <a:t>” (Cottrell, 2019).</a:t>
            </a:r>
            <a:endParaRPr lang="en-GB" sz="1800" dirty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US" dirty="0"/>
          </a:p>
        </p:txBody>
      </p:sp>
      <p:pic>
        <p:nvPicPr>
          <p:cNvPr id="2050" name="Picture 2" descr="The Study Skills Handbook (Bloomsbury Study Skills) eBook : Cottrell,  Stella: Amazon.co.uk: Books">
            <a:extLst>
              <a:ext uri="{FF2B5EF4-FFF2-40B4-BE49-F238E27FC236}">
                <a16:creationId xmlns:a16="http://schemas.microsoft.com/office/drawing/2014/main" id="{8625AA6A-7CCA-2FF6-E9E2-06C81C35DC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3837" y="320946"/>
            <a:ext cx="2322510" cy="3130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B7A3307-0240-AD40-F1A4-6E393E2A1E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949849-0E9E-928A-F4BD-EE9D504C78EB}"/>
              </a:ext>
            </a:extLst>
          </p:cNvPr>
          <p:cNvSpPr txBox="1"/>
          <p:nvPr/>
        </p:nvSpPr>
        <p:spPr>
          <a:xfrm>
            <a:off x="9509140" y="3444240"/>
            <a:ext cx="14465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(Cottrell, 2019)</a:t>
            </a:r>
          </a:p>
        </p:txBody>
      </p:sp>
    </p:spTree>
    <p:extLst>
      <p:ext uri="{BB962C8B-B14F-4D97-AF65-F5344CB8AC3E}">
        <p14:creationId xmlns:p14="http://schemas.microsoft.com/office/powerpoint/2010/main" val="3142185551"/>
      </p:ext>
    </p:extLst>
  </p:cSld>
  <p:clrMapOvr>
    <a:masterClrMapping/>
  </p:clrMapOvr>
  <p:transition spd="slow" advTm="19063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362B4-9C0A-E737-6E32-9C38B3DA7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Sut </a:t>
            </a:r>
            <a:r>
              <a:rPr lang="en-US" dirty="0" err="1"/>
              <a:t>fydd</a:t>
            </a:r>
            <a:r>
              <a:rPr lang="en-US" dirty="0"/>
              <a:t> </a:t>
            </a:r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fi?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6C7F8-B899-AAEC-2613-EC68BA4E9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Cwrdd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therfynau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am </a:t>
            </a:r>
            <a:r>
              <a:rPr lang="en-US" dirty="0" err="1"/>
              <a:t>aseiniadau</a:t>
            </a:r>
            <a:endParaRPr lang="en-US" dirty="0"/>
          </a:p>
          <a:p>
            <a:r>
              <a:rPr lang="en-US" dirty="0" err="1"/>
              <a:t>Digon</a:t>
            </a:r>
            <a:r>
              <a:rPr lang="en-US" dirty="0"/>
              <a:t> o </a:t>
            </a:r>
            <a:r>
              <a:rPr lang="en-US" dirty="0" err="1"/>
              <a:t>amser</a:t>
            </a:r>
            <a:r>
              <a:rPr lang="en-US" dirty="0"/>
              <a:t> am </a:t>
            </a:r>
            <a:r>
              <a:rPr lang="en-US" dirty="0" err="1"/>
              <a:t>gweithgareddau</a:t>
            </a:r>
            <a:r>
              <a:rPr lang="en-US" dirty="0"/>
              <a:t> </a:t>
            </a:r>
            <a:r>
              <a:rPr lang="en-US" dirty="0" err="1"/>
              <a:t>allgyrsiol</a:t>
            </a:r>
            <a:endParaRPr lang="en-US" dirty="0"/>
          </a:p>
          <a:p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ngraddau</a:t>
            </a:r>
            <a:endParaRPr lang="en-US" dirty="0"/>
          </a:p>
          <a:p>
            <a:r>
              <a:rPr lang="en-US" dirty="0" err="1"/>
              <a:t>Paratoi</a:t>
            </a:r>
            <a:r>
              <a:rPr lang="en-US" dirty="0"/>
              <a:t> am y </a:t>
            </a:r>
            <a:r>
              <a:rPr lang="en-US" dirty="0" err="1"/>
              <a:t>dyfodol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gynradd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A1AA0D3-7515-5E22-5B8E-CA86374A4E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405665"/>
      </p:ext>
    </p:extLst>
  </p:cSld>
  <p:clrMapOvr>
    <a:masterClrMapping/>
  </p:clrMapOvr>
  <p:transition spd="slow" advTm="16822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B269F-72DE-3DE1-9DC9-AB58E56B0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lythrennedd</a:t>
            </a:r>
            <a:r>
              <a:rPr lang="en-US" dirty="0"/>
              <a:t> </a:t>
            </a:r>
            <a:r>
              <a:rPr lang="en-US" dirty="0" err="1"/>
              <a:t>digidol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56771-0981-6605-36B7-D4DFC031A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3835583" cy="3632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/>
              <a:t>Mae Twinkl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diffinio</a:t>
            </a:r>
            <a:r>
              <a:rPr lang="en-US" sz="1600" dirty="0"/>
              <a:t> </a:t>
            </a:r>
            <a:r>
              <a:rPr lang="en-US" sz="1600" dirty="0" err="1"/>
              <a:t>llythrennedd</a:t>
            </a:r>
            <a:r>
              <a:rPr lang="en-US" sz="1600" dirty="0"/>
              <a:t> </a:t>
            </a:r>
            <a:r>
              <a:rPr lang="en-US" sz="1600" dirty="0" err="1"/>
              <a:t>digidol</a:t>
            </a:r>
            <a:r>
              <a:rPr lang="en-US" sz="1600" dirty="0"/>
              <a:t> </a:t>
            </a:r>
            <a:r>
              <a:rPr lang="en-US" sz="1600" dirty="0" err="1"/>
              <a:t>fel</a:t>
            </a:r>
            <a:r>
              <a:rPr lang="en-US" sz="1600" dirty="0"/>
              <a:t> ”y </a:t>
            </a:r>
            <a:r>
              <a:rPr lang="en-US" sz="1600" dirty="0" err="1"/>
              <a:t>gallu</a:t>
            </a:r>
            <a:r>
              <a:rPr lang="en-US" sz="1600" dirty="0"/>
              <a:t>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ddefnyddio</a:t>
            </a:r>
            <a:r>
              <a:rPr lang="en-US" sz="1600" dirty="0"/>
              <a:t> </a:t>
            </a:r>
            <a:r>
              <a:rPr lang="cy-GB" sz="1600" dirty="0"/>
              <a:t>technolegau gwybodaeth a chyfathrebu i ganfod, gwerthuso, creu a chyfathrebu gwybodaeth” (Twinkl, 2022).</a:t>
            </a:r>
            <a:endParaRPr lang="en-US" sz="1600" dirty="0"/>
          </a:p>
        </p:txBody>
      </p:sp>
      <p:pic>
        <p:nvPicPr>
          <p:cNvPr id="3074" name="Picture 2" descr="Primary Resources - KS2, KS1, Early Years (EYFS) KS3, KS4, Twinkl">
            <a:extLst>
              <a:ext uri="{FF2B5EF4-FFF2-40B4-BE49-F238E27FC236}">
                <a16:creationId xmlns:a16="http://schemas.microsoft.com/office/drawing/2014/main" id="{AC6D1641-5A58-72F8-436C-54870BF1F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5999" y="2476018"/>
            <a:ext cx="4955708" cy="3506164"/>
          </a:xfrm>
          <a:prstGeom prst="roundRect">
            <a:avLst>
              <a:gd name="adj" fmla="val 0"/>
            </a:avLst>
          </a:prstGeom>
          <a:noFill/>
          <a:ln>
            <a:solidFill>
              <a:schemeClr val="accent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9B0C7DA-5D41-EA28-629B-0CB941CCF1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C71885D-0C9A-67DA-E45F-71148862F2D0}"/>
              </a:ext>
            </a:extLst>
          </p:cNvPr>
          <p:cNvSpPr txBox="1"/>
          <p:nvPr/>
        </p:nvSpPr>
        <p:spPr>
          <a:xfrm>
            <a:off x="9730058" y="6081811"/>
            <a:ext cx="13216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(Twinkl, 2022)</a:t>
            </a:r>
          </a:p>
        </p:txBody>
      </p:sp>
    </p:spTree>
    <p:extLst>
      <p:ext uri="{BB962C8B-B14F-4D97-AF65-F5344CB8AC3E}">
        <p14:creationId xmlns:p14="http://schemas.microsoft.com/office/powerpoint/2010/main" val="4028004219"/>
      </p:ext>
    </p:extLst>
  </p:cSld>
  <p:clrMapOvr>
    <a:masterClrMapping/>
  </p:clrMapOvr>
  <p:transition spd="slow" advTm="15685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61B28-4C82-9E23-B305-581946642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US" dirty="0"/>
              <a:t>Pam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</a:t>
            </a:r>
            <a:r>
              <a:rPr lang="en-US" dirty="0" err="1"/>
              <a:t>digidol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8464B-FB8C-670F-8BE0-9B261CA8C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3835583" cy="3632200"/>
          </a:xfrm>
        </p:spPr>
        <p:txBody>
          <a:bodyPr>
            <a:normAutofit/>
          </a:bodyPr>
          <a:lstStyle/>
          <a:p>
            <a:r>
              <a:rPr lang="en-GB" sz="1600" b="0" i="0">
                <a:effectLst/>
              </a:rPr>
              <a:t>I gyfathrebu'n effeithiol mewn byd sy'n dibynnu ar dechnoleg mwy a mwy</a:t>
            </a:r>
          </a:p>
          <a:p>
            <a:r>
              <a:rPr lang="en-GB" sz="1600"/>
              <a:t>Defnyddio technoleg i fod yn greadigol</a:t>
            </a:r>
          </a:p>
          <a:p>
            <a:r>
              <a:rPr lang="en-GB" sz="1600"/>
              <a:t>Ymchwilio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7EB3194-A9E7-063B-D160-77FCC21017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pic>
        <p:nvPicPr>
          <p:cNvPr id="2050" name="Picture 2" descr="The time has come for leaders to own their digital skills | Verdict">
            <a:extLst>
              <a:ext uri="{FF2B5EF4-FFF2-40B4-BE49-F238E27FC236}">
                <a16:creationId xmlns:a16="http://schemas.microsoft.com/office/drawing/2014/main" id="{C7F7875C-DF3D-4408-A624-EAC11BF61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9" y="2573294"/>
            <a:ext cx="4730545" cy="3311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D8A7C5-FEFE-BB87-F651-3469400D1CD5}"/>
              </a:ext>
            </a:extLst>
          </p:cNvPr>
          <p:cNvSpPr txBox="1"/>
          <p:nvPr/>
        </p:nvSpPr>
        <p:spPr>
          <a:xfrm>
            <a:off x="9547860" y="6009640"/>
            <a:ext cx="1508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(Daniel, 2020)</a:t>
            </a:r>
          </a:p>
        </p:txBody>
      </p:sp>
    </p:spTree>
    <p:extLst>
      <p:ext uri="{BB962C8B-B14F-4D97-AF65-F5344CB8AC3E}">
        <p14:creationId xmlns:p14="http://schemas.microsoft.com/office/powerpoint/2010/main" val="1581847511"/>
      </p:ext>
    </p:extLst>
  </p:cSld>
  <p:clrMapOvr>
    <a:masterClrMapping/>
  </p:clrMapOvr>
  <p:transition spd="slow" advTm="17484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7F46D-248B-30E8-11E0-B4AAD2BE5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pwy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57FB4-0B2D-C808-4E2A-632AA12CD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Nifer</a:t>
            </a:r>
            <a:r>
              <a:rPr lang="en-US" dirty="0"/>
              <a:t> o </a:t>
            </a:r>
            <a:r>
              <a:rPr lang="en-US" dirty="0" err="1"/>
              <a:t>bobl</a:t>
            </a:r>
            <a:r>
              <a:rPr lang="en-US" dirty="0"/>
              <a:t>,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 y </a:t>
            </a:r>
            <a:r>
              <a:rPr lang="en-US" dirty="0" err="1"/>
              <a:t>tîm</a:t>
            </a:r>
            <a:r>
              <a:rPr lang="en-US" dirty="0"/>
              <a:t> o ‘</a:t>
            </a:r>
            <a:r>
              <a:rPr lang="en-US" dirty="0" err="1"/>
              <a:t>Learning.com</a:t>
            </a:r>
            <a:r>
              <a:rPr lang="en-US" dirty="0"/>
              <a:t>’ (2022).</a:t>
            </a:r>
          </a:p>
          <a:p>
            <a:r>
              <a:rPr lang="en-US" dirty="0"/>
              <a:t>Mae </a:t>
            </a:r>
            <a:r>
              <a:rPr lang="en-US" dirty="0" err="1"/>
              <a:t>rhesymmau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:</a:t>
            </a:r>
          </a:p>
          <a:p>
            <a:pPr lvl="1"/>
            <a:r>
              <a:rPr lang="en-US" sz="1800" dirty="0" err="1"/>
              <a:t>Cefnogi</a:t>
            </a:r>
            <a:r>
              <a:rPr lang="en-US" sz="1800" dirty="0"/>
              <a:t> </a:t>
            </a:r>
            <a:r>
              <a:rPr lang="en-US" sz="1800" dirty="0" err="1"/>
              <a:t>cynnydd</a:t>
            </a:r>
            <a:r>
              <a:rPr lang="en-US" sz="1800" dirty="0"/>
              <a:t> </a:t>
            </a:r>
            <a:r>
              <a:rPr lang="en-US" sz="1800" dirty="0" err="1"/>
              <a:t>addysgol</a:t>
            </a:r>
            <a:r>
              <a:rPr lang="en-US" sz="1800" dirty="0"/>
              <a:t> </a:t>
            </a:r>
          </a:p>
          <a:p>
            <a:pPr lvl="1"/>
            <a:r>
              <a:rPr lang="en-US" sz="1800" dirty="0" err="1"/>
              <a:t>Cynyddu</a:t>
            </a:r>
            <a:r>
              <a:rPr lang="en-US" sz="1800" dirty="0"/>
              <a:t> </a:t>
            </a:r>
            <a:r>
              <a:rPr lang="en-US" sz="1800" dirty="0" err="1"/>
              <a:t>diogelwch</a:t>
            </a:r>
            <a:r>
              <a:rPr lang="en-US" sz="1800" dirty="0"/>
              <a:t> </a:t>
            </a:r>
            <a:r>
              <a:rPr lang="en-US" sz="1800" dirty="0" err="1"/>
              <a:t>ar-lein</a:t>
            </a:r>
            <a:r>
              <a:rPr lang="en-US" sz="1800" dirty="0"/>
              <a:t> </a:t>
            </a:r>
          </a:p>
          <a:p>
            <a:pPr lvl="1"/>
            <a:r>
              <a:rPr lang="en-US" sz="1800" dirty="0" err="1"/>
              <a:t>Deall</a:t>
            </a:r>
            <a:r>
              <a:rPr lang="en-US" sz="1800" dirty="0"/>
              <a:t> </a:t>
            </a:r>
            <a:r>
              <a:rPr lang="en-US" sz="1800" dirty="0" err="1"/>
              <a:t>cyfrifoldeb</a:t>
            </a:r>
            <a:r>
              <a:rPr lang="en-US" sz="1800" dirty="0"/>
              <a:t> </a:t>
            </a:r>
            <a:r>
              <a:rPr lang="en-US" sz="1800" dirty="0" err="1"/>
              <a:t>digidol</a:t>
            </a:r>
            <a:r>
              <a:rPr lang="en-US" sz="1800" dirty="0"/>
              <a:t> </a:t>
            </a:r>
          </a:p>
          <a:p>
            <a:pPr lvl="1"/>
            <a:r>
              <a:rPr lang="en-US" sz="1800" dirty="0" err="1"/>
              <a:t>Gwella</a:t>
            </a:r>
            <a:r>
              <a:rPr lang="en-US" sz="1800" dirty="0"/>
              <a:t> </a:t>
            </a:r>
            <a:r>
              <a:rPr lang="en-US" sz="1800" dirty="0" err="1"/>
              <a:t>tegwch</a:t>
            </a:r>
            <a:r>
              <a:rPr lang="en-US" sz="1800" dirty="0"/>
              <a:t> </a:t>
            </a:r>
            <a:r>
              <a:rPr lang="en-US" sz="1800" dirty="0" err="1"/>
              <a:t>digidol</a:t>
            </a:r>
            <a:r>
              <a:rPr lang="en-US" sz="1800" dirty="0"/>
              <a:t> </a:t>
            </a:r>
          </a:p>
          <a:p>
            <a:pPr lvl="1"/>
            <a:r>
              <a:rPr lang="en-US" sz="1800" dirty="0" err="1"/>
              <a:t>Cefnogi</a:t>
            </a:r>
            <a:r>
              <a:rPr lang="en-US" sz="1800" dirty="0"/>
              <a:t> </a:t>
            </a:r>
            <a:r>
              <a:rPr lang="en-US" sz="1800" dirty="0" err="1"/>
              <a:t>sgiliau</a:t>
            </a:r>
            <a:r>
              <a:rPr lang="en-US" sz="1800" dirty="0"/>
              <a:t> </a:t>
            </a:r>
            <a:r>
              <a:rPr lang="en-US" sz="1800" dirty="0" err="1"/>
              <a:t>gydol</a:t>
            </a:r>
            <a:r>
              <a:rPr lang="en-US" sz="1800" dirty="0"/>
              <a:t> </a:t>
            </a:r>
            <a:r>
              <a:rPr lang="en-US" sz="1800" dirty="0" err="1"/>
              <a:t>oes</a:t>
            </a:r>
            <a:endParaRPr lang="en-US" sz="18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47C3F1B-F779-ED4E-1BE5-B84AD17015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928519"/>
      </p:ext>
    </p:extLst>
  </p:cSld>
  <p:clrMapOvr>
    <a:masterClrMapping/>
  </p:clrMapOvr>
  <p:transition spd="slow" advTm="17856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3BD6B-409A-3377-09D4-6D47156C5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Sut </a:t>
            </a:r>
            <a:r>
              <a:rPr lang="en-US" dirty="0" err="1"/>
              <a:t>fydd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</a:t>
            </a:r>
            <a:r>
              <a:rPr lang="en-US" dirty="0" err="1"/>
              <a:t>digidol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fi?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8613F-6EAD-E934-84AC-58AB1C7ECE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Dod</a:t>
            </a:r>
            <a:r>
              <a:rPr lang="en-US" dirty="0"/>
              <a:t> o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bapurau</a:t>
            </a:r>
            <a:r>
              <a:rPr lang="en-US" dirty="0"/>
              <a:t> ac </a:t>
            </a:r>
            <a:r>
              <a:rPr lang="en-US" dirty="0" err="1"/>
              <a:t>erthyglau</a:t>
            </a:r>
            <a:r>
              <a:rPr lang="en-US" dirty="0"/>
              <a:t> </a:t>
            </a:r>
            <a:r>
              <a:rPr lang="en-US" dirty="0" err="1"/>
              <a:t>ar-lein</a:t>
            </a:r>
            <a:endParaRPr lang="en-US" dirty="0"/>
          </a:p>
          <a:p>
            <a:r>
              <a:rPr lang="en-US" dirty="0" err="1"/>
              <a:t>Cyfarthrebu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myfyrwyr</a:t>
            </a:r>
            <a:r>
              <a:rPr lang="en-US" dirty="0"/>
              <a:t> a </a:t>
            </a:r>
            <a:r>
              <a:rPr lang="en-US" dirty="0" err="1"/>
              <a:t>gweithwyr</a:t>
            </a:r>
            <a:r>
              <a:rPr lang="en-US" dirty="0"/>
              <a:t> </a:t>
            </a:r>
            <a:r>
              <a:rPr lang="en-US" dirty="0" err="1"/>
              <a:t>proffesiynnol</a:t>
            </a:r>
            <a:r>
              <a:rPr lang="en-US" dirty="0"/>
              <a:t> </a:t>
            </a:r>
            <a:r>
              <a:rPr lang="en-US" dirty="0" err="1"/>
              <a:t>arall</a:t>
            </a:r>
            <a:endParaRPr lang="en-US" dirty="0"/>
          </a:p>
          <a:p>
            <a:r>
              <a:rPr lang="en-US" dirty="0" err="1"/>
              <a:t>Paratoi</a:t>
            </a:r>
            <a:r>
              <a:rPr lang="en-US" dirty="0"/>
              <a:t> </a:t>
            </a:r>
            <a:r>
              <a:rPr lang="en-US" dirty="0" err="1"/>
              <a:t>gwersi</a:t>
            </a:r>
            <a:r>
              <a:rPr lang="en-US" dirty="0"/>
              <a:t> </a:t>
            </a:r>
            <a:r>
              <a:rPr lang="en-US" dirty="0" err="1"/>
              <a:t>difyr</a:t>
            </a:r>
            <a:r>
              <a:rPr lang="en-US" dirty="0"/>
              <a:t> a </a:t>
            </a:r>
            <a:r>
              <a:rPr lang="en-US" dirty="0" err="1"/>
              <a:t>chyffrous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3AC4944-B8E0-C160-A6DC-491D060A59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092023"/>
      </p:ext>
    </p:extLst>
  </p:cSld>
  <p:clrMapOvr>
    <a:masterClrMapping/>
  </p:clrMapOvr>
  <p:transition spd="slow" advTm="18146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92869-C4F6-2BAF-61A3-2329FEA8B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 </a:t>
            </a:r>
            <a:r>
              <a:rPr lang="en-US" dirty="0" err="1"/>
              <a:t>gloi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DEBDD-1CAC-C8E4-47F6-834B9ABB51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Dysgu</a:t>
            </a:r>
            <a:r>
              <a:rPr lang="en-US" dirty="0"/>
              <a:t> am </a:t>
            </a:r>
            <a:r>
              <a:rPr lang="en-US" dirty="0" err="1"/>
              <a:t>bwysigrwydd</a:t>
            </a:r>
            <a:r>
              <a:rPr lang="en-US" dirty="0"/>
              <a:t> </a:t>
            </a:r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a </a:t>
            </a:r>
            <a:r>
              <a:rPr lang="en-US" dirty="0" err="1"/>
              <a:t>llythrennedd</a:t>
            </a:r>
            <a:r>
              <a:rPr lang="en-US" dirty="0"/>
              <a:t> </a:t>
            </a:r>
            <a:r>
              <a:rPr lang="en-US" dirty="0" err="1"/>
              <a:t>digidol</a:t>
            </a:r>
            <a:endParaRPr lang="en-US" dirty="0"/>
          </a:p>
          <a:p>
            <a:r>
              <a:rPr lang="en-US" dirty="0" err="1"/>
              <a:t>Deall</a:t>
            </a:r>
            <a:r>
              <a:rPr lang="en-US" dirty="0"/>
              <a:t> pam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fyfyrwyr</a:t>
            </a:r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CA8949F-97C5-568D-7FDB-06602A41E6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9884ADE-B079-EE53-AF59-F474B8CFCB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63280" y="2530893"/>
            <a:ext cx="2800020" cy="30192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0735EB-4DA0-4197-1A66-E7AF56DFF8B3}"/>
              </a:ext>
            </a:extLst>
          </p:cNvPr>
          <p:cNvSpPr txBox="1"/>
          <p:nvPr/>
        </p:nvSpPr>
        <p:spPr>
          <a:xfrm>
            <a:off x="9763290" y="5675411"/>
            <a:ext cx="15697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</a:t>
            </a:r>
            <a:r>
              <a:rPr lang="en-US" sz="1400" dirty="0" err="1"/>
              <a:t>Intellson</a:t>
            </a:r>
            <a:r>
              <a:rPr lang="en-US" sz="14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641197572"/>
      </p:ext>
    </p:extLst>
  </p:cSld>
  <p:clrMapOvr>
    <a:masterClrMapping/>
  </p:clrMapOvr>
  <p:transition spd="slow" advTm="11555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5ADFA-342E-BEEE-B917-9AD3B861C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Cynllun</a:t>
            </a:r>
            <a:r>
              <a:rPr lang="en-US" dirty="0"/>
              <a:t> </a:t>
            </a:r>
            <a:r>
              <a:rPr lang="en-US" dirty="0" err="1"/>
              <a:t>gweithredu</a:t>
            </a:r>
            <a:endParaRPr lang="en-US" dirty="0"/>
          </a:p>
        </p:txBody>
      </p:sp>
      <p:pic>
        <p:nvPicPr>
          <p:cNvPr id="7" name="Content Placeholder 6" descr="Table&#10;&#10;Description automatically generated">
            <a:extLst>
              <a:ext uri="{FF2B5EF4-FFF2-40B4-BE49-F238E27FC236}">
                <a16:creationId xmlns:a16="http://schemas.microsoft.com/office/drawing/2014/main" id="{ABAF4E49-B654-4A78-E268-33AB332238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123161" y="2257950"/>
            <a:ext cx="7945677" cy="4376429"/>
          </a:xfr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C6549A2-AE0B-5034-B5EC-8E5C815A19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24900"/>
      </p:ext>
    </p:extLst>
  </p:cSld>
  <p:clrMapOvr>
    <a:masterClrMapping/>
  </p:clrMapOvr>
  <p:transition spd="slow" advTm="4423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666C9-9065-0060-AEE1-14D5325AB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cyfeirio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A7026-1DB3-1C28-A8DB-170DA623C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0" y="2830477"/>
            <a:ext cx="10554574" cy="3811623"/>
          </a:xfrm>
        </p:spPr>
        <p:txBody>
          <a:bodyPr>
            <a:normAutofit fontScale="92500"/>
          </a:bodyPr>
          <a:lstStyle/>
          <a:p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Cottrell, Stella. (2019) </a:t>
            </a:r>
            <a:r>
              <a:rPr lang="en-GB" sz="12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The Study Skills Handbook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5</a:t>
            </a:r>
            <a:r>
              <a:rPr lang="en-GB" sz="1200" baseline="300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edition. Bloomsbury Publishing Plc, 2019.</a:t>
            </a:r>
            <a:r>
              <a:rPr lang="en-GB" sz="12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 ProQuest </a:t>
            </a:r>
            <a:r>
              <a:rPr lang="en-GB" sz="1200" i="1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Ebook</a:t>
            </a:r>
            <a:r>
              <a:rPr lang="en-GB" sz="12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Central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Learning.com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2022. </a:t>
            </a:r>
            <a:r>
              <a:rPr lang="en-GB" sz="12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5 Reasons Digital Literacy is Important for students.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https://www.learning.com/blog/reasons-digital-literacy-is-important-for-students/#:~:text=Why%20is%20Digital%20Literacy%20Important,skills%20is%20becoming%20increasingly%20apparent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[</a:t>
            </a: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: 2il </a:t>
            </a: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Rhagfyr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2022]</a:t>
            </a:r>
            <a:endParaRPr lang="en-GB" sz="1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Twinkl. 2022. </a:t>
            </a:r>
            <a:r>
              <a:rPr lang="en-GB" sz="12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What is Digital Literacy? </a:t>
            </a: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https://www.twinkl.co.uk/teaching-wiki/digital-literacy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[</a:t>
            </a: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: 3ydd </a:t>
            </a: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Rhagfyr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2022]</a:t>
            </a:r>
          </a:p>
          <a:p>
            <a:pPr algn="l"/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Cavello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, M. 2021.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https://www.g2.com/articles/hard-skills-vs-soft-skills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[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: 3ydd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Rhagfyr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2022]</a:t>
            </a:r>
          </a:p>
          <a:p>
            <a:pPr algn="l"/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RKG Institute. 2022.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https://rkginstitute.com/how-to-balance-your-time-as-a-college-student/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[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: 4ydd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Rhagfyr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2022]</a:t>
            </a:r>
          </a:p>
          <a:p>
            <a:pPr algn="l"/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Vladwel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. 2022.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200" b="0" i="0" dirty="0">
                <a:effectLst/>
                <a:hlinkClick r:id="rId8"/>
              </a:rPr>
              <a:t>https://www.freepik.com/premium-vector/reviews-rating-bubble-speeches-testimonials-laptop-computer-working-desk-top-view-vector-illustration-flat-cartoon-style_4465750.htm</a:t>
            </a:r>
            <a:r>
              <a:rPr lang="en-GB" sz="1200" b="0" i="0" dirty="0">
                <a:effectLst/>
              </a:rPr>
              <a:t> 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[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: 3ydd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Rhagfyr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2022]</a:t>
            </a:r>
          </a:p>
          <a:p>
            <a:pPr algn="l"/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Skolovaln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. 2022.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  <a:hlinkClick r:id="rId9"/>
              </a:rPr>
              <a:t>https://stock.adobe.com/uk/213670831?asset_id=213670828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[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: 3ydd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Rhagfyr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]</a:t>
            </a:r>
          </a:p>
          <a:p>
            <a:pPr algn="l"/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Jolora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. 2022.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  <a:hlinkClick r:id="rId10"/>
              </a:rPr>
              <a:t>https://pancreaticcanceraction.org/about-pancreatic-cancer/pancreatic-cancer-facts/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[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: 3ydd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Rhagfyr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2022]</a:t>
            </a:r>
          </a:p>
          <a:p>
            <a:pPr algn="l"/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Daniel, E. 2020.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200" b="0" i="0" dirty="0">
                <a:effectLst/>
                <a:hlinkClick r:id="rId11"/>
              </a:rPr>
              <a:t>https://www.verdict.co.uk/generation-non-profit-skills-gap/</a:t>
            </a:r>
            <a:r>
              <a:rPr lang="en-GB" sz="1200" b="0" i="0" dirty="0">
                <a:effectLst/>
                <a:cs typeface="Calibri" panose="020F0502020204030204" pitchFamily="34" charset="0"/>
              </a:rPr>
              <a:t> [</a:t>
            </a:r>
            <a:r>
              <a:rPr lang="en-GB" sz="1200" b="0" i="0" dirty="0" err="1">
                <a:effectLst/>
                <a:cs typeface="Calibri" panose="020F0502020204030204" pitchFamily="34" charset="0"/>
              </a:rPr>
              <a:t>Cyrchwyd</a:t>
            </a:r>
            <a:r>
              <a:rPr lang="en-GB" sz="1200" dirty="0">
                <a:cs typeface="Calibri" panose="020F0502020204030204" pitchFamily="34" charset="0"/>
              </a:rPr>
              <a:t>: 4ydd </a:t>
            </a:r>
            <a:r>
              <a:rPr lang="en-GB" sz="1200" dirty="0" err="1">
                <a:cs typeface="Calibri" panose="020F0502020204030204" pitchFamily="34" charset="0"/>
              </a:rPr>
              <a:t>Rhagfyr</a:t>
            </a:r>
            <a:r>
              <a:rPr lang="en-GB" sz="1200" dirty="0">
                <a:cs typeface="Calibri" panose="020F0502020204030204" pitchFamily="34" charset="0"/>
              </a:rPr>
              <a:t> 2022]</a:t>
            </a:r>
          </a:p>
          <a:p>
            <a:pPr algn="l"/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Intellson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. 2022.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200" dirty="0"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200" b="0" i="0" dirty="0">
                <a:effectLst/>
                <a:hlinkClick r:id="rId12"/>
              </a:rPr>
              <a:t>https://www.freepik.com/premium-vector/man-writes-conclusion-paperwork-sheets-folder-flat-design_7430306.htm</a:t>
            </a:r>
            <a:r>
              <a:rPr lang="en-GB" sz="1200" b="0" i="0" dirty="0">
                <a:effectLst/>
                <a:cs typeface="Calibri" panose="020F0502020204030204" pitchFamily="34" charset="0"/>
              </a:rPr>
              <a:t> [</a:t>
            </a:r>
            <a:r>
              <a:rPr lang="en-GB" sz="1200" b="0" i="0" dirty="0" err="1">
                <a:effectLst/>
                <a:cs typeface="Calibri" panose="020F0502020204030204" pitchFamily="34" charset="0"/>
              </a:rPr>
              <a:t>Cyrchwyd</a:t>
            </a:r>
            <a:r>
              <a:rPr lang="en-GB" sz="1200" b="0" i="0" dirty="0">
                <a:effectLst/>
                <a:cs typeface="Calibri" panose="020F0502020204030204" pitchFamily="34" charset="0"/>
              </a:rPr>
              <a:t>: 4ydd </a:t>
            </a:r>
            <a:r>
              <a:rPr lang="en-GB" sz="1200" b="0" i="0" dirty="0" err="1">
                <a:effectLst/>
                <a:cs typeface="Calibri" panose="020F0502020204030204" pitchFamily="34" charset="0"/>
              </a:rPr>
              <a:t>Rhagfyr</a:t>
            </a:r>
            <a:r>
              <a:rPr lang="en-GB" sz="1200" b="0" i="0" dirty="0">
                <a:effectLst/>
                <a:cs typeface="Calibri" panose="020F0502020204030204" pitchFamily="34" charset="0"/>
              </a:rPr>
              <a:t> 2022]</a:t>
            </a:r>
            <a:endParaRPr lang="en-GB" sz="12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GB" sz="12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l">
              <a:buNone/>
            </a:pPr>
            <a:endParaRPr lang="en-GB" sz="12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l">
              <a:buNone/>
            </a:pP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2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D6BCBD9-CF08-ACD7-7D22-438BD81CF5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124252"/>
      </p:ext>
    </p:extLst>
  </p:cSld>
  <p:clrMapOvr>
    <a:masterClrMapping/>
  </p:clrMapOvr>
  <p:transition spd="slow" advTm="8068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{08B22862-9BBD-CA4A-BF0B-C92D41DF428E}tf10001121</Template>
  <TotalTime>10315</TotalTime>
  <Words>709</Words>
  <Application>Microsoft Macintosh PowerPoint</Application>
  <PresentationFormat>Widescreen</PresentationFormat>
  <Paragraphs>75</Paragraphs>
  <Slides>14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Century Gothic</vt:lpstr>
      <vt:lpstr>Wingdings 2</vt:lpstr>
      <vt:lpstr>Quotable</vt:lpstr>
      <vt:lpstr>ECAD4005C-Creu fideo 3 munud</vt:lpstr>
      <vt:lpstr>Sgiliau</vt:lpstr>
      <vt:lpstr>Yn y fideo yma:</vt:lpstr>
      <vt:lpstr>Beth yw rheoli amser?</vt:lpstr>
      <vt:lpstr>Pam mae rheoli amser yn bwysig?</vt:lpstr>
      <vt:lpstr>Yn ôl pwy?</vt:lpstr>
      <vt:lpstr>Sut fydd rheoli amser yn helpu fi?</vt:lpstr>
      <vt:lpstr>Beth yw lythrennedd digidol?</vt:lpstr>
      <vt:lpstr>Pam mae llythrennedd digidol yn bwysig?</vt:lpstr>
      <vt:lpstr>Yn ôl pwy?</vt:lpstr>
      <vt:lpstr>Sut fydd llythrennedd digidol yn helpu fi?</vt:lpstr>
      <vt:lpstr>I gloi</vt:lpstr>
      <vt:lpstr>Cynllun gweithredu</vt:lpstr>
      <vt:lpstr>Rhestr cyfeirio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ECAD4005C-Creu fideo 3 munud</dc:title>
  <dc:creator>Elen Maycock</dc:creator>
  <cp:lastModifiedBy>Elen Maycock</cp:lastModifiedBy>
  <cp:revision>10</cp:revision>
  <dcterms:created xsi:type="dcterms:W3CDTF">2022-11-30T13:00:21Z</dcterms:created>
  <dcterms:modified xsi:type="dcterms:W3CDTF">2022-12-11T16:55:38Z</dcterms:modified>
</cp:coreProperties>
</file>