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3" r:id="rId1"/>
  </p:sldMasterIdLst>
  <p:notesMasterIdLst>
    <p:notesMasterId r:id="rId30"/>
  </p:notesMasterIdLst>
  <p:sldIdLst>
    <p:sldId id="256" r:id="rId2"/>
    <p:sldId id="257" r:id="rId3"/>
    <p:sldId id="258" r:id="rId4"/>
    <p:sldId id="259" r:id="rId5"/>
    <p:sldId id="272" r:id="rId6"/>
    <p:sldId id="268" r:id="rId7"/>
    <p:sldId id="275" r:id="rId8"/>
    <p:sldId id="277" r:id="rId9"/>
    <p:sldId id="276" r:id="rId10"/>
    <p:sldId id="274" r:id="rId11"/>
    <p:sldId id="273" r:id="rId12"/>
    <p:sldId id="269" r:id="rId13"/>
    <p:sldId id="270" r:id="rId14"/>
    <p:sldId id="278" r:id="rId15"/>
    <p:sldId id="279" r:id="rId16"/>
    <p:sldId id="280" r:id="rId17"/>
    <p:sldId id="281" r:id="rId18"/>
    <p:sldId id="282" r:id="rId19"/>
    <p:sldId id="283" r:id="rId20"/>
    <p:sldId id="284" r:id="rId21"/>
    <p:sldId id="271" r:id="rId22"/>
    <p:sldId id="260" r:id="rId23"/>
    <p:sldId id="285" r:id="rId24"/>
    <p:sldId id="261" r:id="rId25"/>
    <p:sldId id="262" r:id="rId26"/>
    <p:sldId id="263" r:id="rId27"/>
    <p:sldId id="264" r:id="rId28"/>
    <p:sldId id="267"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CEC11D7-371B-4D4A-840D-CC19A1C84CF5}">
          <p14:sldIdLst>
            <p14:sldId id="256"/>
            <p14:sldId id="257"/>
            <p14:sldId id="258"/>
            <p14:sldId id="259"/>
            <p14:sldId id="272"/>
            <p14:sldId id="268"/>
            <p14:sldId id="275"/>
            <p14:sldId id="277"/>
            <p14:sldId id="276"/>
            <p14:sldId id="274"/>
            <p14:sldId id="273"/>
            <p14:sldId id="269"/>
            <p14:sldId id="270"/>
            <p14:sldId id="278"/>
            <p14:sldId id="279"/>
            <p14:sldId id="280"/>
            <p14:sldId id="281"/>
            <p14:sldId id="282"/>
            <p14:sldId id="283"/>
            <p14:sldId id="284"/>
            <p14:sldId id="271"/>
            <p14:sldId id="260"/>
            <p14:sldId id="285"/>
          </p14:sldIdLst>
        </p14:section>
        <p14:section name="Reference List" id="{30D2E109-5DDC-6D48-AEEC-E9F1BC446953}">
          <p14:sldIdLst>
            <p14:sldId id="261"/>
            <p14:sldId id="262"/>
            <p14:sldId id="263"/>
            <p14:sldId id="264"/>
            <p14:sldId id="267"/>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858"/>
    <p:restoredTop sz="72348"/>
  </p:normalViewPr>
  <p:slideViewPr>
    <p:cSldViewPr snapToGrid="0" snapToObjects="1">
      <p:cViewPr>
        <p:scale>
          <a:sx n="103" d="100"/>
          <a:sy n="103" d="100"/>
        </p:scale>
        <p:origin x="256" y="-48"/>
      </p:cViewPr>
      <p:guideLst/>
    </p:cSldViewPr>
  </p:slid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93" d="100"/>
          <a:sy n="93" d="100"/>
        </p:scale>
        <p:origin x="3784" y="2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A37515-DFC1-C84F-B260-C94AA1134E74}" type="datetimeFigureOut">
              <a:rPr lang="en-US" smtClean="0"/>
              <a:t>1/12/21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CB0D48-6610-5040-86C0-35AE15D13E2F}" type="slidenum">
              <a:rPr lang="en-US" smtClean="0"/>
              <a:t>‹#›</a:t>
            </a:fld>
            <a:endParaRPr lang="en-US" dirty="0"/>
          </a:p>
        </p:txBody>
      </p:sp>
    </p:spTree>
    <p:extLst>
      <p:ext uri="{BB962C8B-B14F-4D97-AF65-F5344CB8AC3E}">
        <p14:creationId xmlns:p14="http://schemas.microsoft.com/office/powerpoint/2010/main" val="2483200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8CB0D48-6610-5040-86C0-35AE15D13E2F}" type="slidenum">
              <a:rPr lang="en-US" smtClean="0"/>
              <a:t>1</a:t>
            </a:fld>
            <a:endParaRPr lang="en-US" dirty="0"/>
          </a:p>
        </p:txBody>
      </p:sp>
    </p:spTree>
    <p:extLst>
      <p:ext uri="{BB962C8B-B14F-4D97-AF65-F5344CB8AC3E}">
        <p14:creationId xmlns:p14="http://schemas.microsoft.com/office/powerpoint/2010/main" val="38100337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8CB0D48-6610-5040-86C0-35AE15D13E2F}" type="slidenum">
              <a:rPr lang="en-US" smtClean="0"/>
              <a:t>2</a:t>
            </a:fld>
            <a:endParaRPr lang="en-US" dirty="0"/>
          </a:p>
        </p:txBody>
      </p:sp>
    </p:spTree>
    <p:extLst>
      <p:ext uri="{BB962C8B-B14F-4D97-AF65-F5344CB8AC3E}">
        <p14:creationId xmlns:p14="http://schemas.microsoft.com/office/powerpoint/2010/main" val="42909696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Although greatly evolved in recent decades, the idea of Human Resources is not a new concept.  The Chartered Institute of Personnel and Development emerged at the beginning of the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century as the Worker’s Welfare Association.  This was spearheaded by visionaries like Seebohm Rowntree, who understand that the key to industrial success was, quite simply, people (The Rowntree Society, 2021).    Leading thinkers of the time explored ways of maximising the efficiency of the workforce.  Coupled with the growing influence of trade unions and the rise of socialist-leaning policies, many people-oriented job roles began to emerge (Taylor &amp; Woodhams, 2016, p.35)</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Whilst the roots of Human Resource Management were taking hold in the United Kingdom, the parallel was occurring across the Atlantic.  The so-called ‘Labor Problem’ at the start of the century, exacerbated by the impact of the First World War, led to the creation of various ‘Welfare Departments’ within organisations (Kaufman, 2013). </a:t>
            </a:r>
          </a:p>
          <a:p>
            <a:endParaRPr lang="en-US" dirty="0"/>
          </a:p>
        </p:txBody>
      </p:sp>
      <p:sp>
        <p:nvSpPr>
          <p:cNvPr id="4" name="Slide Number Placeholder 3"/>
          <p:cNvSpPr>
            <a:spLocks noGrp="1"/>
          </p:cNvSpPr>
          <p:nvPr>
            <p:ph type="sldNum" sz="quarter" idx="5"/>
          </p:nvPr>
        </p:nvSpPr>
        <p:spPr/>
        <p:txBody>
          <a:bodyPr/>
          <a:lstStyle/>
          <a:p>
            <a:fld id="{18CB0D48-6610-5040-86C0-35AE15D13E2F}" type="slidenum">
              <a:rPr lang="en-US" smtClean="0"/>
              <a:t>3</a:t>
            </a:fld>
            <a:endParaRPr lang="en-US" dirty="0"/>
          </a:p>
        </p:txBody>
      </p:sp>
    </p:spTree>
    <p:extLst>
      <p:ext uri="{BB962C8B-B14F-4D97-AF65-F5344CB8AC3E}">
        <p14:creationId xmlns:p14="http://schemas.microsoft.com/office/powerpoint/2010/main" val="11360683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should be noted, then, that there is not one defining moment of history where Human Resource Management came in to existence.  It was (and continues to be) an evolutionary process, reactive to shifts in society and the changing landscape of the working world.  The devastation of the First World War impacted on every corner of society.  The role of women, both as a workforce and as a newly-enfranchised group, in society cannot be understated either.  The inter-war notion of Welfare Capitalism began a realisation that employees were incentivised by more than wages and valued factors like job security and employee benefits (Kaufman, 2001).</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As the century progressed, the sphere of </a:t>
            </a:r>
            <a:r>
              <a:rPr lang="en-GB" sz="1200" i="1" kern="1200" dirty="0">
                <a:solidFill>
                  <a:schemeClr val="tx1"/>
                </a:solidFill>
                <a:effectLst/>
                <a:latin typeface="+mn-lt"/>
                <a:ea typeface="+mn-ea"/>
                <a:cs typeface="+mn-cs"/>
              </a:rPr>
              <a:t>Personnel Management</a:t>
            </a:r>
            <a:r>
              <a:rPr lang="en-GB" sz="1200" kern="1200" dirty="0">
                <a:solidFill>
                  <a:schemeClr val="tx1"/>
                </a:solidFill>
                <a:effectLst/>
                <a:latin typeface="+mn-lt"/>
                <a:ea typeface="+mn-ea"/>
                <a:cs typeface="+mn-cs"/>
              </a:rPr>
              <a:t> came to the fore.  Departments such as these were set up to look after the people within an organisation and functioned as separate entities to departments that looked after industrial and operational issues (Maycock, 2015).  Much debate rages around the similarities and differences between Personnel Management (PM) and Human Resource Management (HRM).  Although it is widely agreed that HRM evolved from PM as a more strategic and less reactive methodology of achieving the objectives of an organisation (Taylor &amp; Woodhams, 2012, p. 6).</a:t>
            </a:r>
          </a:p>
          <a:p>
            <a:endParaRPr lang="en-US" dirty="0"/>
          </a:p>
        </p:txBody>
      </p:sp>
      <p:sp>
        <p:nvSpPr>
          <p:cNvPr id="4" name="Slide Number Placeholder 3"/>
          <p:cNvSpPr>
            <a:spLocks noGrp="1"/>
          </p:cNvSpPr>
          <p:nvPr>
            <p:ph type="sldNum" sz="quarter" idx="5"/>
          </p:nvPr>
        </p:nvSpPr>
        <p:spPr/>
        <p:txBody>
          <a:bodyPr/>
          <a:lstStyle/>
          <a:p>
            <a:fld id="{18CB0D48-6610-5040-86C0-35AE15D13E2F}" type="slidenum">
              <a:rPr lang="en-US" smtClean="0"/>
              <a:t>4</a:t>
            </a:fld>
            <a:endParaRPr lang="en-US" dirty="0"/>
          </a:p>
        </p:txBody>
      </p:sp>
    </p:spTree>
    <p:extLst>
      <p:ext uri="{BB962C8B-B14F-4D97-AF65-F5344CB8AC3E}">
        <p14:creationId xmlns:p14="http://schemas.microsoft.com/office/powerpoint/2010/main" val="18546331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Shaped by history, Human Resource Management has now developed in to what it is today.  The CIPD (2020) defines this as </a:t>
            </a:r>
            <a:r>
              <a:rPr lang="en-GB" sz="1200" b="1"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an approach to managing people that supports an organisation’s long-term goals with an overall planned and coherent framework” (CIPD, 2020).  With this in mind, it is important to explore the organisational objectives of HR today.  In the most general terms, HR is concerned with job design, recruitment, onboarding, employee reward, performance management and compliance surrounding employee matters.  These, as seen, have been shaped by history.  As we explore these further, we are reminded of the enhanced status of HR by the emergence of the CIPD’s (2013) Human Resource Profession Map (HRPM).  Within this map, core behaviours embody the role of the HR Professional.</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introduction of employees’ concerns around working conditions issues at the turn of the century have evolved in to the behaviour of Employee Relations.  A similar example is the evolution of paid leave to the statutory holidays enjoyed by employees today.  As HR issues have evolved, so too has the role of HR in becoming a strategic movement concerned with the advancement of business performance (CIPD, 2020).</a:t>
            </a:r>
          </a:p>
          <a:p>
            <a:endParaRPr lang="en-US" dirty="0"/>
          </a:p>
        </p:txBody>
      </p:sp>
      <p:sp>
        <p:nvSpPr>
          <p:cNvPr id="4" name="Slide Number Placeholder 3"/>
          <p:cNvSpPr>
            <a:spLocks noGrp="1"/>
          </p:cNvSpPr>
          <p:nvPr>
            <p:ph type="sldNum" sz="quarter" idx="5"/>
          </p:nvPr>
        </p:nvSpPr>
        <p:spPr/>
        <p:txBody>
          <a:bodyPr/>
          <a:lstStyle/>
          <a:p>
            <a:fld id="{18CB0D48-6610-5040-86C0-35AE15D13E2F}" type="slidenum">
              <a:rPr lang="en-US" smtClean="0"/>
              <a:t>5</a:t>
            </a:fld>
            <a:endParaRPr lang="en-US" dirty="0"/>
          </a:p>
        </p:txBody>
      </p:sp>
    </p:spTree>
    <p:extLst>
      <p:ext uri="{BB962C8B-B14F-4D97-AF65-F5344CB8AC3E}">
        <p14:creationId xmlns:p14="http://schemas.microsoft.com/office/powerpoint/2010/main" val="39004251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also judicious to explore the nature of HR and it’s changing role within the contemporary world.  Traditionally, the historic nature of HR was </a:t>
            </a:r>
            <a:r>
              <a:rPr lang="en-GB" sz="1200" i="1" kern="1200" dirty="0">
                <a:solidFill>
                  <a:schemeClr val="tx1"/>
                </a:solidFill>
                <a:effectLst/>
                <a:latin typeface="+mn-lt"/>
                <a:ea typeface="+mn-ea"/>
                <a:cs typeface="+mn-cs"/>
              </a:rPr>
              <a:t>transactional</a:t>
            </a:r>
            <a:r>
              <a:rPr lang="en-GB" sz="1200" kern="1200" dirty="0">
                <a:solidFill>
                  <a:schemeClr val="tx1"/>
                </a:solidFill>
                <a:effectLst/>
                <a:latin typeface="+mn-lt"/>
                <a:ea typeface="+mn-ea"/>
                <a:cs typeface="+mn-cs"/>
              </a:rPr>
              <a:t> and concerned itself with the routine, administrative functions.  Whilst this is a crucial component of HR, they are often viewed as a cost to an organisation rather than adding value (Mothersell, et al, 2008).   The shift from </a:t>
            </a:r>
            <a:r>
              <a:rPr lang="en-GB" sz="1200" i="1" kern="1200" dirty="0">
                <a:solidFill>
                  <a:schemeClr val="tx1"/>
                </a:solidFill>
                <a:effectLst/>
                <a:latin typeface="+mn-lt"/>
                <a:ea typeface="+mn-ea"/>
                <a:cs typeface="+mn-cs"/>
              </a:rPr>
              <a:t>PM </a:t>
            </a:r>
            <a:r>
              <a:rPr lang="en-GB" sz="1200" kern="1200" dirty="0">
                <a:solidFill>
                  <a:schemeClr val="tx1"/>
                </a:solidFill>
                <a:effectLst/>
                <a:latin typeface="+mn-lt"/>
                <a:ea typeface="+mn-ea"/>
                <a:cs typeface="+mn-cs"/>
              </a:rPr>
              <a:t>to </a:t>
            </a:r>
            <a:r>
              <a:rPr lang="en-GB" sz="1200" i="1" kern="1200" dirty="0">
                <a:solidFill>
                  <a:schemeClr val="tx1"/>
                </a:solidFill>
                <a:effectLst/>
                <a:latin typeface="+mn-lt"/>
                <a:ea typeface="+mn-ea"/>
                <a:cs typeface="+mn-cs"/>
              </a:rPr>
              <a:t>HRM</a:t>
            </a:r>
            <a:r>
              <a:rPr lang="en-GB" sz="1200" kern="1200" dirty="0">
                <a:solidFill>
                  <a:schemeClr val="tx1"/>
                </a:solidFill>
                <a:effectLst/>
                <a:latin typeface="+mn-lt"/>
                <a:ea typeface="+mn-ea"/>
                <a:cs typeface="+mn-cs"/>
              </a:rPr>
              <a:t> runs parallel with the shift from the </a:t>
            </a:r>
            <a:r>
              <a:rPr lang="en-GB" sz="1200" i="1" kern="1200" dirty="0">
                <a:solidFill>
                  <a:schemeClr val="tx1"/>
                </a:solidFill>
                <a:effectLst/>
                <a:latin typeface="+mn-lt"/>
                <a:ea typeface="+mn-ea"/>
                <a:cs typeface="+mn-cs"/>
              </a:rPr>
              <a:t>transactional </a:t>
            </a:r>
            <a:r>
              <a:rPr lang="en-GB" sz="1200" kern="1200" dirty="0">
                <a:solidFill>
                  <a:schemeClr val="tx1"/>
                </a:solidFill>
                <a:effectLst/>
                <a:latin typeface="+mn-lt"/>
                <a:ea typeface="+mn-ea"/>
                <a:cs typeface="+mn-cs"/>
              </a:rPr>
              <a:t>to </a:t>
            </a:r>
            <a:r>
              <a:rPr lang="en-GB" sz="1200" i="1" kern="1200" dirty="0">
                <a:solidFill>
                  <a:schemeClr val="tx1"/>
                </a:solidFill>
                <a:effectLst/>
                <a:latin typeface="+mn-lt"/>
                <a:ea typeface="+mn-ea"/>
                <a:cs typeface="+mn-cs"/>
              </a:rPr>
              <a:t>transformational </a:t>
            </a:r>
            <a:r>
              <a:rPr lang="en-GB" sz="1200" kern="1200" dirty="0">
                <a:solidFill>
                  <a:schemeClr val="tx1"/>
                </a:solidFill>
                <a:effectLst/>
                <a:latin typeface="+mn-lt"/>
                <a:ea typeface="+mn-ea"/>
                <a:cs typeface="+mn-cs"/>
              </a:rPr>
              <a:t>business of HR.  By endeavouring to become </a:t>
            </a:r>
            <a:r>
              <a:rPr lang="en-GB" sz="1200" i="1" kern="1200" dirty="0">
                <a:solidFill>
                  <a:schemeClr val="tx1"/>
                </a:solidFill>
                <a:effectLst/>
                <a:latin typeface="+mn-lt"/>
                <a:ea typeface="+mn-ea"/>
                <a:cs typeface="+mn-cs"/>
              </a:rPr>
              <a:t>transformational</a:t>
            </a:r>
            <a:r>
              <a:rPr lang="en-GB" sz="1200" kern="1200" dirty="0">
                <a:solidFill>
                  <a:schemeClr val="tx1"/>
                </a:solidFill>
                <a:effectLst/>
                <a:latin typeface="+mn-lt"/>
                <a:ea typeface="+mn-ea"/>
                <a:cs typeface="+mn-cs"/>
              </a:rPr>
              <a:t>, the HR profession has become business-driven rather than solely facilitating employee transactions.</a:t>
            </a:r>
          </a:p>
          <a:p>
            <a:endParaRPr lang="en-US" dirty="0"/>
          </a:p>
        </p:txBody>
      </p:sp>
      <p:sp>
        <p:nvSpPr>
          <p:cNvPr id="4" name="Slide Number Placeholder 3"/>
          <p:cNvSpPr>
            <a:spLocks noGrp="1"/>
          </p:cNvSpPr>
          <p:nvPr>
            <p:ph type="sldNum" sz="quarter" idx="5"/>
          </p:nvPr>
        </p:nvSpPr>
        <p:spPr/>
        <p:txBody>
          <a:bodyPr/>
          <a:lstStyle/>
          <a:p>
            <a:fld id="{18CB0D48-6610-5040-86C0-35AE15D13E2F}" type="slidenum">
              <a:rPr lang="en-US" smtClean="0"/>
              <a:t>6</a:t>
            </a:fld>
            <a:endParaRPr lang="en-US" dirty="0"/>
          </a:p>
        </p:txBody>
      </p:sp>
    </p:spTree>
    <p:extLst>
      <p:ext uri="{BB962C8B-B14F-4D97-AF65-F5344CB8AC3E}">
        <p14:creationId xmlns:p14="http://schemas.microsoft.com/office/powerpoint/2010/main" val="31193594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the world changes, so organisations must change accordingly.  When managing change, the role of HR becomes vital.  Wilkinson &amp; Taylor (2016, page 32) summarise how the controllable factors such as processes and systems are further concentrated by uncontrollable factors such as people and their feelings.  Therefore it is safe to assume that HR plays a vital role in change management.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COVID:19 pandemic provides a rich example of the process of change management.  Organisations have had to rapidly change their functions and systems in order to adapt to unprecedented circumstances.  At the centre of such rapid change are people, not processes.  Humans are emotional and therefore any management of change must be led by the reactions towards change by humans.  Buchanan et al</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(2005) suggest that involving individuals in the planning of change is the best way to reduce levels of resistance to it.</a:t>
            </a:r>
          </a:p>
          <a:p>
            <a:endParaRPr lang="en-US" dirty="0"/>
          </a:p>
        </p:txBody>
      </p:sp>
      <p:sp>
        <p:nvSpPr>
          <p:cNvPr id="4" name="Slide Number Placeholder 3"/>
          <p:cNvSpPr>
            <a:spLocks noGrp="1"/>
          </p:cNvSpPr>
          <p:nvPr>
            <p:ph type="sldNum" sz="quarter" idx="5"/>
          </p:nvPr>
        </p:nvSpPr>
        <p:spPr/>
        <p:txBody>
          <a:bodyPr/>
          <a:lstStyle/>
          <a:p>
            <a:fld id="{18CB0D48-6610-5040-86C0-35AE15D13E2F}" type="slidenum">
              <a:rPr lang="en-US" smtClean="0"/>
              <a:t>7</a:t>
            </a:fld>
            <a:endParaRPr lang="en-US" dirty="0"/>
          </a:p>
        </p:txBody>
      </p:sp>
    </p:spTree>
    <p:extLst>
      <p:ext uri="{BB962C8B-B14F-4D97-AF65-F5344CB8AC3E}">
        <p14:creationId xmlns:p14="http://schemas.microsoft.com/office/powerpoint/2010/main" val="5411772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Knowing this, organisations now understand that change is a process.  There are various models of change that can be considered.  The first to be explored is Lewin’s three step model; ‘Unfreeze, Change &amp; Refreeze’.  Throughout the Unfreeze stage, the need for change is established and resistance is overcome. After the process has been ‘unfrozen’, the change can take place providing that the first stage has been implemented correctly.  Once the change has happened, it needs to be ‘refrozen’ so that it can be embedded fully.  It should be noted that this is a cyclical process. (Derani et al, 2019)</a:t>
            </a:r>
          </a:p>
          <a:p>
            <a:endParaRPr lang="en-US" dirty="0"/>
          </a:p>
        </p:txBody>
      </p:sp>
      <p:sp>
        <p:nvSpPr>
          <p:cNvPr id="4" name="Slide Number Placeholder 3"/>
          <p:cNvSpPr>
            <a:spLocks noGrp="1"/>
          </p:cNvSpPr>
          <p:nvPr>
            <p:ph type="sldNum" sz="quarter" idx="5"/>
          </p:nvPr>
        </p:nvSpPr>
        <p:spPr/>
        <p:txBody>
          <a:bodyPr/>
          <a:lstStyle/>
          <a:p>
            <a:fld id="{18CB0D48-6610-5040-86C0-35AE15D13E2F}" type="slidenum">
              <a:rPr lang="en-US" smtClean="0"/>
              <a:t>8</a:t>
            </a:fld>
            <a:endParaRPr lang="en-US" dirty="0"/>
          </a:p>
        </p:txBody>
      </p:sp>
    </p:spTree>
    <p:extLst>
      <p:ext uri="{BB962C8B-B14F-4D97-AF65-F5344CB8AC3E}">
        <p14:creationId xmlns:p14="http://schemas.microsoft.com/office/powerpoint/2010/main" val="6014300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Whilst Lewin’s model is coherent, it could be argued that it lacks enough detail to be properly implemented.  In contrast to this, Kubler-Ross’s (2014) model of change (figure 1 https://www.hrmagazine.co.uk/article-details/creating-cultures-of-trust-three-solutions) describes the emotional process a person goes through when faced with change.  As we explore the model, it becomes evident that HR has a key role in supporting organisations through change.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HR professionals can be leaders of change, by exploring methods of communication before, during and after a change.  During the Unfreezing stage of Lewin’s model, HR can ensure that it communicates with stakeholders in order to minimise impact of the shock and denial that Kubler-Ross discusses.  HR Professionals can also contribute to change management by ensuring that processes are in place to the initial engagement with the change.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8CB0D48-6610-5040-86C0-35AE15D13E2F}" type="slidenum">
              <a:rPr lang="en-US" smtClean="0"/>
              <a:t>9</a:t>
            </a:fld>
            <a:endParaRPr lang="en-US" dirty="0"/>
          </a:p>
        </p:txBody>
      </p:sp>
    </p:spTree>
    <p:extLst>
      <p:ext uri="{BB962C8B-B14F-4D97-AF65-F5344CB8AC3E}">
        <p14:creationId xmlns:p14="http://schemas.microsoft.com/office/powerpoint/2010/main" val="5776396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HR practitioners can generally be separated into Generalists, who’s job functions range across the broad HR spectrum and Specialists, who have expertise in a particular area.  Many HR teams contain a mixture of these role types as well as administrative staff on both sides (Swift, 2016, page 4).   Similarly, HR departments have different models of delivery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In larger organisations, a </a:t>
            </a:r>
            <a:r>
              <a:rPr lang="en-GB" sz="1200" b="1" kern="1200" dirty="0">
                <a:solidFill>
                  <a:schemeClr val="tx1"/>
                </a:solidFill>
                <a:effectLst/>
                <a:latin typeface="+mn-lt"/>
                <a:ea typeface="+mn-ea"/>
                <a:cs typeface="+mn-cs"/>
              </a:rPr>
              <a:t>shared services</a:t>
            </a:r>
            <a:r>
              <a:rPr lang="en-GB" sz="1200" kern="1200" dirty="0">
                <a:solidFill>
                  <a:schemeClr val="tx1"/>
                </a:solidFill>
                <a:effectLst/>
                <a:latin typeface="+mn-lt"/>
                <a:ea typeface="+mn-ea"/>
                <a:cs typeface="+mn-cs"/>
              </a:rPr>
              <a:t> approach may be of benefit.  This is where the administrative operations of HR are centralised shared and across departments.  This approach is service based and has many benefits, particularly in terms of cost-effectiveness for larger organisations (Wilkson &amp; Taylor, 2016, page 26).  A potential drawback of using shared services is the perceived lack of cohesion between the service and the organisation (CIPD, 2020).</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Similarly, organisations can choose to </a:t>
            </a:r>
            <a:r>
              <a:rPr lang="en-GB" sz="1200" b="1" kern="1200" dirty="0">
                <a:solidFill>
                  <a:schemeClr val="tx1"/>
                </a:solidFill>
                <a:effectLst/>
                <a:latin typeface="+mn-lt"/>
                <a:ea typeface="+mn-ea"/>
                <a:cs typeface="+mn-cs"/>
              </a:rPr>
              <a:t>outsource</a:t>
            </a:r>
            <a:r>
              <a:rPr lang="en-GB" sz="1200" kern="1200" dirty="0">
                <a:solidFill>
                  <a:schemeClr val="tx1"/>
                </a:solidFill>
                <a:effectLst/>
                <a:latin typeface="+mn-lt"/>
                <a:ea typeface="+mn-ea"/>
                <a:cs typeface="+mn-cs"/>
              </a:rPr>
              <a:t> their HR functions by ‘buying in’ HR specialist companies.  Organisations could outsource a particular area of HR or use an external provider to cover their entire HR function.  Outsourcing HR can have benefits to an organisation, such as providing expertise in a particular field or reducing manager workload.  However, it should be noted that a key disadvantage to outsourcing is the impersonal nature of HR, whereby employees may be more comfortable dealing with HR issues with colleagues that they know (Lewis, 2018).</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Organisations can also hire professionals from a </a:t>
            </a:r>
            <a:r>
              <a:rPr lang="en-GB" sz="1200" b="1" kern="1200" dirty="0">
                <a:solidFill>
                  <a:schemeClr val="tx1"/>
                </a:solidFill>
                <a:effectLst/>
                <a:latin typeface="+mn-lt"/>
                <a:ea typeface="+mn-ea"/>
                <a:cs typeface="+mn-cs"/>
              </a:rPr>
              <a:t>consultancy</a:t>
            </a:r>
            <a:r>
              <a:rPr lang="en-GB" sz="1200" kern="1200" dirty="0">
                <a:solidFill>
                  <a:schemeClr val="tx1"/>
                </a:solidFill>
                <a:effectLst/>
                <a:latin typeface="+mn-lt"/>
                <a:ea typeface="+mn-ea"/>
                <a:cs typeface="+mn-cs"/>
              </a:rPr>
              <a:t>.  These can be beneficial when tasked with a specific project, as they offer precise expertise and can offer a fresh perspective.  However, using a consultant can be less-effective without a specific project remit (Appelbaum &amp; Steed, 2005).</a:t>
            </a:r>
          </a:p>
          <a:p>
            <a:endParaRPr lang="en-US" dirty="0"/>
          </a:p>
        </p:txBody>
      </p:sp>
      <p:sp>
        <p:nvSpPr>
          <p:cNvPr id="4" name="Slide Number Placeholder 3"/>
          <p:cNvSpPr>
            <a:spLocks noGrp="1"/>
          </p:cNvSpPr>
          <p:nvPr>
            <p:ph type="sldNum" sz="quarter" idx="5"/>
          </p:nvPr>
        </p:nvSpPr>
        <p:spPr/>
        <p:txBody>
          <a:bodyPr/>
          <a:lstStyle/>
          <a:p>
            <a:fld id="{18CB0D48-6610-5040-86C0-35AE15D13E2F}" type="slidenum">
              <a:rPr lang="en-US" smtClean="0"/>
              <a:t>10</a:t>
            </a:fld>
            <a:endParaRPr lang="en-US" dirty="0"/>
          </a:p>
        </p:txBody>
      </p:sp>
    </p:spTree>
    <p:extLst>
      <p:ext uri="{BB962C8B-B14F-4D97-AF65-F5344CB8AC3E}">
        <p14:creationId xmlns:p14="http://schemas.microsoft.com/office/powerpoint/2010/main" val="40437191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the profession of HR has developed, so too has the way in which it delivers its service.  Many models of delivery have been developed over the last few decades.  An early one being Legge’s (1998) model of HR delivery.  Legge believed that practitioners could use the following three strategies to exert influence:</a:t>
            </a:r>
          </a:p>
          <a:p>
            <a:pPr lvl="0"/>
            <a:r>
              <a:rPr lang="en-GB" sz="1200" kern="1200" dirty="0">
                <a:solidFill>
                  <a:schemeClr val="tx1"/>
                </a:solidFill>
                <a:effectLst/>
                <a:latin typeface="+mn-lt"/>
                <a:ea typeface="+mn-ea"/>
                <a:cs typeface="+mn-cs"/>
              </a:rPr>
              <a:t>Conformist innovator</a:t>
            </a:r>
          </a:p>
          <a:p>
            <a:pPr lvl="0"/>
            <a:r>
              <a:rPr lang="en-GB" sz="1200" kern="1200" dirty="0">
                <a:solidFill>
                  <a:schemeClr val="tx1"/>
                </a:solidFill>
                <a:effectLst/>
                <a:latin typeface="+mn-lt"/>
                <a:ea typeface="+mn-ea"/>
                <a:cs typeface="+mn-cs"/>
              </a:rPr>
              <a:t>Creative innovator</a:t>
            </a:r>
          </a:p>
          <a:p>
            <a:pPr lvl="0"/>
            <a:r>
              <a:rPr lang="en-GB" sz="1200" kern="1200" dirty="0">
                <a:solidFill>
                  <a:schemeClr val="tx1"/>
                </a:solidFill>
                <a:effectLst/>
                <a:latin typeface="+mn-lt"/>
                <a:ea typeface="+mn-ea"/>
                <a:cs typeface="+mn-cs"/>
              </a:rPr>
              <a:t>Problem-solver.  </a:t>
            </a:r>
          </a:p>
          <a:p>
            <a:r>
              <a:rPr lang="en-GB" sz="1200" kern="1200" dirty="0">
                <a:solidFill>
                  <a:schemeClr val="tx1"/>
                </a:solidFill>
                <a:effectLst/>
                <a:latin typeface="+mn-lt"/>
                <a:ea typeface="+mn-ea"/>
                <a:cs typeface="+mn-cs"/>
              </a:rPr>
              <a:t>Whilst this model formed the foundations of further research, it could be argued that it is geared more towards fulfilling the desires of executive stakeholders rather than the entire organisation (Marchington et al, 2016, page 146).</a:t>
            </a:r>
          </a:p>
          <a:p>
            <a:endParaRPr lang="en-US" dirty="0"/>
          </a:p>
        </p:txBody>
      </p:sp>
      <p:sp>
        <p:nvSpPr>
          <p:cNvPr id="4" name="Slide Number Placeholder 3"/>
          <p:cNvSpPr>
            <a:spLocks noGrp="1"/>
          </p:cNvSpPr>
          <p:nvPr>
            <p:ph type="sldNum" sz="quarter" idx="5"/>
          </p:nvPr>
        </p:nvSpPr>
        <p:spPr/>
        <p:txBody>
          <a:bodyPr/>
          <a:lstStyle/>
          <a:p>
            <a:fld id="{18CB0D48-6610-5040-86C0-35AE15D13E2F}" type="slidenum">
              <a:rPr lang="en-US" smtClean="0"/>
              <a:t>11</a:t>
            </a:fld>
            <a:endParaRPr lang="en-US" dirty="0"/>
          </a:p>
        </p:txBody>
      </p:sp>
    </p:spTree>
    <p:extLst>
      <p:ext uri="{BB962C8B-B14F-4D97-AF65-F5344CB8AC3E}">
        <p14:creationId xmlns:p14="http://schemas.microsoft.com/office/powerpoint/2010/main" val="31735967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more comprehensive model is Ulrich’s ‘three-legged stool’ model (Swift, 2016, page 6).  Ulrich’s model is based on a three-pronged approach which incorporates shared services, as well as strategic business partners and centres of excellence.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Business partners are part of the transformational ethos of HR, whereby they are usually established within a department and perform either generalist or specialist HR functions within that team.  The CIPD (2020) believes that organisations can use a business partner modelling to be a cost-effective, strategic method of delivering business strategy.  However, much has been written about the perceived increase in conflict through the business partner model (Pitcher, 2008).  In summary, different models of delivery are wholly dependent upon the characteristics of the organisation.  There is no universal approach and organisations should use their own expertise to develop a model that works for them.</a:t>
            </a:r>
            <a:endParaRPr lang="en-US" dirty="0"/>
          </a:p>
        </p:txBody>
      </p:sp>
      <p:sp>
        <p:nvSpPr>
          <p:cNvPr id="4" name="Slide Number Placeholder 3"/>
          <p:cNvSpPr>
            <a:spLocks noGrp="1"/>
          </p:cNvSpPr>
          <p:nvPr>
            <p:ph type="sldNum" sz="quarter" idx="5"/>
          </p:nvPr>
        </p:nvSpPr>
        <p:spPr/>
        <p:txBody>
          <a:bodyPr/>
          <a:lstStyle/>
          <a:p>
            <a:fld id="{18CB0D48-6610-5040-86C0-35AE15D13E2F}" type="slidenum">
              <a:rPr lang="en-US" smtClean="0"/>
              <a:t>12</a:t>
            </a:fld>
            <a:endParaRPr lang="en-US" dirty="0"/>
          </a:p>
        </p:txBody>
      </p:sp>
    </p:spTree>
    <p:extLst>
      <p:ext uri="{BB962C8B-B14F-4D97-AF65-F5344CB8AC3E}">
        <p14:creationId xmlns:p14="http://schemas.microsoft.com/office/powerpoint/2010/main" val="11516993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costs increase and spending decreases, some organisations are increasingly shifting the operational HR from HR Professionals to Line Managers.  In 2018, leading retailer Tesco decided to remove the role of ‘People Manager’ from its stores (Financial Times, 2018).  Occurrences like this are not uncommon, so it is vital that HR departments work with Line Managers to provide the relevant services.  This presents a significant challenge for Line Managers, who Truss (2001) described as the ‘HR Agents’ of an organisation, owing to their already considerable workload in terms of people management.  In situations like this, it is crucial that HR takes an active role in training Line Managers appropriately.  The CIPD (2020) found that Line Managers are likely to be leaders if they experience a good relationship with their own Managers.  Therefore, it is crucial that HR encourages and enables leaders to promote a positive culture.</a:t>
            </a:r>
          </a:p>
          <a:p>
            <a:endParaRPr lang="en-US" dirty="0"/>
          </a:p>
        </p:txBody>
      </p:sp>
      <p:sp>
        <p:nvSpPr>
          <p:cNvPr id="4" name="Slide Number Placeholder 3"/>
          <p:cNvSpPr>
            <a:spLocks noGrp="1"/>
          </p:cNvSpPr>
          <p:nvPr>
            <p:ph type="sldNum" sz="quarter" idx="5"/>
          </p:nvPr>
        </p:nvSpPr>
        <p:spPr/>
        <p:txBody>
          <a:bodyPr/>
          <a:lstStyle/>
          <a:p>
            <a:fld id="{18CB0D48-6610-5040-86C0-35AE15D13E2F}" type="slidenum">
              <a:rPr lang="en-US" smtClean="0"/>
              <a:t>13</a:t>
            </a:fld>
            <a:endParaRPr lang="en-US" dirty="0"/>
          </a:p>
        </p:txBody>
      </p:sp>
    </p:spTree>
    <p:extLst>
      <p:ext uri="{BB962C8B-B14F-4D97-AF65-F5344CB8AC3E}">
        <p14:creationId xmlns:p14="http://schemas.microsoft.com/office/powerpoint/2010/main" val="40137113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Ethical behaviour is one of the cornerstones of HR practice. Wilkinson and Taylor (2016, page 36) argue the business case for ethical practice is threefold:</a:t>
            </a:r>
          </a:p>
          <a:p>
            <a:pPr lvl="0"/>
            <a:r>
              <a:rPr lang="en-GB" sz="1200" kern="1200" dirty="0">
                <a:solidFill>
                  <a:schemeClr val="tx1"/>
                </a:solidFill>
                <a:effectLst/>
                <a:latin typeface="+mn-lt"/>
                <a:ea typeface="+mn-ea"/>
                <a:cs typeface="+mn-cs"/>
              </a:rPr>
              <a:t>Good ethics are a key driver for promoting positive relationships with the workforce</a:t>
            </a:r>
          </a:p>
          <a:p>
            <a:pPr lvl="0"/>
            <a:r>
              <a:rPr lang="en-GB" sz="1200" kern="1200" dirty="0">
                <a:solidFill>
                  <a:schemeClr val="tx1"/>
                </a:solidFill>
                <a:effectLst/>
                <a:latin typeface="+mn-lt"/>
                <a:ea typeface="+mn-ea"/>
                <a:cs typeface="+mn-cs"/>
              </a:rPr>
              <a:t>An ethical company is seen as a positive employer</a:t>
            </a:r>
          </a:p>
          <a:p>
            <a:pPr lvl="0"/>
            <a:r>
              <a:rPr lang="en-GB" sz="1200" kern="1200" dirty="0">
                <a:solidFill>
                  <a:schemeClr val="tx1"/>
                </a:solidFill>
                <a:effectLst/>
                <a:latin typeface="+mn-lt"/>
                <a:ea typeface="+mn-ea"/>
                <a:cs typeface="+mn-cs"/>
              </a:rPr>
              <a:t>An organisation with good ethical standards act as role models for standards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Ethical behaviour is a contentious and popular topic for organisations globally.  As an article from </a:t>
            </a:r>
            <a:r>
              <a:rPr lang="en-GB" sz="1200" i="1" kern="1200" dirty="0">
                <a:solidFill>
                  <a:schemeClr val="tx1"/>
                </a:solidFill>
                <a:effectLst/>
                <a:latin typeface="+mn-lt"/>
                <a:ea typeface="+mn-ea"/>
                <a:cs typeface="+mn-cs"/>
              </a:rPr>
              <a:t>People Management (2019) </a:t>
            </a:r>
            <a:r>
              <a:rPr lang="en-GB" sz="1200" kern="1200" dirty="0">
                <a:solidFill>
                  <a:schemeClr val="tx1"/>
                </a:solidFill>
                <a:effectLst/>
                <a:latin typeface="+mn-lt"/>
                <a:ea typeface="+mn-ea"/>
                <a:cs typeface="+mn-cs"/>
              </a:rPr>
              <a:t>highlighted, ethics can be challenging as they are often subjective and shaped by an individual’s experience. The ethical (or unethical) actions of a company are facing a growing spotlight on the world stage.  A study published by The Guardian (Rodionova, 2017) highlighted that half of the consumers asked were willing to pay higher prices frim ethical companies.  This demonstrates how ethical practice has a direct impact on an organisation’s success.</a:t>
            </a:r>
          </a:p>
          <a:p>
            <a:endParaRPr lang="en-US" dirty="0"/>
          </a:p>
        </p:txBody>
      </p:sp>
      <p:sp>
        <p:nvSpPr>
          <p:cNvPr id="4" name="Slide Number Placeholder 3"/>
          <p:cNvSpPr>
            <a:spLocks noGrp="1"/>
          </p:cNvSpPr>
          <p:nvPr>
            <p:ph type="sldNum" sz="quarter" idx="5"/>
          </p:nvPr>
        </p:nvSpPr>
        <p:spPr/>
        <p:txBody>
          <a:bodyPr/>
          <a:lstStyle/>
          <a:p>
            <a:fld id="{18CB0D48-6610-5040-86C0-35AE15D13E2F}" type="slidenum">
              <a:rPr lang="en-US" smtClean="0"/>
              <a:t>14</a:t>
            </a:fld>
            <a:endParaRPr lang="en-US" dirty="0"/>
          </a:p>
        </p:txBody>
      </p:sp>
    </p:spTree>
    <p:extLst>
      <p:ext uri="{BB962C8B-B14F-4D97-AF65-F5344CB8AC3E}">
        <p14:creationId xmlns:p14="http://schemas.microsoft.com/office/powerpoint/2010/main" val="11336037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 infamous example of unethical practice was the emissions scandals by car giant Volkswagen.  The company was found to have purposely deceived testing apparatus that measured their emission of pollutants (BBC, 2015).  In doing this, the company failed in its environmental and moral responsibility. This scandal embroiled employees from executives to engineers and ultimately tarnished the reputation of the organisation and led to the exit of several senior managers within the company (Financial Times, 2018).   </a:t>
            </a:r>
          </a:p>
        </p:txBody>
      </p:sp>
      <p:sp>
        <p:nvSpPr>
          <p:cNvPr id="4" name="Slide Number Placeholder 3"/>
          <p:cNvSpPr>
            <a:spLocks noGrp="1"/>
          </p:cNvSpPr>
          <p:nvPr>
            <p:ph type="sldNum" sz="quarter" idx="5"/>
          </p:nvPr>
        </p:nvSpPr>
        <p:spPr/>
        <p:txBody>
          <a:bodyPr/>
          <a:lstStyle/>
          <a:p>
            <a:fld id="{18CB0D48-6610-5040-86C0-35AE15D13E2F}" type="slidenum">
              <a:rPr lang="en-US" smtClean="0"/>
              <a:t>15</a:t>
            </a:fld>
            <a:endParaRPr lang="en-US" dirty="0"/>
          </a:p>
        </p:txBody>
      </p:sp>
    </p:spTree>
    <p:extLst>
      <p:ext uri="{BB962C8B-B14F-4D97-AF65-F5344CB8AC3E}">
        <p14:creationId xmlns:p14="http://schemas.microsoft.com/office/powerpoint/2010/main" val="4368596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Whilst the emissions scandal soured the brand of that particular organisation, this can be contrasted to other companies who are promoting positive ethical practices. Lush, the cosmetics brand is committed to ethical practices across the board.  Their ethical ethos expands from its commitment to be cruelty-free to its ban on zero hour contracts (LUSH, 2020).</a:t>
            </a:r>
          </a:p>
          <a:p>
            <a:endParaRPr lang="en-US" dirty="0"/>
          </a:p>
        </p:txBody>
      </p:sp>
      <p:sp>
        <p:nvSpPr>
          <p:cNvPr id="4" name="Slide Number Placeholder 3"/>
          <p:cNvSpPr>
            <a:spLocks noGrp="1"/>
          </p:cNvSpPr>
          <p:nvPr>
            <p:ph type="sldNum" sz="quarter" idx="5"/>
          </p:nvPr>
        </p:nvSpPr>
        <p:spPr/>
        <p:txBody>
          <a:bodyPr/>
          <a:lstStyle/>
          <a:p>
            <a:fld id="{18CB0D48-6610-5040-86C0-35AE15D13E2F}" type="slidenum">
              <a:rPr lang="en-US" smtClean="0"/>
              <a:t>16</a:t>
            </a:fld>
            <a:endParaRPr lang="en-US" dirty="0"/>
          </a:p>
        </p:txBody>
      </p:sp>
    </p:spTree>
    <p:extLst>
      <p:ext uri="{BB962C8B-B14F-4D97-AF65-F5344CB8AC3E}">
        <p14:creationId xmlns:p14="http://schemas.microsoft.com/office/powerpoint/2010/main" val="35948956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Whilst organisations weather the storm of the coronavirus pandemic, ethical practices are constantly under public scrutiny.  In times of deep fear and uncertainty, British Airways came under fire for allegedly making tens of thousands of staff redundant whilst re-hiring them on poorer terms (Faragher, 2020).  This proves to be an immense challenge for HR, as the organisations’ public image and credibility as an employer were severely diminished.</a:t>
            </a:r>
          </a:p>
          <a:p>
            <a:endParaRPr lang="en-US" dirty="0"/>
          </a:p>
        </p:txBody>
      </p:sp>
      <p:sp>
        <p:nvSpPr>
          <p:cNvPr id="4" name="Slide Number Placeholder 3"/>
          <p:cNvSpPr>
            <a:spLocks noGrp="1"/>
          </p:cNvSpPr>
          <p:nvPr>
            <p:ph type="sldNum" sz="quarter" idx="5"/>
          </p:nvPr>
        </p:nvSpPr>
        <p:spPr/>
        <p:txBody>
          <a:bodyPr/>
          <a:lstStyle/>
          <a:p>
            <a:fld id="{18CB0D48-6610-5040-86C0-35AE15D13E2F}" type="slidenum">
              <a:rPr lang="en-US" smtClean="0"/>
              <a:t>17</a:t>
            </a:fld>
            <a:endParaRPr lang="en-US" dirty="0"/>
          </a:p>
        </p:txBody>
      </p:sp>
    </p:spTree>
    <p:extLst>
      <p:ext uri="{BB962C8B-B14F-4D97-AF65-F5344CB8AC3E}">
        <p14:creationId xmlns:p14="http://schemas.microsoft.com/office/powerpoint/2010/main" val="34221583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contrast to ethical practices throughout the pandemic, Swedish furniture maker Ikea decided to return all monies paid through the various furlough schemes it had benefitted from globally (Milne, 2020).  Organisations that take action like this can have a snowball effect, with other organisations following suit to become top of the ethical leader board.  As of September 2020, over 80,000 companies have returned grants awarded under the Job Retention Scheme (BBC News, 2020)</a:t>
            </a:r>
          </a:p>
          <a:p>
            <a:endParaRPr lang="en-US" dirty="0"/>
          </a:p>
        </p:txBody>
      </p:sp>
      <p:sp>
        <p:nvSpPr>
          <p:cNvPr id="4" name="Slide Number Placeholder 3"/>
          <p:cNvSpPr>
            <a:spLocks noGrp="1"/>
          </p:cNvSpPr>
          <p:nvPr>
            <p:ph type="sldNum" sz="quarter" idx="5"/>
          </p:nvPr>
        </p:nvSpPr>
        <p:spPr/>
        <p:txBody>
          <a:bodyPr/>
          <a:lstStyle/>
          <a:p>
            <a:fld id="{18CB0D48-6610-5040-86C0-35AE15D13E2F}" type="slidenum">
              <a:rPr lang="en-US" smtClean="0"/>
              <a:t>18</a:t>
            </a:fld>
            <a:endParaRPr lang="en-US" dirty="0"/>
          </a:p>
        </p:txBody>
      </p:sp>
    </p:spTree>
    <p:extLst>
      <p:ext uri="{BB962C8B-B14F-4D97-AF65-F5344CB8AC3E}">
        <p14:creationId xmlns:p14="http://schemas.microsoft.com/office/powerpoint/2010/main" val="13688054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We have explored how HR is an effective and how it has evolved from industrial relations, through transactional administrative functions, to the transformational entity that it is today.  Even so, HR must constantly strive to prove it’s worth.  For any business owner, the issue of whether HR is worth it must be an issue that is hotly debated.  In this respect, HR must be able to justify its impact on an organisation.  Further to this, HR has to demonstrate how it aids in the cost-reduction and efficient running of an organisation (Swift, 2016, page 16).</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HR, therefore, has an obligation to evaluate its own contribution to an organisation.  A study by Wright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(2003) found that organisations with progressive HR practices result in higher operational performance.  In order to evaluate its value, HR often uses statistics and key performance indicators (KPIs) (Wilkinson &amp; Taylor, 2016, page 30).</a:t>
            </a:r>
          </a:p>
          <a:p>
            <a:endParaRPr lang="en-US" dirty="0"/>
          </a:p>
        </p:txBody>
      </p:sp>
      <p:sp>
        <p:nvSpPr>
          <p:cNvPr id="4" name="Slide Number Placeholder 3"/>
          <p:cNvSpPr>
            <a:spLocks noGrp="1"/>
          </p:cNvSpPr>
          <p:nvPr>
            <p:ph type="sldNum" sz="quarter" idx="5"/>
          </p:nvPr>
        </p:nvSpPr>
        <p:spPr/>
        <p:txBody>
          <a:bodyPr/>
          <a:lstStyle/>
          <a:p>
            <a:fld id="{18CB0D48-6610-5040-86C0-35AE15D13E2F}" type="slidenum">
              <a:rPr lang="en-US" smtClean="0"/>
              <a:t>19</a:t>
            </a:fld>
            <a:endParaRPr lang="en-US" dirty="0"/>
          </a:p>
        </p:txBody>
      </p:sp>
    </p:spTree>
    <p:extLst>
      <p:ext uri="{BB962C8B-B14F-4D97-AF65-F5344CB8AC3E}">
        <p14:creationId xmlns:p14="http://schemas.microsoft.com/office/powerpoint/2010/main" val="20306375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HR profession can use both qualitative and quantitative data to measure success.  Quantitative data is that which can be measured in quantities, such as numbers and metrics.  This can add value when analysing the impact of HR spending or resourcing.  Qualitative data is data which is abstract and cannot be easily measured numerically.  As HR is primarily about </a:t>
            </a:r>
            <a:r>
              <a:rPr lang="en-GB" sz="1200" i="1" kern="1200" dirty="0">
                <a:solidFill>
                  <a:schemeClr val="tx1"/>
                </a:solidFill>
                <a:effectLst/>
                <a:latin typeface="+mn-lt"/>
                <a:ea typeface="+mn-ea"/>
                <a:cs typeface="+mn-cs"/>
              </a:rPr>
              <a:t>people</a:t>
            </a:r>
            <a:r>
              <a:rPr lang="en-GB" sz="1200" kern="1200" dirty="0">
                <a:solidFill>
                  <a:schemeClr val="tx1"/>
                </a:solidFill>
                <a:effectLst/>
                <a:latin typeface="+mn-lt"/>
                <a:ea typeface="+mn-ea"/>
                <a:cs typeface="+mn-cs"/>
              </a:rPr>
              <a:t>, qualitative data can be very useful in measuring the impact of HR.  A popular way of evaluating the contribution of HR is through surveying employees’ opinions of their organisation (Morrel-Samuels, 2002)</a:t>
            </a:r>
          </a:p>
          <a:p>
            <a:endParaRPr lang="en-US" dirty="0"/>
          </a:p>
        </p:txBody>
      </p:sp>
      <p:sp>
        <p:nvSpPr>
          <p:cNvPr id="4" name="Slide Number Placeholder 3"/>
          <p:cNvSpPr>
            <a:spLocks noGrp="1"/>
          </p:cNvSpPr>
          <p:nvPr>
            <p:ph type="sldNum" sz="quarter" idx="5"/>
          </p:nvPr>
        </p:nvSpPr>
        <p:spPr/>
        <p:txBody>
          <a:bodyPr/>
          <a:lstStyle/>
          <a:p>
            <a:fld id="{18CB0D48-6610-5040-86C0-35AE15D13E2F}" type="slidenum">
              <a:rPr lang="en-US" smtClean="0"/>
              <a:t>20</a:t>
            </a:fld>
            <a:endParaRPr lang="en-US" dirty="0"/>
          </a:p>
        </p:txBody>
      </p:sp>
    </p:spTree>
    <p:extLst>
      <p:ext uri="{BB962C8B-B14F-4D97-AF65-F5344CB8AC3E}">
        <p14:creationId xmlns:p14="http://schemas.microsoft.com/office/powerpoint/2010/main" val="29389147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ever, it is useful to put HR in to context.  A study undertaken of the impact of HR on Canadian nursing homes was carried out in 1997.  This study collected written questionnaires from targeted stakeholders.  This study asked stakeholders to provide feedback on the various HR functions against performance outcomes.  Whilst the answers provided would have given direct feedback to the organisation, they are also useful in proving the effectiveness of HR.  The results of this research generally found that HRM does directly impact an organisations performance (Rondeau &amp; Wagar, 2001).</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key strength of this research is the meticulous planning that went in to the questionnaire design, as well as the targeted demographics.  This is a key area for HR professionals as research designs should be reliable, replicable and valid (Bryman &amp; Bell, 2015).  Conversely, a key weakness of this research was the limited cross-section of respondents.  Whilst it is useful for this particular sector, it is not representational of other sectors. </a:t>
            </a:r>
          </a:p>
          <a:p>
            <a:endParaRPr lang="en-US" dirty="0"/>
          </a:p>
        </p:txBody>
      </p:sp>
      <p:sp>
        <p:nvSpPr>
          <p:cNvPr id="4" name="Slide Number Placeholder 3"/>
          <p:cNvSpPr>
            <a:spLocks noGrp="1"/>
          </p:cNvSpPr>
          <p:nvPr>
            <p:ph type="sldNum" sz="quarter" idx="5"/>
          </p:nvPr>
        </p:nvSpPr>
        <p:spPr/>
        <p:txBody>
          <a:bodyPr/>
          <a:lstStyle/>
          <a:p>
            <a:fld id="{18CB0D48-6610-5040-86C0-35AE15D13E2F}" type="slidenum">
              <a:rPr lang="en-US" smtClean="0"/>
              <a:t>21</a:t>
            </a:fld>
            <a:endParaRPr lang="en-US" dirty="0"/>
          </a:p>
        </p:txBody>
      </p:sp>
    </p:spTree>
    <p:extLst>
      <p:ext uri="{BB962C8B-B14F-4D97-AF65-F5344CB8AC3E}">
        <p14:creationId xmlns:p14="http://schemas.microsoft.com/office/powerpoint/2010/main" val="28483554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Another interesting piece of research was undertaken by Hyde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(2013) which examined the impact of high performance HRM within the NHS.  This study examined employee’s perspective on HR functions within the organisation.  It examined how HR practices were perceived by employees and how useful employees thought these HR practices were.  An interesting finding here was how effective communication of HR practices meant that employees could accurately predict desired behaviours to improve performance.  A strength of this study was the design; it took a cross-sectional approach to ensure it included a breadth of responders.  A potential drawback of this research is that it lacked some longitudinal design.  Both of these examples illustrate the impact that HR can have on an organisation.  Key to this is HR being able to (and proactive in) evaluating it’s own performance.</a:t>
            </a:r>
          </a:p>
          <a:p>
            <a:endParaRPr lang="en-US" dirty="0"/>
          </a:p>
        </p:txBody>
      </p:sp>
      <p:sp>
        <p:nvSpPr>
          <p:cNvPr id="4" name="Slide Number Placeholder 3"/>
          <p:cNvSpPr>
            <a:spLocks noGrp="1"/>
          </p:cNvSpPr>
          <p:nvPr>
            <p:ph type="sldNum" sz="quarter" idx="5"/>
          </p:nvPr>
        </p:nvSpPr>
        <p:spPr/>
        <p:txBody>
          <a:bodyPr/>
          <a:lstStyle/>
          <a:p>
            <a:fld id="{18CB0D48-6610-5040-86C0-35AE15D13E2F}" type="slidenum">
              <a:rPr lang="en-US" smtClean="0"/>
              <a:t>22</a:t>
            </a:fld>
            <a:endParaRPr lang="en-US" dirty="0"/>
          </a:p>
        </p:txBody>
      </p:sp>
    </p:spTree>
    <p:extLst>
      <p:ext uri="{BB962C8B-B14F-4D97-AF65-F5344CB8AC3E}">
        <p14:creationId xmlns:p14="http://schemas.microsoft.com/office/powerpoint/2010/main" val="197295169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conclusion, this presentation has demonstrated how HR has evolved from a reactive movement to a strategic partner within an organisation.  We have evaluated how HR’s organisation objectives have shaped the industry and continue to do so.  One of HR’s key roles is being able manage change effectively within an organisation.  Using various models and best practice, HR Professionals should use their judgement and expertise to decipher the actions that are appropriate for their organisation.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Throughout this presentation, references have been made to the various models of HR delivery.  Having a knowledge of these is key to the success of HR, and to their respective organisations.  </a:t>
            </a:r>
          </a:p>
          <a:p>
            <a:endParaRPr lang="en-US" dirty="0"/>
          </a:p>
        </p:txBody>
      </p:sp>
      <p:sp>
        <p:nvSpPr>
          <p:cNvPr id="4" name="Slide Number Placeholder 3"/>
          <p:cNvSpPr>
            <a:spLocks noGrp="1"/>
          </p:cNvSpPr>
          <p:nvPr>
            <p:ph type="sldNum" sz="quarter" idx="5"/>
          </p:nvPr>
        </p:nvSpPr>
        <p:spPr/>
        <p:txBody>
          <a:bodyPr/>
          <a:lstStyle/>
          <a:p>
            <a:fld id="{18CB0D48-6610-5040-86C0-35AE15D13E2F}" type="slidenum">
              <a:rPr lang="en-US" smtClean="0"/>
              <a:t>23</a:t>
            </a:fld>
            <a:endParaRPr lang="en-US" dirty="0"/>
          </a:p>
        </p:txBody>
      </p:sp>
    </p:spTree>
    <p:extLst>
      <p:ext uri="{BB962C8B-B14F-4D97-AF65-F5344CB8AC3E}">
        <p14:creationId xmlns:p14="http://schemas.microsoft.com/office/powerpoint/2010/main" val="340908138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https://online.visual-paradigm.com/knowledge/business-design/understand-lewins-change-management-model/</a:t>
            </a:r>
          </a:p>
          <a:p>
            <a:endParaRPr lang="en-US" dirty="0"/>
          </a:p>
          <a:p>
            <a:r>
              <a:rPr lang="en-US" dirty="0"/>
              <a:t>https://www.researchgate.net/figure/Kubler-Ross-Change-Curve-adapted-from-Optima-Training-UK-Limited_fig2_323633442</a:t>
            </a:r>
          </a:p>
        </p:txBody>
      </p:sp>
      <p:sp>
        <p:nvSpPr>
          <p:cNvPr id="4" name="Slide Number Placeholder 3"/>
          <p:cNvSpPr>
            <a:spLocks noGrp="1"/>
          </p:cNvSpPr>
          <p:nvPr>
            <p:ph type="sldNum" sz="quarter" idx="5"/>
          </p:nvPr>
        </p:nvSpPr>
        <p:spPr/>
        <p:txBody>
          <a:bodyPr/>
          <a:lstStyle/>
          <a:p>
            <a:fld id="{18CB0D48-6610-5040-86C0-35AE15D13E2F}" type="slidenum">
              <a:rPr lang="en-US" smtClean="0"/>
              <a:t>28</a:t>
            </a:fld>
            <a:endParaRPr lang="en-US" dirty="0"/>
          </a:p>
        </p:txBody>
      </p:sp>
    </p:spTree>
    <p:extLst>
      <p:ext uri="{BB962C8B-B14F-4D97-AF65-F5344CB8AC3E}">
        <p14:creationId xmlns:p14="http://schemas.microsoft.com/office/powerpoint/2010/main" val="15279934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D3CCC99-8F32-5842-962F-A77CB8A719B0}" type="datetimeFigureOut">
              <a:rPr lang="en-US" smtClean="0"/>
              <a:t>1/12/21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766DFE-E547-6340-8A91-0EAE69EAA542}" type="slidenum">
              <a:rPr lang="en-US" smtClean="0"/>
              <a:t>‹#›</a:t>
            </a:fld>
            <a:endParaRPr lang="en-US" dirty="0"/>
          </a:p>
        </p:txBody>
      </p:sp>
    </p:spTree>
    <p:extLst>
      <p:ext uri="{BB962C8B-B14F-4D97-AF65-F5344CB8AC3E}">
        <p14:creationId xmlns:p14="http://schemas.microsoft.com/office/powerpoint/2010/main" val="3180886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91F3EE65-DA3D-5540-A107-3C2353D83BC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88280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3CCC99-8F32-5842-962F-A77CB8A719B0}" type="datetimeFigureOut">
              <a:rPr lang="en-US" smtClean="0"/>
              <a:t>1/12/21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766DFE-E547-6340-8A91-0EAE69EAA542}" type="slidenum">
              <a:rPr lang="en-US" smtClean="0"/>
              <a:t>‹#›</a:t>
            </a:fld>
            <a:endParaRPr lang="en-US" dirty="0"/>
          </a:p>
        </p:txBody>
      </p:sp>
    </p:spTree>
    <p:extLst>
      <p:ext uri="{BB962C8B-B14F-4D97-AF65-F5344CB8AC3E}">
        <p14:creationId xmlns:p14="http://schemas.microsoft.com/office/powerpoint/2010/main" val="25161952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3CCC99-8F32-5842-962F-A77CB8A719B0}" type="datetimeFigureOut">
              <a:rPr lang="en-US" smtClean="0"/>
              <a:t>1/12/21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766DFE-E547-6340-8A91-0EAE69EAA542}" type="slidenum">
              <a:rPr lang="en-US" smtClean="0"/>
              <a:t>‹#›</a:t>
            </a:fld>
            <a:endParaRPr lang="en-US" dirty="0"/>
          </a:p>
        </p:txBody>
      </p:sp>
    </p:spTree>
    <p:extLst>
      <p:ext uri="{BB962C8B-B14F-4D97-AF65-F5344CB8AC3E}">
        <p14:creationId xmlns:p14="http://schemas.microsoft.com/office/powerpoint/2010/main" val="11752982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D3CCC99-8F32-5842-962F-A77CB8A719B0}" type="datetimeFigureOut">
              <a:rPr lang="en-US" smtClean="0"/>
              <a:t>1/12/21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7766DFE-E547-6340-8A91-0EAE69EAA542}" type="slidenum">
              <a:rPr lang="en-US" smtClean="0"/>
              <a:t>‹#›</a:t>
            </a:fld>
            <a:endParaRPr lang="en-US" dirty="0"/>
          </a:p>
        </p:txBody>
      </p:sp>
    </p:spTree>
    <p:extLst>
      <p:ext uri="{BB962C8B-B14F-4D97-AF65-F5344CB8AC3E}">
        <p14:creationId xmlns:p14="http://schemas.microsoft.com/office/powerpoint/2010/main" val="23926560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D3CCC99-8F32-5842-962F-A77CB8A719B0}" type="datetimeFigureOut">
              <a:rPr lang="en-US" smtClean="0"/>
              <a:t>1/12/21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F7766DFE-E547-6340-8A91-0EAE69EAA542}" type="slidenum">
              <a:rPr lang="en-US" smtClean="0"/>
              <a:t>‹#›</a:t>
            </a:fld>
            <a:endParaRPr lang="en-US" dirty="0"/>
          </a:p>
        </p:txBody>
      </p:sp>
    </p:spTree>
    <p:extLst>
      <p:ext uri="{BB962C8B-B14F-4D97-AF65-F5344CB8AC3E}">
        <p14:creationId xmlns:p14="http://schemas.microsoft.com/office/powerpoint/2010/main" val="18119369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D3CCC99-8F32-5842-962F-A77CB8A719B0}" type="datetimeFigureOut">
              <a:rPr lang="en-US" smtClean="0"/>
              <a:t>1/12/21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F7766DFE-E547-6340-8A91-0EAE69EAA542}" type="slidenum">
              <a:rPr lang="en-US" smtClean="0"/>
              <a:t>‹#›</a:t>
            </a:fld>
            <a:endParaRPr lang="en-US" dirty="0"/>
          </a:p>
        </p:txBody>
      </p:sp>
    </p:spTree>
    <p:extLst>
      <p:ext uri="{BB962C8B-B14F-4D97-AF65-F5344CB8AC3E}">
        <p14:creationId xmlns:p14="http://schemas.microsoft.com/office/powerpoint/2010/main" val="26079088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BD3CCC99-8F32-5842-962F-A77CB8A719B0}" type="datetimeFigureOut">
              <a:rPr lang="en-US" smtClean="0"/>
              <a:t>1/12/21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F7766DFE-E547-6340-8A91-0EAE69EAA542}" type="slidenum">
              <a:rPr lang="en-US" smtClean="0"/>
              <a:t>‹#›</a:t>
            </a:fld>
            <a:endParaRPr lang="en-US" dirty="0"/>
          </a:p>
        </p:txBody>
      </p:sp>
    </p:spTree>
    <p:extLst>
      <p:ext uri="{BB962C8B-B14F-4D97-AF65-F5344CB8AC3E}">
        <p14:creationId xmlns:p14="http://schemas.microsoft.com/office/powerpoint/2010/main" val="3749390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3CCC99-8F32-5842-962F-A77CB8A719B0}" type="datetimeFigureOut">
              <a:rPr lang="en-US" smtClean="0"/>
              <a:t>1/12/21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766DFE-E547-6340-8A91-0EAE69EAA542}" type="slidenum">
              <a:rPr lang="en-US" smtClean="0"/>
              <a:t>‹#›</a:t>
            </a:fld>
            <a:endParaRPr lang="en-US" dirty="0"/>
          </a:p>
        </p:txBody>
      </p:sp>
    </p:spTree>
    <p:extLst>
      <p:ext uri="{BB962C8B-B14F-4D97-AF65-F5344CB8AC3E}">
        <p14:creationId xmlns:p14="http://schemas.microsoft.com/office/powerpoint/2010/main" val="13703727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3CCC99-8F32-5842-962F-A77CB8A719B0}" type="datetimeFigureOut">
              <a:rPr lang="en-US" smtClean="0"/>
              <a:t>1/12/21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766DFE-E547-6340-8A91-0EAE69EAA542}" type="slidenum">
              <a:rPr lang="en-US" smtClean="0"/>
              <a:t>‹#›</a:t>
            </a:fld>
            <a:endParaRPr lang="en-US" dirty="0"/>
          </a:p>
        </p:txBody>
      </p:sp>
    </p:spTree>
    <p:extLst>
      <p:ext uri="{BB962C8B-B14F-4D97-AF65-F5344CB8AC3E}">
        <p14:creationId xmlns:p14="http://schemas.microsoft.com/office/powerpoint/2010/main" val="37420596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BD3CCC99-8F32-5842-962F-A77CB8A719B0}" type="datetimeFigureOut">
              <a:rPr lang="en-US" smtClean="0"/>
              <a:t>1/12/21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766DFE-E547-6340-8A91-0EAE69EAA542}" type="slidenum">
              <a:rPr lang="en-US" smtClean="0"/>
              <a:t>‹#›</a:t>
            </a:fld>
            <a:endParaRPr lang="en-US" dirty="0"/>
          </a:p>
        </p:txBody>
      </p:sp>
    </p:spTree>
    <p:extLst>
      <p:ext uri="{BB962C8B-B14F-4D97-AF65-F5344CB8AC3E}">
        <p14:creationId xmlns:p14="http://schemas.microsoft.com/office/powerpoint/2010/main" val="28840791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BD3CCC99-8F32-5842-962F-A77CB8A719B0}" type="datetimeFigureOut">
              <a:rPr lang="en-US" smtClean="0"/>
              <a:t>1/12/21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766DFE-E547-6340-8A91-0EAE69EAA542}" type="slidenum">
              <a:rPr lang="en-US" smtClean="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6104712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3CCC99-8F32-5842-962F-A77CB8A719B0}" type="datetimeFigureOut">
              <a:rPr lang="en-US" smtClean="0"/>
              <a:t>1/12/21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766DFE-E547-6340-8A91-0EAE69EAA542}" type="slidenum">
              <a:rPr lang="en-US" smtClean="0"/>
              <a:t>‹#›</a:t>
            </a:fld>
            <a:endParaRPr lang="en-US" dirty="0"/>
          </a:p>
        </p:txBody>
      </p:sp>
    </p:spTree>
    <p:extLst>
      <p:ext uri="{BB962C8B-B14F-4D97-AF65-F5344CB8AC3E}">
        <p14:creationId xmlns:p14="http://schemas.microsoft.com/office/powerpoint/2010/main" val="5671854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D3CCC99-8F32-5842-962F-A77CB8A719B0}" type="datetimeFigureOut">
              <a:rPr lang="en-US" smtClean="0"/>
              <a:t>1/12/21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766DFE-E547-6340-8A91-0EAE69EAA542}" type="slidenum">
              <a:rPr lang="en-US" smtClean="0"/>
              <a:t>‹#›</a:t>
            </a:fld>
            <a:endParaRPr lang="en-US" dirty="0"/>
          </a:p>
        </p:txBody>
      </p:sp>
    </p:spTree>
    <p:extLst>
      <p:ext uri="{BB962C8B-B14F-4D97-AF65-F5344CB8AC3E}">
        <p14:creationId xmlns:p14="http://schemas.microsoft.com/office/powerpoint/2010/main" val="32477427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D3CCC99-8F32-5842-962F-A77CB8A719B0}" type="datetimeFigureOut">
              <a:rPr lang="en-US" smtClean="0"/>
              <a:t>1/12/21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766DFE-E547-6340-8A91-0EAE69EAA542}" type="slidenum">
              <a:rPr lang="en-US" smtClean="0"/>
              <a:t>‹#›</a:t>
            </a:fld>
            <a:endParaRPr lang="en-US" dirty="0"/>
          </a:p>
        </p:txBody>
      </p:sp>
    </p:spTree>
    <p:extLst>
      <p:ext uri="{BB962C8B-B14F-4D97-AF65-F5344CB8AC3E}">
        <p14:creationId xmlns:p14="http://schemas.microsoft.com/office/powerpoint/2010/main" val="36594105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3CCC99-8F32-5842-962F-A77CB8A719B0}" type="datetimeFigureOut">
              <a:rPr lang="en-US" smtClean="0"/>
              <a:t>1/12/21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766DFE-E547-6340-8A91-0EAE69EAA542}" type="slidenum">
              <a:rPr lang="en-US" smtClean="0"/>
              <a:t>‹#›</a:t>
            </a:fld>
            <a:endParaRPr lang="en-US" dirty="0"/>
          </a:p>
        </p:txBody>
      </p:sp>
    </p:spTree>
    <p:extLst>
      <p:ext uri="{BB962C8B-B14F-4D97-AF65-F5344CB8AC3E}">
        <p14:creationId xmlns:p14="http://schemas.microsoft.com/office/powerpoint/2010/main" val="7779603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3CCC99-8F32-5842-962F-A77CB8A719B0}" type="datetimeFigureOut">
              <a:rPr lang="en-US" smtClean="0"/>
              <a:t>1/12/21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766DFE-E547-6340-8A91-0EAE69EAA542}" type="slidenum">
              <a:rPr lang="en-US" smtClean="0"/>
              <a:t>‹#›</a:t>
            </a:fld>
            <a:endParaRPr lang="en-US" dirty="0"/>
          </a:p>
        </p:txBody>
      </p:sp>
    </p:spTree>
    <p:extLst>
      <p:ext uri="{BB962C8B-B14F-4D97-AF65-F5344CB8AC3E}">
        <p14:creationId xmlns:p14="http://schemas.microsoft.com/office/powerpoint/2010/main" val="4142714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D3CCC99-8F32-5842-962F-A77CB8A719B0}" type="datetimeFigureOut">
              <a:rPr lang="en-US" smtClean="0"/>
              <a:t>1/12/21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F7766DFE-E547-6340-8A91-0EAE69EAA542}" type="slidenum">
              <a:rPr lang="en-US" smtClean="0"/>
              <a:t>‹#›</a:t>
            </a:fld>
            <a:endParaRPr lang="en-US" dirty="0"/>
          </a:p>
        </p:txBody>
      </p:sp>
    </p:spTree>
    <p:extLst>
      <p:ext uri="{BB962C8B-B14F-4D97-AF65-F5344CB8AC3E}">
        <p14:creationId xmlns:p14="http://schemas.microsoft.com/office/powerpoint/2010/main" val="1981701981"/>
      </p:ext>
    </p:extLst>
  </p:cSld>
  <p:clrMap bg1="dk1" tx1="lt1" bg2="dk2" tx2="lt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 id="2147483762" r:id="rId9"/>
    <p:sldLayoutId id="2147483763" r:id="rId10"/>
    <p:sldLayoutId id="2147483764" r:id="rId11"/>
    <p:sldLayoutId id="2147483765" r:id="rId12"/>
    <p:sldLayoutId id="2147483766" r:id="rId13"/>
    <p:sldLayoutId id="2147483767" r:id="rId14"/>
    <p:sldLayoutId id="2147483768" r:id="rId15"/>
    <p:sldLayoutId id="2147483769" r:id="rId16"/>
    <p:sldLayoutId id="2147483770"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file:////var/folders/bn/1_y1slnx38sb6z6hvj27tkh80000gn/T/com.microsoft.Word/WebArchiveCopyPasteTempFiles/change_curve_1949007a.jpg"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file:////var/folders/bn/1_y1slnx38sb6z6hvj27tkh80000gn/T/com.microsoft.Word/WebArchiveCopyPasteTempFiles/hrbp-3leggedstool_tcm18-25680.jpg"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bbc.co.uk/news/business-54228890" TargetMode="External"/><Relationship Id="rId2" Type="http://schemas.openxmlformats.org/officeDocument/2006/relationships/hyperlink" Target="https://www.researchgate.net/publication/235251700_The_critical_success_factors_in_the_client-consulting_relationship" TargetMode="External"/><Relationship Id="rId1" Type="http://schemas.openxmlformats.org/officeDocument/2006/relationships/slideLayout" Target="../slideLayouts/slideLayout2.xml"/><Relationship Id="rId6" Type="http://schemas.openxmlformats.org/officeDocument/2006/relationships/hyperlink" Target="https://www.cipd.co.uk/learn/profession-map/2013-profession-map" TargetMode="External"/><Relationship Id="rId5" Type="http://schemas.openxmlformats.org/officeDocument/2006/relationships/hyperlink" Target="https://www.cipd.co.uk/knowledge/fundamentals/people/hr/shared-services-factsheet#7876" TargetMode="External"/><Relationship Id="rId4" Type="http://schemas.openxmlformats.org/officeDocument/2006/relationships/hyperlink" Target="https://www.cipd.co.uk/knowledge/fundamentals/people/hr/line-managers-factsheet"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cipd.co.uk/knowledge/strategy/hr/strategic-hrm-factsheet#6744" TargetMode="External"/><Relationship Id="rId2" Type="http://schemas.openxmlformats.org/officeDocument/2006/relationships/hyperlink" Target="https://www.cipd.co.uk/knowledge/fundamentals/people/hr/business-partnering-factsheet#7927" TargetMode="External"/><Relationship Id="rId1" Type="http://schemas.openxmlformats.org/officeDocument/2006/relationships/slideLayout" Target="../slideLayouts/slideLayout2.xml"/><Relationship Id="rId6" Type="http://schemas.openxmlformats.org/officeDocument/2006/relationships/hyperlink" Target="https://www.ft.com/content/310baea4-38e4-11e8-b161-65936015ebc3" TargetMode="External"/><Relationship Id="rId5" Type="http://schemas.openxmlformats.org/officeDocument/2006/relationships/hyperlink" Target="https://www.ft.com/content/70ab101a-ff8a-11e7-9650-9c0ad2d7c5b5" TargetMode="External"/><Relationship Id="rId4" Type="http://schemas.openxmlformats.org/officeDocument/2006/relationships/hyperlink" Target="https://www.personneltoday.com/hr/ba-plans-to-re-hire-employees-on-worse-terms-claim-unions/"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researchgate.net/publication/252323269_High_performance_HRM_NHS_employee_perspectives/citation/download" TargetMode="External"/><Relationship Id="rId2" Type="http://schemas.openxmlformats.org/officeDocument/2006/relationships/hyperlink" Target="https://www.bbc.co.uk/news/business-34324772" TargetMode="External"/><Relationship Id="rId1" Type="http://schemas.openxmlformats.org/officeDocument/2006/relationships/slideLayout" Target="../slideLayouts/slideLayout2.xml"/><Relationship Id="rId6" Type="http://schemas.openxmlformats.org/officeDocument/2006/relationships/hyperlink" Target="https://uk.lush.com/article/lush-people" TargetMode="External"/><Relationship Id="rId5" Type="http://schemas.openxmlformats.org/officeDocument/2006/relationships/hyperlink" Target="https://www.peoplemanagement.co.uk/experts/legal/pros-and-cons-outsourcing-hr" TargetMode="External"/><Relationship Id="rId4" Type="http://schemas.openxmlformats.org/officeDocument/2006/relationships/hyperlink" Target="https://www.jstor.org/stable/23271967.%20Accessed%2010%20Jan.%202021%20(Accessed"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hbr.org/2002/02/getting-the-truth-into-workplace-surveys" TargetMode="External"/><Relationship Id="rId2" Type="http://schemas.openxmlformats.org/officeDocument/2006/relationships/hyperlink" Target="https://www.ft.com/content/36580711-054c-4bbf-8191-41988f8380f9" TargetMode="External"/><Relationship Id="rId1" Type="http://schemas.openxmlformats.org/officeDocument/2006/relationships/slideLayout" Target="../slideLayouts/slideLayout2.xml"/><Relationship Id="rId4" Type="http://schemas.openxmlformats.org/officeDocument/2006/relationships/hyperlink" Target="https://www.personneltoday.com/hr/backlash-against-human-resources-business-partner-model-as-managers-question-results/"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independent.co.uk/news/business/news/uk-consumers-brands-leave-pepsi-mcdonalds-advert-poor-corporate-behaviour-retail-a7749871.html"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s://huntsman.usu.edu/directory/documents/Impact_of_HR_on_Business_Units.pdf" TargetMode="External"/><Relationship Id="rId5" Type="http://schemas.openxmlformats.org/officeDocument/2006/relationships/hyperlink" Target="https://www.rowntreesociety.org.uk/findoutmore/publications/human-factor-business/" TargetMode="External"/><Relationship Id="rId4" Type="http://schemas.openxmlformats.org/officeDocument/2006/relationships/hyperlink" Target="https://journals.sagepub.com/doi/pdf/10.1258/095148401191269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88000"/>
                <a:satMod val="130000"/>
                <a:lumMod val="124000"/>
              </a:schemeClr>
            </a:gs>
            <a:gs pos="100000">
              <a:schemeClr val="bg2">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DE27238C-8EAF-4098-86E6-7723B7DAE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6" name="Freeform 36">
            <a:extLst>
              <a:ext uri="{FF2B5EF4-FFF2-40B4-BE49-F238E27FC236}">
                <a16:creationId xmlns:a16="http://schemas.microsoft.com/office/drawing/2014/main" id="{992F97B1-1891-4FCC-9E5F-BA97EDB48F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1010"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lumMod val="60000"/>
              <a:lumOff val="40000"/>
              <a:alpha val="20000"/>
            </a:schemeClr>
          </a:solidFill>
          <a:ln>
            <a:noFill/>
          </a:ln>
        </p:spPr>
        <p:txBody>
          <a:bodyPr rtlCol="0" anchor="ctr"/>
          <a:lstStyle/>
          <a:p>
            <a:pPr algn="ctr"/>
            <a:endParaRPr lang="en-US" dirty="0"/>
          </a:p>
        </p:txBody>
      </p:sp>
      <p:sp useBgFill="1">
        <p:nvSpPr>
          <p:cNvPr id="7" name="Freeform: Shape 11">
            <a:extLst>
              <a:ext uri="{FF2B5EF4-FFF2-40B4-BE49-F238E27FC236}">
                <a16:creationId xmlns:a16="http://schemas.microsoft.com/office/drawing/2014/main" id="{78C6C821-FEE1-4EB6-9590-C021440C7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9700459" cy="6858001"/>
          </a:xfrm>
          <a:custGeom>
            <a:avLst/>
            <a:gdLst>
              <a:gd name="connsiteX0" fmla="*/ 0 w 9700459"/>
              <a:gd name="connsiteY0" fmla="*/ 0 h 6858001"/>
              <a:gd name="connsiteX1" fmla="*/ 1323975 w 9700459"/>
              <a:gd name="connsiteY1" fmla="*/ 0 h 6858001"/>
              <a:gd name="connsiteX2" fmla="*/ 1517015 w 9700459"/>
              <a:gd name="connsiteY2" fmla="*/ 0 h 6858001"/>
              <a:gd name="connsiteX3" fmla="*/ 3241265 w 9700459"/>
              <a:gd name="connsiteY3" fmla="*/ 0 h 6858001"/>
              <a:gd name="connsiteX4" fmla="*/ 3241265 w 9700459"/>
              <a:gd name="connsiteY4" fmla="*/ 1 h 6858001"/>
              <a:gd name="connsiteX5" fmla="*/ 8355744 w 9700459"/>
              <a:gd name="connsiteY5" fmla="*/ 1 h 6858001"/>
              <a:gd name="connsiteX6" fmla="*/ 8355744 w 9700459"/>
              <a:gd name="connsiteY6" fmla="*/ 0 h 6858001"/>
              <a:gd name="connsiteX7" fmla="*/ 9699282 w 9700459"/>
              <a:gd name="connsiteY7" fmla="*/ 0 h 6858001"/>
              <a:gd name="connsiteX8" fmla="*/ 9674237 w 9700459"/>
              <a:gd name="connsiteY8" fmla="*/ 155677 h 6858001"/>
              <a:gd name="connsiteX9" fmla="*/ 9650368 w 9700459"/>
              <a:gd name="connsiteY9" fmla="*/ 310668 h 6858001"/>
              <a:gd name="connsiteX10" fmla="*/ 9627004 w 9700459"/>
              <a:gd name="connsiteY10" fmla="*/ 466344 h 6858001"/>
              <a:gd name="connsiteX11" fmla="*/ 9607001 w 9700459"/>
              <a:gd name="connsiteY11" fmla="*/ 622707 h 6858001"/>
              <a:gd name="connsiteX12" fmla="*/ 9586830 w 9700459"/>
              <a:gd name="connsiteY12" fmla="*/ 778383 h 6858001"/>
              <a:gd name="connsiteX13" fmla="*/ 9568004 w 9700459"/>
              <a:gd name="connsiteY13" fmla="*/ 934746 h 6858001"/>
              <a:gd name="connsiteX14" fmla="*/ 9551868 w 9700459"/>
              <a:gd name="connsiteY14" fmla="*/ 1089051 h 6858001"/>
              <a:gd name="connsiteX15" fmla="*/ 9536572 w 9700459"/>
              <a:gd name="connsiteY15" fmla="*/ 1245413 h 6858001"/>
              <a:gd name="connsiteX16" fmla="*/ 9522620 w 9700459"/>
              <a:gd name="connsiteY16" fmla="*/ 1401090 h 6858001"/>
              <a:gd name="connsiteX17" fmla="*/ 9510518 w 9700459"/>
              <a:gd name="connsiteY17" fmla="*/ 1554023 h 6858001"/>
              <a:gd name="connsiteX18" fmla="*/ 9498415 w 9700459"/>
              <a:gd name="connsiteY18" fmla="*/ 1709014 h 6858001"/>
              <a:gd name="connsiteX19" fmla="*/ 9488330 w 9700459"/>
              <a:gd name="connsiteY19" fmla="*/ 1861947 h 6858001"/>
              <a:gd name="connsiteX20" fmla="*/ 9480430 w 9700459"/>
              <a:gd name="connsiteY20" fmla="*/ 2014881 h 6858001"/>
              <a:gd name="connsiteX21" fmla="*/ 9472193 w 9700459"/>
              <a:gd name="connsiteY21" fmla="*/ 2167128 h 6858001"/>
              <a:gd name="connsiteX22" fmla="*/ 9465302 w 9700459"/>
              <a:gd name="connsiteY22" fmla="*/ 2318004 h 6858001"/>
              <a:gd name="connsiteX23" fmla="*/ 9460427 w 9700459"/>
              <a:gd name="connsiteY23" fmla="*/ 2467509 h 6858001"/>
              <a:gd name="connsiteX24" fmla="*/ 9456225 w 9700459"/>
              <a:gd name="connsiteY24" fmla="*/ 2617013 h 6858001"/>
              <a:gd name="connsiteX25" fmla="*/ 9452191 w 9700459"/>
              <a:gd name="connsiteY25" fmla="*/ 2765146 h 6858001"/>
              <a:gd name="connsiteX26" fmla="*/ 9450342 w 9700459"/>
              <a:gd name="connsiteY26" fmla="*/ 2911221 h 6858001"/>
              <a:gd name="connsiteX27" fmla="*/ 9448325 w 9700459"/>
              <a:gd name="connsiteY27" fmla="*/ 3057297 h 6858001"/>
              <a:gd name="connsiteX28" fmla="*/ 9447316 w 9700459"/>
              <a:gd name="connsiteY28" fmla="*/ 3201315 h 6858001"/>
              <a:gd name="connsiteX29" fmla="*/ 9448325 w 9700459"/>
              <a:gd name="connsiteY29" fmla="*/ 3343961 h 6858001"/>
              <a:gd name="connsiteX30" fmla="*/ 9448325 w 9700459"/>
              <a:gd name="connsiteY30" fmla="*/ 3485236 h 6858001"/>
              <a:gd name="connsiteX31" fmla="*/ 9450342 w 9700459"/>
              <a:gd name="connsiteY31" fmla="*/ 3625139 h 6858001"/>
              <a:gd name="connsiteX32" fmla="*/ 9453367 w 9700459"/>
              <a:gd name="connsiteY32" fmla="*/ 3762299 h 6858001"/>
              <a:gd name="connsiteX33" fmla="*/ 9456225 w 9700459"/>
              <a:gd name="connsiteY33" fmla="*/ 3898087 h 6858001"/>
              <a:gd name="connsiteX34" fmla="*/ 9459419 w 9700459"/>
              <a:gd name="connsiteY34" fmla="*/ 4031133 h 6858001"/>
              <a:gd name="connsiteX35" fmla="*/ 9464293 w 9700459"/>
              <a:gd name="connsiteY35" fmla="*/ 4163492 h 6858001"/>
              <a:gd name="connsiteX36" fmla="*/ 9469504 w 9700459"/>
              <a:gd name="connsiteY36" fmla="*/ 4293793 h 6858001"/>
              <a:gd name="connsiteX37" fmla="*/ 9474210 w 9700459"/>
              <a:gd name="connsiteY37" fmla="*/ 4421352 h 6858001"/>
              <a:gd name="connsiteX38" fmla="*/ 9487490 w 9700459"/>
              <a:gd name="connsiteY38" fmla="*/ 4670298 h 6858001"/>
              <a:gd name="connsiteX39" fmla="*/ 9501609 w 9700459"/>
              <a:gd name="connsiteY39" fmla="*/ 4908956 h 6858001"/>
              <a:gd name="connsiteX40" fmla="*/ 9516401 w 9700459"/>
              <a:gd name="connsiteY40" fmla="*/ 5138013 h 6858001"/>
              <a:gd name="connsiteX41" fmla="*/ 9532706 w 9700459"/>
              <a:gd name="connsiteY41" fmla="*/ 5354726 h 6858001"/>
              <a:gd name="connsiteX42" fmla="*/ 9549683 w 9700459"/>
              <a:gd name="connsiteY42" fmla="*/ 5561838 h 6858001"/>
              <a:gd name="connsiteX43" fmla="*/ 9568004 w 9700459"/>
              <a:gd name="connsiteY43" fmla="*/ 5753862 h 6858001"/>
              <a:gd name="connsiteX44" fmla="*/ 9585990 w 9700459"/>
              <a:gd name="connsiteY44" fmla="*/ 5934227 h 6858001"/>
              <a:gd name="connsiteX45" fmla="*/ 9603975 w 9700459"/>
              <a:gd name="connsiteY45" fmla="*/ 6100191 h 6858001"/>
              <a:gd name="connsiteX46" fmla="*/ 9620952 w 9700459"/>
              <a:gd name="connsiteY46" fmla="*/ 6252438 h 6858001"/>
              <a:gd name="connsiteX47" fmla="*/ 9637089 w 9700459"/>
              <a:gd name="connsiteY47" fmla="*/ 6387541 h 6858001"/>
              <a:gd name="connsiteX48" fmla="*/ 9652385 w 9700459"/>
              <a:gd name="connsiteY48" fmla="*/ 6509613 h 6858001"/>
              <a:gd name="connsiteX49" fmla="*/ 9665160 w 9700459"/>
              <a:gd name="connsiteY49" fmla="*/ 6612483 h 6858001"/>
              <a:gd name="connsiteX50" fmla="*/ 9677262 w 9700459"/>
              <a:gd name="connsiteY50" fmla="*/ 6698894 h 6858001"/>
              <a:gd name="connsiteX51" fmla="*/ 9694576 w 9700459"/>
              <a:gd name="connsiteY51" fmla="*/ 6817538 h 6858001"/>
              <a:gd name="connsiteX52" fmla="*/ 9700459 w 9700459"/>
              <a:gd name="connsiteY52" fmla="*/ 6858000 h 6858001"/>
              <a:gd name="connsiteX53" fmla="*/ 8795105 w 9700459"/>
              <a:gd name="connsiteY53" fmla="*/ 6858000 h 6858001"/>
              <a:gd name="connsiteX54" fmla="*/ 8795105 w 9700459"/>
              <a:gd name="connsiteY54" fmla="*/ 6858001 h 6858001"/>
              <a:gd name="connsiteX55" fmla="*/ 2704541 w 9700459"/>
              <a:gd name="connsiteY55" fmla="*/ 6858001 h 6858001"/>
              <a:gd name="connsiteX56" fmla="*/ 2704541 w 9700459"/>
              <a:gd name="connsiteY56" fmla="*/ 6858000 h 6858001"/>
              <a:gd name="connsiteX57" fmla="*/ 1517015 w 9700459"/>
              <a:gd name="connsiteY57" fmla="*/ 6858000 h 6858001"/>
              <a:gd name="connsiteX58" fmla="*/ 1323975 w 9700459"/>
              <a:gd name="connsiteY58" fmla="*/ 6858000 h 6858001"/>
              <a:gd name="connsiteX59" fmla="*/ 0 w 9700459"/>
              <a:gd name="connsiteY5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9700459" h="6858001">
                <a:moveTo>
                  <a:pt x="0" y="0"/>
                </a:moveTo>
                <a:lnTo>
                  <a:pt x="1323975" y="0"/>
                </a:lnTo>
                <a:lnTo>
                  <a:pt x="1517015" y="0"/>
                </a:lnTo>
                <a:lnTo>
                  <a:pt x="3241265" y="0"/>
                </a:lnTo>
                <a:lnTo>
                  <a:pt x="3241265" y="1"/>
                </a:lnTo>
                <a:lnTo>
                  <a:pt x="8355744" y="1"/>
                </a:lnTo>
                <a:lnTo>
                  <a:pt x="8355744" y="0"/>
                </a:lnTo>
                <a:lnTo>
                  <a:pt x="9699282" y="0"/>
                </a:lnTo>
                <a:lnTo>
                  <a:pt x="9674237" y="155677"/>
                </a:lnTo>
                <a:lnTo>
                  <a:pt x="9650368" y="310668"/>
                </a:lnTo>
                <a:lnTo>
                  <a:pt x="9627004" y="466344"/>
                </a:lnTo>
                <a:lnTo>
                  <a:pt x="9607001" y="622707"/>
                </a:lnTo>
                <a:lnTo>
                  <a:pt x="9586830" y="778383"/>
                </a:lnTo>
                <a:lnTo>
                  <a:pt x="9568004" y="934746"/>
                </a:lnTo>
                <a:lnTo>
                  <a:pt x="9551868" y="1089051"/>
                </a:lnTo>
                <a:lnTo>
                  <a:pt x="9536572" y="1245413"/>
                </a:lnTo>
                <a:lnTo>
                  <a:pt x="9522620" y="1401090"/>
                </a:lnTo>
                <a:lnTo>
                  <a:pt x="9510518" y="1554023"/>
                </a:lnTo>
                <a:lnTo>
                  <a:pt x="9498415" y="1709014"/>
                </a:lnTo>
                <a:lnTo>
                  <a:pt x="9488330" y="1861947"/>
                </a:lnTo>
                <a:lnTo>
                  <a:pt x="9480430" y="2014881"/>
                </a:lnTo>
                <a:lnTo>
                  <a:pt x="9472193" y="2167128"/>
                </a:lnTo>
                <a:lnTo>
                  <a:pt x="9465302" y="2318004"/>
                </a:lnTo>
                <a:lnTo>
                  <a:pt x="9460427" y="2467509"/>
                </a:lnTo>
                <a:lnTo>
                  <a:pt x="9456225" y="2617013"/>
                </a:lnTo>
                <a:lnTo>
                  <a:pt x="9452191" y="2765146"/>
                </a:lnTo>
                <a:lnTo>
                  <a:pt x="9450342" y="2911221"/>
                </a:lnTo>
                <a:lnTo>
                  <a:pt x="9448325" y="3057297"/>
                </a:lnTo>
                <a:lnTo>
                  <a:pt x="9447316" y="3201315"/>
                </a:lnTo>
                <a:lnTo>
                  <a:pt x="9448325" y="3343961"/>
                </a:lnTo>
                <a:lnTo>
                  <a:pt x="9448325" y="3485236"/>
                </a:lnTo>
                <a:lnTo>
                  <a:pt x="9450342" y="3625139"/>
                </a:lnTo>
                <a:lnTo>
                  <a:pt x="9453367" y="3762299"/>
                </a:lnTo>
                <a:lnTo>
                  <a:pt x="9456225" y="3898087"/>
                </a:lnTo>
                <a:lnTo>
                  <a:pt x="9459419" y="4031133"/>
                </a:lnTo>
                <a:lnTo>
                  <a:pt x="9464293" y="4163492"/>
                </a:lnTo>
                <a:lnTo>
                  <a:pt x="9469504" y="4293793"/>
                </a:lnTo>
                <a:lnTo>
                  <a:pt x="9474210" y="4421352"/>
                </a:lnTo>
                <a:lnTo>
                  <a:pt x="9487490" y="4670298"/>
                </a:lnTo>
                <a:lnTo>
                  <a:pt x="9501609" y="4908956"/>
                </a:lnTo>
                <a:lnTo>
                  <a:pt x="9516401" y="5138013"/>
                </a:lnTo>
                <a:lnTo>
                  <a:pt x="9532706" y="5354726"/>
                </a:lnTo>
                <a:lnTo>
                  <a:pt x="9549683" y="5561838"/>
                </a:lnTo>
                <a:lnTo>
                  <a:pt x="9568004" y="5753862"/>
                </a:lnTo>
                <a:lnTo>
                  <a:pt x="9585990" y="5934227"/>
                </a:lnTo>
                <a:lnTo>
                  <a:pt x="9603975" y="6100191"/>
                </a:lnTo>
                <a:lnTo>
                  <a:pt x="9620952" y="6252438"/>
                </a:lnTo>
                <a:lnTo>
                  <a:pt x="9637089" y="6387541"/>
                </a:lnTo>
                <a:lnTo>
                  <a:pt x="9652385" y="6509613"/>
                </a:lnTo>
                <a:lnTo>
                  <a:pt x="9665160" y="6612483"/>
                </a:lnTo>
                <a:lnTo>
                  <a:pt x="9677262" y="6698894"/>
                </a:lnTo>
                <a:lnTo>
                  <a:pt x="9694576" y="6817538"/>
                </a:lnTo>
                <a:lnTo>
                  <a:pt x="9700459" y="6858000"/>
                </a:lnTo>
                <a:lnTo>
                  <a:pt x="8795105" y="6858000"/>
                </a:lnTo>
                <a:lnTo>
                  <a:pt x="8795105" y="6858001"/>
                </a:lnTo>
                <a:lnTo>
                  <a:pt x="2704541" y="6858001"/>
                </a:lnTo>
                <a:lnTo>
                  <a:pt x="2704541" y="6858000"/>
                </a:lnTo>
                <a:lnTo>
                  <a:pt x="1517015" y="6858000"/>
                </a:lnTo>
                <a:lnTo>
                  <a:pt x="1323975" y="6858000"/>
                </a:lnTo>
                <a:lnTo>
                  <a:pt x="0" y="6858000"/>
                </a:lnTo>
                <a:close/>
              </a:path>
            </a:pathLst>
          </a:custGeom>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tx1"/>
              </a:solidFill>
            </a:endParaRPr>
          </a:p>
        </p:txBody>
      </p:sp>
      <p:sp>
        <p:nvSpPr>
          <p:cNvPr id="3" name="Subtitle 2">
            <a:extLst>
              <a:ext uri="{FF2B5EF4-FFF2-40B4-BE49-F238E27FC236}">
                <a16:creationId xmlns:a16="http://schemas.microsoft.com/office/drawing/2014/main" id="{85FB457A-FBDE-DD44-8AC6-0622D7481909}"/>
              </a:ext>
            </a:extLst>
          </p:cNvPr>
          <p:cNvSpPr>
            <a:spLocks noGrp="1"/>
          </p:cNvSpPr>
          <p:nvPr>
            <p:ph type="subTitle" idx="1"/>
          </p:nvPr>
        </p:nvSpPr>
        <p:spPr>
          <a:xfrm>
            <a:off x="1154955" y="4777380"/>
            <a:ext cx="6974911" cy="861420"/>
          </a:xfrm>
        </p:spPr>
        <p:txBody>
          <a:bodyPr>
            <a:normAutofit/>
          </a:bodyPr>
          <a:lstStyle/>
          <a:p>
            <a:r>
              <a:rPr lang="en-US" dirty="0">
                <a:solidFill>
                  <a:schemeClr val="tx1">
                    <a:lumMod val="85000"/>
                    <a:lumOff val="15000"/>
                  </a:schemeClr>
                </a:solidFill>
              </a:rPr>
              <a:t>1201313 – Daniel James Blyth</a:t>
            </a:r>
          </a:p>
        </p:txBody>
      </p:sp>
      <p:sp>
        <p:nvSpPr>
          <p:cNvPr id="2" name="Title 1">
            <a:extLst>
              <a:ext uri="{FF2B5EF4-FFF2-40B4-BE49-F238E27FC236}">
                <a16:creationId xmlns:a16="http://schemas.microsoft.com/office/drawing/2014/main" id="{A3A59206-E1DA-C041-8AC2-BEB30BCCBEC0}"/>
              </a:ext>
            </a:extLst>
          </p:cNvPr>
          <p:cNvSpPr>
            <a:spLocks noGrp="1"/>
          </p:cNvSpPr>
          <p:nvPr>
            <p:ph type="ctrTitle"/>
          </p:nvPr>
        </p:nvSpPr>
        <p:spPr>
          <a:xfrm>
            <a:off x="1154955" y="1447800"/>
            <a:ext cx="6974915" cy="3329581"/>
          </a:xfrm>
        </p:spPr>
        <p:txBody>
          <a:bodyPr>
            <a:normAutofit fontScale="90000"/>
          </a:bodyPr>
          <a:lstStyle/>
          <a:p>
            <a:r>
              <a:rPr lang="en-US" dirty="0"/>
              <a:t>The Contemporary HR Function</a:t>
            </a:r>
          </a:p>
        </p:txBody>
      </p:sp>
      <p:sp>
        <p:nvSpPr>
          <p:cNvPr id="9" name="Rectangle 13">
            <a:extLst>
              <a:ext uri="{FF2B5EF4-FFF2-40B4-BE49-F238E27FC236}">
                <a16:creationId xmlns:a16="http://schemas.microsoft.com/office/drawing/2014/main" id="{B61A74B3-E247-44D4-8C48-FAE8E20564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13948773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B1924-A6F1-5847-A517-EE133B28CD4A}"/>
              </a:ext>
            </a:extLst>
          </p:cNvPr>
          <p:cNvSpPr>
            <a:spLocks noGrp="1"/>
          </p:cNvSpPr>
          <p:nvPr>
            <p:ph type="title"/>
          </p:nvPr>
        </p:nvSpPr>
        <p:spPr>
          <a:xfrm>
            <a:off x="646111" y="452718"/>
            <a:ext cx="9404723" cy="1400530"/>
          </a:xfrm>
        </p:spPr>
        <p:txBody>
          <a:bodyPr/>
          <a:lstStyle/>
          <a:p>
            <a:r>
              <a:rPr lang="en-US" dirty="0"/>
              <a:t>Objectives</a:t>
            </a:r>
          </a:p>
        </p:txBody>
      </p:sp>
      <p:sp>
        <p:nvSpPr>
          <p:cNvPr id="3" name="Content Placeholder 2">
            <a:extLst>
              <a:ext uri="{FF2B5EF4-FFF2-40B4-BE49-F238E27FC236}">
                <a16:creationId xmlns:a16="http://schemas.microsoft.com/office/drawing/2014/main" id="{8D69CBFF-3DCE-D247-9EE2-15E7B5D0FF13}"/>
              </a:ext>
            </a:extLst>
          </p:cNvPr>
          <p:cNvSpPr>
            <a:spLocks noGrp="1"/>
          </p:cNvSpPr>
          <p:nvPr>
            <p:ph idx="1"/>
          </p:nvPr>
        </p:nvSpPr>
        <p:spPr>
          <a:xfrm>
            <a:off x="498764" y="1309256"/>
            <a:ext cx="11232572" cy="4939144"/>
          </a:xfrm>
        </p:spPr>
        <p:txBody>
          <a:bodyPr>
            <a:normAutofit/>
          </a:bodyPr>
          <a:lstStyle/>
          <a:p>
            <a:pPr lvl="0"/>
            <a:r>
              <a:rPr lang="en-GB" dirty="0"/>
              <a:t>Explore a synopsis of views on the function of HR and how this is evolving</a:t>
            </a:r>
          </a:p>
          <a:p>
            <a:pPr lvl="0"/>
            <a:r>
              <a:rPr lang="en-GB" dirty="0"/>
              <a:t>Explore examples of how HR can contribute to effective change management, with reference to at least one model of change</a:t>
            </a:r>
          </a:p>
          <a:p>
            <a:pPr lvl="0"/>
            <a:r>
              <a:rPr lang="en-GB" dirty="0"/>
              <a:t>Provide a summary of different ways that HR services can be delivered, comparing and contrasting the different models</a:t>
            </a:r>
          </a:p>
          <a:p>
            <a:pPr lvl="0"/>
            <a:r>
              <a:rPr lang="en-GB" dirty="0"/>
              <a:t>Explore examples how HR can work with line managers to provide HR services</a:t>
            </a:r>
          </a:p>
          <a:p>
            <a:pPr lvl="0"/>
            <a:r>
              <a:rPr lang="en-GB" dirty="0"/>
              <a:t>Provide a justification of why HR should be managed in an ethical manner with examples of ethical practice contrasted with examples of non-ethical practice</a:t>
            </a:r>
          </a:p>
          <a:p>
            <a:pPr lvl="0"/>
            <a:r>
              <a:rPr lang="en-GB" dirty="0"/>
              <a:t>Explain how HR’s contribution to an organisation can be evaluated</a:t>
            </a:r>
          </a:p>
          <a:p>
            <a:r>
              <a:rPr lang="en-GB" dirty="0"/>
              <a:t>Provide an evaluation of two examples of published research that demonstrates the link between HR and positive organisational outcomes</a:t>
            </a:r>
            <a:endParaRPr lang="en-US" dirty="0"/>
          </a:p>
        </p:txBody>
      </p:sp>
    </p:spTree>
    <p:extLst>
      <p:ext uri="{BB962C8B-B14F-4D97-AF65-F5344CB8AC3E}">
        <p14:creationId xmlns:p14="http://schemas.microsoft.com/office/powerpoint/2010/main" val="30153157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136054D-57A7-5245-8A8E-FE05D8DD2480}"/>
              </a:ext>
            </a:extLst>
          </p:cNvPr>
          <p:cNvSpPr>
            <a:spLocks noGrp="1"/>
          </p:cNvSpPr>
          <p:nvPr>
            <p:ph idx="1"/>
          </p:nvPr>
        </p:nvSpPr>
        <p:spPr/>
        <p:txBody>
          <a:bodyPr/>
          <a:lstStyle/>
          <a:p>
            <a:r>
              <a:rPr lang="en-US" dirty="0"/>
              <a:t>The CIPD evolved from the Worker’s Welfare Association</a:t>
            </a:r>
          </a:p>
          <a:p>
            <a:endParaRPr lang="en-US" dirty="0"/>
          </a:p>
          <a:p>
            <a:r>
              <a:rPr lang="en-US" dirty="0"/>
              <a:t>Founding members included visionaries like Seebohm Rowntree</a:t>
            </a:r>
          </a:p>
          <a:p>
            <a:endParaRPr lang="en-US" dirty="0"/>
          </a:p>
          <a:p>
            <a:r>
              <a:rPr lang="en-US" dirty="0"/>
              <a:t>As well as in the United Kingdom, the ‘Labor Problem’ in the United States led to parallels in the acceleration of the emergence of HR</a:t>
            </a:r>
          </a:p>
        </p:txBody>
      </p:sp>
      <p:sp>
        <p:nvSpPr>
          <p:cNvPr id="3" name="Title 2">
            <a:extLst>
              <a:ext uri="{FF2B5EF4-FFF2-40B4-BE49-F238E27FC236}">
                <a16:creationId xmlns:a16="http://schemas.microsoft.com/office/drawing/2014/main" id="{46C87023-B515-804A-84BC-82C0D5CFD290}"/>
              </a:ext>
            </a:extLst>
          </p:cNvPr>
          <p:cNvSpPr>
            <a:spLocks noGrp="1"/>
          </p:cNvSpPr>
          <p:nvPr>
            <p:ph type="title"/>
          </p:nvPr>
        </p:nvSpPr>
        <p:spPr/>
        <p:txBody>
          <a:bodyPr/>
          <a:lstStyle/>
          <a:p>
            <a:r>
              <a:rPr lang="en-US" dirty="0"/>
              <a:t>HR: A brief History</a:t>
            </a:r>
          </a:p>
        </p:txBody>
      </p:sp>
    </p:spTree>
    <p:extLst>
      <p:ext uri="{BB962C8B-B14F-4D97-AF65-F5344CB8AC3E}">
        <p14:creationId xmlns:p14="http://schemas.microsoft.com/office/powerpoint/2010/main" val="187426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25756A2-E6AE-D742-8EF4-E3C6789FDB5D}"/>
              </a:ext>
            </a:extLst>
          </p:cNvPr>
          <p:cNvSpPr>
            <a:spLocks noGrp="1"/>
          </p:cNvSpPr>
          <p:nvPr>
            <p:ph idx="1"/>
          </p:nvPr>
        </p:nvSpPr>
        <p:spPr/>
        <p:txBody>
          <a:bodyPr/>
          <a:lstStyle/>
          <a:p>
            <a:r>
              <a:rPr lang="en-US" dirty="0"/>
              <a:t>The impact of World War One had far-reaching consequences across society</a:t>
            </a:r>
          </a:p>
          <a:p>
            <a:endParaRPr lang="en-US" dirty="0"/>
          </a:p>
          <a:p>
            <a:r>
              <a:rPr lang="en-US" dirty="0"/>
              <a:t>The role of women, particularly as part of the national workforce, cannot be understated</a:t>
            </a:r>
          </a:p>
          <a:p>
            <a:endParaRPr lang="en-US" dirty="0"/>
          </a:p>
          <a:p>
            <a:r>
              <a:rPr lang="en-US" dirty="0"/>
              <a:t>Welfare capitalism </a:t>
            </a:r>
          </a:p>
          <a:p>
            <a:endParaRPr lang="en-US" dirty="0"/>
          </a:p>
          <a:p>
            <a:r>
              <a:rPr lang="en-US" dirty="0"/>
              <a:t>Emergence of departments such as </a:t>
            </a:r>
            <a:r>
              <a:rPr lang="en-US" i="1" dirty="0"/>
              <a:t>Personnel Management </a:t>
            </a:r>
          </a:p>
        </p:txBody>
      </p:sp>
      <p:sp>
        <p:nvSpPr>
          <p:cNvPr id="3" name="Title 2">
            <a:extLst>
              <a:ext uri="{FF2B5EF4-FFF2-40B4-BE49-F238E27FC236}">
                <a16:creationId xmlns:a16="http://schemas.microsoft.com/office/drawing/2014/main" id="{91635DA6-DF06-F34A-809C-74B87D77796A}"/>
              </a:ext>
            </a:extLst>
          </p:cNvPr>
          <p:cNvSpPr>
            <a:spLocks noGrp="1"/>
          </p:cNvSpPr>
          <p:nvPr>
            <p:ph type="title"/>
          </p:nvPr>
        </p:nvSpPr>
        <p:spPr/>
        <p:txBody>
          <a:bodyPr/>
          <a:lstStyle/>
          <a:p>
            <a:r>
              <a:rPr lang="en-US" dirty="0"/>
              <a:t>HR: A brief History</a:t>
            </a:r>
          </a:p>
        </p:txBody>
      </p:sp>
    </p:spTree>
    <p:extLst>
      <p:ext uri="{BB962C8B-B14F-4D97-AF65-F5344CB8AC3E}">
        <p14:creationId xmlns:p14="http://schemas.microsoft.com/office/powerpoint/2010/main" val="24117272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1C64DA3-2501-0F4F-ABF5-A249662D10E7}"/>
              </a:ext>
            </a:extLst>
          </p:cNvPr>
          <p:cNvSpPr>
            <a:spLocks noGrp="1"/>
          </p:cNvSpPr>
          <p:nvPr>
            <p:ph idx="1"/>
          </p:nvPr>
        </p:nvSpPr>
        <p:spPr/>
        <p:txBody>
          <a:bodyPr/>
          <a:lstStyle/>
          <a:p>
            <a:r>
              <a:rPr lang="en-US" dirty="0"/>
              <a:t>HRM is a strategic partner within an organisation</a:t>
            </a:r>
          </a:p>
          <a:p>
            <a:endParaRPr lang="en-US" dirty="0"/>
          </a:p>
          <a:p>
            <a:r>
              <a:rPr lang="en-US" dirty="0"/>
              <a:t>Organisational objectives:</a:t>
            </a:r>
          </a:p>
          <a:p>
            <a:pPr lvl="1"/>
            <a:r>
              <a:rPr lang="en-US" dirty="0"/>
              <a:t>Job design</a:t>
            </a:r>
          </a:p>
          <a:p>
            <a:pPr lvl="1"/>
            <a:r>
              <a:rPr lang="en-US" dirty="0"/>
              <a:t>Recruitment</a:t>
            </a:r>
          </a:p>
          <a:p>
            <a:pPr lvl="1"/>
            <a:r>
              <a:rPr lang="en-US" dirty="0"/>
              <a:t>Onboarding</a:t>
            </a:r>
          </a:p>
          <a:p>
            <a:pPr lvl="1"/>
            <a:r>
              <a:rPr lang="en-US" dirty="0"/>
              <a:t>Employee reward</a:t>
            </a:r>
          </a:p>
          <a:p>
            <a:pPr lvl="1"/>
            <a:r>
              <a:rPr lang="en-US" dirty="0"/>
              <a:t>Performance management</a:t>
            </a:r>
          </a:p>
          <a:p>
            <a:pPr lvl="1"/>
            <a:r>
              <a:rPr lang="en-US" dirty="0"/>
              <a:t>Compliance</a:t>
            </a:r>
          </a:p>
          <a:p>
            <a:pPr marL="457200" lvl="1" indent="0">
              <a:buNone/>
            </a:pPr>
            <a:endParaRPr lang="en-US" dirty="0"/>
          </a:p>
        </p:txBody>
      </p:sp>
      <p:sp>
        <p:nvSpPr>
          <p:cNvPr id="3" name="Title 2">
            <a:extLst>
              <a:ext uri="{FF2B5EF4-FFF2-40B4-BE49-F238E27FC236}">
                <a16:creationId xmlns:a16="http://schemas.microsoft.com/office/drawing/2014/main" id="{D7602362-764C-B14B-980D-2DD45762B635}"/>
              </a:ext>
            </a:extLst>
          </p:cNvPr>
          <p:cNvSpPr>
            <a:spLocks noGrp="1"/>
          </p:cNvSpPr>
          <p:nvPr>
            <p:ph type="title"/>
          </p:nvPr>
        </p:nvSpPr>
        <p:spPr/>
        <p:txBody>
          <a:bodyPr/>
          <a:lstStyle/>
          <a:p>
            <a:r>
              <a:rPr lang="en-US" dirty="0"/>
              <a:t>The emergence of modern HR</a:t>
            </a:r>
          </a:p>
        </p:txBody>
      </p:sp>
    </p:spTree>
    <p:extLst>
      <p:ext uri="{BB962C8B-B14F-4D97-AF65-F5344CB8AC3E}">
        <p14:creationId xmlns:p14="http://schemas.microsoft.com/office/powerpoint/2010/main" val="6237987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1C64DA3-2501-0F4F-ABF5-A249662D10E7}"/>
              </a:ext>
            </a:extLst>
          </p:cNvPr>
          <p:cNvSpPr>
            <a:spLocks noGrp="1"/>
          </p:cNvSpPr>
          <p:nvPr>
            <p:ph idx="1"/>
          </p:nvPr>
        </p:nvSpPr>
        <p:spPr/>
        <p:txBody>
          <a:bodyPr/>
          <a:lstStyle/>
          <a:p>
            <a:r>
              <a:rPr lang="en-US" dirty="0"/>
              <a:t>We have experienced a shift from Personnel Management to Human Resource Management</a:t>
            </a:r>
          </a:p>
          <a:p>
            <a:endParaRPr lang="en-US" dirty="0"/>
          </a:p>
          <a:p>
            <a:r>
              <a:rPr lang="en-US" dirty="0"/>
              <a:t>This shift runs parallel to the shift from </a:t>
            </a:r>
            <a:r>
              <a:rPr lang="en-US" i="1" dirty="0"/>
              <a:t>transactional</a:t>
            </a:r>
            <a:r>
              <a:rPr lang="en-US" dirty="0"/>
              <a:t> to </a:t>
            </a:r>
            <a:r>
              <a:rPr lang="en-US" i="1" dirty="0"/>
              <a:t>transformational </a:t>
            </a:r>
            <a:r>
              <a:rPr lang="en-US" dirty="0"/>
              <a:t>HR</a:t>
            </a:r>
          </a:p>
          <a:p>
            <a:endParaRPr lang="en-US" dirty="0"/>
          </a:p>
          <a:p>
            <a:r>
              <a:rPr lang="en-US" dirty="0"/>
              <a:t>HR is driven by and for business, as well as just facilitating employee transactions</a:t>
            </a:r>
          </a:p>
        </p:txBody>
      </p:sp>
      <p:sp>
        <p:nvSpPr>
          <p:cNvPr id="3" name="Title 2">
            <a:extLst>
              <a:ext uri="{FF2B5EF4-FFF2-40B4-BE49-F238E27FC236}">
                <a16:creationId xmlns:a16="http://schemas.microsoft.com/office/drawing/2014/main" id="{D7602362-764C-B14B-980D-2DD45762B635}"/>
              </a:ext>
            </a:extLst>
          </p:cNvPr>
          <p:cNvSpPr>
            <a:spLocks noGrp="1"/>
          </p:cNvSpPr>
          <p:nvPr>
            <p:ph type="title"/>
          </p:nvPr>
        </p:nvSpPr>
        <p:spPr/>
        <p:txBody>
          <a:bodyPr/>
          <a:lstStyle/>
          <a:p>
            <a:r>
              <a:rPr lang="en-US" dirty="0"/>
              <a:t>The changing role of HR</a:t>
            </a:r>
          </a:p>
        </p:txBody>
      </p:sp>
    </p:spTree>
    <p:extLst>
      <p:ext uri="{BB962C8B-B14F-4D97-AF65-F5344CB8AC3E}">
        <p14:creationId xmlns:p14="http://schemas.microsoft.com/office/powerpoint/2010/main" val="38783346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1C64DA3-2501-0F4F-ABF5-A249662D10E7}"/>
              </a:ext>
            </a:extLst>
          </p:cNvPr>
          <p:cNvSpPr>
            <a:spLocks noGrp="1"/>
          </p:cNvSpPr>
          <p:nvPr>
            <p:ph idx="1"/>
          </p:nvPr>
        </p:nvSpPr>
        <p:spPr/>
        <p:txBody>
          <a:bodyPr/>
          <a:lstStyle/>
          <a:p>
            <a:r>
              <a:rPr lang="en-US" dirty="0"/>
              <a:t>HR’s role becomes evident when exploring the controllable and the uncontrollable</a:t>
            </a:r>
          </a:p>
          <a:p>
            <a:endParaRPr lang="en-US" dirty="0"/>
          </a:p>
          <a:p>
            <a:r>
              <a:rPr lang="en-US" dirty="0"/>
              <a:t>COVID 19 has proven the need for HR when leading change management</a:t>
            </a:r>
          </a:p>
          <a:p>
            <a:endParaRPr lang="en-US" dirty="0"/>
          </a:p>
          <a:p>
            <a:r>
              <a:rPr lang="en-US" dirty="0"/>
              <a:t>Research suggests that we should involve individuals in the planning of change</a:t>
            </a:r>
          </a:p>
        </p:txBody>
      </p:sp>
      <p:sp>
        <p:nvSpPr>
          <p:cNvPr id="3" name="Title 2">
            <a:extLst>
              <a:ext uri="{FF2B5EF4-FFF2-40B4-BE49-F238E27FC236}">
                <a16:creationId xmlns:a16="http://schemas.microsoft.com/office/drawing/2014/main" id="{D7602362-764C-B14B-980D-2DD45762B635}"/>
              </a:ext>
            </a:extLst>
          </p:cNvPr>
          <p:cNvSpPr>
            <a:spLocks noGrp="1"/>
          </p:cNvSpPr>
          <p:nvPr>
            <p:ph type="title"/>
          </p:nvPr>
        </p:nvSpPr>
        <p:spPr/>
        <p:txBody>
          <a:bodyPr/>
          <a:lstStyle/>
          <a:p>
            <a:r>
              <a:rPr lang="en-US" dirty="0"/>
              <a:t>Change Management</a:t>
            </a:r>
          </a:p>
        </p:txBody>
      </p:sp>
    </p:spTree>
    <p:extLst>
      <p:ext uri="{BB962C8B-B14F-4D97-AF65-F5344CB8AC3E}">
        <p14:creationId xmlns:p14="http://schemas.microsoft.com/office/powerpoint/2010/main" val="30863119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865A705-7E51-FE4E-89A6-52F199724DEC}"/>
              </a:ext>
            </a:extLst>
          </p:cNvPr>
          <p:cNvPicPr>
            <a:picLocks noGrp="1" noChangeAspect="1"/>
          </p:cNvPicPr>
          <p:nvPr>
            <p:ph idx="1"/>
          </p:nvPr>
        </p:nvPicPr>
        <p:blipFill>
          <a:blip r:embed="rId3"/>
          <a:stretch>
            <a:fillRect/>
          </a:stretch>
        </p:blipFill>
        <p:spPr>
          <a:xfrm>
            <a:off x="993006" y="1853248"/>
            <a:ext cx="9611084" cy="3502582"/>
          </a:xfrm>
          <a:prstGeom prst="rect">
            <a:avLst/>
          </a:prstGeom>
        </p:spPr>
      </p:pic>
      <p:sp>
        <p:nvSpPr>
          <p:cNvPr id="3" name="Title 2">
            <a:extLst>
              <a:ext uri="{FF2B5EF4-FFF2-40B4-BE49-F238E27FC236}">
                <a16:creationId xmlns:a16="http://schemas.microsoft.com/office/drawing/2014/main" id="{D7602362-764C-B14B-980D-2DD45762B635}"/>
              </a:ext>
            </a:extLst>
          </p:cNvPr>
          <p:cNvSpPr>
            <a:spLocks noGrp="1"/>
          </p:cNvSpPr>
          <p:nvPr>
            <p:ph type="title"/>
          </p:nvPr>
        </p:nvSpPr>
        <p:spPr/>
        <p:txBody>
          <a:bodyPr/>
          <a:lstStyle/>
          <a:p>
            <a:r>
              <a:rPr lang="en-US" dirty="0"/>
              <a:t>Lewin’s model</a:t>
            </a:r>
          </a:p>
        </p:txBody>
      </p:sp>
    </p:spTree>
    <p:extLst>
      <p:ext uri="{BB962C8B-B14F-4D97-AF65-F5344CB8AC3E}">
        <p14:creationId xmlns:p14="http://schemas.microsoft.com/office/powerpoint/2010/main" val="14678526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7602362-764C-B14B-980D-2DD45762B635}"/>
              </a:ext>
            </a:extLst>
          </p:cNvPr>
          <p:cNvSpPr>
            <a:spLocks noGrp="1"/>
          </p:cNvSpPr>
          <p:nvPr>
            <p:ph type="title"/>
          </p:nvPr>
        </p:nvSpPr>
        <p:spPr/>
        <p:txBody>
          <a:bodyPr/>
          <a:lstStyle/>
          <a:p>
            <a:r>
              <a:rPr lang="en-US" dirty="0"/>
              <a:t>Kubler-Ross’ Model</a:t>
            </a:r>
          </a:p>
        </p:txBody>
      </p:sp>
      <p:sp>
        <p:nvSpPr>
          <p:cNvPr id="4" name="Rectangle 2">
            <a:extLst>
              <a:ext uri="{FF2B5EF4-FFF2-40B4-BE49-F238E27FC236}">
                <a16:creationId xmlns:a16="http://schemas.microsoft.com/office/drawing/2014/main" id="{AB6161A7-F87E-2A40-B253-D5B72D663978}"/>
              </a:ext>
            </a:extLst>
          </p:cNvPr>
          <p:cNvSpPr>
            <a:spLocks noChangeArrowheads="1"/>
          </p:cNvSpPr>
          <p:nvPr/>
        </p:nvSpPr>
        <p:spPr bwMode="auto">
          <a:xfrm>
            <a:off x="0" y="609601"/>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dirty="0"/>
          </a:p>
        </p:txBody>
      </p:sp>
      <p:pic>
        <p:nvPicPr>
          <p:cNvPr id="1025" name="Picture 1" descr="/var/folders/bn/1_y1slnx38sb6z6hvj27tkh80000gn/T/com.microsoft.Word/WebArchiveCopyPasteTempFiles/change_curve_1949007a.jpg">
            <a:extLst>
              <a:ext uri="{FF2B5EF4-FFF2-40B4-BE49-F238E27FC236}">
                <a16:creationId xmlns:a16="http://schemas.microsoft.com/office/drawing/2014/main" id="{203BCDC5-780F-7142-932D-C0C800A9A8A2}"/>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2274201" y="1366551"/>
            <a:ext cx="6368354" cy="47666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3918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1C64DA3-2501-0F4F-ABF5-A249662D10E7}"/>
              </a:ext>
            </a:extLst>
          </p:cNvPr>
          <p:cNvSpPr>
            <a:spLocks noGrp="1"/>
          </p:cNvSpPr>
          <p:nvPr>
            <p:ph idx="1"/>
          </p:nvPr>
        </p:nvSpPr>
        <p:spPr/>
        <p:txBody>
          <a:bodyPr/>
          <a:lstStyle/>
          <a:p>
            <a:r>
              <a:rPr lang="en-US" dirty="0"/>
              <a:t>Shared services</a:t>
            </a:r>
          </a:p>
          <a:p>
            <a:endParaRPr lang="en-US" dirty="0"/>
          </a:p>
          <a:p>
            <a:r>
              <a:rPr lang="en-US" dirty="0"/>
              <a:t>Outsourcing</a:t>
            </a:r>
          </a:p>
          <a:p>
            <a:endParaRPr lang="en-US" dirty="0"/>
          </a:p>
          <a:p>
            <a:r>
              <a:rPr lang="en-US" dirty="0"/>
              <a:t>Consultancy</a:t>
            </a:r>
          </a:p>
        </p:txBody>
      </p:sp>
      <p:sp>
        <p:nvSpPr>
          <p:cNvPr id="3" name="Title 2">
            <a:extLst>
              <a:ext uri="{FF2B5EF4-FFF2-40B4-BE49-F238E27FC236}">
                <a16:creationId xmlns:a16="http://schemas.microsoft.com/office/drawing/2014/main" id="{D7602362-764C-B14B-980D-2DD45762B635}"/>
              </a:ext>
            </a:extLst>
          </p:cNvPr>
          <p:cNvSpPr>
            <a:spLocks noGrp="1"/>
          </p:cNvSpPr>
          <p:nvPr>
            <p:ph type="title"/>
          </p:nvPr>
        </p:nvSpPr>
        <p:spPr/>
        <p:txBody>
          <a:bodyPr/>
          <a:lstStyle/>
          <a:p>
            <a:r>
              <a:rPr lang="en-US" dirty="0"/>
              <a:t>HR Service Delivery</a:t>
            </a:r>
          </a:p>
        </p:txBody>
      </p:sp>
    </p:spTree>
    <p:extLst>
      <p:ext uri="{BB962C8B-B14F-4D97-AF65-F5344CB8AC3E}">
        <p14:creationId xmlns:p14="http://schemas.microsoft.com/office/powerpoint/2010/main" val="35089995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74C70D8-627C-C743-9581-3878A99AA69F}"/>
              </a:ext>
            </a:extLst>
          </p:cNvPr>
          <p:cNvPicPr>
            <a:picLocks noGrp="1" noChangeAspect="1"/>
          </p:cNvPicPr>
          <p:nvPr>
            <p:ph idx="1"/>
          </p:nvPr>
        </p:nvPicPr>
        <p:blipFill>
          <a:blip r:embed="rId3"/>
          <a:stretch>
            <a:fillRect/>
          </a:stretch>
        </p:blipFill>
        <p:spPr>
          <a:xfrm>
            <a:off x="1970424" y="1853248"/>
            <a:ext cx="7571783" cy="4031729"/>
          </a:xfrm>
          <a:prstGeom prst="rect">
            <a:avLst/>
          </a:prstGeom>
        </p:spPr>
      </p:pic>
      <p:sp>
        <p:nvSpPr>
          <p:cNvPr id="3" name="Title 2">
            <a:extLst>
              <a:ext uri="{FF2B5EF4-FFF2-40B4-BE49-F238E27FC236}">
                <a16:creationId xmlns:a16="http://schemas.microsoft.com/office/drawing/2014/main" id="{D7602362-764C-B14B-980D-2DD45762B635}"/>
              </a:ext>
            </a:extLst>
          </p:cNvPr>
          <p:cNvSpPr>
            <a:spLocks noGrp="1"/>
          </p:cNvSpPr>
          <p:nvPr>
            <p:ph type="title"/>
          </p:nvPr>
        </p:nvSpPr>
        <p:spPr/>
        <p:txBody>
          <a:bodyPr/>
          <a:lstStyle/>
          <a:p>
            <a:r>
              <a:rPr lang="en-US" dirty="0"/>
              <a:t>HR delivery models - Legge</a:t>
            </a:r>
          </a:p>
        </p:txBody>
      </p:sp>
    </p:spTree>
    <p:extLst>
      <p:ext uri="{BB962C8B-B14F-4D97-AF65-F5344CB8AC3E}">
        <p14:creationId xmlns:p14="http://schemas.microsoft.com/office/powerpoint/2010/main" val="27441419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7602362-764C-B14B-980D-2DD45762B635}"/>
              </a:ext>
            </a:extLst>
          </p:cNvPr>
          <p:cNvSpPr>
            <a:spLocks noGrp="1"/>
          </p:cNvSpPr>
          <p:nvPr>
            <p:ph type="title"/>
          </p:nvPr>
        </p:nvSpPr>
        <p:spPr/>
        <p:txBody>
          <a:bodyPr/>
          <a:lstStyle/>
          <a:p>
            <a:r>
              <a:rPr lang="en-US" dirty="0"/>
              <a:t>HR delivery - Ulrich</a:t>
            </a:r>
          </a:p>
        </p:txBody>
      </p:sp>
      <p:sp>
        <p:nvSpPr>
          <p:cNvPr id="4" name="Rectangle 2">
            <a:extLst>
              <a:ext uri="{FF2B5EF4-FFF2-40B4-BE49-F238E27FC236}">
                <a16:creationId xmlns:a16="http://schemas.microsoft.com/office/drawing/2014/main" id="{ED0AC1C5-B139-F741-BFC9-DE7141F06C6C}"/>
              </a:ext>
            </a:extLst>
          </p:cNvPr>
          <p:cNvSpPr>
            <a:spLocks noChangeArrowheads="1"/>
          </p:cNvSpPr>
          <p:nvPr/>
        </p:nvSpPr>
        <p:spPr bwMode="auto">
          <a:xfrm>
            <a:off x="1846580" y="1853248"/>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dirty="0"/>
          </a:p>
        </p:txBody>
      </p:sp>
      <p:pic>
        <p:nvPicPr>
          <p:cNvPr id="2049" name="Picture 2" descr="Three-legged stool model">
            <a:extLst>
              <a:ext uri="{FF2B5EF4-FFF2-40B4-BE49-F238E27FC236}">
                <a16:creationId xmlns:a16="http://schemas.microsoft.com/office/drawing/2014/main" id="{F555C6FA-3FDD-6649-8E47-17DAB00052DF}"/>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2525006" y="1455042"/>
            <a:ext cx="6545252" cy="43815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49942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1C64DA3-2501-0F4F-ABF5-A249662D10E7}"/>
              </a:ext>
            </a:extLst>
          </p:cNvPr>
          <p:cNvSpPr>
            <a:spLocks noGrp="1"/>
          </p:cNvSpPr>
          <p:nvPr>
            <p:ph idx="1"/>
          </p:nvPr>
        </p:nvSpPr>
        <p:spPr/>
        <p:txBody>
          <a:bodyPr/>
          <a:lstStyle/>
          <a:p>
            <a:pPr marL="0" indent="0">
              <a:buNone/>
            </a:pPr>
            <a:r>
              <a:rPr lang="en-US" dirty="0"/>
              <a:t> - Cost-saving and centralization means that organisations shift the HR function to Line Managers</a:t>
            </a:r>
          </a:p>
          <a:p>
            <a:pPr marL="0" indent="0">
              <a:buNone/>
            </a:pPr>
            <a:endParaRPr lang="en-US" dirty="0"/>
          </a:p>
          <a:p>
            <a:pPr marL="0" indent="0">
              <a:buNone/>
            </a:pPr>
            <a:r>
              <a:rPr lang="en-US" dirty="0"/>
              <a:t> - Line Managers are the ‘HR Agents’ of an organisation</a:t>
            </a:r>
          </a:p>
          <a:p>
            <a:pPr marL="0" indent="0">
              <a:buNone/>
            </a:pPr>
            <a:endParaRPr lang="en-US" dirty="0"/>
          </a:p>
          <a:p>
            <a:pPr marL="0" indent="0">
              <a:buNone/>
            </a:pPr>
            <a:r>
              <a:rPr lang="en-US" dirty="0"/>
              <a:t> - HR needs to encourage a positive culture</a:t>
            </a:r>
          </a:p>
        </p:txBody>
      </p:sp>
      <p:sp>
        <p:nvSpPr>
          <p:cNvPr id="3" name="Title 2">
            <a:extLst>
              <a:ext uri="{FF2B5EF4-FFF2-40B4-BE49-F238E27FC236}">
                <a16:creationId xmlns:a16="http://schemas.microsoft.com/office/drawing/2014/main" id="{D7602362-764C-B14B-980D-2DD45762B635}"/>
              </a:ext>
            </a:extLst>
          </p:cNvPr>
          <p:cNvSpPr>
            <a:spLocks noGrp="1"/>
          </p:cNvSpPr>
          <p:nvPr>
            <p:ph type="title"/>
          </p:nvPr>
        </p:nvSpPr>
        <p:spPr/>
        <p:txBody>
          <a:bodyPr/>
          <a:lstStyle/>
          <a:p>
            <a:r>
              <a:rPr lang="en-US" dirty="0"/>
              <a:t>HR &amp; Line Managers</a:t>
            </a:r>
          </a:p>
        </p:txBody>
      </p:sp>
    </p:spTree>
    <p:extLst>
      <p:ext uri="{BB962C8B-B14F-4D97-AF65-F5344CB8AC3E}">
        <p14:creationId xmlns:p14="http://schemas.microsoft.com/office/powerpoint/2010/main" val="2810737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1C64DA3-2501-0F4F-ABF5-A249662D10E7}"/>
              </a:ext>
            </a:extLst>
          </p:cNvPr>
          <p:cNvSpPr>
            <a:spLocks noGrp="1"/>
          </p:cNvSpPr>
          <p:nvPr>
            <p:ph idx="1"/>
          </p:nvPr>
        </p:nvSpPr>
        <p:spPr/>
        <p:txBody>
          <a:bodyPr/>
          <a:lstStyle/>
          <a:p>
            <a:r>
              <a:rPr lang="en-US" dirty="0"/>
              <a:t>An organisation’s ethical behaviour is a key driver for public image and employer brand</a:t>
            </a:r>
          </a:p>
          <a:p>
            <a:endParaRPr lang="en-US" dirty="0"/>
          </a:p>
          <a:p>
            <a:r>
              <a:rPr lang="en-US" dirty="0"/>
              <a:t>Ethics can be subjective as they are coloured and shaped by individual viewpoints</a:t>
            </a:r>
          </a:p>
          <a:p>
            <a:endParaRPr lang="en-US" dirty="0"/>
          </a:p>
          <a:p>
            <a:r>
              <a:rPr lang="en-US" dirty="0"/>
              <a:t>Direct impact on the success of an organisation</a:t>
            </a:r>
          </a:p>
        </p:txBody>
      </p:sp>
      <p:sp>
        <p:nvSpPr>
          <p:cNvPr id="3" name="Title 2">
            <a:extLst>
              <a:ext uri="{FF2B5EF4-FFF2-40B4-BE49-F238E27FC236}">
                <a16:creationId xmlns:a16="http://schemas.microsoft.com/office/drawing/2014/main" id="{D7602362-764C-B14B-980D-2DD45762B635}"/>
              </a:ext>
            </a:extLst>
          </p:cNvPr>
          <p:cNvSpPr>
            <a:spLocks noGrp="1"/>
          </p:cNvSpPr>
          <p:nvPr>
            <p:ph type="title"/>
          </p:nvPr>
        </p:nvSpPr>
        <p:spPr/>
        <p:txBody>
          <a:bodyPr/>
          <a:lstStyle/>
          <a:p>
            <a:r>
              <a:rPr lang="en-US" dirty="0"/>
              <a:t>Ethical Behaviour</a:t>
            </a:r>
          </a:p>
        </p:txBody>
      </p:sp>
    </p:spTree>
    <p:extLst>
      <p:ext uri="{BB962C8B-B14F-4D97-AF65-F5344CB8AC3E}">
        <p14:creationId xmlns:p14="http://schemas.microsoft.com/office/powerpoint/2010/main" val="26524221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7602362-764C-B14B-980D-2DD45762B635}"/>
              </a:ext>
            </a:extLst>
          </p:cNvPr>
          <p:cNvSpPr>
            <a:spLocks noGrp="1"/>
          </p:cNvSpPr>
          <p:nvPr>
            <p:ph type="title"/>
          </p:nvPr>
        </p:nvSpPr>
        <p:spPr/>
        <p:txBody>
          <a:bodyPr/>
          <a:lstStyle/>
          <a:p>
            <a:r>
              <a:rPr lang="en-US" dirty="0"/>
              <a:t>Ethics - Volkswagen</a:t>
            </a:r>
          </a:p>
        </p:txBody>
      </p:sp>
      <p:pic>
        <p:nvPicPr>
          <p:cNvPr id="4" name="Picture 3">
            <a:extLst>
              <a:ext uri="{FF2B5EF4-FFF2-40B4-BE49-F238E27FC236}">
                <a16:creationId xmlns:a16="http://schemas.microsoft.com/office/drawing/2014/main" id="{78EC8D82-3D5E-0942-80C3-D15E88D82690}"/>
              </a:ext>
            </a:extLst>
          </p:cNvPr>
          <p:cNvPicPr>
            <a:picLocks noChangeAspect="1"/>
          </p:cNvPicPr>
          <p:nvPr/>
        </p:nvPicPr>
        <p:blipFill>
          <a:blip r:embed="rId3"/>
          <a:stretch>
            <a:fillRect/>
          </a:stretch>
        </p:blipFill>
        <p:spPr>
          <a:xfrm>
            <a:off x="1026037" y="1853247"/>
            <a:ext cx="10197486" cy="4721925"/>
          </a:xfrm>
          <a:prstGeom prst="rect">
            <a:avLst/>
          </a:prstGeom>
        </p:spPr>
      </p:pic>
    </p:spTree>
    <p:extLst>
      <p:ext uri="{BB962C8B-B14F-4D97-AF65-F5344CB8AC3E}">
        <p14:creationId xmlns:p14="http://schemas.microsoft.com/office/powerpoint/2010/main" val="33282645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7602362-764C-B14B-980D-2DD45762B635}"/>
              </a:ext>
            </a:extLst>
          </p:cNvPr>
          <p:cNvSpPr>
            <a:spLocks noGrp="1"/>
          </p:cNvSpPr>
          <p:nvPr>
            <p:ph type="title"/>
          </p:nvPr>
        </p:nvSpPr>
        <p:spPr/>
        <p:txBody>
          <a:bodyPr/>
          <a:lstStyle/>
          <a:p>
            <a:r>
              <a:rPr lang="en-US" dirty="0"/>
              <a:t>Ethics - Lush</a:t>
            </a:r>
          </a:p>
        </p:txBody>
      </p:sp>
      <p:pic>
        <p:nvPicPr>
          <p:cNvPr id="4" name="Picture 3">
            <a:extLst>
              <a:ext uri="{FF2B5EF4-FFF2-40B4-BE49-F238E27FC236}">
                <a16:creationId xmlns:a16="http://schemas.microsoft.com/office/drawing/2014/main" id="{3F3DA37B-3E25-694D-9972-DCACADB5A83F}"/>
              </a:ext>
            </a:extLst>
          </p:cNvPr>
          <p:cNvPicPr>
            <a:picLocks noChangeAspect="1"/>
          </p:cNvPicPr>
          <p:nvPr/>
        </p:nvPicPr>
        <p:blipFill>
          <a:blip r:embed="rId3"/>
          <a:stretch>
            <a:fillRect/>
          </a:stretch>
        </p:blipFill>
        <p:spPr>
          <a:xfrm>
            <a:off x="2560894" y="1425545"/>
            <a:ext cx="6863326" cy="5137690"/>
          </a:xfrm>
          <a:prstGeom prst="rect">
            <a:avLst/>
          </a:prstGeom>
        </p:spPr>
      </p:pic>
    </p:spTree>
    <p:extLst>
      <p:ext uri="{BB962C8B-B14F-4D97-AF65-F5344CB8AC3E}">
        <p14:creationId xmlns:p14="http://schemas.microsoft.com/office/powerpoint/2010/main" val="13279718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7602362-764C-B14B-980D-2DD45762B635}"/>
              </a:ext>
            </a:extLst>
          </p:cNvPr>
          <p:cNvSpPr>
            <a:spLocks noGrp="1"/>
          </p:cNvSpPr>
          <p:nvPr>
            <p:ph type="title"/>
          </p:nvPr>
        </p:nvSpPr>
        <p:spPr/>
        <p:txBody>
          <a:bodyPr/>
          <a:lstStyle/>
          <a:p>
            <a:r>
              <a:rPr lang="en-US" dirty="0"/>
              <a:t>Ethics– B.A.</a:t>
            </a:r>
          </a:p>
        </p:txBody>
      </p:sp>
      <p:pic>
        <p:nvPicPr>
          <p:cNvPr id="4" name="Picture 3">
            <a:extLst>
              <a:ext uri="{FF2B5EF4-FFF2-40B4-BE49-F238E27FC236}">
                <a16:creationId xmlns:a16="http://schemas.microsoft.com/office/drawing/2014/main" id="{8DEC8A6A-6165-964F-A078-4939B3787355}"/>
              </a:ext>
            </a:extLst>
          </p:cNvPr>
          <p:cNvPicPr>
            <a:picLocks noChangeAspect="1"/>
          </p:cNvPicPr>
          <p:nvPr/>
        </p:nvPicPr>
        <p:blipFill>
          <a:blip r:embed="rId3"/>
          <a:stretch>
            <a:fillRect/>
          </a:stretch>
        </p:blipFill>
        <p:spPr>
          <a:xfrm>
            <a:off x="1771854" y="1510480"/>
            <a:ext cx="8507771" cy="4792587"/>
          </a:xfrm>
          <a:prstGeom prst="rect">
            <a:avLst/>
          </a:prstGeom>
        </p:spPr>
      </p:pic>
    </p:spTree>
    <p:extLst>
      <p:ext uri="{BB962C8B-B14F-4D97-AF65-F5344CB8AC3E}">
        <p14:creationId xmlns:p14="http://schemas.microsoft.com/office/powerpoint/2010/main" val="20282666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7602362-764C-B14B-980D-2DD45762B635}"/>
              </a:ext>
            </a:extLst>
          </p:cNvPr>
          <p:cNvSpPr>
            <a:spLocks noGrp="1"/>
          </p:cNvSpPr>
          <p:nvPr>
            <p:ph type="title"/>
          </p:nvPr>
        </p:nvSpPr>
        <p:spPr/>
        <p:txBody>
          <a:bodyPr/>
          <a:lstStyle/>
          <a:p>
            <a:r>
              <a:rPr lang="en-US" dirty="0"/>
              <a:t>Ethics- IKEA</a:t>
            </a:r>
          </a:p>
        </p:txBody>
      </p:sp>
      <p:pic>
        <p:nvPicPr>
          <p:cNvPr id="4" name="Picture 3">
            <a:extLst>
              <a:ext uri="{FF2B5EF4-FFF2-40B4-BE49-F238E27FC236}">
                <a16:creationId xmlns:a16="http://schemas.microsoft.com/office/drawing/2014/main" id="{6A952955-1042-1E4F-AF23-BCD26777F238}"/>
              </a:ext>
            </a:extLst>
          </p:cNvPr>
          <p:cNvPicPr>
            <a:picLocks noChangeAspect="1"/>
          </p:cNvPicPr>
          <p:nvPr/>
        </p:nvPicPr>
        <p:blipFill>
          <a:blip r:embed="rId3"/>
          <a:stretch>
            <a:fillRect/>
          </a:stretch>
        </p:blipFill>
        <p:spPr>
          <a:xfrm>
            <a:off x="2116393" y="1498599"/>
            <a:ext cx="7366820" cy="4911213"/>
          </a:xfrm>
          <a:prstGeom prst="rect">
            <a:avLst/>
          </a:prstGeom>
        </p:spPr>
      </p:pic>
    </p:spTree>
    <p:extLst>
      <p:ext uri="{BB962C8B-B14F-4D97-AF65-F5344CB8AC3E}">
        <p14:creationId xmlns:p14="http://schemas.microsoft.com/office/powerpoint/2010/main" val="22223770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1C64DA3-2501-0F4F-ABF5-A249662D10E7}"/>
              </a:ext>
            </a:extLst>
          </p:cNvPr>
          <p:cNvSpPr>
            <a:spLocks noGrp="1"/>
          </p:cNvSpPr>
          <p:nvPr>
            <p:ph idx="1"/>
          </p:nvPr>
        </p:nvSpPr>
        <p:spPr/>
        <p:txBody>
          <a:bodyPr/>
          <a:lstStyle/>
          <a:p>
            <a:r>
              <a:rPr lang="en-US" dirty="0"/>
              <a:t>HR has to demonstrate it’s role in cost-reduction and efficient running</a:t>
            </a:r>
          </a:p>
          <a:p>
            <a:endParaRPr lang="en-US" dirty="0"/>
          </a:p>
          <a:p>
            <a:r>
              <a:rPr lang="en-US" dirty="0"/>
              <a:t>HR obligated to evaluate its own contribution</a:t>
            </a:r>
          </a:p>
          <a:p>
            <a:endParaRPr lang="en-US" dirty="0"/>
          </a:p>
          <a:p>
            <a:r>
              <a:rPr lang="en-US" dirty="0"/>
              <a:t>Statistics and KPIs</a:t>
            </a:r>
          </a:p>
        </p:txBody>
      </p:sp>
      <p:sp>
        <p:nvSpPr>
          <p:cNvPr id="3" name="Title 2">
            <a:extLst>
              <a:ext uri="{FF2B5EF4-FFF2-40B4-BE49-F238E27FC236}">
                <a16:creationId xmlns:a16="http://schemas.microsoft.com/office/drawing/2014/main" id="{D7602362-764C-B14B-980D-2DD45762B635}"/>
              </a:ext>
            </a:extLst>
          </p:cNvPr>
          <p:cNvSpPr>
            <a:spLocks noGrp="1"/>
          </p:cNvSpPr>
          <p:nvPr>
            <p:ph type="title"/>
          </p:nvPr>
        </p:nvSpPr>
        <p:spPr/>
        <p:txBody>
          <a:bodyPr/>
          <a:lstStyle/>
          <a:p>
            <a:r>
              <a:rPr lang="en-US" dirty="0"/>
              <a:t>Evaluating HR’s contribution</a:t>
            </a:r>
          </a:p>
        </p:txBody>
      </p:sp>
    </p:spTree>
    <p:extLst>
      <p:ext uri="{BB962C8B-B14F-4D97-AF65-F5344CB8AC3E}">
        <p14:creationId xmlns:p14="http://schemas.microsoft.com/office/powerpoint/2010/main" val="23324029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1C64DA3-2501-0F4F-ABF5-A249662D10E7}"/>
              </a:ext>
            </a:extLst>
          </p:cNvPr>
          <p:cNvSpPr>
            <a:spLocks noGrp="1"/>
          </p:cNvSpPr>
          <p:nvPr>
            <p:ph idx="1"/>
          </p:nvPr>
        </p:nvSpPr>
        <p:spPr/>
        <p:txBody>
          <a:bodyPr/>
          <a:lstStyle/>
          <a:p>
            <a:r>
              <a:rPr lang="en-US" dirty="0"/>
              <a:t>HR uses data to evaluate its own effectiveness</a:t>
            </a:r>
          </a:p>
          <a:p>
            <a:endParaRPr lang="en-US" dirty="0"/>
          </a:p>
          <a:p>
            <a:r>
              <a:rPr lang="en-US" dirty="0"/>
              <a:t>Quantitative  - Statistics, metrics, demographics</a:t>
            </a:r>
          </a:p>
          <a:p>
            <a:endParaRPr lang="en-US" dirty="0"/>
          </a:p>
          <a:p>
            <a:r>
              <a:rPr lang="en-US" dirty="0"/>
              <a:t>Qualitative  - Thoughts, feelings, critique, praise</a:t>
            </a:r>
          </a:p>
        </p:txBody>
      </p:sp>
      <p:sp>
        <p:nvSpPr>
          <p:cNvPr id="3" name="Title 2">
            <a:extLst>
              <a:ext uri="{FF2B5EF4-FFF2-40B4-BE49-F238E27FC236}">
                <a16:creationId xmlns:a16="http://schemas.microsoft.com/office/drawing/2014/main" id="{D7602362-764C-B14B-980D-2DD45762B635}"/>
              </a:ext>
            </a:extLst>
          </p:cNvPr>
          <p:cNvSpPr>
            <a:spLocks noGrp="1"/>
          </p:cNvSpPr>
          <p:nvPr>
            <p:ph type="title"/>
          </p:nvPr>
        </p:nvSpPr>
        <p:spPr/>
        <p:txBody>
          <a:bodyPr/>
          <a:lstStyle/>
          <a:p>
            <a:r>
              <a:rPr lang="en-US" dirty="0"/>
              <a:t>Data</a:t>
            </a:r>
          </a:p>
        </p:txBody>
      </p:sp>
    </p:spTree>
    <p:extLst>
      <p:ext uri="{BB962C8B-B14F-4D97-AF65-F5344CB8AC3E}">
        <p14:creationId xmlns:p14="http://schemas.microsoft.com/office/powerpoint/2010/main" val="31425202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7602362-764C-B14B-980D-2DD45762B635}"/>
              </a:ext>
            </a:extLst>
          </p:cNvPr>
          <p:cNvSpPr>
            <a:spLocks noGrp="1"/>
          </p:cNvSpPr>
          <p:nvPr>
            <p:ph type="title"/>
          </p:nvPr>
        </p:nvSpPr>
        <p:spPr/>
        <p:txBody>
          <a:bodyPr/>
          <a:lstStyle/>
          <a:p>
            <a:r>
              <a:rPr lang="en-US" dirty="0"/>
              <a:t>HR in context</a:t>
            </a:r>
          </a:p>
        </p:txBody>
      </p:sp>
    </p:spTree>
    <p:extLst>
      <p:ext uri="{BB962C8B-B14F-4D97-AF65-F5344CB8AC3E}">
        <p14:creationId xmlns:p14="http://schemas.microsoft.com/office/powerpoint/2010/main" val="847474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7602362-764C-B14B-980D-2DD45762B635}"/>
              </a:ext>
            </a:extLst>
          </p:cNvPr>
          <p:cNvSpPr>
            <a:spLocks noGrp="1"/>
          </p:cNvSpPr>
          <p:nvPr>
            <p:ph type="title"/>
          </p:nvPr>
        </p:nvSpPr>
        <p:spPr/>
        <p:txBody>
          <a:bodyPr/>
          <a:lstStyle/>
          <a:p>
            <a:r>
              <a:rPr lang="en-US" dirty="0"/>
              <a:t>HR in context</a:t>
            </a:r>
          </a:p>
        </p:txBody>
      </p:sp>
    </p:spTree>
    <p:extLst>
      <p:ext uri="{BB962C8B-B14F-4D97-AF65-F5344CB8AC3E}">
        <p14:creationId xmlns:p14="http://schemas.microsoft.com/office/powerpoint/2010/main" val="13894324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1C64DA3-2501-0F4F-ABF5-A249662D10E7}"/>
              </a:ext>
            </a:extLst>
          </p:cNvPr>
          <p:cNvSpPr>
            <a:spLocks noGrp="1"/>
          </p:cNvSpPr>
          <p:nvPr>
            <p:ph idx="1"/>
          </p:nvPr>
        </p:nvSpPr>
        <p:spPr/>
        <p:txBody>
          <a:bodyPr/>
          <a:lstStyle/>
          <a:p>
            <a:r>
              <a:rPr lang="en-US" dirty="0"/>
              <a:t>HR has moved from a reactive area to a strategic partner</a:t>
            </a:r>
          </a:p>
          <a:p>
            <a:endParaRPr lang="en-US" dirty="0"/>
          </a:p>
          <a:p>
            <a:r>
              <a:rPr lang="en-US" dirty="0"/>
              <a:t>HR’s objectives continue to shape the industry</a:t>
            </a:r>
          </a:p>
          <a:p>
            <a:endParaRPr lang="en-US" dirty="0"/>
          </a:p>
          <a:p>
            <a:r>
              <a:rPr lang="en-US" dirty="0"/>
              <a:t>Managing change is a key tool in HR’s toolbox</a:t>
            </a:r>
          </a:p>
          <a:p>
            <a:endParaRPr lang="en-US" dirty="0"/>
          </a:p>
          <a:p>
            <a:endParaRPr lang="en-US" dirty="0"/>
          </a:p>
        </p:txBody>
      </p:sp>
      <p:sp>
        <p:nvSpPr>
          <p:cNvPr id="3" name="Title 2">
            <a:extLst>
              <a:ext uri="{FF2B5EF4-FFF2-40B4-BE49-F238E27FC236}">
                <a16:creationId xmlns:a16="http://schemas.microsoft.com/office/drawing/2014/main" id="{D7602362-764C-B14B-980D-2DD45762B635}"/>
              </a:ext>
            </a:extLst>
          </p:cNvPr>
          <p:cNvSpPr>
            <a:spLocks noGrp="1"/>
          </p:cNvSpPr>
          <p:nvPr>
            <p:ph type="title"/>
          </p:nvPr>
        </p:nvSpPr>
        <p:spPr/>
        <p:txBody>
          <a:bodyPr/>
          <a:lstStyle/>
          <a:p>
            <a:r>
              <a:rPr lang="en-US" dirty="0"/>
              <a:t>Conclusions</a:t>
            </a:r>
          </a:p>
        </p:txBody>
      </p:sp>
    </p:spTree>
    <p:extLst>
      <p:ext uri="{BB962C8B-B14F-4D97-AF65-F5344CB8AC3E}">
        <p14:creationId xmlns:p14="http://schemas.microsoft.com/office/powerpoint/2010/main" val="17380926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A240C5C-1C00-BC40-855C-9C68F5E24FBC}"/>
              </a:ext>
            </a:extLst>
          </p:cNvPr>
          <p:cNvSpPr>
            <a:spLocks noGrp="1"/>
          </p:cNvSpPr>
          <p:nvPr>
            <p:ph idx="1"/>
          </p:nvPr>
        </p:nvSpPr>
        <p:spPr>
          <a:xfrm>
            <a:off x="779318" y="1433946"/>
            <a:ext cx="9270535" cy="4814454"/>
          </a:xfrm>
        </p:spPr>
        <p:txBody>
          <a:bodyPr>
            <a:normAutofit fontScale="55000" lnSpcReduction="20000"/>
          </a:bodyPr>
          <a:lstStyle/>
          <a:p>
            <a:pPr marL="0" indent="0">
              <a:buNone/>
            </a:pPr>
            <a:r>
              <a:rPr lang="en-GB" dirty="0"/>
              <a:t>Appelbaum, S. &amp; Steed, A. (2005) ‘The critical success factors in the client-consulting relationship’ </a:t>
            </a:r>
            <a:r>
              <a:rPr lang="en-GB" i="1" dirty="0"/>
              <a:t> Journal of Management Development, </a:t>
            </a:r>
            <a:r>
              <a:rPr lang="en-GB" dirty="0"/>
              <a:t>24, pp. 68-93. Available at:</a:t>
            </a:r>
            <a:r>
              <a:rPr lang="en-GB" i="1" dirty="0"/>
              <a:t> </a:t>
            </a:r>
            <a:r>
              <a:rPr lang="en-GB" u="sng" dirty="0">
                <a:hlinkClick r:id="rId2"/>
              </a:rPr>
              <a:t>https://www.researchgate.net/publication/235251700_The_critical_success_factors_in_the_client-consulting_relationship</a:t>
            </a:r>
            <a:r>
              <a:rPr lang="en-GB" dirty="0"/>
              <a:t> (Accessed: 11</a:t>
            </a:r>
            <a:r>
              <a:rPr lang="en-GB" baseline="30000" dirty="0"/>
              <a:t>th</a:t>
            </a:r>
            <a:r>
              <a:rPr lang="en-GB" dirty="0"/>
              <a:t> January 2021)</a:t>
            </a:r>
          </a:p>
          <a:p>
            <a:pPr marL="0" indent="0">
              <a:buNone/>
            </a:pPr>
            <a:r>
              <a:rPr lang="en-GB" dirty="0"/>
              <a:t> </a:t>
            </a:r>
          </a:p>
          <a:p>
            <a:pPr marL="0" indent="0">
              <a:buNone/>
            </a:pPr>
            <a:r>
              <a:rPr lang="en-GB" dirty="0"/>
              <a:t>BBC News (2020) </a:t>
            </a:r>
            <a:r>
              <a:rPr lang="en-GB" i="1" dirty="0"/>
              <a:t>Coronavirus: UK firms voluntarily return £215, in furlough cash. Available at: </a:t>
            </a:r>
            <a:r>
              <a:rPr lang="en-GB" u="sng" dirty="0">
                <a:hlinkClick r:id="rId3"/>
              </a:rPr>
              <a:t>https://www.bbc.co.uk/news/business-54228890</a:t>
            </a:r>
            <a:r>
              <a:rPr lang="en-GB" dirty="0"/>
              <a:t> (Accessed: 11</a:t>
            </a:r>
            <a:r>
              <a:rPr lang="en-GB" baseline="30000" dirty="0"/>
              <a:t>th</a:t>
            </a:r>
            <a:r>
              <a:rPr lang="en-GB" dirty="0"/>
              <a:t> January 2021).</a:t>
            </a:r>
          </a:p>
          <a:p>
            <a:pPr marL="0" indent="0">
              <a:buNone/>
            </a:pPr>
            <a:r>
              <a:rPr lang="en-GB" dirty="0"/>
              <a:t>Bryman, A. &amp; Bell, E. (2015) </a:t>
            </a:r>
            <a:r>
              <a:rPr lang="en-GB" i="1" dirty="0"/>
              <a:t>Business research methods. </a:t>
            </a:r>
            <a:r>
              <a:rPr lang="en-GB" dirty="0"/>
              <a:t>4</a:t>
            </a:r>
            <a:r>
              <a:rPr lang="en-GB" baseline="30000" dirty="0"/>
              <a:t>th</a:t>
            </a:r>
            <a:r>
              <a:rPr lang="en-GB" dirty="0"/>
              <a:t> ed. Oxford: Oxford University Press. </a:t>
            </a:r>
          </a:p>
          <a:p>
            <a:pPr marL="0" indent="0">
              <a:buNone/>
            </a:pPr>
            <a:r>
              <a:rPr lang="en-GB" dirty="0"/>
              <a:t>Buchanan, D., Fitzgerald, L. &amp; Kettley, D. (2005) ‘No going back: a review of the literature on sustaining organizational change’, </a:t>
            </a:r>
            <a:r>
              <a:rPr lang="en-GB" i="1" dirty="0"/>
              <a:t>International Journal of Management Reviews,</a:t>
            </a:r>
            <a:r>
              <a:rPr lang="en-GB" dirty="0"/>
              <a:t> 7(3), pp.189-205.</a:t>
            </a:r>
          </a:p>
          <a:p>
            <a:pPr marL="0" indent="0">
              <a:buNone/>
            </a:pPr>
            <a:r>
              <a:rPr lang="en-GB" dirty="0"/>
              <a:t> </a:t>
            </a:r>
          </a:p>
          <a:p>
            <a:pPr marL="0" indent="0">
              <a:buNone/>
            </a:pPr>
            <a:r>
              <a:rPr lang="en-GB" dirty="0"/>
              <a:t>Butt, S. (2019) </a:t>
            </a:r>
            <a:r>
              <a:rPr lang="en-GB" i="1" dirty="0"/>
              <a:t>The time to act on ethics is </a:t>
            </a:r>
            <a:r>
              <a:rPr lang="en-GB" dirty="0"/>
              <a:t>now. Available at:https://www.peoplemanagement.co.uk/voices/comment/the-time-to-act-on-ethics-is-now (Accessed: 12</a:t>
            </a:r>
            <a:r>
              <a:rPr lang="en-GB" baseline="30000" dirty="0"/>
              <a:t>th</a:t>
            </a:r>
            <a:r>
              <a:rPr lang="en-GB" dirty="0"/>
              <a:t> January 2021)</a:t>
            </a:r>
          </a:p>
          <a:p>
            <a:pPr marL="0" indent="0">
              <a:buNone/>
            </a:pPr>
            <a:r>
              <a:rPr lang="en-GB" dirty="0"/>
              <a:t> </a:t>
            </a:r>
          </a:p>
          <a:p>
            <a:pPr marL="0" indent="0">
              <a:buNone/>
            </a:pPr>
            <a:r>
              <a:rPr lang="en-GB" dirty="0"/>
              <a:t>Chartered Institute of Personnel &amp; Development (2020) </a:t>
            </a:r>
            <a:r>
              <a:rPr lang="en-GB" i="1" dirty="0"/>
              <a:t>Line managers’ role in supporting the people </a:t>
            </a:r>
            <a:r>
              <a:rPr lang="en-GB" dirty="0"/>
              <a:t>profession Available at: </a:t>
            </a:r>
            <a:r>
              <a:rPr lang="en-GB" u="sng" dirty="0">
                <a:hlinkClick r:id="rId4"/>
              </a:rPr>
              <a:t>https://www.cipd.co.uk/knowledge/fundamentals/people/hr/line-managers-factsheet#</a:t>
            </a:r>
            <a:r>
              <a:rPr lang="en-GB" dirty="0"/>
              <a:t> (Accessed: 12</a:t>
            </a:r>
            <a:r>
              <a:rPr lang="en-GB" baseline="30000" dirty="0"/>
              <a:t>th</a:t>
            </a:r>
            <a:r>
              <a:rPr lang="en-GB" dirty="0"/>
              <a:t> January 2021)</a:t>
            </a:r>
          </a:p>
          <a:p>
            <a:pPr marL="0" indent="0">
              <a:buNone/>
            </a:pPr>
            <a:r>
              <a:rPr lang="en-GB" dirty="0"/>
              <a:t> </a:t>
            </a:r>
          </a:p>
          <a:p>
            <a:pPr marL="0" indent="0">
              <a:buNone/>
            </a:pPr>
            <a:r>
              <a:rPr lang="en-GB" dirty="0"/>
              <a:t>Chartered Institute of Personnel &amp; Development (2020) </a:t>
            </a:r>
            <a:r>
              <a:rPr lang="en-GB" i="1" dirty="0"/>
              <a:t>HR Shared Services Factsheet </a:t>
            </a:r>
            <a:r>
              <a:rPr lang="en-GB" dirty="0"/>
              <a:t>Available at: </a:t>
            </a:r>
            <a:r>
              <a:rPr lang="en-GB" u="sng" dirty="0">
                <a:hlinkClick r:id="rId5"/>
              </a:rPr>
              <a:t>https://www.cipd.co.uk/knowledge/fundamentals/people/hr/shared-services-factsheet#7876</a:t>
            </a:r>
            <a:r>
              <a:rPr lang="en-GB" dirty="0"/>
              <a:t> (Accessed 11</a:t>
            </a:r>
            <a:r>
              <a:rPr lang="en-GB" baseline="30000" dirty="0"/>
              <a:t>th</a:t>
            </a:r>
            <a:r>
              <a:rPr lang="en-GB" dirty="0"/>
              <a:t> January 2021).</a:t>
            </a:r>
          </a:p>
          <a:p>
            <a:pPr marL="0" indent="0">
              <a:buNone/>
            </a:pPr>
            <a:r>
              <a:rPr lang="en-GB" dirty="0"/>
              <a:t> </a:t>
            </a:r>
          </a:p>
          <a:p>
            <a:pPr marL="0" indent="0">
              <a:buNone/>
            </a:pPr>
            <a:r>
              <a:rPr lang="en-GB" dirty="0"/>
              <a:t>Chartered Institute of Personnel &amp; Development (2013) </a:t>
            </a:r>
            <a:r>
              <a:rPr lang="en-GB" i="1" dirty="0"/>
              <a:t>The 2013 Profession Map </a:t>
            </a:r>
            <a:r>
              <a:rPr lang="en-GB" dirty="0"/>
              <a:t>Available at: </a:t>
            </a:r>
            <a:r>
              <a:rPr lang="en-GB" u="sng" dirty="0">
                <a:hlinkClick r:id="rId6"/>
              </a:rPr>
              <a:t>https://www.cipd.co.uk/learn/profession-map/2013-profession-map</a:t>
            </a:r>
            <a:r>
              <a:rPr lang="en-GB" dirty="0"/>
              <a:t> (Accessed 11th January 2021).</a:t>
            </a:r>
          </a:p>
          <a:p>
            <a:pPr marL="0" indent="0">
              <a:buNone/>
            </a:pPr>
            <a:endParaRPr lang="en-US" dirty="0"/>
          </a:p>
        </p:txBody>
      </p:sp>
      <p:sp>
        <p:nvSpPr>
          <p:cNvPr id="3" name="Title 2">
            <a:extLst>
              <a:ext uri="{FF2B5EF4-FFF2-40B4-BE49-F238E27FC236}">
                <a16:creationId xmlns:a16="http://schemas.microsoft.com/office/drawing/2014/main" id="{FFFCF127-239D-1846-8074-2C01FCA410D5}"/>
              </a:ext>
            </a:extLst>
          </p:cNvPr>
          <p:cNvSpPr>
            <a:spLocks noGrp="1"/>
          </p:cNvSpPr>
          <p:nvPr>
            <p:ph type="title"/>
          </p:nvPr>
        </p:nvSpPr>
        <p:spPr/>
        <p:txBody>
          <a:bodyPr/>
          <a:lstStyle/>
          <a:p>
            <a:r>
              <a:rPr lang="en-US" dirty="0"/>
              <a:t>Reference List</a:t>
            </a:r>
          </a:p>
        </p:txBody>
      </p:sp>
    </p:spTree>
    <p:extLst>
      <p:ext uri="{BB962C8B-B14F-4D97-AF65-F5344CB8AC3E}">
        <p14:creationId xmlns:p14="http://schemas.microsoft.com/office/powerpoint/2010/main" val="25105512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A240C5C-1C00-BC40-855C-9C68F5E24FBC}"/>
              </a:ext>
            </a:extLst>
          </p:cNvPr>
          <p:cNvSpPr>
            <a:spLocks noGrp="1"/>
          </p:cNvSpPr>
          <p:nvPr>
            <p:ph idx="1"/>
          </p:nvPr>
        </p:nvSpPr>
        <p:spPr>
          <a:xfrm>
            <a:off x="779318" y="1433946"/>
            <a:ext cx="9270535" cy="4814454"/>
          </a:xfrm>
        </p:spPr>
        <p:txBody>
          <a:bodyPr>
            <a:normAutofit fontScale="70000" lnSpcReduction="20000"/>
          </a:bodyPr>
          <a:lstStyle/>
          <a:p>
            <a:pPr marL="0" indent="0">
              <a:buNone/>
            </a:pPr>
            <a:r>
              <a:rPr lang="en-GB" dirty="0"/>
              <a:t>Chartered Institute of Personnel &amp; Development (2020) </a:t>
            </a:r>
            <a:r>
              <a:rPr lang="en-GB" i="1" dirty="0"/>
              <a:t>Business Partnering </a:t>
            </a:r>
            <a:r>
              <a:rPr lang="en-GB" dirty="0"/>
              <a:t>factsheet Available at: </a:t>
            </a:r>
            <a:r>
              <a:rPr lang="en-GB" u="sng" dirty="0">
                <a:hlinkClick r:id="rId2"/>
              </a:rPr>
              <a:t>https://www.cipd.co.uk/knowledge/fundamentals/people/hr/business-partnering-factsheet#7927</a:t>
            </a:r>
            <a:r>
              <a:rPr lang="en-GB" dirty="0"/>
              <a:t> (Accessed: 11</a:t>
            </a:r>
            <a:r>
              <a:rPr lang="en-GB" baseline="30000" dirty="0"/>
              <a:t>th</a:t>
            </a:r>
            <a:r>
              <a:rPr lang="en-GB" dirty="0"/>
              <a:t> January 2021).</a:t>
            </a:r>
          </a:p>
          <a:p>
            <a:pPr marL="0" indent="0">
              <a:buNone/>
            </a:pPr>
            <a:r>
              <a:rPr lang="en-GB" dirty="0"/>
              <a:t> </a:t>
            </a:r>
          </a:p>
          <a:p>
            <a:pPr marL="0" indent="0">
              <a:buNone/>
            </a:pPr>
            <a:r>
              <a:rPr lang="en-GB" dirty="0"/>
              <a:t>Chartered Institute of Personnel &amp; Development (2020) </a:t>
            </a:r>
            <a:r>
              <a:rPr lang="en-GB" i="1" dirty="0"/>
              <a:t>Strategic human resource management</a:t>
            </a:r>
            <a:r>
              <a:rPr lang="en-GB" dirty="0"/>
              <a:t> Available at: </a:t>
            </a:r>
            <a:r>
              <a:rPr lang="en-GB" u="sng" dirty="0">
                <a:hlinkClick r:id="rId3"/>
              </a:rPr>
              <a:t>https://www.cipd.co.uk/knowledge/strategy/hr/strategic-hrm-factsheet#6744</a:t>
            </a:r>
            <a:r>
              <a:rPr lang="en-GB" dirty="0"/>
              <a:t> (Accessed: 11</a:t>
            </a:r>
            <a:r>
              <a:rPr lang="en-GB" baseline="30000" dirty="0"/>
              <a:t>th</a:t>
            </a:r>
            <a:r>
              <a:rPr lang="en-GB" dirty="0"/>
              <a:t> January 2021).</a:t>
            </a:r>
          </a:p>
          <a:p>
            <a:pPr marL="0" indent="0">
              <a:buNone/>
            </a:pPr>
            <a:r>
              <a:rPr lang="en-GB" dirty="0"/>
              <a:t> </a:t>
            </a:r>
          </a:p>
          <a:p>
            <a:pPr marL="0" indent="0">
              <a:buNone/>
            </a:pPr>
            <a:r>
              <a:rPr lang="en-GB" dirty="0"/>
              <a:t>El Dirani, A., Houssien, M. &amp; Hejase, H. (2019) ‘ The Role of Human Resources in Change Management: An Exploratory Study in Lebanon’ </a:t>
            </a:r>
            <a:r>
              <a:rPr lang="en-GB" i="1" dirty="0"/>
              <a:t>The Journal of Middle East and North Africa Sciences,.</a:t>
            </a:r>
            <a:r>
              <a:rPr lang="en-GB" dirty="0"/>
              <a:t> 5, pp. 1-13.</a:t>
            </a:r>
          </a:p>
          <a:p>
            <a:pPr marL="0" indent="0">
              <a:buNone/>
            </a:pPr>
            <a:r>
              <a:rPr lang="en-GB" dirty="0"/>
              <a:t> </a:t>
            </a:r>
          </a:p>
          <a:p>
            <a:pPr marL="0" indent="0">
              <a:buNone/>
            </a:pPr>
            <a:r>
              <a:rPr lang="en-GB" dirty="0"/>
              <a:t>Faragher, J. (2020) </a:t>
            </a:r>
            <a:r>
              <a:rPr lang="en-GB" i="1" dirty="0"/>
              <a:t>BA Plans to re-hire employees on worse terms, claims unions. </a:t>
            </a:r>
            <a:r>
              <a:rPr lang="en-GB" dirty="0"/>
              <a:t>Online: Personnel Today. Available at: </a:t>
            </a:r>
            <a:r>
              <a:rPr lang="en-GB" u="sng" dirty="0">
                <a:hlinkClick r:id="rId4"/>
              </a:rPr>
              <a:t>https://www.personneltoday.com/hr/ba-plans-to-re-hire-employees-on-worse-terms-claim-unions/</a:t>
            </a:r>
            <a:r>
              <a:rPr lang="en-GB" dirty="0"/>
              <a:t> (Accessed 12</a:t>
            </a:r>
            <a:r>
              <a:rPr lang="en-GB" baseline="30000" dirty="0"/>
              <a:t>th</a:t>
            </a:r>
            <a:r>
              <a:rPr lang="en-GB" dirty="0"/>
              <a:t> January 2021).</a:t>
            </a:r>
          </a:p>
          <a:p>
            <a:pPr marL="0" indent="0">
              <a:buNone/>
            </a:pPr>
            <a:r>
              <a:rPr lang="en-GB" dirty="0"/>
              <a:t> </a:t>
            </a:r>
          </a:p>
          <a:p>
            <a:pPr marL="0" indent="0">
              <a:buNone/>
            </a:pPr>
            <a:r>
              <a:rPr lang="en-GB" dirty="0"/>
              <a:t>Financial Times (2018) </a:t>
            </a:r>
            <a:r>
              <a:rPr lang="en-GB" i="1" dirty="0"/>
              <a:t>Tesco cuts 1,700 store management roles in latest job </a:t>
            </a:r>
            <a:r>
              <a:rPr lang="en-GB" dirty="0"/>
              <a:t>losses, Available at: </a:t>
            </a:r>
            <a:r>
              <a:rPr lang="en-GB" u="sng" dirty="0">
                <a:hlinkClick r:id="rId5"/>
              </a:rPr>
              <a:t>https://www.ft.com/content/70ab101a-ff8a-11e7-9650-9c0ad2d7c5b5</a:t>
            </a:r>
            <a:r>
              <a:rPr lang="en-GB" dirty="0"/>
              <a:t> (Accessed: 11</a:t>
            </a:r>
            <a:r>
              <a:rPr lang="en-GB" baseline="30000" dirty="0"/>
              <a:t>th</a:t>
            </a:r>
            <a:r>
              <a:rPr lang="en-GB" dirty="0"/>
              <a:t> January 2021).</a:t>
            </a:r>
          </a:p>
          <a:p>
            <a:pPr marL="0" indent="0">
              <a:buNone/>
            </a:pPr>
            <a:r>
              <a:rPr lang="en-GB" dirty="0"/>
              <a:t> </a:t>
            </a:r>
          </a:p>
          <a:p>
            <a:pPr marL="0" indent="0">
              <a:buNone/>
            </a:pPr>
            <a:r>
              <a:rPr lang="en-GB" dirty="0"/>
              <a:t>Financial Times (2018) </a:t>
            </a:r>
            <a:r>
              <a:rPr lang="en-GB" i="1" dirty="0"/>
              <a:t>Volkswagen and the moral business behaviour </a:t>
            </a:r>
            <a:r>
              <a:rPr lang="en-GB" dirty="0"/>
              <a:t>lessons. Available at: </a:t>
            </a:r>
            <a:r>
              <a:rPr lang="en-GB" u="sng" dirty="0">
                <a:hlinkClick r:id="rId6"/>
              </a:rPr>
              <a:t>https://www.ft.com/content/310baea4-38e4-11e8-b161-65936015ebc3</a:t>
            </a:r>
            <a:r>
              <a:rPr lang="en-GB" dirty="0"/>
              <a:t> (Accessed: 12</a:t>
            </a:r>
            <a:r>
              <a:rPr lang="en-GB" baseline="30000" dirty="0"/>
              <a:t>th</a:t>
            </a:r>
            <a:r>
              <a:rPr lang="en-GB" dirty="0"/>
              <a:t> January 2021).</a:t>
            </a:r>
          </a:p>
          <a:p>
            <a:pPr marL="0" indent="0">
              <a:buNone/>
            </a:pPr>
            <a:endParaRPr lang="en-US" dirty="0"/>
          </a:p>
        </p:txBody>
      </p:sp>
      <p:sp>
        <p:nvSpPr>
          <p:cNvPr id="3" name="Title 2">
            <a:extLst>
              <a:ext uri="{FF2B5EF4-FFF2-40B4-BE49-F238E27FC236}">
                <a16:creationId xmlns:a16="http://schemas.microsoft.com/office/drawing/2014/main" id="{FFFCF127-239D-1846-8074-2C01FCA410D5}"/>
              </a:ext>
            </a:extLst>
          </p:cNvPr>
          <p:cNvSpPr>
            <a:spLocks noGrp="1"/>
          </p:cNvSpPr>
          <p:nvPr>
            <p:ph type="title"/>
          </p:nvPr>
        </p:nvSpPr>
        <p:spPr/>
        <p:txBody>
          <a:bodyPr/>
          <a:lstStyle/>
          <a:p>
            <a:r>
              <a:rPr lang="en-US" dirty="0"/>
              <a:t>Reference List (contd.)</a:t>
            </a:r>
          </a:p>
        </p:txBody>
      </p:sp>
    </p:spTree>
    <p:extLst>
      <p:ext uri="{BB962C8B-B14F-4D97-AF65-F5344CB8AC3E}">
        <p14:creationId xmlns:p14="http://schemas.microsoft.com/office/powerpoint/2010/main" val="18270749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A240C5C-1C00-BC40-855C-9C68F5E24FBC}"/>
              </a:ext>
            </a:extLst>
          </p:cNvPr>
          <p:cNvSpPr>
            <a:spLocks noGrp="1"/>
          </p:cNvSpPr>
          <p:nvPr>
            <p:ph idx="1"/>
          </p:nvPr>
        </p:nvSpPr>
        <p:spPr>
          <a:xfrm>
            <a:off x="779318" y="1433946"/>
            <a:ext cx="9270535" cy="4814454"/>
          </a:xfrm>
        </p:spPr>
        <p:txBody>
          <a:bodyPr>
            <a:normAutofit fontScale="62500" lnSpcReduction="20000"/>
          </a:bodyPr>
          <a:lstStyle/>
          <a:p>
            <a:pPr marL="0" indent="0">
              <a:buNone/>
            </a:pPr>
            <a:r>
              <a:rPr lang="en-GB" dirty="0"/>
              <a:t>Hotten, R. (2015) ‘Volkswagen: The scandal explained’, BBC News, 10</a:t>
            </a:r>
            <a:r>
              <a:rPr lang="en-GB" baseline="30000" dirty="0"/>
              <a:t>th</a:t>
            </a:r>
            <a:r>
              <a:rPr lang="en-GB" dirty="0"/>
              <a:t> December Available at: </a:t>
            </a:r>
            <a:r>
              <a:rPr lang="en-GB" u="sng" dirty="0">
                <a:hlinkClick r:id="rId2"/>
              </a:rPr>
              <a:t>https://www.bbc.co.uk/news/business-34324772</a:t>
            </a:r>
            <a:r>
              <a:rPr lang="en-GB" dirty="0"/>
              <a:t> (Accessed: 12</a:t>
            </a:r>
            <a:r>
              <a:rPr lang="en-GB" baseline="30000" dirty="0"/>
              <a:t>th</a:t>
            </a:r>
            <a:r>
              <a:rPr lang="en-GB" dirty="0"/>
              <a:t> January 2021).</a:t>
            </a:r>
          </a:p>
          <a:p>
            <a:pPr marL="0" indent="0">
              <a:buNone/>
            </a:pPr>
            <a:r>
              <a:rPr lang="en-GB" dirty="0"/>
              <a:t>Hyde, P., Sparrow, P., Boaden, R. &amp; Harris, C. (2013). ‘High performance HRM: NHS employee perspectives’, </a:t>
            </a:r>
            <a:r>
              <a:rPr lang="en-GB" i="1" dirty="0"/>
              <a:t>Journal of health organization and management</a:t>
            </a:r>
            <a:r>
              <a:rPr lang="en-GB" dirty="0"/>
              <a:t>. 27, pp. 296-311. Available at: </a:t>
            </a:r>
            <a:r>
              <a:rPr lang="en-GB" u="sng" dirty="0">
                <a:hlinkClick r:id="rId3"/>
              </a:rPr>
              <a:t>https://www.researchgate.net/publication/252323269_High_performance_HRM_NHS_employee_perspectives/citation/download</a:t>
            </a:r>
            <a:r>
              <a:rPr lang="en-GB" dirty="0"/>
              <a:t> (Accessed: 12</a:t>
            </a:r>
            <a:r>
              <a:rPr lang="en-GB" baseline="30000" dirty="0"/>
              <a:t>th</a:t>
            </a:r>
            <a:r>
              <a:rPr lang="en-GB" dirty="0"/>
              <a:t> January 2021). </a:t>
            </a:r>
          </a:p>
          <a:p>
            <a:pPr marL="0" indent="0">
              <a:buNone/>
            </a:pPr>
            <a:r>
              <a:rPr lang="en-GB" dirty="0"/>
              <a:t>Kaufman, B. (2001) ‘HR Management in the 20</a:t>
            </a:r>
            <a:r>
              <a:rPr lang="en-GB" baseline="30000" dirty="0"/>
              <a:t>th</a:t>
            </a:r>
            <a:r>
              <a:rPr lang="en-GB" dirty="0"/>
              <a:t> Century: Milestones and Lessons Learned’, </a:t>
            </a:r>
            <a:r>
              <a:rPr lang="en-GB" i="1" dirty="0"/>
              <a:t>Perspectives on Work</a:t>
            </a:r>
            <a:r>
              <a:rPr lang="en-GB" dirty="0"/>
              <a:t>, 5(1), pp. 53-56. Available at </a:t>
            </a:r>
            <a:r>
              <a:rPr lang="en-GB" u="sng" dirty="0">
                <a:hlinkClick r:id="rId4"/>
              </a:rPr>
              <a:t>https://www.jstor.org/stable/23271967.%20Accessed%2010%20Jan.%202021 (Accessed</a:t>
            </a:r>
            <a:r>
              <a:rPr lang="en-GB" dirty="0"/>
              <a:t>: 11</a:t>
            </a:r>
            <a:r>
              <a:rPr lang="en-GB" baseline="30000" dirty="0"/>
              <a:t>th</a:t>
            </a:r>
            <a:r>
              <a:rPr lang="en-GB" dirty="0"/>
              <a:t> January 2021).</a:t>
            </a:r>
          </a:p>
          <a:p>
            <a:pPr marL="0" indent="0">
              <a:buNone/>
            </a:pPr>
            <a:r>
              <a:rPr lang="en-GB" dirty="0"/>
              <a:t> </a:t>
            </a:r>
          </a:p>
          <a:p>
            <a:pPr marL="0" indent="0">
              <a:buNone/>
            </a:pPr>
            <a:r>
              <a:rPr lang="en-GB" dirty="0"/>
              <a:t>Kaufman, B. (2014). ‘The historical development of American HRM broadly viewed’, </a:t>
            </a:r>
            <a:r>
              <a:rPr lang="en-GB" i="1" dirty="0"/>
              <a:t>Human Resource Management Review</a:t>
            </a:r>
            <a:r>
              <a:rPr lang="en-GB" dirty="0"/>
              <a:t>, 24(3), pp. 196-218.</a:t>
            </a:r>
          </a:p>
          <a:p>
            <a:pPr marL="0" indent="0">
              <a:buNone/>
            </a:pPr>
            <a:r>
              <a:rPr lang="en-GB" dirty="0"/>
              <a:t> </a:t>
            </a:r>
          </a:p>
          <a:p>
            <a:pPr marL="0" indent="0">
              <a:buNone/>
            </a:pPr>
            <a:r>
              <a:rPr lang="en-GB" dirty="0"/>
              <a:t>Kubler-Ross, E. &amp; Kessler, D. (2014) </a:t>
            </a:r>
            <a:r>
              <a:rPr lang="en-GB" i="1" dirty="0"/>
              <a:t>On grief &amp; grieving: Finding the meaning of grief through the five stages of loss. </a:t>
            </a:r>
            <a:r>
              <a:rPr lang="en-GB" dirty="0"/>
              <a:t>New York: Scribner.</a:t>
            </a:r>
          </a:p>
          <a:p>
            <a:pPr marL="0" indent="0">
              <a:buNone/>
            </a:pPr>
            <a:r>
              <a:rPr lang="en-GB" dirty="0"/>
              <a:t> </a:t>
            </a:r>
          </a:p>
          <a:p>
            <a:pPr marL="0" indent="0">
              <a:buNone/>
            </a:pPr>
            <a:r>
              <a:rPr lang="en-GB" dirty="0"/>
              <a:t>Lewis, D. (2018) </a:t>
            </a:r>
            <a:r>
              <a:rPr lang="en-GB" i="1" dirty="0"/>
              <a:t>The pros and Cons of Outsourcing </a:t>
            </a:r>
            <a:r>
              <a:rPr lang="en-GB" dirty="0"/>
              <a:t>HR Available at: </a:t>
            </a:r>
            <a:r>
              <a:rPr lang="en-GB" u="sng" dirty="0">
                <a:hlinkClick r:id="rId5"/>
              </a:rPr>
              <a:t>https://www.peoplemanagement.co.uk/experts/legal/pros-and-cons-outsourcing-hr</a:t>
            </a:r>
            <a:r>
              <a:rPr lang="en-GB" dirty="0"/>
              <a:t> (Accessed 11th January 2021).</a:t>
            </a:r>
          </a:p>
          <a:p>
            <a:pPr marL="0" indent="0">
              <a:buNone/>
            </a:pPr>
            <a:r>
              <a:rPr lang="en-GB" dirty="0"/>
              <a:t> </a:t>
            </a:r>
          </a:p>
          <a:p>
            <a:pPr marL="0" indent="0">
              <a:buNone/>
            </a:pPr>
            <a:r>
              <a:rPr lang="en-GB" dirty="0"/>
              <a:t>LUSH (2020) </a:t>
            </a:r>
            <a:r>
              <a:rPr lang="en-GB" i="1" dirty="0"/>
              <a:t>Lush People </a:t>
            </a:r>
            <a:r>
              <a:rPr lang="en-GB" dirty="0"/>
              <a:t>Available at: </a:t>
            </a:r>
            <a:r>
              <a:rPr lang="en-GB" u="sng" dirty="0">
                <a:hlinkClick r:id="rId6"/>
              </a:rPr>
              <a:t>https://uk.lush.com/article/lush-people</a:t>
            </a:r>
            <a:r>
              <a:rPr lang="en-GB" dirty="0"/>
              <a:t> (Accessed: 12</a:t>
            </a:r>
            <a:r>
              <a:rPr lang="en-GB" baseline="30000" dirty="0"/>
              <a:t>th</a:t>
            </a:r>
            <a:r>
              <a:rPr lang="en-GB" dirty="0"/>
              <a:t> January 2021).</a:t>
            </a:r>
          </a:p>
          <a:p>
            <a:pPr marL="0" indent="0">
              <a:buNone/>
            </a:pPr>
            <a:endParaRPr lang="en-US" dirty="0"/>
          </a:p>
        </p:txBody>
      </p:sp>
      <p:sp>
        <p:nvSpPr>
          <p:cNvPr id="3" name="Title 2">
            <a:extLst>
              <a:ext uri="{FF2B5EF4-FFF2-40B4-BE49-F238E27FC236}">
                <a16:creationId xmlns:a16="http://schemas.microsoft.com/office/drawing/2014/main" id="{FFFCF127-239D-1846-8074-2C01FCA410D5}"/>
              </a:ext>
            </a:extLst>
          </p:cNvPr>
          <p:cNvSpPr>
            <a:spLocks noGrp="1"/>
          </p:cNvSpPr>
          <p:nvPr>
            <p:ph type="title"/>
          </p:nvPr>
        </p:nvSpPr>
        <p:spPr/>
        <p:txBody>
          <a:bodyPr/>
          <a:lstStyle/>
          <a:p>
            <a:r>
              <a:rPr lang="en-US" dirty="0"/>
              <a:t>Reference List (contd.)</a:t>
            </a:r>
          </a:p>
        </p:txBody>
      </p:sp>
    </p:spTree>
    <p:extLst>
      <p:ext uri="{BB962C8B-B14F-4D97-AF65-F5344CB8AC3E}">
        <p14:creationId xmlns:p14="http://schemas.microsoft.com/office/powerpoint/2010/main" val="15773685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A240C5C-1C00-BC40-855C-9C68F5E24FBC}"/>
              </a:ext>
            </a:extLst>
          </p:cNvPr>
          <p:cNvSpPr>
            <a:spLocks noGrp="1"/>
          </p:cNvSpPr>
          <p:nvPr>
            <p:ph idx="1"/>
          </p:nvPr>
        </p:nvSpPr>
        <p:spPr>
          <a:xfrm>
            <a:off x="779318" y="1433946"/>
            <a:ext cx="9270535" cy="4814454"/>
          </a:xfrm>
        </p:spPr>
        <p:txBody>
          <a:bodyPr>
            <a:normAutofit fontScale="62500" lnSpcReduction="20000"/>
          </a:bodyPr>
          <a:lstStyle/>
          <a:p>
            <a:pPr marL="0" indent="0">
              <a:buNone/>
            </a:pPr>
            <a:r>
              <a:rPr lang="en-GB" dirty="0"/>
              <a:t>Marchington, M., Wilkinson, A. Donnelly, R. &amp; Kyinghou, A. (2016) </a:t>
            </a:r>
            <a:r>
              <a:rPr lang="en-GB" i="1" dirty="0"/>
              <a:t>Human Resource Management at Work. </a:t>
            </a:r>
            <a:r>
              <a:rPr lang="en-GB" dirty="0"/>
              <a:t>London: Chartered Institute of Personnel and Development.</a:t>
            </a:r>
          </a:p>
          <a:p>
            <a:pPr marL="0" indent="0">
              <a:buNone/>
            </a:pPr>
            <a:r>
              <a:rPr lang="en-GB" dirty="0"/>
              <a:t> </a:t>
            </a:r>
          </a:p>
          <a:p>
            <a:pPr marL="0" indent="0">
              <a:buNone/>
            </a:pPr>
            <a:r>
              <a:rPr lang="en-GB" dirty="0"/>
              <a:t>Maycock, E. (2015).’ Has the Leopard Changed its Spots? Personnel Management versus Human Resource Management’, </a:t>
            </a:r>
            <a:r>
              <a:rPr lang="en-GB" i="1" dirty="0"/>
              <a:t>The International Journal of Business and Management</a:t>
            </a:r>
            <a:r>
              <a:rPr lang="en-GB" dirty="0"/>
              <a:t>, 05 (26), pp. 47-54.</a:t>
            </a:r>
          </a:p>
          <a:p>
            <a:pPr marL="0" indent="0">
              <a:buNone/>
            </a:pPr>
            <a:r>
              <a:rPr lang="en-GB" dirty="0"/>
              <a:t> </a:t>
            </a:r>
          </a:p>
          <a:p>
            <a:pPr marL="0" indent="0">
              <a:buNone/>
            </a:pPr>
            <a:r>
              <a:rPr lang="en-GB" dirty="0"/>
              <a:t>Milne, A. (2020) ‘Ikea in talks with governments over returning furlough money. </a:t>
            </a:r>
            <a:r>
              <a:rPr lang="en-GB" i="1" dirty="0"/>
              <a:t>Financial </a:t>
            </a:r>
            <a:r>
              <a:rPr lang="en-GB" dirty="0"/>
              <a:t>Times, 13</a:t>
            </a:r>
            <a:r>
              <a:rPr lang="en-GB" baseline="30000" dirty="0"/>
              <a:t>th</a:t>
            </a:r>
            <a:r>
              <a:rPr lang="en-GB" dirty="0"/>
              <a:t> May. Available at: </a:t>
            </a:r>
            <a:r>
              <a:rPr lang="en-GB" u="sng" dirty="0">
                <a:hlinkClick r:id="rId2"/>
              </a:rPr>
              <a:t>https://www.ft.com/content/36580711-054c-4bbf-8191-41988f8380f9</a:t>
            </a:r>
            <a:r>
              <a:rPr lang="en-GB" dirty="0"/>
              <a:t> (Accessed: 12</a:t>
            </a:r>
            <a:r>
              <a:rPr lang="en-GB" baseline="30000" dirty="0"/>
              <a:t>th</a:t>
            </a:r>
            <a:r>
              <a:rPr lang="en-GB" dirty="0"/>
              <a:t> January 2021).</a:t>
            </a:r>
          </a:p>
          <a:p>
            <a:pPr marL="0" indent="0">
              <a:buNone/>
            </a:pPr>
            <a:r>
              <a:rPr lang="en-GB" dirty="0"/>
              <a:t> </a:t>
            </a:r>
          </a:p>
          <a:p>
            <a:pPr marL="0" indent="0">
              <a:buNone/>
            </a:pPr>
            <a:r>
              <a:rPr lang="en-GB" dirty="0"/>
              <a:t>Morrel-Samuels, P. (2002) </a:t>
            </a:r>
            <a:r>
              <a:rPr lang="en-GB" i="1" dirty="0"/>
              <a:t>Getting the Truth into Workplace Surveys. </a:t>
            </a:r>
            <a:r>
              <a:rPr lang="en-GB" dirty="0"/>
              <a:t>Online: Harvard Business Review. Available at </a:t>
            </a:r>
            <a:r>
              <a:rPr lang="en-GB" u="sng" dirty="0">
                <a:hlinkClick r:id="rId3"/>
              </a:rPr>
              <a:t>https://hbr.org/2002/02/getting-the-truth-into-workplace-surveys</a:t>
            </a:r>
            <a:r>
              <a:rPr lang="en-GB" dirty="0"/>
              <a:t> (Accessed: 12</a:t>
            </a:r>
            <a:r>
              <a:rPr lang="en-GB" baseline="30000" dirty="0"/>
              <a:t>th</a:t>
            </a:r>
            <a:r>
              <a:rPr lang="en-GB" dirty="0"/>
              <a:t> January 2021).</a:t>
            </a:r>
          </a:p>
          <a:p>
            <a:pPr marL="0" indent="0">
              <a:buNone/>
            </a:pPr>
            <a:r>
              <a:rPr lang="en-GB" dirty="0"/>
              <a:t> </a:t>
            </a:r>
          </a:p>
          <a:p>
            <a:pPr marL="0" indent="0">
              <a:buNone/>
            </a:pPr>
            <a:r>
              <a:rPr lang="en-GB" dirty="0"/>
              <a:t>Mothersell, W., Moore, l., Ford, J. &amp; Farrell, J. (2008). ‘Revitalizing Human Resources Management in State Government: Moving from Transactional to Transformational HR Professionals in the State of Michigan’ </a:t>
            </a:r>
            <a:r>
              <a:rPr lang="en-GB" i="1" dirty="0"/>
              <a:t>Public Personnel Managemen,</a:t>
            </a:r>
            <a:r>
              <a:rPr lang="en-GB" dirty="0"/>
              <a:t>. 37,  pp. 77-97.</a:t>
            </a:r>
          </a:p>
          <a:p>
            <a:pPr marL="0" indent="0">
              <a:buNone/>
            </a:pPr>
            <a:r>
              <a:rPr lang="en-GB" dirty="0"/>
              <a:t> </a:t>
            </a:r>
          </a:p>
          <a:p>
            <a:pPr marL="0" indent="0">
              <a:buNone/>
            </a:pPr>
            <a:r>
              <a:rPr lang="en-GB" dirty="0"/>
              <a:t>Pitcher, G. (2008) </a:t>
            </a:r>
            <a:r>
              <a:rPr lang="en-GB" i="1" dirty="0"/>
              <a:t>Backlash against human resource business partners model as managers question </a:t>
            </a:r>
            <a:r>
              <a:rPr lang="en-GB" dirty="0"/>
              <a:t>results. Online: Personnel Today. Available at: </a:t>
            </a:r>
            <a:r>
              <a:rPr lang="en-GB" u="sng" dirty="0">
                <a:hlinkClick r:id="rId4"/>
              </a:rPr>
              <a:t>https://www.personneltoday.com/hr/backlash-against-human-resources-business-partner-model-as-managers-question-results/</a:t>
            </a:r>
            <a:r>
              <a:rPr lang="en-GB" dirty="0"/>
              <a:t> (Accessed: 11</a:t>
            </a:r>
            <a:r>
              <a:rPr lang="en-GB" baseline="30000" dirty="0"/>
              <a:t>th</a:t>
            </a:r>
            <a:r>
              <a:rPr lang="en-GB" dirty="0"/>
              <a:t> January 2021).</a:t>
            </a:r>
          </a:p>
          <a:p>
            <a:pPr marL="0" indent="0">
              <a:buNone/>
            </a:pPr>
            <a:endParaRPr lang="en-US" dirty="0"/>
          </a:p>
        </p:txBody>
      </p:sp>
      <p:sp>
        <p:nvSpPr>
          <p:cNvPr id="3" name="Title 2">
            <a:extLst>
              <a:ext uri="{FF2B5EF4-FFF2-40B4-BE49-F238E27FC236}">
                <a16:creationId xmlns:a16="http://schemas.microsoft.com/office/drawing/2014/main" id="{FFFCF127-239D-1846-8074-2C01FCA410D5}"/>
              </a:ext>
            </a:extLst>
          </p:cNvPr>
          <p:cNvSpPr>
            <a:spLocks noGrp="1"/>
          </p:cNvSpPr>
          <p:nvPr>
            <p:ph type="title"/>
          </p:nvPr>
        </p:nvSpPr>
        <p:spPr/>
        <p:txBody>
          <a:bodyPr/>
          <a:lstStyle/>
          <a:p>
            <a:r>
              <a:rPr lang="en-US" dirty="0"/>
              <a:t>Reference List (contd.)</a:t>
            </a:r>
          </a:p>
        </p:txBody>
      </p:sp>
    </p:spTree>
    <p:extLst>
      <p:ext uri="{BB962C8B-B14F-4D97-AF65-F5344CB8AC3E}">
        <p14:creationId xmlns:p14="http://schemas.microsoft.com/office/powerpoint/2010/main" val="40123811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A240C5C-1C00-BC40-855C-9C68F5E24FBC}"/>
              </a:ext>
            </a:extLst>
          </p:cNvPr>
          <p:cNvSpPr>
            <a:spLocks noGrp="1"/>
          </p:cNvSpPr>
          <p:nvPr>
            <p:ph idx="1"/>
          </p:nvPr>
        </p:nvSpPr>
        <p:spPr>
          <a:xfrm>
            <a:off x="346831" y="2014714"/>
            <a:ext cx="9270535" cy="4052454"/>
          </a:xfrm>
        </p:spPr>
        <p:txBody>
          <a:bodyPr>
            <a:normAutofit fontScale="40000" lnSpcReduction="20000"/>
          </a:bodyPr>
          <a:lstStyle/>
          <a:p>
            <a:pPr marL="0" indent="0">
              <a:buNone/>
            </a:pPr>
            <a:r>
              <a:rPr lang="en-GB" dirty="0"/>
              <a:t>Rodionova, Z. (2017) ‘Nearly half UK consumers abandon brands due to poor corporate behaviour, finds study’, </a:t>
            </a:r>
            <a:r>
              <a:rPr lang="en-GB" i="1" dirty="0"/>
              <a:t>The Independent, </a:t>
            </a:r>
            <a:r>
              <a:rPr lang="en-GB" dirty="0"/>
              <a:t>22</a:t>
            </a:r>
            <a:r>
              <a:rPr lang="en-GB" baseline="30000" dirty="0"/>
              <a:t>nd</a:t>
            </a:r>
            <a:r>
              <a:rPr lang="en-GB" dirty="0"/>
              <a:t> May Available at: </a:t>
            </a:r>
            <a:r>
              <a:rPr lang="en-GB" u="sng" dirty="0">
                <a:hlinkClick r:id="rId3"/>
              </a:rPr>
              <a:t>https://www.independent.co.uk/news/business/news/uk-consumers-brands-leave-pepsi-mcdonalds-advert-poor-corporate-behaviour-retail-a7749871.html</a:t>
            </a:r>
            <a:r>
              <a:rPr lang="en-GB" dirty="0"/>
              <a:t> (Accessed: 21</a:t>
            </a:r>
            <a:r>
              <a:rPr lang="en-GB" baseline="30000" dirty="0"/>
              <a:t>st</a:t>
            </a:r>
            <a:r>
              <a:rPr lang="en-GB" dirty="0"/>
              <a:t> January 2021).</a:t>
            </a:r>
          </a:p>
          <a:p>
            <a:pPr marL="0" indent="0">
              <a:buNone/>
            </a:pPr>
            <a:endParaRPr lang="en-GB" dirty="0"/>
          </a:p>
          <a:p>
            <a:pPr marL="0" indent="0">
              <a:buNone/>
            </a:pPr>
            <a:r>
              <a:rPr lang="en-GB" dirty="0"/>
              <a:t>Rondeau, K. &amp; Wager, T. (2012) ‘Impact of human resource management practices on nursing home performance’ (2001) </a:t>
            </a:r>
            <a:r>
              <a:rPr lang="en-GB" i="1" dirty="0"/>
              <a:t>Health Services Management Research</a:t>
            </a:r>
            <a:r>
              <a:rPr lang="en-GB" dirty="0"/>
              <a:t>, 14(3), pp. 192–202. Available at: </a:t>
            </a:r>
            <a:r>
              <a:rPr lang="en-GB" u="sng" dirty="0">
                <a:hlinkClick r:id="rId4"/>
              </a:rPr>
              <a:t>https://journals.sagepub.com/doi/pdf/10.1258/0951484011912690</a:t>
            </a:r>
            <a:r>
              <a:rPr lang="en-GB" dirty="0"/>
              <a:t> (Accessed: 12</a:t>
            </a:r>
            <a:r>
              <a:rPr lang="en-GB" baseline="30000" dirty="0"/>
              <a:t>th</a:t>
            </a:r>
            <a:r>
              <a:rPr lang="en-GB" dirty="0"/>
              <a:t> January 2021). </a:t>
            </a:r>
          </a:p>
          <a:p>
            <a:pPr marL="0" indent="0">
              <a:buNone/>
            </a:pPr>
            <a:r>
              <a:rPr lang="en-GB" dirty="0"/>
              <a:t> </a:t>
            </a:r>
          </a:p>
          <a:p>
            <a:pPr marL="0" indent="0">
              <a:buNone/>
            </a:pPr>
            <a:r>
              <a:rPr lang="en-GB" dirty="0"/>
              <a:t>Swift, G. (2016) ‘Human Resource Service Delivery’, in Taylor, S. &amp; Woodhams, C (ed) </a:t>
            </a:r>
            <a:r>
              <a:rPr lang="en-GB" i="1" dirty="0"/>
              <a:t>Human Resource Management: People and Organisations (2</a:t>
            </a:r>
            <a:r>
              <a:rPr lang="en-GB" i="1" baseline="30000" dirty="0"/>
              <a:t>nd</a:t>
            </a:r>
            <a:r>
              <a:rPr lang="en-GB" i="1" dirty="0"/>
              <a:t> edition). </a:t>
            </a:r>
            <a:r>
              <a:rPr lang="en-GB" dirty="0"/>
              <a:t>London: Chartered Institute of Personnel and Development.</a:t>
            </a:r>
          </a:p>
          <a:p>
            <a:pPr marL="0" indent="0">
              <a:buNone/>
            </a:pPr>
            <a:r>
              <a:rPr lang="en-GB" dirty="0"/>
              <a:t> </a:t>
            </a:r>
          </a:p>
          <a:p>
            <a:pPr marL="0" indent="0">
              <a:buNone/>
            </a:pPr>
            <a:r>
              <a:rPr lang="en-GB" dirty="0"/>
              <a:t>Taylor , S. &amp; Woodhams, C. (2016) ‘Studying HRM’, in Taylor, S. &amp; Woodhams, C (ed.) </a:t>
            </a:r>
            <a:r>
              <a:rPr lang="en-GB" i="1" dirty="0"/>
              <a:t>Studying Human Resource Management. </a:t>
            </a:r>
            <a:r>
              <a:rPr lang="en-GB" dirty="0"/>
              <a:t>London:  Chartered Institute of Personnel &amp; Development.</a:t>
            </a:r>
          </a:p>
          <a:p>
            <a:pPr marL="0" indent="0">
              <a:buNone/>
            </a:pPr>
            <a:r>
              <a:rPr lang="en-GB" dirty="0"/>
              <a:t> </a:t>
            </a:r>
          </a:p>
          <a:p>
            <a:pPr marL="0" indent="0">
              <a:buNone/>
            </a:pPr>
            <a:r>
              <a:rPr lang="en-GB" u="sng" dirty="0">
                <a:hlinkClick r:id="rId5"/>
              </a:rPr>
              <a:t>The</a:t>
            </a:r>
            <a:r>
              <a:rPr lang="en-GB" dirty="0"/>
              <a:t> Rowntree Society (2021) </a:t>
            </a:r>
            <a:r>
              <a:rPr lang="en-GB" i="1" dirty="0"/>
              <a:t>the Human Factor in Business.</a:t>
            </a:r>
            <a:r>
              <a:rPr lang="en-GB" dirty="0"/>
              <a:t>  Available at: </a:t>
            </a:r>
            <a:r>
              <a:rPr lang="en-GB" dirty="0">
                <a:hlinkClick r:id="rId5"/>
              </a:rPr>
              <a:t>https://www.rowntreesociety.org.uk/findoutmore/publications/human-factor-business/</a:t>
            </a:r>
            <a:r>
              <a:rPr lang="en-GB" dirty="0"/>
              <a:t> (Accessed: 11</a:t>
            </a:r>
            <a:r>
              <a:rPr lang="en-GB" baseline="30000" dirty="0"/>
              <a:t>th</a:t>
            </a:r>
            <a:r>
              <a:rPr lang="en-GB" dirty="0"/>
              <a:t> February 2021).</a:t>
            </a:r>
          </a:p>
          <a:p>
            <a:pPr marL="0" indent="0">
              <a:buNone/>
            </a:pPr>
            <a:r>
              <a:rPr lang="en-GB" dirty="0"/>
              <a:t> </a:t>
            </a:r>
          </a:p>
          <a:p>
            <a:pPr marL="0" indent="0">
              <a:buNone/>
            </a:pPr>
            <a:r>
              <a:rPr lang="en-GB" dirty="0"/>
              <a:t>Truss, K. (2001) ‘Complexities and controversies in linking HRM with organizational outcomes’. </a:t>
            </a:r>
            <a:r>
              <a:rPr lang="en-GB" i="1" dirty="0"/>
              <a:t>Journal of Management Studies</a:t>
            </a:r>
            <a:r>
              <a:rPr lang="en-GB" dirty="0"/>
              <a:t>. 38(8), pp. 1121-49. </a:t>
            </a:r>
          </a:p>
          <a:p>
            <a:pPr marL="0" indent="0">
              <a:buNone/>
            </a:pPr>
            <a:r>
              <a:rPr lang="en-GB" dirty="0"/>
              <a:t> </a:t>
            </a:r>
          </a:p>
          <a:p>
            <a:pPr marL="0" indent="0">
              <a:buNone/>
            </a:pPr>
            <a:r>
              <a:rPr lang="en-GB" dirty="0"/>
              <a:t>Wilkinson, K. &amp; Taylor, S.. (2016) ‘Managing and Co-ordinating the HR Function’, in Taylor, S. &amp; Woodhams, C (ed.) </a:t>
            </a:r>
            <a:r>
              <a:rPr lang="en-GB" i="1" dirty="0"/>
              <a:t>Studying Human Resource Management. </a:t>
            </a:r>
            <a:r>
              <a:rPr lang="en-GB" dirty="0"/>
              <a:t>London:  Chartered Institute of Personnel &amp; Development.</a:t>
            </a:r>
          </a:p>
          <a:p>
            <a:pPr marL="0" indent="0">
              <a:buNone/>
            </a:pPr>
            <a:endParaRPr lang="en-GB" dirty="0"/>
          </a:p>
          <a:p>
            <a:pPr marL="0" indent="0">
              <a:buNone/>
            </a:pPr>
            <a:r>
              <a:rPr lang="en-GB" dirty="0"/>
              <a:t>Wright, P. M., Gardner, T. &amp; Moynihan, L. (2003) ‘The impact of HR practices on the performance of business units, ‘</a:t>
            </a:r>
            <a:r>
              <a:rPr lang="en-GB" i="1" dirty="0"/>
              <a:t>London Business School Human Resource Management </a:t>
            </a:r>
            <a:r>
              <a:rPr lang="en-GB" dirty="0"/>
              <a:t>Journal, 13 (3) pp. 21-36.  Available at: </a:t>
            </a:r>
            <a:r>
              <a:rPr lang="en-GB" u="sng" dirty="0">
                <a:hlinkClick r:id="rId6"/>
              </a:rPr>
              <a:t>https://huntsman.usu.edu/directory/documents/Impact_of_HR_on_Business_Units.pdf</a:t>
            </a:r>
            <a:r>
              <a:rPr lang="en-GB" dirty="0"/>
              <a:t> (Accessed: 11</a:t>
            </a:r>
            <a:r>
              <a:rPr lang="en-GB" baseline="30000" dirty="0"/>
              <a:t>th</a:t>
            </a:r>
            <a:r>
              <a:rPr lang="en-GB" dirty="0"/>
              <a:t> January 2021).</a:t>
            </a:r>
          </a:p>
          <a:p>
            <a:pPr marL="0" indent="0">
              <a:buNone/>
            </a:pPr>
            <a:endParaRPr lang="en-GB" dirty="0"/>
          </a:p>
          <a:p>
            <a:pPr marL="0" indent="0">
              <a:buNone/>
            </a:pPr>
            <a:endParaRPr lang="en-US" dirty="0"/>
          </a:p>
        </p:txBody>
      </p:sp>
      <p:sp>
        <p:nvSpPr>
          <p:cNvPr id="3" name="Title 2">
            <a:extLst>
              <a:ext uri="{FF2B5EF4-FFF2-40B4-BE49-F238E27FC236}">
                <a16:creationId xmlns:a16="http://schemas.microsoft.com/office/drawing/2014/main" id="{FFFCF127-239D-1846-8074-2C01FCA410D5}"/>
              </a:ext>
            </a:extLst>
          </p:cNvPr>
          <p:cNvSpPr>
            <a:spLocks noGrp="1"/>
          </p:cNvSpPr>
          <p:nvPr>
            <p:ph type="title"/>
          </p:nvPr>
        </p:nvSpPr>
        <p:spPr/>
        <p:txBody>
          <a:bodyPr/>
          <a:lstStyle/>
          <a:p>
            <a:r>
              <a:rPr lang="en-US" dirty="0"/>
              <a:t>Reference List (contd.)</a:t>
            </a:r>
          </a:p>
        </p:txBody>
      </p:sp>
    </p:spTree>
    <p:extLst>
      <p:ext uri="{BB962C8B-B14F-4D97-AF65-F5344CB8AC3E}">
        <p14:creationId xmlns:p14="http://schemas.microsoft.com/office/powerpoint/2010/main" val="40825802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{9DA0E1AA-BB35-CA4D-B1B8-8474D9416219}tf10001062</Template>
  <TotalTime>179</TotalTime>
  <Words>5294</Words>
  <Application>Microsoft Macintosh PowerPoint</Application>
  <PresentationFormat>Widescreen</PresentationFormat>
  <Paragraphs>239</Paragraphs>
  <Slides>28</Slides>
  <Notes>24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Century Gothic</vt:lpstr>
      <vt:lpstr>Wingdings 3</vt:lpstr>
      <vt:lpstr>Ion</vt:lpstr>
      <vt:lpstr>The Contemporary HR Function</vt:lpstr>
      <vt:lpstr>Objectives</vt:lpstr>
      <vt:lpstr>HR: A brief History</vt:lpstr>
      <vt:lpstr>HR: A brief History</vt:lpstr>
      <vt:lpstr>The emergence of modern HR</vt:lpstr>
      <vt:lpstr>The changing role of HR</vt:lpstr>
      <vt:lpstr>Change Management</vt:lpstr>
      <vt:lpstr>Lewin’s model</vt:lpstr>
      <vt:lpstr>Kubler-Ross’ Model</vt:lpstr>
      <vt:lpstr>HR Service Delivery</vt:lpstr>
      <vt:lpstr>HR delivery models - Legge</vt:lpstr>
      <vt:lpstr>HR delivery - Ulrich</vt:lpstr>
      <vt:lpstr>HR &amp; Line Managers</vt:lpstr>
      <vt:lpstr>Ethical Behaviour</vt:lpstr>
      <vt:lpstr>Ethics - Volkswagen</vt:lpstr>
      <vt:lpstr>Ethics - Lush</vt:lpstr>
      <vt:lpstr>Ethics– B.A.</vt:lpstr>
      <vt:lpstr>Ethics- IKEA</vt:lpstr>
      <vt:lpstr>Evaluating HR’s contribution</vt:lpstr>
      <vt:lpstr>Data</vt:lpstr>
      <vt:lpstr>HR in context</vt:lpstr>
      <vt:lpstr>HR in context</vt:lpstr>
      <vt:lpstr>Conclusions</vt:lpstr>
      <vt:lpstr>Reference List</vt:lpstr>
      <vt:lpstr>Reference List (contd.)</vt:lpstr>
      <vt:lpstr>Reference List (contd.)</vt:lpstr>
      <vt:lpstr>Reference List (contd.)</vt:lpstr>
      <vt:lpstr>Reference List (contd.)</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Contemporary HR Function</dc:title>
  <dc:creator>Daniel James Blyth (1201313)</dc:creator>
  <cp:lastModifiedBy>Daniel James Blyth (1201313)</cp:lastModifiedBy>
  <cp:revision>11</cp:revision>
  <dcterms:created xsi:type="dcterms:W3CDTF">2021-01-12T19:21:29Z</dcterms:created>
  <dcterms:modified xsi:type="dcterms:W3CDTF">2021-01-12T22:20:45Z</dcterms:modified>
</cp:coreProperties>
</file>