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98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176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20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12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6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28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058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2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04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72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90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65668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376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867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882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41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86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A430ADD-CF25-4F9C-B8F9-5902E9E66A65}" type="datetimeFigureOut">
              <a:rPr lang="en-GB" smtClean="0"/>
              <a:t>29/12/2022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CEDBC-18A0-4456-BCE6-3E6A46FDC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4540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44A2E-9F0B-8B0A-7B27-20B7406C1E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5400" b="0" i="0" dirty="0">
                <a:solidFill>
                  <a:srgbClr val="252525"/>
                </a:solidFill>
                <a:effectLst/>
                <a:latin typeface="+mn-lt"/>
              </a:rPr>
              <a:t>The </a:t>
            </a:r>
            <a:r>
              <a:rPr lang="en-US" sz="5400" b="0" i="0" dirty="0">
                <a:solidFill>
                  <a:srgbClr val="E36B00"/>
                </a:solidFill>
                <a:effectLst/>
                <a:latin typeface="+mn-lt"/>
              </a:rPr>
              <a:t>importance </a:t>
            </a:r>
            <a:r>
              <a:rPr lang="en-US" sz="5400" b="0" i="0" dirty="0">
                <a:solidFill>
                  <a:srgbClr val="252525"/>
                </a:solidFill>
                <a:effectLst/>
                <a:latin typeface="+mn-lt"/>
              </a:rPr>
              <a:t>of a </a:t>
            </a:r>
            <a:br>
              <a:rPr lang="en-US" sz="5400" b="0" i="0" dirty="0">
                <a:solidFill>
                  <a:srgbClr val="252525"/>
                </a:solidFill>
                <a:effectLst/>
                <a:latin typeface="+mn-lt"/>
              </a:rPr>
            </a:br>
            <a:r>
              <a:rPr lang="en-US" sz="5400" b="0" i="0" dirty="0">
                <a:solidFill>
                  <a:srgbClr val="E36B00"/>
                </a:solidFill>
                <a:effectLst/>
                <a:latin typeface="+mn-lt"/>
              </a:rPr>
              <a:t>worldwide </a:t>
            </a:r>
            <a:r>
              <a:rPr lang="en-US" sz="5400" b="0" i="0" dirty="0">
                <a:solidFill>
                  <a:srgbClr val="252525"/>
                </a:solidFill>
                <a:effectLst/>
                <a:latin typeface="+mn-lt"/>
              </a:rPr>
              <a:t>team in </a:t>
            </a:r>
            <a:r>
              <a:rPr lang="en-US" sz="5400" b="0" i="0" dirty="0">
                <a:solidFill>
                  <a:srgbClr val="5000B9"/>
                </a:solidFill>
                <a:effectLst/>
                <a:latin typeface="+mn-lt"/>
              </a:rPr>
              <a:t>problem </a:t>
            </a:r>
            <a:br>
              <a:rPr lang="en-US" sz="5400" b="0" i="0" dirty="0">
                <a:solidFill>
                  <a:srgbClr val="5000B9"/>
                </a:solidFill>
                <a:effectLst/>
                <a:latin typeface="+mn-lt"/>
              </a:rPr>
            </a:br>
            <a:r>
              <a:rPr lang="en-US" sz="5400" b="0" i="0" dirty="0">
                <a:solidFill>
                  <a:srgbClr val="5000B9"/>
                </a:solidFill>
                <a:effectLst/>
                <a:latin typeface="+mn-lt"/>
              </a:rPr>
              <a:t>solving</a:t>
            </a:r>
            <a:endParaRPr lang="en-GB" sz="5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27C520-04E5-FA14-7775-9969029567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000" dirty="0"/>
              <a:t>BY</a:t>
            </a:r>
          </a:p>
          <a:p>
            <a:r>
              <a:rPr lang="en-GB" sz="4400" dirty="0">
                <a:highlight>
                  <a:srgbClr val="FFFF00"/>
                </a:highlight>
              </a:rPr>
              <a:t>Anis Miah</a:t>
            </a:r>
          </a:p>
        </p:txBody>
      </p:sp>
    </p:spTree>
    <p:extLst>
      <p:ext uri="{BB962C8B-B14F-4D97-AF65-F5344CB8AC3E}">
        <p14:creationId xmlns:p14="http://schemas.microsoft.com/office/powerpoint/2010/main" val="3743418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51527-3F77-3843-19A0-F565EFB46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EBEBEB"/>
                </a:solidFill>
              </a:rPr>
              <a:t>               T</a:t>
            </a:r>
            <a:r>
              <a:rPr lang="en-US" sz="3600">
                <a:solidFill>
                  <a:srgbClr val="EBEBEB"/>
                </a:solidFill>
                <a:effectLst/>
              </a:rPr>
              <a:t>he challenge of </a:t>
            </a:r>
            <a:br>
              <a:rPr lang="en-US" sz="3600">
                <a:solidFill>
                  <a:srgbClr val="EBEBEB"/>
                </a:solidFill>
                <a:effectLst/>
              </a:rPr>
            </a:br>
            <a:r>
              <a:rPr lang="en-US" sz="3600">
                <a:solidFill>
                  <a:srgbClr val="EBEBEB"/>
                </a:solidFill>
                <a:effectLst/>
              </a:rPr>
              <a:t>              complex issues</a:t>
            </a:r>
            <a:endParaRPr lang="en-US" sz="3600">
              <a:solidFill>
                <a:srgbClr val="EBEBEB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6AA86-694B-EF42-5A4F-377AD422F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1. Luck of training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2. Luck of communication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3. Workplace discriminations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4. Overloaded work 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5. Luck of progression and rewards.</a:t>
            </a:r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pins linked with threads">
            <a:extLst>
              <a:ext uri="{FF2B5EF4-FFF2-40B4-BE49-F238E27FC236}">
                <a16:creationId xmlns:a16="http://schemas.microsoft.com/office/drawing/2014/main" id="{42A941FF-B2DB-F176-7B4A-9BD9B327FE8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954" r="22919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43919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43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3" name="Picture 45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5" name="Oval 47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62" name="Freeform: Shape 61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4E557-61F4-7963-83D3-ED091BC58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How the global team might influence how </a:t>
            </a:r>
            <a:br>
              <a:rPr lang="en-US" sz="3300" b="0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300" b="0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the problem is defined</a:t>
            </a:r>
            <a:endParaRPr lang="en-US" sz="3300" b="0" i="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B1D3D2-A3E9-F37F-D1A2-8D7F10DC45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effectLst/>
              </a:rPr>
              <a:t>However, managers who genuinely run multinational teams face difficult obstacles. </a:t>
            </a:r>
          </a:p>
          <a:p>
            <a:r>
              <a:rPr lang="en-US" dirty="0">
                <a:solidFill>
                  <a:schemeClr val="tx1"/>
                </a:solidFill>
                <a:effectLst/>
              </a:rPr>
              <a:t>Making successful work groups when everyone is local, and everyone uses the same office space is difficult enough. </a:t>
            </a:r>
          </a:p>
          <a:p>
            <a:r>
              <a:rPr lang="en-US" dirty="0">
                <a:solidFill>
                  <a:schemeClr val="tx1"/>
                </a:solidFill>
                <a:effectLst/>
              </a:rPr>
              <a:t>However, when team members are dispersed across different geographical areas and functional backgrounds, communication can quickly degrade, leading to misunderstanding and distrust.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072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E859A-0D36-B60E-3C9E-12D1E19B7B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35902"/>
            <a:ext cx="9144000" cy="2442223"/>
          </a:xfrm>
        </p:spPr>
        <p:txBody>
          <a:bodyPr>
            <a:normAutofit/>
          </a:bodyPr>
          <a:lstStyle/>
          <a:p>
            <a:r>
              <a:rPr lang="en-US" sz="6000" b="0" i="0" dirty="0">
                <a:solidFill>
                  <a:srgbClr val="E36B00"/>
                </a:solidFill>
                <a:effectLst/>
                <a:latin typeface="+mn-lt"/>
              </a:rPr>
              <a:t>Alternatives that might </a:t>
            </a:r>
            <a:br>
              <a:rPr lang="en-US" sz="6000" b="0" i="0" dirty="0">
                <a:solidFill>
                  <a:srgbClr val="E36B00"/>
                </a:solidFill>
                <a:effectLst/>
                <a:latin typeface="+mn-lt"/>
              </a:rPr>
            </a:br>
            <a:r>
              <a:rPr lang="en-US" sz="6000" b="0" i="0" dirty="0">
                <a:solidFill>
                  <a:srgbClr val="E36B00"/>
                </a:solidFill>
                <a:effectLst/>
                <a:latin typeface="+mn-lt"/>
              </a:rPr>
              <a:t>work </a:t>
            </a:r>
            <a:r>
              <a:rPr lang="en-US" sz="6000" b="0" i="0" dirty="0">
                <a:solidFill>
                  <a:srgbClr val="252525"/>
                </a:solidFill>
                <a:effectLst/>
                <a:latin typeface="+mn-lt"/>
              </a:rPr>
              <a:t>and </a:t>
            </a:r>
            <a:r>
              <a:rPr lang="en-US" sz="6000" b="0" i="0" dirty="0">
                <a:solidFill>
                  <a:srgbClr val="E36B00"/>
                </a:solidFill>
                <a:effectLst/>
                <a:latin typeface="+mn-lt"/>
              </a:rPr>
              <a:t>their review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EA9D3E-72DD-933B-BC67-E172E8EF8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490" y="3113904"/>
            <a:ext cx="2247921" cy="1507524"/>
          </a:xfrm>
        </p:spPr>
        <p:txBody>
          <a:bodyPr>
            <a:noAutofit/>
          </a:bodyPr>
          <a:lstStyle/>
          <a:p>
            <a:r>
              <a:rPr lang="en-GB" dirty="0"/>
              <a:t>1. Culture </a:t>
            </a:r>
          </a:p>
          <a:p>
            <a:r>
              <a:rPr lang="en-GB" dirty="0"/>
              <a:t>  2. Diversity</a:t>
            </a:r>
          </a:p>
          <a:p>
            <a:r>
              <a:rPr lang="en-GB" dirty="0"/>
              <a:t>    3. Language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33E4BC-224F-5BB0-DFEC-A8858FF37EF4}"/>
              </a:ext>
            </a:extLst>
          </p:cNvPr>
          <p:cNvSpPr txBox="1"/>
          <p:nvPr/>
        </p:nvSpPr>
        <p:spPr>
          <a:xfrm>
            <a:off x="3049030" y="2967335"/>
            <a:ext cx="8158548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There are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so many 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differences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 a </a:t>
            </a:r>
          </a:p>
          <a:p>
            <a:pPr algn="l"/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worldwide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team. </a:t>
            </a:r>
            <a:endParaRPr lang="en-US" sz="2400" b="0" i="0" dirty="0">
              <a:solidFill>
                <a:srgbClr val="252525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US" sz="24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To 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reduce </a:t>
            </a:r>
            <a:r>
              <a:rPr lang="en-US" sz="24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this 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disparity amongst </a:t>
            </a:r>
            <a:r>
              <a:rPr lang="en-US" sz="24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team 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members, the </a:t>
            </a:r>
          </a:p>
          <a:p>
            <a:pPr algn="l"/>
            <a:r>
              <a:rPr lang="en-US" sz="24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leader can 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manage </a:t>
            </a:r>
            <a:r>
              <a:rPr lang="en-US" sz="24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and </a:t>
            </a:r>
            <a:r>
              <a:rPr lang="en-US" sz="24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organize actions.</a:t>
            </a:r>
            <a:endParaRPr lang="en-US" sz="2400" b="0" i="0" dirty="0">
              <a:solidFill>
                <a:srgbClr val="252525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117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E833F-7AB6-29CB-D584-6CCBF37D3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16" y="452718"/>
            <a:ext cx="10030407" cy="1400530"/>
          </a:xfrm>
        </p:spPr>
        <p:txBody>
          <a:bodyPr>
            <a:noAutofit/>
          </a:bodyPr>
          <a:lstStyle/>
          <a:p>
            <a:r>
              <a:rPr lang="en-US" sz="3200" b="0" i="0" dirty="0">
                <a:solidFill>
                  <a:srgbClr val="252525"/>
                </a:solidFill>
                <a:effectLst/>
                <a:latin typeface="+mn-lt"/>
              </a:rPr>
              <a:t>Emotional intelligence in </a:t>
            </a:r>
            <a:r>
              <a:rPr lang="en-US" sz="3200" b="0" i="0" dirty="0">
                <a:solidFill>
                  <a:srgbClr val="E36B00"/>
                </a:solidFill>
                <a:effectLst/>
                <a:latin typeface="+mn-lt"/>
              </a:rPr>
              <a:t>understanding </a:t>
            </a:r>
            <a:r>
              <a:rPr lang="en-US" sz="3200" b="0" i="0" dirty="0">
                <a:solidFill>
                  <a:srgbClr val="252525"/>
                </a:solidFill>
                <a:effectLst/>
                <a:latin typeface="+mn-lt"/>
              </a:rPr>
              <a:t>individual       differences and team conflict resolution</a:t>
            </a:r>
            <a:endParaRPr lang="en-GB" sz="32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C4459-D688-90AE-24E5-4CA1FC1110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3853" y="2516090"/>
            <a:ext cx="3530069" cy="232624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dirty="0"/>
              <a:t>1. Training</a:t>
            </a:r>
          </a:p>
          <a:p>
            <a:pPr marL="0" indent="0">
              <a:buNone/>
            </a:pPr>
            <a:r>
              <a:rPr lang="en-GB" sz="3200" dirty="0"/>
              <a:t>2.Communication </a:t>
            </a:r>
          </a:p>
          <a:p>
            <a:pPr marL="0" indent="0">
              <a:buNone/>
            </a:pPr>
            <a:r>
              <a:rPr lang="en-GB" sz="3200" dirty="0"/>
              <a:t>3. Feedback </a:t>
            </a:r>
          </a:p>
          <a:p>
            <a:pPr marL="0" indent="0">
              <a:buNone/>
            </a:pPr>
            <a:r>
              <a:rPr lang="en-GB" sz="3200" dirty="0"/>
              <a:t>4. Reward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F9F8BE-00DE-C97A-AC32-BDE2577282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88742" y="2857185"/>
            <a:ext cx="7599405" cy="14395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Team </a:t>
            </a:r>
            <a:r>
              <a:rPr lang="en-US" sz="28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leaders utilize </a:t>
            </a:r>
            <a:r>
              <a:rPr lang="en-US" sz="28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emotional </a:t>
            </a:r>
            <a:r>
              <a:rPr lang="en-US" sz="28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intelligence </a:t>
            </a:r>
          </a:p>
          <a:p>
            <a:pPr marL="0" indent="0">
              <a:buNone/>
            </a:pPr>
            <a:r>
              <a:rPr lang="en-US" sz="28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to </a:t>
            </a:r>
            <a:r>
              <a:rPr lang="en-US" sz="28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recognize </a:t>
            </a:r>
            <a:r>
              <a:rPr lang="en-US" sz="28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each </a:t>
            </a:r>
            <a:r>
              <a:rPr lang="en-US" sz="28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person's unique traits </a:t>
            </a:r>
          </a:p>
          <a:p>
            <a:pPr marL="0" indent="0">
              <a:buNone/>
            </a:pPr>
            <a:r>
              <a:rPr lang="en-US" sz="2800" b="0" i="0" dirty="0">
                <a:solidFill>
                  <a:srgbClr val="252525"/>
                </a:solidFill>
                <a:effectLst/>
                <a:latin typeface="Open Sans" panose="020B0606030504020204" pitchFamily="34" charset="0"/>
              </a:rPr>
              <a:t>and </a:t>
            </a:r>
            <a:r>
              <a:rPr lang="en-US" sz="2800" b="0" i="0" dirty="0">
                <a:solidFill>
                  <a:srgbClr val="E36B00"/>
                </a:solidFill>
                <a:effectLst/>
                <a:latin typeface="Open Sans" panose="020B0606030504020204" pitchFamily="34" charset="0"/>
              </a:rPr>
              <a:t>resolve sticky situations.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09468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DDC4F3-C5B7-C072-85F1-8095FFF7C4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7265" y="848318"/>
            <a:ext cx="10478530" cy="1165833"/>
          </a:xfrm>
        </p:spPr>
        <p:txBody>
          <a:bodyPr>
            <a:normAutofit/>
          </a:bodyPr>
          <a:lstStyle/>
          <a:p>
            <a:r>
              <a:rPr lang="en-US" sz="3200" b="0" i="0" dirty="0">
                <a:solidFill>
                  <a:srgbClr val="9B51E0"/>
                </a:solidFill>
                <a:effectLst/>
              </a:rPr>
              <a:t>Making decisions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collectively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and in any other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ways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as a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worldwide team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while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solving problems.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D82A57-9159-297A-5AF5-A86131B9A80E}"/>
              </a:ext>
            </a:extLst>
          </p:cNvPr>
          <p:cNvSpPr txBox="1"/>
          <p:nvPr/>
        </p:nvSpPr>
        <p:spPr>
          <a:xfrm>
            <a:off x="802433" y="2631102"/>
            <a:ext cx="960119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000000"/>
                </a:solidFill>
                <a:effectLst/>
              </a:rPr>
              <a:t>Team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leaders build close relationships </a:t>
            </a:r>
            <a:r>
              <a:rPr lang="en-US" sz="3200" b="0" i="0" dirty="0">
                <a:solidFill>
                  <a:srgbClr val="000000"/>
                </a:solidFill>
                <a:effectLst/>
              </a:rPr>
              <a:t>with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their </a:t>
            </a:r>
            <a:r>
              <a:rPr lang="en-US" sz="3200" b="0" i="0" dirty="0">
                <a:solidFill>
                  <a:srgbClr val="000000"/>
                </a:solidFill>
                <a:effectLst/>
              </a:rPr>
              <a:t>team members and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help them succeed </a:t>
            </a:r>
            <a:r>
              <a:rPr lang="en-US" sz="3200" b="0" i="0" dirty="0">
                <a:solidFill>
                  <a:srgbClr val="000000"/>
                </a:solidFill>
                <a:effectLst/>
              </a:rPr>
              <a:t>in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their roles by providing them </a:t>
            </a:r>
            <a:r>
              <a:rPr lang="en-US" sz="3200" b="0" i="0" dirty="0">
                <a:solidFill>
                  <a:srgbClr val="000000"/>
                </a:solidFill>
                <a:effectLst/>
              </a:rPr>
              <a:t>with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guidance </a:t>
            </a:r>
            <a:r>
              <a:rPr lang="en-US" sz="3200" b="0" i="0" dirty="0">
                <a:solidFill>
                  <a:srgbClr val="000000"/>
                </a:solidFill>
                <a:effectLst/>
              </a:rPr>
              <a:t>and </a:t>
            </a:r>
          </a:p>
          <a:p>
            <a:pPr algn="l"/>
            <a:r>
              <a:rPr lang="en-US" sz="3200" b="0" i="0" dirty="0">
                <a:solidFill>
                  <a:srgbClr val="000000"/>
                </a:solidFill>
                <a:effectLst/>
              </a:rPr>
              <a:t>training.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then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everyone takes responsibility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for </a:t>
            </a:r>
          </a:p>
          <a:p>
            <a:pPr algn="l"/>
            <a:r>
              <a:rPr lang="en-US" sz="3200" b="0" i="0" dirty="0">
                <a:solidFill>
                  <a:srgbClr val="252525"/>
                </a:solidFill>
                <a:effectLst/>
              </a:rPr>
              <a:t>their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decisions </a:t>
            </a:r>
            <a:r>
              <a:rPr lang="en-US" sz="3200" b="0" i="0" dirty="0">
                <a:solidFill>
                  <a:srgbClr val="252525"/>
                </a:solidFill>
                <a:effectLst/>
              </a:rPr>
              <a:t>and </a:t>
            </a:r>
            <a:r>
              <a:rPr lang="en-US" sz="3200" b="0" i="0" dirty="0">
                <a:solidFill>
                  <a:srgbClr val="E36B00"/>
                </a:solidFill>
                <a:effectLst/>
              </a:rPr>
              <a:t>tasks.</a:t>
            </a:r>
            <a:endParaRPr lang="en-US" sz="3200" b="0" i="0" dirty="0">
              <a:solidFill>
                <a:srgbClr val="252525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80178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ECC4281-45BA-0CD1-858F-35ADD689C2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360" r="-1" b="-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86B1B-5BD2-8E64-4FB4-202CDFF59D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EBEBEB"/>
                </a:solidFill>
                <a:latin typeface="+mn-lt"/>
              </a:rPr>
              <a:t>                     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52FA4-C6A8-FC28-BF85-03DA0FBEBF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87924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                                         ?????</a:t>
            </a:r>
          </a:p>
        </p:txBody>
      </p:sp>
    </p:spTree>
    <p:extLst>
      <p:ext uri="{BB962C8B-B14F-4D97-AF65-F5344CB8AC3E}">
        <p14:creationId xmlns:p14="http://schemas.microsoft.com/office/powerpoint/2010/main" val="899126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72330AA-E11E-458E-8798-12C7F7738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A6BDC1B0-0C91-4230-BFEB-9C8ED19B9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68E0A26E-4EA8-4E6C-97A2-7B6C1C13F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814824" y="480824"/>
            <a:ext cx="6858001" cy="5896352"/>
          </a:xfrm>
          <a:custGeom>
            <a:avLst/>
            <a:gdLst>
              <a:gd name="connsiteX0" fmla="*/ 6858001 w 6858001"/>
              <a:gd name="connsiteY0" fmla="*/ 1177 h 5896352"/>
              <a:gd name="connsiteX1" fmla="*/ 6858001 w 6858001"/>
              <a:gd name="connsiteY1" fmla="*/ 1344715 h 5896352"/>
              <a:gd name="connsiteX2" fmla="*/ 6858000 w 6858001"/>
              <a:gd name="connsiteY2" fmla="*/ 1344715 h 5896352"/>
              <a:gd name="connsiteX3" fmla="*/ 6858000 w 6858001"/>
              <a:gd name="connsiteY3" fmla="*/ 5896352 h 5896352"/>
              <a:gd name="connsiteX4" fmla="*/ 0 w 6858001"/>
              <a:gd name="connsiteY4" fmla="*/ 5896351 h 5896352"/>
              <a:gd name="connsiteX5" fmla="*/ 0 w 6858001"/>
              <a:gd name="connsiteY5" fmla="*/ 904459 h 5896352"/>
              <a:gd name="connsiteX6" fmla="*/ 1 w 6858001"/>
              <a:gd name="connsiteY6" fmla="*/ 904459 h 5896352"/>
              <a:gd name="connsiteX7" fmla="*/ 1 w 6858001"/>
              <a:gd name="connsiteY7" fmla="*/ 0 h 5896352"/>
              <a:gd name="connsiteX8" fmla="*/ 40463 w 6858001"/>
              <a:gd name="connsiteY8" fmla="*/ 5883 h 5896352"/>
              <a:gd name="connsiteX9" fmla="*/ 159107 w 6858001"/>
              <a:gd name="connsiteY9" fmla="*/ 23196 h 5896352"/>
              <a:gd name="connsiteX10" fmla="*/ 245518 w 6858001"/>
              <a:gd name="connsiteY10" fmla="*/ 35299 h 5896352"/>
              <a:gd name="connsiteX11" fmla="*/ 348388 w 6858001"/>
              <a:gd name="connsiteY11" fmla="*/ 48073 h 5896352"/>
              <a:gd name="connsiteX12" fmla="*/ 470460 w 6858001"/>
              <a:gd name="connsiteY12" fmla="*/ 63369 h 5896352"/>
              <a:gd name="connsiteX13" fmla="*/ 605563 w 6858001"/>
              <a:gd name="connsiteY13" fmla="*/ 79506 h 5896352"/>
              <a:gd name="connsiteX14" fmla="*/ 757810 w 6858001"/>
              <a:gd name="connsiteY14" fmla="*/ 96483 h 5896352"/>
              <a:gd name="connsiteX15" fmla="*/ 923774 w 6858001"/>
              <a:gd name="connsiteY15" fmla="*/ 114469 h 5896352"/>
              <a:gd name="connsiteX16" fmla="*/ 1104139 w 6858001"/>
              <a:gd name="connsiteY16" fmla="*/ 132454 h 5896352"/>
              <a:gd name="connsiteX17" fmla="*/ 1296163 w 6858001"/>
              <a:gd name="connsiteY17" fmla="*/ 150776 h 5896352"/>
              <a:gd name="connsiteX18" fmla="*/ 1503275 w 6858001"/>
              <a:gd name="connsiteY18" fmla="*/ 167753 h 5896352"/>
              <a:gd name="connsiteX19" fmla="*/ 1719988 w 6858001"/>
              <a:gd name="connsiteY19" fmla="*/ 184058 h 5896352"/>
              <a:gd name="connsiteX20" fmla="*/ 1949045 w 6858001"/>
              <a:gd name="connsiteY20" fmla="*/ 198849 h 5896352"/>
              <a:gd name="connsiteX21" fmla="*/ 2187703 w 6858001"/>
              <a:gd name="connsiteY21" fmla="*/ 212969 h 5896352"/>
              <a:gd name="connsiteX22" fmla="*/ 2436649 w 6858001"/>
              <a:gd name="connsiteY22" fmla="*/ 226248 h 5896352"/>
              <a:gd name="connsiteX23" fmla="*/ 2564208 w 6858001"/>
              <a:gd name="connsiteY23" fmla="*/ 230955 h 5896352"/>
              <a:gd name="connsiteX24" fmla="*/ 2694509 w 6858001"/>
              <a:gd name="connsiteY24" fmla="*/ 236165 h 5896352"/>
              <a:gd name="connsiteX25" fmla="*/ 2826868 w 6858001"/>
              <a:gd name="connsiteY25" fmla="*/ 241040 h 5896352"/>
              <a:gd name="connsiteX26" fmla="*/ 2959914 w 6858001"/>
              <a:gd name="connsiteY26" fmla="*/ 244234 h 5896352"/>
              <a:gd name="connsiteX27" fmla="*/ 3095702 w 6858001"/>
              <a:gd name="connsiteY27" fmla="*/ 247091 h 5896352"/>
              <a:gd name="connsiteX28" fmla="*/ 3232862 w 6858001"/>
              <a:gd name="connsiteY28" fmla="*/ 250117 h 5896352"/>
              <a:gd name="connsiteX29" fmla="*/ 3372765 w 6858001"/>
              <a:gd name="connsiteY29" fmla="*/ 252134 h 5896352"/>
              <a:gd name="connsiteX30" fmla="*/ 3514040 w 6858001"/>
              <a:gd name="connsiteY30" fmla="*/ 252134 h 5896352"/>
              <a:gd name="connsiteX31" fmla="*/ 3656686 w 6858001"/>
              <a:gd name="connsiteY31" fmla="*/ 253142 h 5896352"/>
              <a:gd name="connsiteX32" fmla="*/ 3800704 w 6858001"/>
              <a:gd name="connsiteY32" fmla="*/ 252134 h 5896352"/>
              <a:gd name="connsiteX33" fmla="*/ 3946780 w 6858001"/>
              <a:gd name="connsiteY33" fmla="*/ 250117 h 5896352"/>
              <a:gd name="connsiteX34" fmla="*/ 4092855 w 6858001"/>
              <a:gd name="connsiteY34" fmla="*/ 248268 h 5896352"/>
              <a:gd name="connsiteX35" fmla="*/ 4240988 w 6858001"/>
              <a:gd name="connsiteY35" fmla="*/ 244234 h 5896352"/>
              <a:gd name="connsiteX36" fmla="*/ 4390492 w 6858001"/>
              <a:gd name="connsiteY36" fmla="*/ 240032 h 5896352"/>
              <a:gd name="connsiteX37" fmla="*/ 4539997 w 6858001"/>
              <a:gd name="connsiteY37" fmla="*/ 235157 h 5896352"/>
              <a:gd name="connsiteX38" fmla="*/ 4690873 w 6858001"/>
              <a:gd name="connsiteY38" fmla="*/ 228266 h 5896352"/>
              <a:gd name="connsiteX39" fmla="*/ 4843120 w 6858001"/>
              <a:gd name="connsiteY39" fmla="*/ 220029 h 5896352"/>
              <a:gd name="connsiteX40" fmla="*/ 4996054 w 6858001"/>
              <a:gd name="connsiteY40" fmla="*/ 212129 h 5896352"/>
              <a:gd name="connsiteX41" fmla="*/ 5148987 w 6858001"/>
              <a:gd name="connsiteY41" fmla="*/ 202044 h 5896352"/>
              <a:gd name="connsiteX42" fmla="*/ 5303978 w 6858001"/>
              <a:gd name="connsiteY42" fmla="*/ 189941 h 5896352"/>
              <a:gd name="connsiteX43" fmla="*/ 5456911 w 6858001"/>
              <a:gd name="connsiteY43" fmla="*/ 177839 h 5896352"/>
              <a:gd name="connsiteX44" fmla="*/ 5612588 w 6858001"/>
              <a:gd name="connsiteY44" fmla="*/ 163887 h 5896352"/>
              <a:gd name="connsiteX45" fmla="*/ 5768950 w 6858001"/>
              <a:gd name="connsiteY45" fmla="*/ 148591 h 5896352"/>
              <a:gd name="connsiteX46" fmla="*/ 5923255 w 6858001"/>
              <a:gd name="connsiteY46" fmla="*/ 132455 h 5896352"/>
              <a:gd name="connsiteX47" fmla="*/ 6079618 w 6858001"/>
              <a:gd name="connsiteY47" fmla="*/ 113629 h 5896352"/>
              <a:gd name="connsiteX48" fmla="*/ 6235294 w 6858001"/>
              <a:gd name="connsiteY48" fmla="*/ 93458 h 5896352"/>
              <a:gd name="connsiteX49" fmla="*/ 6391657 w 6858001"/>
              <a:gd name="connsiteY49" fmla="*/ 73455 h 5896352"/>
              <a:gd name="connsiteX50" fmla="*/ 6547333 w 6858001"/>
              <a:gd name="connsiteY50" fmla="*/ 50091 h 5896352"/>
              <a:gd name="connsiteX51" fmla="*/ 6702324 w 6858001"/>
              <a:gd name="connsiteY51" fmla="*/ 26222 h 5896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896352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896352"/>
                </a:lnTo>
                <a:lnTo>
                  <a:pt x="0" y="5896351"/>
                </a:lnTo>
                <a:lnTo>
                  <a:pt x="0" y="904459"/>
                </a:lnTo>
                <a:lnTo>
                  <a:pt x="1" y="904459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841CC0-B7A9-4828-B82F-9C6B433BD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8E05919-D800-40FD-A3BD-4B9CC40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428412" cy="6858000"/>
            <a:chOff x="0" y="0"/>
            <a:chExt cx="11428412" cy="6858000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DE70C79C-8688-4786-8FCD-43A4B5D5B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13"/>
            <a:stretch/>
          </p:blipFill>
          <p:spPr>
            <a:xfrm>
              <a:off x="0" y="2669685"/>
              <a:ext cx="4037012" cy="418831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9A6338A0-2BDA-4E79-A762-AAD8608C0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640"/>
            <a:stretch/>
          </p:blipFill>
          <p:spPr>
            <a:xfrm>
              <a:off x="0" y="2892347"/>
              <a:ext cx="1522412" cy="2365453"/>
            </a:xfrm>
            <a:prstGeom prst="rect">
              <a:avLst/>
            </a:prstGeom>
          </p:spPr>
        </p:pic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B685624D-3645-4129-9FF6-0C59DBF23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tx2">
                    <a:alpha val="7000"/>
                    <a:lumMod val="60000"/>
                    <a:lumOff val="40000"/>
                  </a:schemeClr>
                </a:gs>
                <a:gs pos="69000">
                  <a:schemeClr val="tx2">
                    <a:alpha val="0"/>
                    <a:lumMod val="60000"/>
                    <a:lumOff val="40000"/>
                  </a:schemeClr>
                </a:gs>
                <a:gs pos="36000">
                  <a:schemeClr val="tx2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03F24C1B-E4C1-43E7-84B3-DD476F383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13"/>
            <a:stretch/>
          </p:blipFill>
          <p:spPr>
            <a:xfrm>
              <a:off x="7999412" y="0"/>
              <a:ext cx="1603387" cy="1141407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8725CE5D-088A-4522-9817-4B485D6E7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320"/>
            <a:stretch/>
          </p:blipFill>
          <p:spPr>
            <a:xfrm>
              <a:off x="8605878" y="6096000"/>
              <a:ext cx="993734" cy="7620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958581-1B60-870C-E355-847CF06CD5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307" y="1600200"/>
            <a:ext cx="4752399" cy="24532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Contact details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D311FD-9766-0B51-001A-2E0C1F292E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5233" y="4777379"/>
            <a:ext cx="5562121" cy="14478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Anis Miah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07462876757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anismiah78@outlook.com</a:t>
            </a:r>
          </a:p>
        </p:txBody>
      </p:sp>
      <p:pic>
        <p:nvPicPr>
          <p:cNvPr id="18" name="Graphic 17" descr="Receiver">
            <a:extLst>
              <a:ext uri="{FF2B5EF4-FFF2-40B4-BE49-F238E27FC236}">
                <a16:creationId xmlns:a16="http://schemas.microsoft.com/office/drawing/2014/main" id="{5C583F5A-0B30-C493-4B00-437FF75697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03354" y="2074882"/>
            <a:ext cx="2936836" cy="293683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9389498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520</TotalTime>
  <Words>265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Open Sans</vt:lpstr>
      <vt:lpstr>Wingdings 3</vt:lpstr>
      <vt:lpstr>Ion</vt:lpstr>
      <vt:lpstr>The importance of a  worldwide team in problem  solving</vt:lpstr>
      <vt:lpstr>               The challenge of                complex issues</vt:lpstr>
      <vt:lpstr>How the global team might influence how  the problem is defined</vt:lpstr>
      <vt:lpstr>Alternatives that might  work and their review</vt:lpstr>
      <vt:lpstr>Emotional intelligence in understanding individual       differences and team conflict resolution</vt:lpstr>
      <vt:lpstr>PowerPoint Presentation</vt:lpstr>
      <vt:lpstr>                      Questions</vt:lpstr>
      <vt:lpstr>Contact details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 importance of a  worldwide team in problem  solving</dc:title>
  <dc:creator>Liza Nassrin</dc:creator>
  <cp:lastModifiedBy>Liza Nassrin</cp:lastModifiedBy>
  <cp:revision>1</cp:revision>
  <dcterms:created xsi:type="dcterms:W3CDTF">2022-12-29T11:42:15Z</dcterms:created>
  <dcterms:modified xsi:type="dcterms:W3CDTF">2022-12-29T20:23:07Z</dcterms:modified>
</cp:coreProperties>
</file>