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0" r:id="rId2"/>
    <p:sldId id="271" r:id="rId3"/>
    <p:sldId id="257" r:id="rId4"/>
    <p:sldId id="258" r:id="rId5"/>
    <p:sldId id="259" r:id="rId6"/>
    <p:sldId id="260" r:id="rId7"/>
    <p:sldId id="261" r:id="rId8"/>
    <p:sldId id="262" r:id="rId9"/>
    <p:sldId id="263" r:id="rId10"/>
    <p:sldId id="264" r:id="rId11"/>
    <p:sldId id="265" r:id="rId12"/>
    <p:sldId id="266"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FF8A7-80DC-BBD5-6C85-A6DF370611F7}" v="324" dt="2026-07-12T23:50:44.403"/>
    <p1510:client id="{74566C35-61BE-0B01-70E3-464BC4CA7A55}" v="76" dt="2026-07-13T14:47:48.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7/13/2026</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9663508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7/13/2026</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2281167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7/13/2026</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095021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7/13/2026</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963952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7/13/2026</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73405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7/13/2026</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79840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7/13/2026</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14569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7/13/2026</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941655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7/13/2026</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417630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7/13/2026</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23049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7/13/2026</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919259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7/13/2026</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60340837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D1F0B-8D94-4327-C125-CA47F130752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178DD2B-0F86-4999-FDF0-1B6A76DB2EBA}"/>
              </a:ext>
            </a:extLst>
          </p:cNvPr>
          <p:cNvSpPr txBox="1"/>
          <p:nvPr/>
        </p:nvSpPr>
        <p:spPr>
          <a:xfrm>
            <a:off x="323953" y="2277264"/>
            <a:ext cx="3752747" cy="37425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sz="1600" kern="1200" dirty="0">
                <a:latin typeface="+mn-lt"/>
                <a:ea typeface="+mn-ea"/>
                <a:cs typeface="+mn-cs"/>
              </a:rPr>
              <a:t>Slide 1 – Cover Recruitment and Selection During </a:t>
            </a:r>
            <a:r>
              <a:rPr lang="en-US" sz="1600" kern="1200" dirty="0" err="1">
                <a:latin typeface="+mn-lt"/>
                <a:ea typeface="+mn-ea"/>
                <a:cs typeface="+mn-cs"/>
              </a:rPr>
              <a:t>Organisational</a:t>
            </a:r>
            <a:r>
              <a:rPr lang="en-US" sz="1600" kern="1200" dirty="0">
                <a:latin typeface="+mn-lt"/>
                <a:ea typeface="+mn-ea"/>
                <a:cs typeface="+mn-cs"/>
              </a:rPr>
              <a:t> Transformation Company: IKEA UK </a:t>
            </a:r>
          </a:p>
          <a:p>
            <a:pPr>
              <a:lnSpc>
                <a:spcPct val="110000"/>
              </a:lnSpc>
              <a:spcBef>
                <a:spcPts val="1000"/>
              </a:spcBef>
            </a:pPr>
            <a:endParaRPr lang="en-US" sz="1600" kern="1200">
              <a:latin typeface="+mn-lt"/>
              <a:ea typeface="+mn-ea"/>
              <a:cs typeface="+mn-cs"/>
            </a:endParaRPr>
          </a:p>
          <a:p>
            <a:pPr>
              <a:lnSpc>
                <a:spcPct val="110000"/>
              </a:lnSpc>
              <a:spcBef>
                <a:spcPts val="1000"/>
              </a:spcBef>
            </a:pPr>
            <a:r>
              <a:rPr lang="en-US" sz="1600" kern="1200">
                <a:latin typeface="+mn-lt"/>
                <a:ea typeface="+mn-ea"/>
                <a:cs typeface="+mn-cs"/>
              </a:rPr>
              <a:t> Module: LCLM5002  </a:t>
            </a:r>
          </a:p>
          <a:p>
            <a:pPr>
              <a:lnSpc>
                <a:spcPct val="110000"/>
              </a:lnSpc>
              <a:spcBef>
                <a:spcPts val="1000"/>
              </a:spcBef>
            </a:pPr>
            <a:r>
              <a:rPr lang="en-US" sz="1600" kern="1200">
                <a:latin typeface="+mn-lt"/>
                <a:ea typeface="+mn-ea"/>
                <a:cs typeface="+mn-cs"/>
              </a:rPr>
              <a:t> Developing and Managing Individuals and Teams </a:t>
            </a:r>
          </a:p>
          <a:p>
            <a:pPr>
              <a:lnSpc>
                <a:spcPct val="110000"/>
              </a:lnSpc>
              <a:spcBef>
                <a:spcPts val="1000"/>
              </a:spcBef>
            </a:pPr>
            <a:r>
              <a:rPr lang="en-US" sz="1600" kern="1200">
                <a:latin typeface="+mn-lt"/>
                <a:ea typeface="+mn-ea"/>
                <a:cs typeface="+mn-cs"/>
              </a:rPr>
              <a:t> Student Name: Marian Stanila </a:t>
            </a:r>
          </a:p>
          <a:p>
            <a:pPr>
              <a:lnSpc>
                <a:spcPct val="110000"/>
              </a:lnSpc>
              <a:spcBef>
                <a:spcPts val="1000"/>
              </a:spcBef>
            </a:pPr>
            <a:r>
              <a:rPr lang="en-US" sz="1600" kern="1200">
                <a:latin typeface="+mn-lt"/>
                <a:ea typeface="+mn-ea"/>
                <a:cs typeface="+mn-cs"/>
              </a:rPr>
              <a:t> Student Number: 2425466 </a:t>
            </a:r>
          </a:p>
          <a:p>
            <a:pPr>
              <a:lnSpc>
                <a:spcPct val="110000"/>
              </a:lnSpc>
              <a:spcBef>
                <a:spcPts val="1000"/>
              </a:spcBef>
            </a:pPr>
            <a:r>
              <a:rPr lang="en-US" sz="1600" kern="1200">
                <a:latin typeface="+mn-lt"/>
                <a:ea typeface="+mn-ea"/>
                <a:cs typeface="+mn-cs"/>
              </a:rPr>
              <a:t> Lecturer: </a:t>
            </a:r>
            <a:r>
              <a:rPr lang="en-US" sz="1600">
                <a:solidFill>
                  <a:srgbClr val="FFFFFF"/>
                </a:solidFill>
                <a:latin typeface="Neue Haas Grotesk Text Pro"/>
                <a:ea typeface="Source Sans Pro"/>
              </a:rPr>
              <a:t>Mubashir Qurashi</a:t>
            </a:r>
            <a:endParaRPr lang="en-US" sz="1600" kern="1200">
              <a:solidFill>
                <a:srgbClr val="FFFFFF"/>
              </a:solidFill>
              <a:latin typeface="Neue Haas Grotesk Text Pro"/>
              <a:ea typeface="Source Sans Pro"/>
            </a:endParaRPr>
          </a:p>
        </p:txBody>
      </p:sp>
      <p:sp>
        <p:nvSpPr>
          <p:cNvPr id="10" name="Date Placeholder 4">
            <a:extLst>
              <a:ext uri="{FF2B5EF4-FFF2-40B4-BE49-F238E27FC236}">
                <a16:creationId xmlns:a16="http://schemas.microsoft.com/office/drawing/2014/main" id="{23CF67E6-135B-F87F-FB96-1F6838D737E5}"/>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8A899B90-E0CD-4B22-950D-935246EF039C}" type="datetime1">
              <a:rPr lang="en-US" smtClean="0"/>
              <a:pPr>
                <a:spcAft>
                  <a:spcPts val="600"/>
                </a:spcAft>
              </a:pPr>
              <a:t>7/13/2026</a:t>
            </a:fld>
            <a:endParaRPr lang="en-US"/>
          </a:p>
        </p:txBody>
      </p:sp>
      <p:sp>
        <p:nvSpPr>
          <p:cNvPr id="12" name="Footer Placeholder 5">
            <a:extLst>
              <a:ext uri="{FF2B5EF4-FFF2-40B4-BE49-F238E27FC236}">
                <a16:creationId xmlns:a16="http://schemas.microsoft.com/office/drawing/2014/main" id="{488FAFFF-467F-B462-3FC3-A2A3123EF297}"/>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lnSpc>
                <a:spcPct val="90000"/>
              </a:lnSpc>
              <a:spcAft>
                <a:spcPts val="600"/>
              </a:spcAft>
            </a:pPr>
            <a:r>
              <a:rPr lang="en-US" sz="700" b="0" kern="1200" cap="all" spc="0" baseline="0">
                <a:latin typeface="+mn-lt"/>
                <a:ea typeface="+mn-ea"/>
                <a:cs typeface="+mn-cs"/>
              </a:rPr>
              <a:t>
              </a:t>
            </a:r>
          </a:p>
        </p:txBody>
      </p:sp>
      <p:sp>
        <p:nvSpPr>
          <p:cNvPr id="14" name="Slide Number Placeholder 6">
            <a:extLst>
              <a:ext uri="{FF2B5EF4-FFF2-40B4-BE49-F238E27FC236}">
                <a16:creationId xmlns:a16="http://schemas.microsoft.com/office/drawing/2014/main" id="{CE06B813-BD1F-ECA7-86E7-FECF81CC27B8}"/>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smtClean="0"/>
              <a:pPr>
                <a:spcAft>
                  <a:spcPts val="600"/>
                </a:spcAft>
              </a:pPr>
              <a:t>1</a:t>
            </a:fld>
            <a:endParaRPr lang="en-US"/>
          </a:p>
        </p:txBody>
      </p:sp>
      <p:pic>
        <p:nvPicPr>
          <p:cNvPr id="5" name="Picture 4">
            <a:extLst>
              <a:ext uri="{FF2B5EF4-FFF2-40B4-BE49-F238E27FC236}">
                <a16:creationId xmlns:a16="http://schemas.microsoft.com/office/drawing/2014/main" id="{F2497236-74CC-F640-91C1-4B3176E77B9F}"/>
              </a:ext>
            </a:extLst>
          </p:cNvPr>
          <p:cNvPicPr>
            <a:picLocks noChangeAspect="1"/>
          </p:cNvPicPr>
          <p:nvPr/>
        </p:nvPicPr>
        <p:blipFill>
          <a:blip r:embed="rId2"/>
          <a:stretch>
            <a:fillRect/>
          </a:stretch>
        </p:blipFill>
        <p:spPr>
          <a:xfrm>
            <a:off x="3727224" y="-908"/>
            <a:ext cx="4744810" cy="2041071"/>
          </a:xfrm>
          <a:prstGeom prst="rect">
            <a:avLst/>
          </a:prstGeom>
        </p:spPr>
      </p:pic>
    </p:spTree>
    <p:extLst>
      <p:ext uri="{BB962C8B-B14F-4D97-AF65-F5344CB8AC3E}">
        <p14:creationId xmlns:p14="http://schemas.microsoft.com/office/powerpoint/2010/main" val="4008599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2ADC7-3343-79B5-C52D-213A4B358109}"/>
            </a:ext>
          </a:extLst>
        </p:cNvPr>
        <p:cNvGrpSpPr/>
        <p:nvPr/>
      </p:nvGrpSpPr>
      <p:grpSpPr>
        <a:xfrm>
          <a:off x="0" y="0"/>
          <a:ext cx="0" cy="0"/>
          <a:chOff x="0" y="0"/>
          <a:chExt cx="0" cy="0"/>
        </a:xfrm>
      </p:grpSpPr>
      <p:pic>
        <p:nvPicPr>
          <p:cNvPr id="5" name="Picture 4" descr="This $25 IKEA Kitchen Upgrade Instantly Declutters Your Counters ...">
            <a:extLst>
              <a:ext uri="{FF2B5EF4-FFF2-40B4-BE49-F238E27FC236}">
                <a16:creationId xmlns:a16="http://schemas.microsoft.com/office/drawing/2014/main" id="{91CD576C-7ED9-4A1E-DB7A-2122108B102F}"/>
              </a:ext>
            </a:extLst>
          </p:cNvPr>
          <p:cNvPicPr>
            <a:picLocks noChangeAspect="1"/>
          </p:cNvPicPr>
          <p:nvPr/>
        </p:nvPicPr>
        <p:blipFill>
          <a:blip r:embed="rId2"/>
          <a:srcRect l="13146" r="3694" b="-1"/>
          <a:stretch>
            <a:fillRect/>
          </a:stretch>
        </p:blipFill>
        <p:spPr>
          <a:xfrm>
            <a:off x="5105400" y="702452"/>
            <a:ext cx="6249988" cy="5317347"/>
          </a:xfrm>
          <a:prstGeom prst="rect">
            <a:avLst/>
          </a:prstGeom>
          <a:noFill/>
        </p:spPr>
      </p:pic>
      <p:sp>
        <p:nvSpPr>
          <p:cNvPr id="2" name="TextBox 1">
            <a:extLst>
              <a:ext uri="{FF2B5EF4-FFF2-40B4-BE49-F238E27FC236}">
                <a16:creationId xmlns:a16="http://schemas.microsoft.com/office/drawing/2014/main" id="{92BBDD06-3478-9C6C-21B4-60BEB0FCF465}"/>
              </a:ext>
            </a:extLst>
          </p:cNvPr>
          <p:cNvSpPr txBox="1"/>
          <p:nvPr/>
        </p:nvSpPr>
        <p:spPr>
          <a:xfrm>
            <a:off x="323953" y="2277264"/>
            <a:ext cx="3752747" cy="37425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sz="1400" kern="1200">
                <a:latin typeface="+mn-lt"/>
                <a:ea typeface="+mn-ea"/>
                <a:cs typeface="+mn-cs"/>
              </a:rPr>
              <a:t>Slide 2 – Table of Contents Introduction IKEA and organisational transformation       </a:t>
            </a:r>
          </a:p>
          <a:p>
            <a:pPr>
              <a:lnSpc>
                <a:spcPct val="110000"/>
              </a:lnSpc>
              <a:spcBef>
                <a:spcPts val="1000"/>
              </a:spcBef>
            </a:pPr>
            <a:endParaRPr lang="en-US" sz="1400" kern="1200">
              <a:latin typeface="+mn-lt"/>
              <a:ea typeface="+mn-ea"/>
              <a:cs typeface="+mn-cs"/>
            </a:endParaRPr>
          </a:p>
          <a:p>
            <a:pPr>
              <a:lnSpc>
                <a:spcPct val="110000"/>
              </a:lnSpc>
              <a:spcBef>
                <a:spcPts val="1000"/>
              </a:spcBef>
            </a:pPr>
            <a:r>
              <a:rPr lang="en-US" sz="1400" kern="1200">
                <a:latin typeface="+mn-lt"/>
                <a:ea typeface="+mn-ea"/>
                <a:cs typeface="+mn-cs"/>
              </a:rPr>
              <a:t> Recruitment process </a:t>
            </a:r>
          </a:p>
          <a:p>
            <a:pPr>
              <a:lnSpc>
                <a:spcPct val="110000"/>
              </a:lnSpc>
              <a:spcBef>
                <a:spcPts val="1000"/>
              </a:spcBef>
            </a:pPr>
            <a:r>
              <a:rPr lang="en-US" sz="1400" kern="1200">
                <a:latin typeface="+mn-lt"/>
                <a:ea typeface="+mn-ea"/>
                <a:cs typeface="+mn-cs"/>
              </a:rPr>
              <a:t> Structured interview </a:t>
            </a:r>
          </a:p>
          <a:p>
            <a:pPr>
              <a:lnSpc>
                <a:spcPct val="110000"/>
              </a:lnSpc>
              <a:spcBef>
                <a:spcPts val="1000"/>
              </a:spcBef>
            </a:pPr>
            <a:r>
              <a:rPr lang="en-US" sz="1400" kern="1200">
                <a:latin typeface="+mn-lt"/>
                <a:ea typeface="+mn-ea"/>
                <a:cs typeface="+mn-cs"/>
              </a:rPr>
              <a:t> Competency-based interview </a:t>
            </a:r>
          </a:p>
          <a:p>
            <a:pPr>
              <a:lnSpc>
                <a:spcPct val="110000"/>
              </a:lnSpc>
              <a:spcBef>
                <a:spcPts val="1000"/>
              </a:spcBef>
            </a:pPr>
            <a:r>
              <a:rPr lang="en-US" sz="1400" kern="1200">
                <a:latin typeface="+mn-lt"/>
                <a:ea typeface="+mn-ea"/>
                <a:cs typeface="+mn-cs"/>
              </a:rPr>
              <a:t> Panel interview</a:t>
            </a:r>
          </a:p>
          <a:p>
            <a:pPr>
              <a:lnSpc>
                <a:spcPct val="110000"/>
              </a:lnSpc>
              <a:spcBef>
                <a:spcPts val="1000"/>
              </a:spcBef>
            </a:pPr>
            <a:r>
              <a:rPr lang="en-US" sz="1400" kern="1200">
                <a:latin typeface="+mn-lt"/>
                <a:ea typeface="+mn-ea"/>
                <a:cs typeface="+mn-cs"/>
              </a:rPr>
              <a:t> Questioning techniques </a:t>
            </a:r>
          </a:p>
          <a:p>
            <a:pPr>
              <a:lnSpc>
                <a:spcPct val="110000"/>
              </a:lnSpc>
              <a:spcBef>
                <a:spcPts val="1000"/>
              </a:spcBef>
            </a:pPr>
            <a:r>
              <a:rPr lang="en-US" sz="1400" kern="1200">
                <a:latin typeface="+mn-lt"/>
                <a:ea typeface="+mn-ea"/>
                <a:cs typeface="+mn-cs"/>
              </a:rPr>
              <a:t> Face-to-face vs virtual interviews Recommendations </a:t>
            </a:r>
          </a:p>
          <a:p>
            <a:pPr>
              <a:lnSpc>
                <a:spcPct val="110000"/>
              </a:lnSpc>
              <a:spcBef>
                <a:spcPts val="1000"/>
              </a:spcBef>
            </a:pPr>
            <a:r>
              <a:rPr lang="en-US" sz="1400" kern="1200">
                <a:latin typeface="+mn-lt"/>
                <a:ea typeface="+mn-ea"/>
                <a:cs typeface="+mn-cs"/>
              </a:rPr>
              <a:t>Conclusion References</a:t>
            </a:r>
          </a:p>
          <a:p>
            <a:pPr>
              <a:lnSpc>
                <a:spcPct val="110000"/>
              </a:lnSpc>
              <a:spcBef>
                <a:spcPts val="1000"/>
              </a:spcBef>
            </a:pPr>
            <a:endParaRPr lang="en-US" sz="1400" kern="1200">
              <a:latin typeface="+mn-lt"/>
              <a:ea typeface="+mn-ea"/>
              <a:cs typeface="+mn-cs"/>
            </a:endParaRPr>
          </a:p>
        </p:txBody>
      </p:sp>
      <p:sp>
        <p:nvSpPr>
          <p:cNvPr id="11" name="Date Placeholder 4">
            <a:extLst>
              <a:ext uri="{FF2B5EF4-FFF2-40B4-BE49-F238E27FC236}">
                <a16:creationId xmlns:a16="http://schemas.microsoft.com/office/drawing/2014/main" id="{55B21A0E-5541-358A-4384-8E21AF7BA7FD}"/>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8D020759-B3CF-47BC-A232-464270842107}"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77BDAB60-D37F-EBD5-674F-A4033FAE228F}"/>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lnSpc>
                <a:spcPct val="90000"/>
              </a:lnSpc>
              <a:spcAft>
                <a:spcPts val="600"/>
              </a:spcAft>
            </a:pPr>
            <a:r>
              <a:rPr lang="en-US" sz="700" b="0" kern="1200" cap="all" spc="0" baseline="0">
                <a:latin typeface="+mn-lt"/>
                <a:ea typeface="+mn-ea"/>
                <a:cs typeface="+mn-cs"/>
              </a:rPr>
              <a:t>
              </a:t>
            </a:r>
          </a:p>
        </p:txBody>
      </p:sp>
      <p:sp>
        <p:nvSpPr>
          <p:cNvPr id="15" name="Slide Number Placeholder 6">
            <a:extLst>
              <a:ext uri="{FF2B5EF4-FFF2-40B4-BE49-F238E27FC236}">
                <a16:creationId xmlns:a16="http://schemas.microsoft.com/office/drawing/2014/main" id="{64DB98F6-4B7F-29B9-CF5A-BC1F307D02B8}"/>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smtClean="0"/>
              <a:pPr>
                <a:spcAft>
                  <a:spcPts val="600"/>
                </a:spcAft>
              </a:pPr>
              <a:t>2</a:t>
            </a:fld>
            <a:endParaRPr lang="en-US"/>
          </a:p>
        </p:txBody>
      </p:sp>
    </p:spTree>
    <p:extLst>
      <p:ext uri="{BB962C8B-B14F-4D97-AF65-F5344CB8AC3E}">
        <p14:creationId xmlns:p14="http://schemas.microsoft.com/office/powerpoint/2010/main" val="3407581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6CE957-887B-B679-E4C9-A185A8ABCC4F}"/>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700"/>
              <a:t>Slide 3 – IKEA and Organisational Transformation About IKEA Founded in Sweden in 1943 Operates throughout the UK Focuses on affordable and sustainable furniture Investing in digital technology and e-commerce Recruiting new talent to support transformation Speaker notes IKEA is transforming its business by expanding digital services, improving sustainability and investing in technology. These changes require skilled employees who can adapt quickly to new systems and customer expectations.</a:t>
            </a:r>
          </a:p>
          <a:p>
            <a:pPr marL="228600" indent="-228600">
              <a:lnSpc>
                <a:spcPct val="110000"/>
              </a:lnSpc>
              <a:spcBef>
                <a:spcPts val="1000"/>
              </a:spcBef>
              <a:buFont typeface="Arial" panose="020B0604020202020204" pitchFamily="34" charset="0"/>
              <a:buChar char="•"/>
            </a:pPr>
            <a:endParaRPr lang="en-US" sz="1700"/>
          </a:p>
        </p:txBody>
      </p:sp>
      <p:pic>
        <p:nvPicPr>
          <p:cNvPr id="4" name="Picture 3" descr="This $25 IKEA Kitchen Upgrade Instantly Declutters Your Counters ...">
            <a:extLst>
              <a:ext uri="{FF2B5EF4-FFF2-40B4-BE49-F238E27FC236}">
                <a16:creationId xmlns:a16="http://schemas.microsoft.com/office/drawing/2014/main" id="{0FC30729-163E-4976-724F-48448B467B70}"/>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79EB5231-D337-89C7-1533-CF034AB75BBF}"/>
              </a:ext>
            </a:extLst>
          </p:cNvPr>
          <p:cNvSpPr>
            <a:spLocks noGrp="1"/>
          </p:cNvSpPr>
          <p:nvPr>
            <p:ph type="dt" sz="half" idx="10"/>
          </p:nvPr>
        </p:nvSpPr>
        <p:spPr>
          <a:xfrm>
            <a:off x="340137" y="63202"/>
            <a:ext cx="2743200" cy="318221"/>
          </a:xfrm>
        </p:spPr>
        <p:txBody>
          <a:bodyPr/>
          <a:lstStyle/>
          <a:p>
            <a:pPr>
              <a:spcAft>
                <a:spcPts val="600"/>
              </a:spcAft>
            </a:pPr>
            <a:fld id="{7F9AD0D3-C7EB-4639-B5F3-046FAE5397FD}"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689416D9-85F5-A3DB-BD53-03932A02C6DC}"/>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23241979-B49F-DABD-65EA-321B59D7B457}"/>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3</a:t>
            </a:fld>
            <a:endParaRPr lang="en-US"/>
          </a:p>
        </p:txBody>
      </p:sp>
    </p:spTree>
    <p:extLst>
      <p:ext uri="{BB962C8B-B14F-4D97-AF65-F5344CB8AC3E}">
        <p14:creationId xmlns:p14="http://schemas.microsoft.com/office/powerpoint/2010/main" val="2818483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8DCF19-09E7-4DA4-A5A9-2B3FABE0BB66}"/>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700"/>
              <a:t>Slide 4 – Recruitment Process Job Analysis Identify duties and responsibilities. Job Description Explain tasks and reporting relationships. Person Specification Skills Qualifications Experience Personal qualities Advertisement Platforms IKEA Careers LinkedIn Indeed University recruitment Speaker notes Recruitment begins with understanding the job requirements before advertising the vacancy. A clear job description and person specification help attract suitable applicants.</a:t>
            </a:r>
          </a:p>
          <a:p>
            <a:pPr marL="228600" indent="-228600">
              <a:lnSpc>
                <a:spcPct val="110000"/>
              </a:lnSpc>
              <a:spcBef>
                <a:spcPts val="1000"/>
              </a:spcBef>
              <a:buFont typeface="Arial" panose="020B0604020202020204" pitchFamily="34" charset="0"/>
              <a:buChar char="•"/>
            </a:pPr>
            <a:endParaRPr lang="en-US" sz="1700"/>
          </a:p>
        </p:txBody>
      </p:sp>
      <p:pic>
        <p:nvPicPr>
          <p:cNvPr id="4" name="Picture 3" descr="This $25 IKEA Kitchen Upgrade Instantly Declutters Your Counters ...">
            <a:extLst>
              <a:ext uri="{FF2B5EF4-FFF2-40B4-BE49-F238E27FC236}">
                <a16:creationId xmlns:a16="http://schemas.microsoft.com/office/drawing/2014/main" id="{532F4711-2067-A61B-7AD4-4289FBA3DE65}"/>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42840696-0FDF-6CAA-A34F-CD032D8E5F63}"/>
              </a:ext>
            </a:extLst>
          </p:cNvPr>
          <p:cNvSpPr>
            <a:spLocks noGrp="1"/>
          </p:cNvSpPr>
          <p:nvPr>
            <p:ph type="dt" sz="half" idx="10"/>
          </p:nvPr>
        </p:nvSpPr>
        <p:spPr>
          <a:xfrm>
            <a:off x="340137" y="63202"/>
            <a:ext cx="2743200" cy="318221"/>
          </a:xfrm>
        </p:spPr>
        <p:txBody>
          <a:bodyPr/>
          <a:lstStyle/>
          <a:p>
            <a:pPr>
              <a:spcAft>
                <a:spcPts val="600"/>
              </a:spcAft>
            </a:pPr>
            <a:fld id="{B6CDFBD8-BA86-45E9-B20D-44C5F93ED5F6}"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EA3239F0-C144-32C4-1B4E-1BDAF7B44407}"/>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EDF1E0E8-631A-4870-30C6-E19DB0B31974}"/>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4</a:t>
            </a:fld>
            <a:endParaRPr lang="en-US"/>
          </a:p>
        </p:txBody>
      </p:sp>
    </p:spTree>
    <p:extLst>
      <p:ext uri="{BB962C8B-B14F-4D97-AF65-F5344CB8AC3E}">
        <p14:creationId xmlns:p14="http://schemas.microsoft.com/office/powerpoint/2010/main" val="3548190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7306BE-94F9-ACE5-9CC7-E3EAA7B3F283}"/>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a:t>Slide 5 – Structured Interview Advantages Same questions for every candidate Fair and objective Easy comparison Reduces interviewer bias Disadvantages Less flexibility Limited opportunity to explore answers</a:t>
            </a:r>
          </a:p>
          <a:p>
            <a:pPr marL="228600" indent="-228600">
              <a:lnSpc>
                <a:spcPct val="120000"/>
              </a:lnSpc>
              <a:spcBef>
                <a:spcPts val="1000"/>
              </a:spcBef>
              <a:buFont typeface="Arial" panose="020B0604020202020204" pitchFamily="34" charset="0"/>
              <a:buChar char="•"/>
            </a:pPr>
            <a:endParaRPr lang="en-US" sz="2000"/>
          </a:p>
        </p:txBody>
      </p:sp>
      <p:pic>
        <p:nvPicPr>
          <p:cNvPr id="4" name="Picture 3" descr="This $25 IKEA Kitchen Upgrade Instantly Declutters Your Counters ...">
            <a:extLst>
              <a:ext uri="{FF2B5EF4-FFF2-40B4-BE49-F238E27FC236}">
                <a16:creationId xmlns:a16="http://schemas.microsoft.com/office/drawing/2014/main" id="{7E24C2B3-CDB6-5CA1-87BB-687CD2410B3E}"/>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09B3CBAD-BF33-1740-C7C5-64827F909908}"/>
              </a:ext>
            </a:extLst>
          </p:cNvPr>
          <p:cNvSpPr>
            <a:spLocks noGrp="1"/>
          </p:cNvSpPr>
          <p:nvPr>
            <p:ph type="dt" sz="half" idx="10"/>
          </p:nvPr>
        </p:nvSpPr>
        <p:spPr>
          <a:xfrm>
            <a:off x="340137" y="63202"/>
            <a:ext cx="2743200" cy="318221"/>
          </a:xfrm>
        </p:spPr>
        <p:txBody>
          <a:bodyPr/>
          <a:lstStyle/>
          <a:p>
            <a:pPr>
              <a:spcAft>
                <a:spcPts val="600"/>
              </a:spcAft>
            </a:pPr>
            <a:fld id="{9EC98FBC-F4B3-4373-849E-7658A4E53787}"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54EA9EE3-29D1-E1A3-36AE-BD1E0986B837}"/>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3535A04C-D798-4B76-4D27-CF2C7517A628}"/>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5</a:t>
            </a:fld>
            <a:endParaRPr lang="en-US"/>
          </a:p>
        </p:txBody>
      </p:sp>
    </p:spTree>
    <p:extLst>
      <p:ext uri="{BB962C8B-B14F-4D97-AF65-F5344CB8AC3E}">
        <p14:creationId xmlns:p14="http://schemas.microsoft.com/office/powerpoint/2010/main" val="1279245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B2A92B-859B-8A42-94B9-EBF413D70E7C}"/>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1900"/>
              <a:t>Slide 6 – Competency-Based Interview Purpose Evaluate previous behaviour to predict future performance. Example Questions Tell me about a time you solved a difficult problem. Describe a situation where you worked under pressure. Explain how you managed conflict within a team. Advantages Predicts job performance Measures practical experience</a:t>
            </a:r>
          </a:p>
          <a:p>
            <a:pPr marL="228600" indent="-228600">
              <a:lnSpc>
                <a:spcPct val="120000"/>
              </a:lnSpc>
              <a:spcBef>
                <a:spcPts val="1000"/>
              </a:spcBef>
              <a:buFont typeface="Arial" panose="020B0604020202020204" pitchFamily="34" charset="0"/>
              <a:buChar char="•"/>
            </a:pPr>
            <a:endParaRPr lang="en-US" sz="1900"/>
          </a:p>
        </p:txBody>
      </p:sp>
      <p:pic>
        <p:nvPicPr>
          <p:cNvPr id="4" name="Picture 3" descr="This $25 IKEA Kitchen Upgrade Instantly Declutters Your Counters ...">
            <a:extLst>
              <a:ext uri="{FF2B5EF4-FFF2-40B4-BE49-F238E27FC236}">
                <a16:creationId xmlns:a16="http://schemas.microsoft.com/office/drawing/2014/main" id="{0A1AA566-98A1-53A8-C4BE-BFE7D55AE703}"/>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9BD783AB-C1C4-5E72-68E3-C3E621A761AE}"/>
              </a:ext>
            </a:extLst>
          </p:cNvPr>
          <p:cNvSpPr>
            <a:spLocks noGrp="1"/>
          </p:cNvSpPr>
          <p:nvPr>
            <p:ph type="dt" sz="half" idx="10"/>
          </p:nvPr>
        </p:nvSpPr>
        <p:spPr>
          <a:xfrm>
            <a:off x="340137" y="63202"/>
            <a:ext cx="2743200" cy="318221"/>
          </a:xfrm>
        </p:spPr>
        <p:txBody>
          <a:bodyPr/>
          <a:lstStyle/>
          <a:p>
            <a:pPr>
              <a:spcAft>
                <a:spcPts val="600"/>
              </a:spcAft>
            </a:pPr>
            <a:fld id="{89006CB1-4CBB-41F8-BBFE-07AC990A08F7}"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31B13EAE-F274-BC17-B994-C5EF814BDAB7}"/>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BA747F3A-488F-AB70-0803-005410ADEB77}"/>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6</a:t>
            </a:fld>
            <a:endParaRPr lang="en-US"/>
          </a:p>
        </p:txBody>
      </p:sp>
    </p:spTree>
    <p:extLst>
      <p:ext uri="{BB962C8B-B14F-4D97-AF65-F5344CB8AC3E}">
        <p14:creationId xmlns:p14="http://schemas.microsoft.com/office/powerpoint/2010/main" val="2513479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B68BFA-6B84-3E00-FEED-448F615958A8}"/>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a:t>Slide 7 – Panel Interview Panel includes HR Manager Department Manager Future Team Leader Advantages Different opinions Better decision-making Fairer recruitment process Disadvantages Can be stressful for candidates Takes longer to organise</a:t>
            </a:r>
          </a:p>
          <a:p>
            <a:pPr marL="228600" indent="-228600">
              <a:lnSpc>
                <a:spcPct val="120000"/>
              </a:lnSpc>
              <a:spcBef>
                <a:spcPts val="1000"/>
              </a:spcBef>
              <a:buFont typeface="Arial" panose="020B0604020202020204" pitchFamily="34" charset="0"/>
              <a:buChar char="•"/>
            </a:pPr>
            <a:endParaRPr lang="en-US" sz="2000"/>
          </a:p>
        </p:txBody>
      </p:sp>
      <p:pic>
        <p:nvPicPr>
          <p:cNvPr id="4" name="Picture 3" descr="This $25 IKEA Kitchen Upgrade Instantly Declutters Your Counters ...">
            <a:extLst>
              <a:ext uri="{FF2B5EF4-FFF2-40B4-BE49-F238E27FC236}">
                <a16:creationId xmlns:a16="http://schemas.microsoft.com/office/drawing/2014/main" id="{3B468542-6C83-8388-D830-BC0C516F01CD}"/>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384C8820-67A2-2C39-1471-BF68A644ABA5}"/>
              </a:ext>
            </a:extLst>
          </p:cNvPr>
          <p:cNvSpPr>
            <a:spLocks noGrp="1"/>
          </p:cNvSpPr>
          <p:nvPr>
            <p:ph type="dt" sz="half" idx="10"/>
          </p:nvPr>
        </p:nvSpPr>
        <p:spPr>
          <a:xfrm>
            <a:off x="340137" y="63202"/>
            <a:ext cx="2743200" cy="318221"/>
          </a:xfrm>
        </p:spPr>
        <p:txBody>
          <a:bodyPr/>
          <a:lstStyle/>
          <a:p>
            <a:pPr>
              <a:spcAft>
                <a:spcPts val="600"/>
              </a:spcAft>
            </a:pPr>
            <a:fld id="{2F84950C-9327-4880-A2C0-16584195264B}"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630E7EC7-D7A3-6503-2CC5-38D34E0BB9DA}"/>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F96335A7-0332-C1B5-6610-91846B826F51}"/>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7</a:t>
            </a:fld>
            <a:endParaRPr lang="en-US"/>
          </a:p>
        </p:txBody>
      </p:sp>
    </p:spTree>
    <p:extLst>
      <p:ext uri="{BB962C8B-B14F-4D97-AF65-F5344CB8AC3E}">
        <p14:creationId xmlns:p14="http://schemas.microsoft.com/office/powerpoint/2010/main" val="1705195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098D5-A403-F962-06ED-34AAC8522CE3}"/>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a:t>Slide 8 – Questioning Techniques Behavioural Questions "What did you do?" Situational Questions "What would you do?" Competency Questions "What skills have you demonstrated?" Probing Questions "Can you explain further?" These techniques help IKEA identify candidates capable of supporting organisational change.</a:t>
            </a:r>
          </a:p>
          <a:p>
            <a:pPr marL="228600" indent="-228600">
              <a:lnSpc>
                <a:spcPct val="120000"/>
              </a:lnSpc>
              <a:spcBef>
                <a:spcPts val="1000"/>
              </a:spcBef>
              <a:buFont typeface="Arial" panose="020B0604020202020204" pitchFamily="34" charset="0"/>
              <a:buChar char="•"/>
            </a:pPr>
            <a:endParaRPr lang="en-US" sz="2000"/>
          </a:p>
        </p:txBody>
      </p:sp>
      <p:pic>
        <p:nvPicPr>
          <p:cNvPr id="4" name="Picture 3" descr="This $25 IKEA Kitchen Upgrade Instantly Declutters Your Counters ...">
            <a:extLst>
              <a:ext uri="{FF2B5EF4-FFF2-40B4-BE49-F238E27FC236}">
                <a16:creationId xmlns:a16="http://schemas.microsoft.com/office/drawing/2014/main" id="{4D1BE81A-7E5C-A9AE-CCE2-AB66EFC7A10A}"/>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C81F3FD6-6032-6E58-7725-AEF546380181}"/>
              </a:ext>
            </a:extLst>
          </p:cNvPr>
          <p:cNvSpPr>
            <a:spLocks noGrp="1"/>
          </p:cNvSpPr>
          <p:nvPr>
            <p:ph type="dt" sz="half" idx="10"/>
          </p:nvPr>
        </p:nvSpPr>
        <p:spPr>
          <a:xfrm>
            <a:off x="340137" y="63202"/>
            <a:ext cx="2743200" cy="318221"/>
          </a:xfrm>
        </p:spPr>
        <p:txBody>
          <a:bodyPr/>
          <a:lstStyle/>
          <a:p>
            <a:pPr>
              <a:spcAft>
                <a:spcPts val="600"/>
              </a:spcAft>
            </a:pPr>
            <a:fld id="{921D0E64-D72A-48C6-BD2C-5336D3550E32}"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C7424931-FE3A-BA46-5150-6B0E48C60975}"/>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A1C35300-62B9-DE61-361E-165B949F343E}"/>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8</a:t>
            </a:fld>
            <a:endParaRPr lang="en-US"/>
          </a:p>
        </p:txBody>
      </p:sp>
    </p:spTree>
    <p:extLst>
      <p:ext uri="{BB962C8B-B14F-4D97-AF65-F5344CB8AC3E}">
        <p14:creationId xmlns:p14="http://schemas.microsoft.com/office/powerpoint/2010/main" val="2646576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193A1-4BF1-7611-905F-C55F129B3625}"/>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900"/>
              <a:t>Slide 9 – Face-to-Face vs Virtual Interviews Face-to-Face Virtual Better personal interaction Lower cost Easier to observe body language Faster recruitment Better for final interviews Suitable for first-stage screening More expensive Depends on technology Recommendation Use virtual interviews for initial screening and face-to-face interviews for final selection.</a:t>
            </a:r>
          </a:p>
          <a:p>
            <a:pPr marL="228600" indent="-228600">
              <a:lnSpc>
                <a:spcPct val="110000"/>
              </a:lnSpc>
              <a:spcBef>
                <a:spcPts val="1000"/>
              </a:spcBef>
              <a:buFont typeface="Arial" panose="020B0604020202020204" pitchFamily="34" charset="0"/>
              <a:buChar char="•"/>
            </a:pPr>
            <a:endParaRPr lang="en-US" sz="1900"/>
          </a:p>
        </p:txBody>
      </p:sp>
      <p:pic>
        <p:nvPicPr>
          <p:cNvPr id="4" name="Picture 3" descr="This $25 IKEA Kitchen Upgrade Instantly Declutters Your Counters ...">
            <a:extLst>
              <a:ext uri="{FF2B5EF4-FFF2-40B4-BE49-F238E27FC236}">
                <a16:creationId xmlns:a16="http://schemas.microsoft.com/office/drawing/2014/main" id="{09BDE550-8FE8-51AE-B885-9D56EAAE0627}"/>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970184C3-0953-DAF2-7C07-28D24258225B}"/>
              </a:ext>
            </a:extLst>
          </p:cNvPr>
          <p:cNvSpPr>
            <a:spLocks noGrp="1"/>
          </p:cNvSpPr>
          <p:nvPr>
            <p:ph type="dt" sz="half" idx="10"/>
          </p:nvPr>
        </p:nvSpPr>
        <p:spPr>
          <a:xfrm>
            <a:off x="340137" y="63202"/>
            <a:ext cx="2743200" cy="318221"/>
          </a:xfrm>
        </p:spPr>
        <p:txBody>
          <a:bodyPr/>
          <a:lstStyle/>
          <a:p>
            <a:pPr>
              <a:spcAft>
                <a:spcPts val="600"/>
              </a:spcAft>
            </a:pPr>
            <a:fld id="{EA5C6414-03D2-4237-8BC4-A6B21138F2E0}"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21FFEEAD-124A-26A7-71CF-5F72F364ADF5}"/>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40095FA3-22E3-A85A-1F8C-415CF5A18625}"/>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9</a:t>
            </a:fld>
            <a:endParaRPr lang="en-US"/>
          </a:p>
        </p:txBody>
      </p:sp>
    </p:spTree>
    <p:extLst>
      <p:ext uri="{BB962C8B-B14F-4D97-AF65-F5344CB8AC3E}">
        <p14:creationId xmlns:p14="http://schemas.microsoft.com/office/powerpoint/2010/main" val="2930562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9E4988-AD57-8B49-995C-EAB5A57CF022}"/>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a:t>Slide 10 – Recommendations Use AI for CV screening Increase graduate recruitment Improve diversity and inclusion Strengthen employer branding Continue competency-based recruitment Provide interviewer training</a:t>
            </a:r>
          </a:p>
          <a:p>
            <a:pPr marL="228600" indent="-228600">
              <a:lnSpc>
                <a:spcPct val="120000"/>
              </a:lnSpc>
              <a:spcBef>
                <a:spcPts val="1000"/>
              </a:spcBef>
              <a:buFont typeface="Arial" panose="020B0604020202020204" pitchFamily="34" charset="0"/>
              <a:buChar char="•"/>
            </a:pPr>
            <a:endParaRPr lang="en-US" sz="2000"/>
          </a:p>
        </p:txBody>
      </p:sp>
      <p:pic>
        <p:nvPicPr>
          <p:cNvPr id="4" name="Picture 3" descr="This $25 IKEA Kitchen Upgrade Instantly Declutters Your Counters ...">
            <a:extLst>
              <a:ext uri="{FF2B5EF4-FFF2-40B4-BE49-F238E27FC236}">
                <a16:creationId xmlns:a16="http://schemas.microsoft.com/office/drawing/2014/main" id="{C4DD7E07-A4F4-F0DF-F717-65B5E6DB9620}"/>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AB95F851-CAE0-A65B-566F-FFEF4BD27B3E}"/>
              </a:ext>
            </a:extLst>
          </p:cNvPr>
          <p:cNvSpPr>
            <a:spLocks noGrp="1"/>
          </p:cNvSpPr>
          <p:nvPr>
            <p:ph type="dt" sz="half" idx="10"/>
          </p:nvPr>
        </p:nvSpPr>
        <p:spPr>
          <a:xfrm>
            <a:off x="340137" y="63202"/>
            <a:ext cx="2743200" cy="318221"/>
          </a:xfrm>
        </p:spPr>
        <p:txBody>
          <a:bodyPr/>
          <a:lstStyle/>
          <a:p>
            <a:pPr>
              <a:spcAft>
                <a:spcPts val="600"/>
              </a:spcAft>
            </a:pPr>
            <a:fld id="{3E3F5DC7-E286-4589-A6FE-83E15C2A8188}"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49DFFD6A-8B43-3CFE-F372-E500938A9755}"/>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B5116659-1DDD-FB92-82CC-BE97A6375154}"/>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10</a:t>
            </a:fld>
            <a:endParaRPr lang="en-US"/>
          </a:p>
        </p:txBody>
      </p:sp>
    </p:spTree>
    <p:extLst>
      <p:ext uri="{BB962C8B-B14F-4D97-AF65-F5344CB8AC3E}">
        <p14:creationId xmlns:p14="http://schemas.microsoft.com/office/powerpoint/2010/main" val="2694969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A0D1A8-900E-F886-EB79-5B457D1D621D}"/>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1900"/>
              <a:t>Slide 11 – Conclusion Recruitment is essential during organisational transformation. Structured recruitment improves fairness. Competency-based interviews identify high-performing candidates. Combining virtual and face-to-face interviews creates the most effective recruitment strategy. IKEA should continue investing in people to support long-term growth.</a:t>
            </a:r>
          </a:p>
          <a:p>
            <a:pPr marL="228600" indent="-228600">
              <a:lnSpc>
                <a:spcPct val="120000"/>
              </a:lnSpc>
              <a:spcBef>
                <a:spcPts val="1000"/>
              </a:spcBef>
              <a:buFont typeface="Arial" panose="020B0604020202020204" pitchFamily="34" charset="0"/>
              <a:buChar char="•"/>
            </a:pPr>
            <a:endParaRPr lang="en-US" sz="1900"/>
          </a:p>
        </p:txBody>
      </p:sp>
      <p:pic>
        <p:nvPicPr>
          <p:cNvPr id="4" name="Picture 3" descr="This $25 IKEA Kitchen Upgrade Instantly Declutters Your Counters ...">
            <a:extLst>
              <a:ext uri="{FF2B5EF4-FFF2-40B4-BE49-F238E27FC236}">
                <a16:creationId xmlns:a16="http://schemas.microsoft.com/office/drawing/2014/main" id="{031D6B1A-D133-8447-E7B5-9F2B2043C65A}"/>
              </a:ext>
            </a:extLst>
          </p:cNvPr>
          <p:cNvPicPr>
            <a:picLocks noChangeAspect="1"/>
          </p:cNvPicPr>
          <p:nvPr/>
        </p:nvPicPr>
        <p:blipFill>
          <a:blip r:embed="rId2"/>
          <a:srcRect l="13146" r="3694" b="-1"/>
          <a:stretch>
            <a:fillRect/>
          </a:stretch>
        </p:blipFill>
        <p:spPr>
          <a:xfrm>
            <a:off x="6379560" y="2096810"/>
            <a:ext cx="4770191" cy="4058372"/>
          </a:xfrm>
          <a:prstGeom prst="rect">
            <a:avLst/>
          </a:prstGeom>
          <a:noFill/>
        </p:spPr>
      </p:pic>
      <p:sp>
        <p:nvSpPr>
          <p:cNvPr id="11" name="Date Placeholder 4">
            <a:extLst>
              <a:ext uri="{FF2B5EF4-FFF2-40B4-BE49-F238E27FC236}">
                <a16:creationId xmlns:a16="http://schemas.microsoft.com/office/drawing/2014/main" id="{5197E747-DB9A-0CA7-5379-9825BDACBE8C}"/>
              </a:ext>
            </a:extLst>
          </p:cNvPr>
          <p:cNvSpPr>
            <a:spLocks noGrp="1"/>
          </p:cNvSpPr>
          <p:nvPr>
            <p:ph type="dt" sz="half" idx="10"/>
          </p:nvPr>
        </p:nvSpPr>
        <p:spPr>
          <a:xfrm>
            <a:off x="340137" y="63202"/>
            <a:ext cx="2743200" cy="318221"/>
          </a:xfrm>
        </p:spPr>
        <p:txBody>
          <a:bodyPr/>
          <a:lstStyle/>
          <a:p>
            <a:pPr>
              <a:spcAft>
                <a:spcPts val="600"/>
              </a:spcAft>
            </a:pPr>
            <a:fld id="{4C07CB31-162D-47EC-B94F-0CC9785AEA3F}" type="datetime1">
              <a:rPr lang="en-US" smtClean="0"/>
              <a:pPr>
                <a:spcAft>
                  <a:spcPts val="600"/>
                </a:spcAft>
              </a:pPr>
              <a:t>7/13/2026</a:t>
            </a:fld>
            <a:endParaRPr lang="en-US"/>
          </a:p>
        </p:txBody>
      </p:sp>
      <p:sp>
        <p:nvSpPr>
          <p:cNvPr id="13" name="Footer Placeholder 5">
            <a:extLst>
              <a:ext uri="{FF2B5EF4-FFF2-40B4-BE49-F238E27FC236}">
                <a16:creationId xmlns:a16="http://schemas.microsoft.com/office/drawing/2014/main" id="{DDA3976B-3E8B-2F3C-5C56-12BC50BB7E5D}"/>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EFDD09B2-C66A-2A69-6730-850F68D50DF5}"/>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smtClean="0"/>
              <a:pPr>
                <a:spcAft>
                  <a:spcPts val="600"/>
                </a:spcAft>
              </a:pPr>
              <a:t>11</a:t>
            </a:fld>
            <a:endParaRPr lang="en-US"/>
          </a:p>
        </p:txBody>
      </p:sp>
    </p:spTree>
    <p:extLst>
      <p:ext uri="{BB962C8B-B14F-4D97-AF65-F5344CB8AC3E}">
        <p14:creationId xmlns:p14="http://schemas.microsoft.com/office/powerpoint/2010/main" val="56898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6E3ADD-C953-FDE8-BF48-ABC5465FF81A}"/>
              </a:ext>
            </a:extLst>
          </p:cNvPr>
          <p:cNvSpPr txBox="1"/>
          <p:nvPr/>
        </p:nvSpPr>
        <p:spPr>
          <a:xfrm>
            <a:off x="2075542" y="910771"/>
            <a:ext cx="8164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Slide 12 – Harvard References Armstrong, M. (2023). Armstrong's Handbook of Human Resource Management Practice. Bratton, J. &amp; Gold, J. (2023). Human Resource Management. CIPD (2024). Recruitment Factsheet. Dessler, G. (2022). Human Resource Management. IKEA (2024). Annual Report. IKEA Careers. Torrington, D. et al. (2023). Human Resource Management. Taylor, S. (2023). Resourcing and Talent Management.</a:t>
            </a:r>
            <a:endParaRPr lang="en-US" sz="2400" dirty="0"/>
          </a:p>
          <a:p>
            <a:pPr algn="ctr"/>
            <a:endParaRPr lang="en-US" sz="2400" dirty="0"/>
          </a:p>
        </p:txBody>
      </p:sp>
    </p:spTree>
    <p:extLst>
      <p:ext uri="{BB962C8B-B14F-4D97-AF65-F5344CB8AC3E}">
        <p14:creationId xmlns:p14="http://schemas.microsoft.com/office/powerpoint/2010/main" val="3112806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1299435"/>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DylanVTI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215</cp:revision>
  <dcterms:created xsi:type="dcterms:W3CDTF">2026-07-12T22:57:31Z</dcterms:created>
  <dcterms:modified xsi:type="dcterms:W3CDTF">2026-07-13T14:49:54Z</dcterms:modified>
</cp:coreProperties>
</file>