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4"/>
  </p:notesMasterIdLst>
  <p:handoutMasterIdLst>
    <p:handoutMasterId r:id="rId45"/>
  </p:handoutMasterIdLst>
  <p:sldIdLst>
    <p:sldId id="494" r:id="rId2"/>
    <p:sldId id="495" r:id="rId3"/>
    <p:sldId id="427" r:id="rId4"/>
    <p:sldId id="401" r:id="rId5"/>
    <p:sldId id="509" r:id="rId6"/>
    <p:sldId id="428" r:id="rId7"/>
    <p:sldId id="510" r:id="rId8"/>
    <p:sldId id="431" r:id="rId9"/>
    <p:sldId id="500" r:id="rId10"/>
    <p:sldId id="352" r:id="rId11"/>
    <p:sldId id="407" r:id="rId12"/>
    <p:sldId id="262" r:id="rId13"/>
    <p:sldId id="305" r:id="rId14"/>
    <p:sldId id="324" r:id="rId15"/>
    <p:sldId id="347" r:id="rId16"/>
    <p:sldId id="297" r:id="rId17"/>
    <p:sldId id="260" r:id="rId18"/>
    <p:sldId id="311" r:id="rId19"/>
    <p:sldId id="329" r:id="rId20"/>
    <p:sldId id="423" r:id="rId21"/>
    <p:sldId id="376" r:id="rId22"/>
    <p:sldId id="501" r:id="rId23"/>
    <p:sldId id="503" r:id="rId24"/>
    <p:sldId id="504" r:id="rId25"/>
    <p:sldId id="505" r:id="rId26"/>
    <p:sldId id="507" r:id="rId27"/>
    <p:sldId id="508" r:id="rId28"/>
    <p:sldId id="499" r:id="rId29"/>
    <p:sldId id="430" r:id="rId30"/>
    <p:sldId id="496" r:id="rId31"/>
    <p:sldId id="449" r:id="rId32"/>
    <p:sldId id="453" r:id="rId33"/>
    <p:sldId id="454" r:id="rId34"/>
    <p:sldId id="447" r:id="rId35"/>
    <p:sldId id="456" r:id="rId36"/>
    <p:sldId id="442" r:id="rId37"/>
    <p:sldId id="448" r:id="rId38"/>
    <p:sldId id="457" r:id="rId39"/>
    <p:sldId id="458" r:id="rId40"/>
    <p:sldId id="512" r:id="rId41"/>
    <p:sldId id="477" r:id="rId42"/>
    <p:sldId id="497" r:id="rId43"/>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30" autoAdjust="0"/>
    <p:restoredTop sz="85714" autoAdjust="0"/>
  </p:normalViewPr>
  <p:slideViewPr>
    <p:cSldViewPr>
      <p:cViewPr varScale="1">
        <p:scale>
          <a:sx n="68" d="100"/>
          <a:sy n="68" d="100"/>
        </p:scale>
        <p:origin x="792" y="60"/>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dirty="0"/>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dirty="0"/>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dirty="0"/>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dirty="0"/>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google.co.uk/url?sa=t&amp;rct=j&amp;q=&amp;esrc=s&amp;source=web&amp;cd=4&amp;ved=0ahUKEwiylMyKyZrVAhVmIMAKHTwUC-4QFgg-MAM&amp;url=https://hbr.org/1964/03/new-criteria-for-market-segmentation&amp;usg=AFQjCNG6PM3wDII3hhr7EqGVtl44IV9bpw"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google.co.uk/url?sa=t&amp;rct=j&amp;q=&amp;esrc=s&amp;source=web&amp;cd=1&amp;ved=0ahUKEwi8veKhzZrVAhUMKMAKHTbkCcoQFggiMAA&amp;url=http://www.experian.co.uk/marketing-services/products/mosaic-uk.html&amp;usg=AFQjCNH4AIzIU3151rBxsbBT3Hb-zYHAbw"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a:t>
            </a:fld>
            <a:endParaRPr lang="en-GB" altLang="en-US" dirty="0"/>
          </a:p>
        </p:txBody>
      </p:sp>
    </p:spTree>
    <p:extLst>
      <p:ext uri="{BB962C8B-B14F-4D97-AF65-F5344CB8AC3E}">
        <p14:creationId xmlns:p14="http://schemas.microsoft.com/office/powerpoint/2010/main" val="3457543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The value chain is the set of linked value-creating activities the company performs to design, produce, market, distribute, and support a product. Value-chain analysis helps managers understand the </a:t>
            </a:r>
            <a:r>
              <a:rPr lang="en-GB" altLang="en-US" dirty="0" err="1"/>
              <a:t>behavior</a:t>
            </a:r>
            <a:r>
              <a:rPr lang="en-GB" altLang="en-US" dirty="0"/>
              <a:t> of costs and existing and potential sources of differentiation. </a:t>
            </a:r>
          </a:p>
          <a:p>
            <a:r>
              <a:rPr lang="en-GB" altLang="en-US" dirty="0"/>
              <a:t>A value chain disaggregates a firm into:</a:t>
            </a:r>
          </a:p>
          <a:p>
            <a:r>
              <a:rPr lang="en-GB" altLang="en-US" dirty="0"/>
              <a:t>• Primary activities that create and deliver the product</a:t>
            </a:r>
          </a:p>
          <a:p>
            <a:r>
              <a:rPr lang="en-GB" altLang="en-US" dirty="0"/>
              <a:t>• Support activities that aid the individuals and groups engaged in primary activities</a:t>
            </a:r>
          </a:p>
          <a:p>
            <a:endParaRPr lang="en-GB" altLang="en-US" dirty="0"/>
          </a:p>
          <a:p>
            <a:r>
              <a:rPr lang="en-GB" altLang="en-US" dirty="0"/>
              <a:t>Value chains identify the format and interactions between different activities of the company.</a:t>
            </a:r>
          </a:p>
          <a:p>
            <a:endParaRPr lang="en-GB" altLang="en-US" dirty="0"/>
          </a:p>
          <a:p>
            <a:r>
              <a:rPr lang="en-GB" altLang="en-US" dirty="0"/>
              <a:t>Configuration is the way in which managers arrange the activities of the value chain.</a:t>
            </a:r>
          </a:p>
          <a:p>
            <a:endParaRPr lang="en-GB" altLang="en-US" dirty="0"/>
          </a:p>
          <a:p>
            <a:r>
              <a:rPr lang="en-GB" altLang="en-US" dirty="0"/>
              <a:t>Manufacturing costs vary from country to country because of wage rates, worker productivity, resource</a:t>
            </a:r>
          </a:p>
          <a:p>
            <a:r>
              <a:rPr lang="en-GB" altLang="en-US" dirty="0"/>
              <a:t>availability, and fiscal and monetary policies.</a:t>
            </a:r>
          </a:p>
          <a:p>
            <a:endParaRPr lang="en-GB" altLang="en-US" dirty="0"/>
          </a:p>
          <a:p>
            <a:r>
              <a:rPr lang="en-GB" altLang="en-US" dirty="0"/>
              <a:t>An industry cluster is a system of businesses and institutions engaged with one another at various levels.</a:t>
            </a:r>
          </a:p>
          <a:p>
            <a:endParaRPr lang="en-GB" altLang="en-US" dirty="0"/>
          </a:p>
          <a:p>
            <a:r>
              <a:rPr lang="en-GB" altLang="en-US" dirty="0"/>
              <a:t>Logistics entails how companies obtain, produce, and exchange material and services in the proper place and in proper quantities for the proper value activity.</a:t>
            </a:r>
          </a:p>
          <a:p>
            <a:endParaRPr lang="en-GB" altLang="en-US" dirty="0"/>
          </a:p>
          <a:p>
            <a:r>
              <a:rPr lang="en-GB" altLang="en-US" dirty="0"/>
              <a:t>The process of digitization involves converting an </a:t>
            </a:r>
            <a:r>
              <a:rPr lang="en-GB" altLang="en-US" dirty="0" err="1"/>
              <a:t>analog</a:t>
            </a:r>
            <a:r>
              <a:rPr lang="en-GB" altLang="en-US" dirty="0"/>
              <a:t> product into a string of zeros and ones. Increasingly, products like software, music, and books, as well as services like call </a:t>
            </a:r>
            <a:r>
              <a:rPr lang="en-GB" altLang="en-US" dirty="0" err="1"/>
              <a:t>centers</a:t>
            </a:r>
            <a:r>
              <a:rPr lang="en-GB" altLang="en-US" dirty="0"/>
              <a:t>, application processing, and financial consolidation, can be digitized and, hence, located virtually anywhere. Equipped with networked computers, workers can move goods and services anywhere in the world at negligible cost and complication. Consequently, the potential for digitization of goods or services influences how a company configures its value chain.</a:t>
            </a:r>
          </a:p>
          <a:p>
            <a:endParaRPr lang="en-GB" altLang="en-US" dirty="0"/>
          </a:p>
          <a:p>
            <a:r>
              <a:rPr lang="en-GB" altLang="en-US" dirty="0"/>
              <a:t>The concept of economies of scale refers to a situation wherein a firm doubles its cumulative output yet total cost less than doubles due to efficiency gains. Effectively, reductions in the unit cost of a product result from the increasing efficiency that comes with larger operations.</a:t>
            </a: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dirty="0"/>
          </a:p>
        </p:txBody>
      </p:sp>
    </p:spTree>
    <p:extLst>
      <p:ext uri="{BB962C8B-B14F-4D97-AF65-F5344CB8AC3E}">
        <p14:creationId xmlns:p14="http://schemas.microsoft.com/office/powerpoint/2010/main" val="1728001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a:t>
            </a:fld>
            <a:endParaRPr kumimoji="0" lang="en-GB" altLang="en-US"/>
          </a:p>
        </p:txBody>
      </p:sp>
    </p:spTree>
    <p:extLst>
      <p:ext uri="{BB962C8B-B14F-4D97-AF65-F5344CB8AC3E}">
        <p14:creationId xmlns:p14="http://schemas.microsoft.com/office/powerpoint/2010/main" val="100523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a:p>
        </p:txBody>
      </p:sp>
    </p:spTree>
    <p:extLst>
      <p:ext uri="{BB962C8B-B14F-4D97-AF65-F5344CB8AC3E}">
        <p14:creationId xmlns:p14="http://schemas.microsoft.com/office/powerpoint/2010/main" val="25989178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dirty="0"/>
          </a:p>
        </p:txBody>
      </p:sp>
    </p:spTree>
    <p:extLst>
      <p:ext uri="{BB962C8B-B14F-4D97-AF65-F5344CB8AC3E}">
        <p14:creationId xmlns:p14="http://schemas.microsoft.com/office/powerpoint/2010/main" val="16794056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Coordination is the way that managers connect the activities of the value chain. As companies globally configure value activities, they must develop coordination tools. Coordinated well, MNEs can leverage their core competencies, using them to serve customers, boost sales, and improve profits. </a:t>
            </a:r>
          </a:p>
          <a:p>
            <a:r>
              <a:rPr lang="en-GB" altLang="en-US" dirty="0"/>
              <a:t>A company’s core competency is:</a:t>
            </a:r>
          </a:p>
          <a:p>
            <a:r>
              <a:rPr lang="en-GB" altLang="en-US" dirty="0"/>
              <a:t>• The unique skills and/or knowledge that it does better than its competitors</a:t>
            </a:r>
          </a:p>
          <a:p>
            <a:r>
              <a:rPr lang="en-GB" altLang="en-US" dirty="0"/>
              <a:t>• Essential to its competitiveness and profitability</a:t>
            </a:r>
          </a:p>
          <a:p>
            <a:endParaRPr lang="en-GB" altLang="en-US" dirty="0"/>
          </a:p>
          <a:p>
            <a:r>
              <a:rPr lang="en-GB" altLang="en-US" dirty="0"/>
              <a:t>A core competency can emerge from various sources, including:</a:t>
            </a:r>
          </a:p>
          <a:p>
            <a:r>
              <a:rPr lang="en-GB" altLang="en-US" dirty="0"/>
              <a:t>• Product development</a:t>
            </a:r>
          </a:p>
          <a:p>
            <a:r>
              <a:rPr lang="en-GB" altLang="en-US" dirty="0"/>
              <a:t>• Employee productivity</a:t>
            </a:r>
          </a:p>
          <a:p>
            <a:r>
              <a:rPr lang="en-GB" altLang="en-US" dirty="0"/>
              <a:t>• Manufacturing expertise</a:t>
            </a:r>
          </a:p>
          <a:p>
            <a:r>
              <a:rPr lang="en-GB" altLang="en-US" dirty="0"/>
              <a:t>• Marketing imagination</a:t>
            </a:r>
          </a:p>
          <a:p>
            <a:r>
              <a:rPr lang="en-GB" altLang="en-US" dirty="0"/>
              <a:t>• Executive leadership</a:t>
            </a:r>
          </a:p>
          <a:p>
            <a:endParaRPr lang="en-GB" altLang="en-US" dirty="0"/>
          </a:p>
          <a:p>
            <a:r>
              <a:rPr lang="en-GB" altLang="en-US" dirty="0"/>
              <a:t>Several factors influence value chain coordination:</a:t>
            </a:r>
          </a:p>
          <a:p>
            <a:r>
              <a:rPr lang="en-GB" altLang="en-US" dirty="0"/>
              <a:t>• Operational obstacles</a:t>
            </a:r>
          </a:p>
          <a:p>
            <a:r>
              <a:rPr lang="en-GB" altLang="en-US" dirty="0"/>
              <a:t>• National cultures</a:t>
            </a:r>
          </a:p>
          <a:p>
            <a:r>
              <a:rPr lang="en-GB" altLang="en-US" dirty="0"/>
              <a:t>• Learning effects</a:t>
            </a:r>
          </a:p>
          <a:p>
            <a:r>
              <a:rPr lang="en-GB" altLang="en-US" dirty="0"/>
              <a:t>• Subsidiary networks</a:t>
            </a:r>
          </a:p>
          <a:p>
            <a:r>
              <a:rPr lang="en-GB" altLang="en-US" dirty="0"/>
              <a:t>The globalization of a company’s value chain, such as design done in Finland, inputs sourced from Brazil, production done in China, distribution organized in the United States, and service done in Mexico, presses managers to understand how foreign cultures influence coordination.</a:t>
            </a:r>
          </a:p>
          <a:p>
            <a:endParaRPr lang="en-GB" altLang="en-US" dirty="0"/>
          </a:p>
          <a:p>
            <a:r>
              <a:rPr lang="en-GB" altLang="en-US" dirty="0"/>
              <a:t>National cultures also impose hurdles in coordinating a transaction from one stage of the value chain to another. Units anchored in individual versus collectivist cultures may disagree over information sharing or collaboration responsibilities; conflicts complicate coordination. Hence, features of national culture require managers to understand their implications to the collaborative relationship that shape the coordination of value activities.</a:t>
            </a:r>
          </a:p>
          <a:p>
            <a:endParaRPr lang="en-GB" altLang="en-US" dirty="0"/>
          </a:p>
          <a:p>
            <a:r>
              <a:rPr lang="en-GB" altLang="en-US" dirty="0"/>
              <a:t>A learning curve is the </a:t>
            </a:r>
            <a:r>
              <a:rPr lang="en-GB" altLang="en-US" dirty="0" err="1"/>
              <a:t>commonsense</a:t>
            </a:r>
            <a:r>
              <a:rPr lang="en-GB" altLang="en-US" dirty="0"/>
              <a:t> principle that the more one does something, the better one gets at it.</a:t>
            </a:r>
          </a:p>
          <a:p>
            <a:endParaRPr lang="en-GB" altLang="en-US" dirty="0"/>
          </a:p>
          <a:p>
            <a:r>
              <a:rPr lang="en-GB" altLang="en-US" dirty="0"/>
              <a:t>Companies configure value chain activities to exploit the learning curve.</a:t>
            </a:r>
          </a:p>
          <a:p>
            <a:endParaRPr lang="en-GB" altLang="en-US" dirty="0"/>
          </a:p>
          <a:p>
            <a:r>
              <a:rPr lang="en-GB" altLang="en-US" dirty="0"/>
              <a:t>The matter of learning shapes how manufacturing and service MNEs coordinate value chains. In the case of the former, MNEs often adapt production activities for different attitudes and approaches to manufacturing. For example, an MNE may have factories in different countries, such as Japan and Mexico, which manufacture the same product but apply different production philosophies. The Mexican factory may use a traditional assembly-line operation given the local conditions of inexpensive </a:t>
            </a:r>
            <a:r>
              <a:rPr lang="en-GB" altLang="en-US" dirty="0" err="1"/>
              <a:t>labor</a:t>
            </a:r>
            <a:r>
              <a:rPr lang="en-GB" altLang="en-US" dirty="0"/>
              <a:t>, patchy transportation infrastructure, and marginal cost of high technology. The Japanese factory, in contrast, may use a lean production system given local </a:t>
            </a:r>
            <a:r>
              <a:rPr lang="en-GB" altLang="en-US" dirty="0" err="1"/>
              <a:t>labor</a:t>
            </a:r>
            <a:r>
              <a:rPr lang="en-GB" altLang="en-US" dirty="0"/>
              <a:t> competency, manufacturing expertise, and efficient logistics. The different manufacturing approaches complicate how managers coordinate activities between factories. Planning to learn how to coordinate these links in the value-chain positions the MNE to gain production efficiencies that lead to lower costs, higher quality, satisfied customers, and new sales. MNEs run into problems getting the various links of their global value chain to engage.</a:t>
            </a:r>
          </a:p>
          <a:p>
            <a:endParaRPr lang="en-GB" altLang="en-US" dirty="0"/>
          </a:p>
          <a:p>
            <a:r>
              <a:rPr lang="en-GB" altLang="en-US" dirty="0"/>
              <a:t>Operating internationally inevitably runs into communication challenges because of time zones, differing languages, and ambiguous meanings. Increasingly, companies rely on browser-based communications methods to coordinate the handoffs from link to link. The thinking goes that electronically linked producers and retailers can lower coordination costs throughout the value chain. In addition, standardizing the format for data input helps standardize the format for interpretation. Electronic transactions boost efficiency by reducing intermediary transactions and the associated unneeded coordination (streamlining the distributor link in the value chain by eliminating an intermediary).</a:t>
            </a:r>
          </a:p>
          <a:p>
            <a:endParaRPr lang="en-GB" altLang="en-US" dirty="0"/>
          </a:p>
          <a:p>
            <a:r>
              <a:rPr lang="en-GB" altLang="en-US" dirty="0"/>
              <a:t>The growing prevalence of social networks provides perspectives for managers to better understand the dynamics of their subsidiary networks.</a:t>
            </a:r>
          </a:p>
          <a:p>
            <a:endParaRPr lang="en-GB" altLang="en-US" dirty="0"/>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dirty="0"/>
          </a:p>
        </p:txBody>
      </p:sp>
    </p:spTree>
    <p:extLst>
      <p:ext uri="{BB962C8B-B14F-4D97-AF65-F5344CB8AC3E}">
        <p14:creationId xmlns:p14="http://schemas.microsoft.com/office/powerpoint/2010/main" val="172794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8</a:t>
            </a:fld>
            <a:endParaRPr kumimoji="0" lang="en-GB" altLang="en-US" dirty="0"/>
          </a:p>
        </p:txBody>
      </p:sp>
    </p:spTree>
    <p:extLst>
      <p:ext uri="{BB962C8B-B14F-4D97-AF65-F5344CB8AC3E}">
        <p14:creationId xmlns:p14="http://schemas.microsoft.com/office/powerpoint/2010/main" val="1606086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40C87D3-1C4D-40A8-910E-2B0916B5CC9E}" type="slidenum">
              <a:rPr lang="en-GB" smtClean="0"/>
              <a:pPr/>
              <a:t>10</a:t>
            </a:fld>
            <a:endParaRPr lang="en-GB"/>
          </a:p>
        </p:txBody>
      </p:sp>
    </p:spTree>
    <p:extLst>
      <p:ext uri="{BB962C8B-B14F-4D97-AF65-F5344CB8AC3E}">
        <p14:creationId xmlns:p14="http://schemas.microsoft.com/office/powerpoint/2010/main" val="1931418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040C87D3-1C4D-40A8-910E-2B0916B5CC9E}" type="slidenum">
              <a:rPr lang="en-GB" smtClean="0"/>
              <a:pPr/>
              <a:t>11</a:t>
            </a:fld>
            <a:endParaRPr lang="en-GB"/>
          </a:p>
        </p:txBody>
      </p:sp>
      <p:sp>
        <p:nvSpPr>
          <p:cNvPr id="5" name="Notes Placeholder 4"/>
          <p:cNvSpPr>
            <a:spLocks noGrp="1"/>
          </p:cNvSpPr>
          <p:nvPr>
            <p:ph type="body" sz="quarter" idx="11"/>
          </p:nvPr>
        </p:nvSpPr>
        <p:spPr/>
        <p:txBody>
          <a:bodyPr/>
          <a:lstStyle/>
          <a:p>
            <a:r>
              <a:rPr lang="en-GB" sz="1200" u="none" strike="noStrike" kern="1200" dirty="0">
                <a:solidFill>
                  <a:schemeClr val="tx1"/>
                </a:solidFill>
                <a:effectLst/>
                <a:latin typeface="Times New Roman" pitchFamily="18" charset="0"/>
                <a:ea typeface="+mn-ea"/>
                <a:cs typeface="+mn-cs"/>
                <a:hlinkClick r:id="rId3"/>
              </a:rPr>
              <a:t>New Criteria for Market Segmentation - Harvard Business Review</a:t>
            </a:r>
            <a:endParaRPr lang="en-GB" sz="1200" kern="1200" dirty="0">
              <a:solidFill>
                <a:schemeClr val="tx1"/>
              </a:solidFill>
              <a:effectLst/>
              <a:latin typeface="Times New Roman" pitchFamily="18" charset="0"/>
              <a:ea typeface="+mn-ea"/>
              <a:cs typeface="+mn-cs"/>
            </a:endParaRPr>
          </a:p>
          <a:p>
            <a:r>
              <a:rPr lang="en-GB" sz="1200" kern="1200" dirty="0">
                <a:solidFill>
                  <a:schemeClr val="tx1"/>
                </a:solidFill>
                <a:effectLst/>
                <a:latin typeface="Times New Roman" pitchFamily="18" charset="0"/>
                <a:ea typeface="+mn-ea"/>
                <a:cs typeface="+mn-cs"/>
              </a:rPr>
              <a:t>https://</a:t>
            </a:r>
            <a:r>
              <a:rPr lang="en-GB" sz="1200" kern="1200" dirty="0" err="1">
                <a:solidFill>
                  <a:schemeClr val="tx1"/>
                </a:solidFill>
                <a:effectLst/>
                <a:latin typeface="Times New Roman" pitchFamily="18" charset="0"/>
                <a:ea typeface="+mn-ea"/>
                <a:cs typeface="+mn-cs"/>
              </a:rPr>
              <a:t>hbr.org</a:t>
            </a:r>
            <a:r>
              <a:rPr lang="en-GB" sz="1200" kern="1200" dirty="0">
                <a:solidFill>
                  <a:schemeClr val="tx1"/>
                </a:solidFill>
                <a:effectLst/>
                <a:latin typeface="Times New Roman" pitchFamily="18" charset="0"/>
                <a:ea typeface="+mn-ea"/>
                <a:cs typeface="+mn-cs"/>
              </a:rPr>
              <a:t>/1964/03/new-criteria-for-market-segmentation</a:t>
            </a:r>
          </a:p>
          <a:p>
            <a:endParaRPr lang="en-GB" dirty="0"/>
          </a:p>
        </p:txBody>
      </p:sp>
    </p:spTree>
    <p:extLst>
      <p:ext uri="{BB962C8B-B14F-4D97-AF65-F5344CB8AC3E}">
        <p14:creationId xmlns:p14="http://schemas.microsoft.com/office/powerpoint/2010/main" val="3159018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6A37A9-A083-421D-83F1-1062C48190DE}" type="slidenum">
              <a:rPr lang="en-GB"/>
              <a:pPr/>
              <a:t>12</a:t>
            </a:fld>
            <a:endParaRPr lang="en-GB" dirty="0"/>
          </a:p>
        </p:txBody>
      </p:sp>
      <p:sp>
        <p:nvSpPr>
          <p:cNvPr id="65538" name="Rectangle 2"/>
          <p:cNvSpPr>
            <a:spLocks noGrp="1" noRot="1" noChangeAspect="1" noChangeArrowheads="1" noTextEdit="1"/>
          </p:cNvSpPr>
          <p:nvPr>
            <p:ph type="sldImg"/>
          </p:nvPr>
        </p:nvSpPr>
        <p:spPr>
          <a:xfrm>
            <a:off x="784225" y="685800"/>
            <a:ext cx="4732338" cy="2662238"/>
          </a:xfrm>
          <a:ln/>
        </p:spPr>
      </p:sp>
      <p:sp>
        <p:nvSpPr>
          <p:cNvPr id="2" name="Notes Placeholder 1"/>
          <p:cNvSpPr>
            <a:spLocks noGrp="1"/>
          </p:cNvSpPr>
          <p:nvPr>
            <p:ph type="body" sz="quarter" idx="10"/>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Geographic - Where people live can also affect purchase behaviour. Think of climate and location differences – very cold areas and hot areas; city vs country, house vs apartment, mountainous vs flat, seashore vs inner country. </a:t>
            </a:r>
          </a:p>
          <a:p>
            <a:pPr>
              <a:lnSpc>
                <a:spcPct val="80000"/>
              </a:lnSpc>
            </a:pPr>
            <a:r>
              <a:rPr lang="en-GB" dirty="0">
                <a:solidFill>
                  <a:schemeClr val="hlink"/>
                </a:solidFill>
              </a:rPr>
              <a:t>Demographic - </a:t>
            </a:r>
          </a:p>
          <a:p>
            <a:pPr lvl="1">
              <a:lnSpc>
                <a:spcPct val="80000"/>
              </a:lnSpc>
            </a:pPr>
            <a:r>
              <a:rPr lang="en-GB" sz="2000" dirty="0"/>
              <a:t>Age</a:t>
            </a:r>
          </a:p>
          <a:p>
            <a:pPr lvl="1">
              <a:lnSpc>
                <a:spcPct val="80000"/>
              </a:lnSpc>
            </a:pPr>
            <a:r>
              <a:rPr lang="en-GB" sz="2000" dirty="0"/>
              <a:t>Gender</a:t>
            </a:r>
          </a:p>
          <a:p>
            <a:pPr lvl="1">
              <a:lnSpc>
                <a:spcPct val="80000"/>
              </a:lnSpc>
            </a:pPr>
            <a:r>
              <a:rPr lang="en-GB" sz="2000" dirty="0"/>
              <a:t>Family life cycle</a:t>
            </a:r>
          </a:p>
          <a:p>
            <a:pPr lvl="1">
              <a:lnSpc>
                <a:spcPct val="80000"/>
              </a:lnSpc>
            </a:pPr>
            <a:r>
              <a:rPr lang="en-GB" sz="2000" dirty="0"/>
              <a:t>Family size</a:t>
            </a:r>
          </a:p>
          <a:p>
            <a:pPr lvl="1">
              <a:lnSpc>
                <a:spcPct val="80000"/>
              </a:lnSpc>
            </a:pPr>
            <a:r>
              <a:rPr lang="en-GB" sz="2000" dirty="0"/>
              <a:t>Type of residence (flat/ house/ terrace/ detached/ owned/ rented/ council)</a:t>
            </a:r>
          </a:p>
          <a:p>
            <a:pPr lvl="1">
              <a:lnSpc>
                <a:spcPct val="80000"/>
              </a:lnSpc>
            </a:pPr>
            <a:r>
              <a:rPr lang="en-GB" sz="2000" dirty="0"/>
              <a:t>Income</a:t>
            </a:r>
          </a:p>
          <a:p>
            <a:pPr lvl="1">
              <a:lnSpc>
                <a:spcPct val="80000"/>
              </a:lnSpc>
            </a:pPr>
            <a:r>
              <a:rPr lang="en-GB" sz="2000" dirty="0"/>
              <a:t>Occupation</a:t>
            </a:r>
          </a:p>
          <a:p>
            <a:pPr lvl="1">
              <a:lnSpc>
                <a:spcPct val="80000"/>
              </a:lnSpc>
            </a:pPr>
            <a:r>
              <a:rPr lang="en-GB" sz="2000" dirty="0"/>
              <a:t>Education</a:t>
            </a:r>
          </a:p>
          <a:p>
            <a:pPr lvl="1">
              <a:lnSpc>
                <a:spcPct val="80000"/>
              </a:lnSpc>
            </a:pPr>
            <a:r>
              <a:rPr lang="en-GB" sz="2000" dirty="0"/>
              <a:t>Social class</a:t>
            </a:r>
          </a:p>
          <a:p>
            <a:r>
              <a:rPr lang="en-US" dirty="0"/>
              <a:t>Psychographic - Analyses consumers lifestyles and attitudes</a:t>
            </a:r>
          </a:p>
          <a:p>
            <a:pPr lvl="1"/>
            <a:r>
              <a:rPr lang="en-US" dirty="0"/>
              <a:t>AIO</a:t>
            </a:r>
          </a:p>
          <a:p>
            <a:pPr lvl="1"/>
            <a:r>
              <a:rPr lang="en-US" dirty="0"/>
              <a:t>VALS</a:t>
            </a:r>
          </a:p>
          <a:p>
            <a:pPr>
              <a:lnSpc>
                <a:spcPct val="90000"/>
              </a:lnSpc>
            </a:pPr>
            <a:r>
              <a:rPr lang="en-GB" dirty="0" err="1"/>
              <a:t>Behavioral</a:t>
            </a:r>
            <a:r>
              <a:rPr lang="en-GB" dirty="0"/>
              <a:t> – Considers factors such as</a:t>
            </a:r>
          </a:p>
          <a:p>
            <a:pPr>
              <a:lnSpc>
                <a:spcPct val="90000"/>
              </a:lnSpc>
            </a:pPr>
            <a:r>
              <a:rPr lang="en-GB" dirty="0"/>
              <a:t>Occasion</a:t>
            </a:r>
          </a:p>
          <a:p>
            <a:pPr>
              <a:lnSpc>
                <a:spcPct val="90000"/>
              </a:lnSpc>
            </a:pPr>
            <a:r>
              <a:rPr lang="en-GB" dirty="0">
                <a:solidFill>
                  <a:srgbClr val="FF0000"/>
                </a:solidFill>
              </a:rPr>
              <a:t>Benefits sought</a:t>
            </a:r>
            <a:endParaRPr lang="en-GB" dirty="0"/>
          </a:p>
          <a:p>
            <a:pPr>
              <a:lnSpc>
                <a:spcPct val="90000"/>
              </a:lnSpc>
            </a:pPr>
            <a:r>
              <a:rPr lang="en-GB" dirty="0"/>
              <a:t>Usage</a:t>
            </a:r>
          </a:p>
          <a:p>
            <a:pPr>
              <a:lnSpc>
                <a:spcPct val="90000"/>
              </a:lnSpc>
            </a:pPr>
            <a:r>
              <a:rPr lang="en-GB" dirty="0"/>
              <a:t>Loyalty</a:t>
            </a:r>
          </a:p>
          <a:p>
            <a:pPr lvl="0"/>
            <a:endParaRPr lang="en-US" dirty="0"/>
          </a:p>
          <a:p>
            <a:pPr lvl="0">
              <a:lnSpc>
                <a:spcPct val="80000"/>
              </a:lnSpc>
            </a:pPr>
            <a:endParaRPr lang="en-GB" sz="2000" dirty="0"/>
          </a:p>
          <a:p>
            <a:pPr lvl="0">
              <a:lnSpc>
                <a:spcPct val="80000"/>
              </a:lnSpc>
            </a:pPr>
            <a:endParaRPr lang="en-GB" dirty="0"/>
          </a:p>
          <a:p>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0BCFF7-EE78-44CF-BA8D-A8E893FF72E3}" type="slidenum">
              <a:rPr lang="en-GB"/>
              <a:pPr/>
              <a:t>13</a:t>
            </a:fld>
            <a:endParaRPr lang="en-GB"/>
          </a:p>
        </p:txBody>
      </p:sp>
      <p:sp>
        <p:nvSpPr>
          <p:cNvPr id="129026" name="Rectangle 2"/>
          <p:cNvSpPr>
            <a:spLocks noGrp="1" noRot="1" noChangeAspect="1" noChangeArrowheads="1" noTextEdit="1"/>
          </p:cNvSpPr>
          <p:nvPr>
            <p:ph type="sldImg"/>
          </p:nvPr>
        </p:nvSpPr>
        <p:spPr>
          <a:ln/>
        </p:spPr>
      </p:sp>
      <p:sp>
        <p:nvSpPr>
          <p:cNvPr id="2" name="Notes Placeholder 1"/>
          <p:cNvSpPr>
            <a:spLocks noGrp="1"/>
          </p:cNvSpPr>
          <p:nvPr>
            <p:ph type="body" sz="quarter" idx="10"/>
          </p:nvPr>
        </p:nvSpPr>
        <p:spPr/>
        <p:txBody>
          <a:bodyPr/>
          <a:lstStyle/>
          <a:p>
            <a:r>
              <a:rPr lang="en-US" sz="1200" kern="1200" dirty="0">
                <a:solidFill>
                  <a:schemeClr val="tx1"/>
                </a:solidFill>
                <a:latin typeface="Times New Roman" pitchFamily="18" charset="0"/>
                <a:ea typeface="+mn-ea"/>
                <a:cs typeface="+mn-cs"/>
              </a:rPr>
              <a:t>Acorn is a powerful consumer classification that segments the UK population. By </a:t>
            </a:r>
            <a:r>
              <a:rPr lang="en-US" sz="1200" kern="1200" dirty="0" err="1">
                <a:solidFill>
                  <a:schemeClr val="tx1"/>
                </a:solidFill>
                <a:latin typeface="Times New Roman" pitchFamily="18" charset="0"/>
                <a:ea typeface="+mn-ea"/>
                <a:cs typeface="+mn-cs"/>
              </a:rPr>
              <a:t>analysing</a:t>
            </a:r>
            <a:r>
              <a:rPr lang="en-US" sz="1200" kern="1200" dirty="0">
                <a:solidFill>
                  <a:schemeClr val="tx1"/>
                </a:solidFill>
                <a:latin typeface="Times New Roman" pitchFamily="18" charset="0"/>
                <a:ea typeface="+mn-ea"/>
                <a:cs typeface="+mn-cs"/>
              </a:rPr>
              <a:t> demographic data, social factors, population and consumer behaviour, it provides precise information and an understanding of different types of people. Acorn provides valuable consumer insight helping you target, acquire and develop profitable customer relationships and improve service delivery. CACI Ltd of London</a:t>
            </a:r>
          </a:p>
          <a:p>
            <a:r>
              <a:rPr lang="en-GB" sz="1200" kern="1200" dirty="0">
                <a:solidFill>
                  <a:schemeClr val="tx1"/>
                </a:solidFill>
                <a:effectLst/>
                <a:latin typeface="Times New Roman" pitchFamily="18" charset="0"/>
                <a:ea typeface="+mn-ea"/>
                <a:cs typeface="+mn-cs"/>
              </a:rPr>
              <a:t>Understanding your customers using Acorn - YouTube</a:t>
            </a:r>
          </a:p>
          <a:p>
            <a:br>
              <a:rPr lang="en-GB" sz="1200" kern="1200" dirty="0">
                <a:solidFill>
                  <a:schemeClr val="tx1"/>
                </a:solidFill>
                <a:effectLst/>
                <a:latin typeface="Times New Roman" pitchFamily="18" charset="0"/>
                <a:ea typeface="+mn-ea"/>
                <a:cs typeface="+mn-cs"/>
              </a:rPr>
            </a:br>
            <a:endParaRPr lang="en-GB" sz="1200" kern="1200" dirty="0">
              <a:solidFill>
                <a:schemeClr val="tx1"/>
              </a:solidFill>
              <a:effectLst/>
              <a:latin typeface="Times New Roman" pitchFamily="18" charset="0"/>
              <a:ea typeface="+mn-ea"/>
              <a:cs typeface="+mn-cs"/>
            </a:endParaRPr>
          </a:p>
          <a:p>
            <a:r>
              <a:rPr lang="en-GB" sz="1200" kern="1200" dirty="0">
                <a:solidFill>
                  <a:schemeClr val="tx1"/>
                </a:solidFill>
                <a:effectLst/>
                <a:latin typeface="Times New Roman" pitchFamily="18" charset="0"/>
                <a:ea typeface="+mn-ea"/>
                <a:cs typeface="+mn-cs"/>
              </a:rPr>
              <a:t>https://</a:t>
            </a:r>
            <a:r>
              <a:rPr lang="en-GB" sz="1200" kern="1200" dirty="0" err="1">
                <a:solidFill>
                  <a:schemeClr val="tx1"/>
                </a:solidFill>
                <a:effectLst/>
                <a:latin typeface="Times New Roman" pitchFamily="18" charset="0"/>
                <a:ea typeface="+mn-ea"/>
                <a:cs typeface="+mn-cs"/>
              </a:rPr>
              <a:t>www.youtube.com</a:t>
            </a:r>
            <a:r>
              <a:rPr lang="en-GB" sz="1200" kern="1200" dirty="0">
                <a:solidFill>
                  <a:schemeClr val="tx1"/>
                </a:solidFill>
                <a:effectLst/>
                <a:latin typeface="Times New Roman" pitchFamily="18" charset="0"/>
                <a:ea typeface="+mn-ea"/>
                <a:cs typeface="+mn-cs"/>
              </a:rPr>
              <a:t>/</a:t>
            </a:r>
            <a:r>
              <a:rPr lang="en-GB" sz="1200" kern="1200" dirty="0" err="1">
                <a:solidFill>
                  <a:schemeClr val="tx1"/>
                </a:solidFill>
                <a:effectLst/>
                <a:latin typeface="Times New Roman" pitchFamily="18" charset="0"/>
                <a:ea typeface="+mn-ea"/>
                <a:cs typeface="+mn-cs"/>
              </a:rPr>
              <a:t>watch?v</a:t>
            </a:r>
            <a:r>
              <a:rPr lang="en-GB" sz="1200" kern="1200" dirty="0">
                <a:solidFill>
                  <a:schemeClr val="tx1"/>
                </a:solidFill>
                <a:effectLst/>
                <a:latin typeface="Times New Roman" pitchFamily="18" charset="0"/>
                <a:ea typeface="+mn-ea"/>
                <a:cs typeface="+mn-cs"/>
              </a:rPr>
              <a:t>=K8Hte8KXuf4</a:t>
            </a:r>
          </a:p>
          <a:p>
            <a:endParaRPr lang="en-GB"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140D2C-ED8B-4B54-BD21-5E7CFDC57ED7}" type="slidenum">
              <a:rPr lang="en-GB"/>
              <a:pPr/>
              <a:t>14</a:t>
            </a:fld>
            <a:endParaRPr lang="en-GB"/>
          </a:p>
        </p:txBody>
      </p:sp>
      <p:sp>
        <p:nvSpPr>
          <p:cNvPr id="179202" name="Rectangle 2"/>
          <p:cNvSpPr>
            <a:spLocks noGrp="1" noRot="1" noChangeAspect="1" noChangeArrowheads="1" noTextEdit="1"/>
          </p:cNvSpPr>
          <p:nvPr>
            <p:ph type="sldImg"/>
          </p:nvPr>
        </p:nvSpPr>
        <p:spPr>
          <a:ln/>
        </p:spPr>
      </p:sp>
      <p:sp>
        <p:nvSpPr>
          <p:cNvPr id="2" name="Notes Placeholder 1"/>
          <p:cNvSpPr>
            <a:spLocks noGrp="1"/>
          </p:cNvSpPr>
          <p:nvPr>
            <p:ph type="body" sz="quarter" idx="10"/>
          </p:nvPr>
        </p:nvSpPr>
        <p:spPr/>
        <p:txBody>
          <a:bodyPr/>
          <a:lstStyle/>
          <a:p>
            <a:r>
              <a:rPr lang="en-GB" sz="1200" b="0" u="none" strike="noStrike" kern="1200" dirty="0">
                <a:solidFill>
                  <a:schemeClr val="tx1"/>
                </a:solidFill>
                <a:effectLst/>
                <a:latin typeface="Times New Roman" pitchFamily="18" charset="0"/>
                <a:ea typeface="+mn-ea"/>
                <a:cs typeface="+mn-cs"/>
                <a:hlinkClick r:id="rId3"/>
              </a:rPr>
              <a:t>Mosaic Consumer Classification | Experian Marketing Services</a:t>
            </a:r>
            <a:endParaRPr lang="en-GB" sz="1200" b="1" kern="1200" dirty="0">
              <a:solidFill>
                <a:schemeClr val="tx1"/>
              </a:solidFill>
              <a:effectLst/>
              <a:latin typeface="Times New Roman" pitchFamily="18" charset="0"/>
              <a:ea typeface="+mn-ea"/>
              <a:cs typeface="+mn-cs"/>
            </a:endParaRPr>
          </a:p>
          <a:p>
            <a:r>
              <a:rPr lang="en-US" sz="1200" i="0" kern="1200" dirty="0" err="1">
                <a:solidFill>
                  <a:schemeClr val="tx1"/>
                </a:solidFill>
                <a:effectLst/>
                <a:latin typeface="Times New Roman" pitchFamily="18" charset="0"/>
                <a:ea typeface="+mn-ea"/>
                <a:cs typeface="+mn-cs"/>
              </a:rPr>
              <a:t>www.experian.co.uk</a:t>
            </a:r>
            <a:r>
              <a:rPr lang="en-US" sz="1200" i="0" kern="1200" dirty="0">
                <a:solidFill>
                  <a:schemeClr val="tx1"/>
                </a:solidFill>
                <a:effectLst/>
                <a:latin typeface="Times New Roman" pitchFamily="18" charset="0"/>
                <a:ea typeface="+mn-ea"/>
                <a:cs typeface="+mn-cs"/>
              </a:rPr>
              <a:t>/marketing-services/products/mosaic-</a:t>
            </a:r>
            <a:r>
              <a:rPr lang="en-US" sz="1200" i="0" kern="1200" dirty="0" err="1">
                <a:solidFill>
                  <a:schemeClr val="tx1"/>
                </a:solidFill>
                <a:effectLst/>
                <a:latin typeface="Times New Roman" pitchFamily="18" charset="0"/>
                <a:ea typeface="+mn-ea"/>
                <a:cs typeface="+mn-cs"/>
              </a:rPr>
              <a:t>uk.html</a:t>
            </a:r>
            <a:endParaRPr lang="en-GB" sz="1200" kern="1200" dirty="0">
              <a:solidFill>
                <a:schemeClr val="tx1"/>
              </a:solidFill>
              <a:effectLst/>
              <a:latin typeface="Times New Roman" pitchFamily="18" charset="0"/>
              <a:ea typeface="+mn-ea"/>
              <a:cs typeface="+mn-cs"/>
            </a:endParaRPr>
          </a:p>
          <a:p>
            <a:endParaRPr lang="en-GB"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040C87D3-1C4D-40A8-910E-2B0916B5CC9E}" type="slidenum">
              <a:rPr lang="en-GB" smtClean="0"/>
              <a:pPr/>
              <a:t>15</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EE5A03-958E-4E10-BD9F-8B3C64D070AB}" type="slidenum">
              <a:rPr lang="en-GB"/>
              <a:pPr/>
              <a:t>16</a:t>
            </a:fld>
            <a:endParaRPr lang="en-GB" dirty="0"/>
          </a:p>
        </p:txBody>
      </p:sp>
      <p:sp>
        <p:nvSpPr>
          <p:cNvPr id="164866" name="Rectangle 2"/>
          <p:cNvSpPr>
            <a:spLocks noGrp="1" noRot="1" noChangeAspect="1" noChangeArrowheads="1" noTextEdit="1"/>
          </p:cNvSpPr>
          <p:nvPr>
            <p:ph type="sldImg"/>
          </p:nvPr>
        </p:nvSpPr>
        <p:spPr>
          <a:ln/>
        </p:spPr>
      </p:sp>
      <p:sp>
        <p:nvSpPr>
          <p:cNvPr id="164867"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37512007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C663134-8150-473F-96AE-C32B591E08A0}" type="slidenum">
              <a:rPr lang="en-GB"/>
              <a:pPr/>
              <a:t>17</a:t>
            </a:fld>
            <a:endParaRPr lang="en-GB"/>
          </a:p>
        </p:txBody>
      </p:sp>
      <p:sp>
        <p:nvSpPr>
          <p:cNvPr id="73730" name="Rectangle 2"/>
          <p:cNvSpPr>
            <a:spLocks noGrp="1" noRot="1" noChangeAspect="1" noChangeArrowheads="1" noTextEdit="1"/>
          </p:cNvSpPr>
          <p:nvPr>
            <p:ph type="sldImg"/>
          </p:nvPr>
        </p:nvSpPr>
        <p:spPr>
          <a:ln/>
        </p:spPr>
      </p:sp>
      <p:sp>
        <p:nvSpPr>
          <p:cNvPr id="2" name="Notes Placeholder 1"/>
          <p:cNvSpPr>
            <a:spLocks noGrp="1"/>
          </p:cNvSpPr>
          <p:nvPr>
            <p:ph type="body" sz="quarter" idx="10"/>
          </p:nvPr>
        </p:nvSpPr>
        <p:spPr/>
        <p:txBody>
          <a:bodyPr/>
          <a:lstStyle/>
          <a:p>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0CC260-FBF3-4672-B7D7-206039E6614A}" type="slidenum">
              <a:rPr lang="en-GB"/>
              <a:pPr/>
              <a:t>18</a:t>
            </a:fld>
            <a:endParaRPr lang="en-GB"/>
          </a:p>
        </p:txBody>
      </p:sp>
      <p:sp>
        <p:nvSpPr>
          <p:cNvPr id="144386" name="Rectangle 2"/>
          <p:cNvSpPr>
            <a:spLocks noGrp="1" noRot="1" noChangeAspect="1" noChangeArrowheads="1" noTextEdit="1"/>
          </p:cNvSpPr>
          <p:nvPr>
            <p:ph type="sldImg"/>
          </p:nvPr>
        </p:nvSpPr>
        <p:spPr>
          <a:ln/>
        </p:spPr>
      </p:sp>
      <p:sp>
        <p:nvSpPr>
          <p:cNvPr id="2" name="Notes Placeholder 1"/>
          <p:cNvSpPr>
            <a:spLocks noGrp="1"/>
          </p:cNvSpPr>
          <p:nvPr>
            <p:ph type="body" sz="quarter" idx="10"/>
          </p:nvPr>
        </p:nvSpPr>
        <p:spPr/>
        <p:txBody>
          <a:bodyPr/>
          <a:lstStyle/>
          <a:p>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CE8D30-DB62-46AF-9518-419B1D6DF5F0}" type="slidenum">
              <a:rPr lang="en-GB"/>
              <a:pPr/>
              <a:t>19</a:t>
            </a:fld>
            <a:endParaRPr lang="en-GB"/>
          </a:p>
        </p:txBody>
      </p:sp>
      <p:sp>
        <p:nvSpPr>
          <p:cNvPr id="186370" name="Rectangle 2"/>
          <p:cNvSpPr>
            <a:spLocks noGrp="1" noRot="1" noChangeAspect="1" noChangeArrowheads="1" noTextEdit="1"/>
          </p:cNvSpPr>
          <p:nvPr>
            <p:ph type="sldImg"/>
          </p:nvPr>
        </p:nvSpPr>
        <p:spPr>
          <a:ln/>
        </p:spPr>
      </p:sp>
      <p:sp>
        <p:nvSpPr>
          <p:cNvPr id="2" name="Notes Placeholder 1"/>
          <p:cNvSpPr>
            <a:spLocks noGrp="1"/>
          </p:cNvSpPr>
          <p:nvPr>
            <p:ph type="body" sz="quarter" idx="10"/>
          </p:nvPr>
        </p:nvSpPr>
        <p:spPr/>
        <p:txBody>
          <a:bodyPr/>
          <a:lstStyle/>
          <a:p>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20</a:t>
            </a:fld>
            <a:endParaRPr lang="en-US"/>
          </a:p>
        </p:txBody>
      </p:sp>
    </p:spTree>
    <p:extLst>
      <p:ext uri="{BB962C8B-B14F-4D97-AF65-F5344CB8AC3E}">
        <p14:creationId xmlns:p14="http://schemas.microsoft.com/office/powerpoint/2010/main" val="20743340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48640">
              <a:buNone/>
            </a:pPr>
            <a:r>
              <a:rPr lang="en-US" sz="1800" dirty="0">
                <a:effectLst/>
                <a:latin typeface="Times New Roman" panose="02020603050405020304" pitchFamily="18" charset="0"/>
                <a:ea typeface="Times New Roman" panose="02020603050405020304" pitchFamily="18" charset="0"/>
              </a:rPr>
              <a:t>The primary reasons behind the tendency of firms to alter their products to meet local conditions are legal, cultural, and/or economic in nature.</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rabicPeriod"/>
              <a:tabLst>
                <a:tab pos="-914400" algn="l"/>
              </a:tabLst>
            </a:pPr>
            <a:r>
              <a:rPr lang="en-US" sz="1800" b="1" dirty="0">
                <a:effectLst/>
                <a:latin typeface="Times New Roman" panose="02020603050405020304" pitchFamily="18" charset="0"/>
                <a:ea typeface="Times New Roman" panose="02020603050405020304" pitchFamily="18" charset="0"/>
                <a:cs typeface="Arial" panose="020B0604020202020204" pitchFamily="34" charset="0"/>
              </a:rPr>
              <a:t>Legal Considerations.</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 Explicit product-related legal requirements vary widely by country but are usually meant to protect customers, the environment, or both. 	</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Times New Roman" panose="02020603050405020304" pitchFamily="18" charset="0"/>
              <a:buAutoNum type="alphaLcPeriod"/>
              <a:tabLst>
                <a:tab pos="-914400" algn="l"/>
              </a:tabLst>
            </a:pPr>
            <a:r>
              <a:rPr lang="en-US" sz="1800" b="1" dirty="0">
                <a:effectLst/>
                <a:latin typeface="Times New Roman" panose="02020603050405020304" pitchFamily="18" charset="0"/>
                <a:ea typeface="Times New Roman" panose="02020603050405020304" pitchFamily="18" charset="0"/>
              </a:rPr>
              <a:t>Labeling Requirements. </a:t>
            </a:r>
            <a:r>
              <a:rPr lang="en-US" sz="1800" dirty="0">
                <a:effectLst/>
                <a:latin typeface="Times New Roman" panose="02020603050405020304" pitchFamily="18" charset="0"/>
                <a:ea typeface="Times New Roman" panose="02020603050405020304" pitchFamily="18" charset="0"/>
              </a:rPr>
              <a:t>One of the more cumbersome product alterations for companies is adjusting to different laws on labeling.</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lphaLcPeriod"/>
              <a:tabLst>
                <a:tab pos="-914400" algn="l"/>
              </a:tabLst>
            </a:pPr>
            <a:r>
              <a:rPr lang="en-US" sz="1800" b="1" dirty="0">
                <a:effectLst/>
                <a:latin typeface="Times New Roman" panose="02020603050405020304" pitchFamily="18" charset="0"/>
                <a:ea typeface="Times New Roman" panose="02020603050405020304" pitchFamily="18" charset="0"/>
              </a:rPr>
              <a:t>Environmental-Protection Regulations. </a:t>
            </a:r>
            <a:r>
              <a:rPr lang="en-US" sz="1800" dirty="0">
                <a:effectLst/>
                <a:latin typeface="Times New Roman" panose="02020603050405020304" pitchFamily="18" charset="0"/>
                <a:ea typeface="Times New Roman" panose="02020603050405020304" pitchFamily="18" charset="0"/>
              </a:rPr>
              <a:t>Some countries prohibit certain types of containers, others restrict the volume of packaging materials, and there are sometimes mandates on container reusability.</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lphaLcPeriod"/>
              <a:tabLst>
                <a:tab pos="-914400" algn="l"/>
              </a:tabLst>
            </a:pPr>
            <a:r>
              <a:rPr lang="en-US" sz="1800" b="1" dirty="0">
                <a:effectLst/>
                <a:latin typeface="Times New Roman" panose="02020603050405020304" pitchFamily="18" charset="0"/>
                <a:ea typeface="Times New Roman" panose="02020603050405020304" pitchFamily="18" charset="0"/>
              </a:rPr>
              <a:t>Indirect Legal Considerations. </a:t>
            </a:r>
            <a:r>
              <a:rPr lang="en-US" sz="1800" dirty="0">
                <a:effectLst/>
                <a:latin typeface="Times New Roman" panose="02020603050405020304" pitchFamily="18" charset="0"/>
                <a:ea typeface="Times New Roman" panose="02020603050405020304" pitchFamily="18" charset="0"/>
              </a:rPr>
              <a:t>Marketing managers must also watch for indirect legal requirements such as higher taxes on heavy automobiles that may shift demand to lighter ones.</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lphaLcPeriod"/>
              <a:tabLst>
                <a:tab pos="-914400" algn="l"/>
              </a:tabLst>
            </a:pPr>
            <a:r>
              <a:rPr lang="en-US" sz="1800" b="1" dirty="0">
                <a:effectLst/>
                <a:latin typeface="Times New Roman" panose="02020603050405020304" pitchFamily="18" charset="0"/>
                <a:ea typeface="Times New Roman" panose="02020603050405020304" pitchFamily="18" charset="0"/>
              </a:rPr>
              <a:t>Issues of Standardization.</a:t>
            </a:r>
            <a:r>
              <a:rPr lang="en-US" sz="1800" dirty="0">
                <a:effectLst/>
                <a:latin typeface="Times New Roman" panose="02020603050405020304" pitchFamily="18" charset="0"/>
                <a:ea typeface="Times New Roman" panose="02020603050405020304" pitchFamily="18" charset="0"/>
              </a:rPr>
              <a:t> A recurring issue is the need to arrive at 		international product standards and eliminate some of the wasteful 			product requirements for alterations among countries.</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rabicPeriod"/>
              <a:tabLst>
                <a:tab pos="-914400" algn="l"/>
                <a:tab pos="777240" algn="l"/>
              </a:tabLst>
            </a:pPr>
            <a:r>
              <a:rPr lang="en-US" sz="1800" b="1" dirty="0">
                <a:effectLst/>
                <a:latin typeface="Times New Roman" panose="02020603050405020304" pitchFamily="18" charset="0"/>
                <a:ea typeface="Times New Roman" panose="02020603050405020304" pitchFamily="18" charset="0"/>
                <a:cs typeface="Arial" panose="020B0604020202020204" pitchFamily="34" charset="0"/>
              </a:rPr>
              <a:t>Cultural Considerations. </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Cultural factors affecting product demand may or may not be easily discerned. While religious beliefs may offer clear guidelines regarding product acceptability, other factors such as color, design, and artistic preferences may be much more subtle.</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Times New Roman" panose="02020603050405020304" pitchFamily="18" charset="0"/>
              <a:buAutoNum type="arabicPeriod"/>
              <a:tabLst>
                <a:tab pos="-914400" algn="l"/>
                <a:tab pos="777240" algn="l"/>
              </a:tabLst>
            </a:pPr>
            <a:r>
              <a:rPr lang="en-US" sz="1800" b="1" dirty="0">
                <a:effectLst/>
                <a:latin typeface="Times New Roman" panose="02020603050405020304" pitchFamily="18" charset="0"/>
                <a:ea typeface="Times New Roman" panose="02020603050405020304" pitchFamily="18" charset="0"/>
                <a:cs typeface="Arial" panose="020B0604020202020204" pitchFamily="34" charset="0"/>
              </a:rPr>
              <a:t>Economic Considerations.</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 Levels of income, differences in income distribution, and the extent and condition of available infrastructure can all affect demand for a particular product. Often, price-reducing alterations are required if a firm wishes to participate in a particular country market. Poor infrastructure may also require alterations, as companies must deal with rough terrain, etc. </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23</a:t>
            </a:fld>
            <a:endParaRPr lang="en-GB" altLang="en-US" dirty="0"/>
          </a:p>
        </p:txBody>
      </p:sp>
    </p:spTree>
    <p:extLst>
      <p:ext uri="{BB962C8B-B14F-4D97-AF65-F5344CB8AC3E}">
        <p14:creationId xmlns:p14="http://schemas.microsoft.com/office/powerpoint/2010/main" val="16883231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Whereas narrowing a product line allows for the concentration of effort and resources, the broadening of a product line may lead to distribution economies. </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24</a:t>
            </a:fld>
            <a:endParaRPr lang="en-GB" altLang="en-US" dirty="0"/>
          </a:p>
        </p:txBody>
      </p:sp>
    </p:spTree>
    <p:extLst>
      <p:ext uri="{BB962C8B-B14F-4D97-AF65-F5344CB8AC3E}">
        <p14:creationId xmlns:p14="http://schemas.microsoft.com/office/powerpoint/2010/main" val="23779658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04AAB-6311-66F6-A55C-34B77A9DDE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F93B2B-845F-6429-B9B4-16C40AF829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5299F5-423E-745F-985E-9116AF30CAB8}"/>
              </a:ext>
            </a:extLst>
          </p:cNvPr>
          <p:cNvSpPr>
            <a:spLocks noGrp="1"/>
          </p:cNvSpPr>
          <p:nvPr>
            <p:ph type="body" idx="1"/>
          </p:nvPr>
        </p:nvSpPr>
        <p:spPr/>
        <p:txBody>
          <a:bodyPr/>
          <a:lstStyle/>
          <a:p>
            <a:pPr marL="571500">
              <a:buNone/>
              <a:tabLst>
                <a:tab pos="-914400" algn="l"/>
              </a:tabLst>
            </a:pPr>
            <a:r>
              <a:rPr lang="en-US" sz="1200" dirty="0">
                <a:effectLst/>
                <a:latin typeface="Times New Roman" panose="02020603050405020304" pitchFamily="18" charset="0"/>
                <a:ea typeface="Times New Roman" panose="02020603050405020304" pitchFamily="18" charset="0"/>
              </a:rPr>
              <a:t>The complexities of pricing are exacerbated in the international arena.</a:t>
            </a:r>
            <a:endParaRPr lang="en-GB" sz="12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rabicPeriod"/>
              <a:tabLst>
                <a:tab pos="-9144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Government Intervention. </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Every country has laws that either directly or indirectly affect prices at the consumer level. Price controls may set either maximum or minimum prices for designated products. The WTO permits a government to establish restrictions against any imports that enter the country at a price below the price charged to customers in the exporting country (dumping). However, a firm may charge different prices in different countries because of competitive and demand factors (e.g., a firm may choose to exclude fixed costs in the price calculation of products exported to developing countries in order to be price competitive in those markets.)</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Times New Roman" panose="02020603050405020304" pitchFamily="18" charset="0"/>
              <a:buAutoNum type="arabicPeriod"/>
              <a:tabLst>
                <a:tab pos="-9144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Market Diversity. </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Country variations lead to many ways of segmenting the market for a particular product. Consumers in some countries simply like certain products more and are willing to pay more for them.</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Times New Roman" panose="02020603050405020304" pitchFamily="18" charset="0"/>
              <a:buAutoNum type="arabicPeriod"/>
              <a:tabLst>
                <a:tab pos="-9144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Export Price Escalation. </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If standard markups occur within distribution channels, lengthening the channels or adding expenses somewhere in the system will further raise the price to the consumer by more than incremental transport and duty costs—a situation known as export price escalation. Common reasons for price escalation in export sales are tariffs and the often-greater distance to the market. To compete in export markets, a firm may have to sell its products to intermediaries at a reduced price in order to lessen the amount of price escalation [see Fig 17.2].</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Times New Roman" panose="02020603050405020304" pitchFamily="18" charset="0"/>
              <a:buAutoNum type="arabicPeriod"/>
              <a:tabLst>
                <a:tab pos="-9144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Fluctuations in Currency Value. </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Pricing in the case of highly volatile currencies can be extremely difficult, especially under conditions of high inflation. Pricing decisions must assure the company of sufficient funds to replenish inventory. This may result in the need for frequent price adjustments. Further, currency fluctuations also affect pricing decisions for any product that faces foreign competition; when a currency is strong, producers may have to accept a lower profit margin if they wish to be price competitive. </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pPr marL="742950" lvl="1" indent="-285750">
              <a:buFont typeface="+mj-lt"/>
              <a:buAutoNum type="alphaLcPeriod"/>
              <a:tabLst>
                <a:tab pos="-914400" algn="l"/>
              </a:tabLst>
            </a:pPr>
            <a:r>
              <a:rPr lang="en-US" sz="1200" b="1" dirty="0">
                <a:effectLst/>
                <a:latin typeface="Times New Roman" panose="02020603050405020304" pitchFamily="18" charset="0"/>
                <a:ea typeface="Times New Roman" panose="02020603050405020304" pitchFamily="18" charset="0"/>
              </a:rPr>
              <a:t>The Gray Market.</a:t>
            </a:r>
            <a:r>
              <a:rPr lang="en-US" sz="1200" dirty="0">
                <a:effectLst/>
                <a:latin typeface="Times New Roman" panose="02020603050405020304" pitchFamily="18" charset="0"/>
                <a:ea typeface="Times New Roman" panose="02020603050405020304" pitchFamily="18" charset="0"/>
              </a:rPr>
              <a:t> The </a:t>
            </a:r>
            <a:r>
              <a:rPr lang="en-US" sz="1200" b="1" dirty="0">
                <a:effectLst/>
                <a:latin typeface="Times New Roman" panose="02020603050405020304" pitchFamily="18" charset="0"/>
                <a:ea typeface="Times New Roman" panose="02020603050405020304" pitchFamily="18" charset="0"/>
              </a:rPr>
              <a:t>gray market</a:t>
            </a:r>
            <a:r>
              <a:rPr lang="en-US" sz="1200" dirty="0">
                <a:effectLst/>
                <a:latin typeface="Times New Roman" panose="02020603050405020304" pitchFamily="18" charset="0"/>
                <a:ea typeface="Times New Roman" panose="02020603050405020304" pitchFamily="18" charset="0"/>
              </a:rPr>
              <a:t>, or </a:t>
            </a:r>
            <a:r>
              <a:rPr lang="en-US" sz="1200" b="1" dirty="0">
                <a:effectLst/>
                <a:latin typeface="Times New Roman" panose="02020603050405020304" pitchFamily="18" charset="0"/>
                <a:ea typeface="Times New Roman" panose="02020603050405020304" pitchFamily="18" charset="0"/>
              </a:rPr>
              <a:t>product diversion</a:t>
            </a:r>
            <a:r>
              <a:rPr lang="en-US" sz="1200" dirty="0">
                <a:effectLst/>
                <a:latin typeface="Times New Roman" panose="02020603050405020304" pitchFamily="18" charset="0"/>
                <a:ea typeface="Times New Roman" panose="02020603050405020304" pitchFamily="18" charset="0"/>
              </a:rPr>
              <a:t>, is the selling and handling of goods through unofficial distributors, thus enabling the unofficial ones to import cheaper supplies from abroad to compete against official ones. </a:t>
            </a:r>
            <a:endParaRPr lang="en-GB" sz="12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rabicPeriod"/>
              <a:tabLst>
                <a:tab pos="-914400" algn="l"/>
                <a:tab pos="77724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Fixed versus Variable Pricing. </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MNEs often negotiate export prices, while small companies frequently give price concessions too quickly. This limits small companies’ ability to negotiate on a range of marketing factors that affect their costs such as:</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pPr marL="742950" lvl="1" indent="-285750">
              <a:buFont typeface="Symbol" panose="05050102010706020507" pitchFamily="18" charset="2"/>
              <a:buChar char=""/>
              <a:tabLst>
                <a:tab pos="-914400" algn="l"/>
              </a:tabLst>
            </a:pPr>
            <a:r>
              <a:rPr lang="en-US" sz="1200" dirty="0">
                <a:effectLst/>
                <a:latin typeface="Times New Roman" panose="02020603050405020304" pitchFamily="18" charset="0"/>
                <a:ea typeface="Times New Roman" panose="02020603050405020304" pitchFamily="18" charset="0"/>
              </a:rPr>
              <a:t>Discounts for quantity or repeat orders</a:t>
            </a:r>
            <a:endParaRPr lang="en-GB" sz="1200" dirty="0">
              <a:effectLst/>
              <a:latin typeface="Times New Roman" panose="02020603050405020304" pitchFamily="18" charset="0"/>
              <a:ea typeface="Times New Roman" panose="02020603050405020304" pitchFamily="18" charset="0"/>
            </a:endParaRPr>
          </a:p>
          <a:p>
            <a:pPr marL="742950" lvl="1" indent="-285750">
              <a:buFont typeface="Symbol" panose="05050102010706020507" pitchFamily="18" charset="2"/>
              <a:buChar char=""/>
              <a:tabLst>
                <a:tab pos="-914400" algn="l"/>
              </a:tabLst>
            </a:pPr>
            <a:r>
              <a:rPr lang="en-US" sz="1200" dirty="0">
                <a:effectLst/>
                <a:latin typeface="Times New Roman" panose="02020603050405020304" pitchFamily="18" charset="0"/>
                <a:ea typeface="Times New Roman" panose="02020603050405020304" pitchFamily="18" charset="0"/>
              </a:rPr>
              <a:t>Deadlines that increase production or transportation costs</a:t>
            </a:r>
            <a:endParaRPr lang="en-GB" sz="1200" dirty="0">
              <a:effectLst/>
              <a:latin typeface="Times New Roman" panose="02020603050405020304" pitchFamily="18" charset="0"/>
              <a:ea typeface="Times New Roman" panose="02020603050405020304" pitchFamily="18" charset="0"/>
            </a:endParaRPr>
          </a:p>
          <a:p>
            <a:pPr marL="742950" lvl="1" indent="-285750">
              <a:buFont typeface="Symbol" panose="05050102010706020507" pitchFamily="18" charset="2"/>
              <a:buChar char=""/>
              <a:tabLst>
                <a:tab pos="-914400" algn="l"/>
              </a:tabLst>
            </a:pPr>
            <a:r>
              <a:rPr lang="en-US" sz="1200" dirty="0">
                <a:effectLst/>
                <a:latin typeface="Times New Roman" panose="02020603050405020304" pitchFamily="18" charset="0"/>
                <a:ea typeface="Times New Roman" panose="02020603050405020304" pitchFamily="18" charset="0"/>
              </a:rPr>
              <a:t>Credit and payment terms</a:t>
            </a:r>
            <a:endParaRPr lang="en-GB" sz="1200" dirty="0">
              <a:effectLst/>
              <a:latin typeface="Times New Roman" panose="02020603050405020304" pitchFamily="18" charset="0"/>
              <a:ea typeface="Times New Roman" panose="02020603050405020304" pitchFamily="18" charset="0"/>
            </a:endParaRPr>
          </a:p>
          <a:p>
            <a:pPr marL="742950" lvl="1" indent="-285750">
              <a:buFont typeface="Symbol" panose="05050102010706020507" pitchFamily="18" charset="2"/>
              <a:buChar char=""/>
              <a:tabLst>
                <a:tab pos="-914400" algn="l"/>
              </a:tabLst>
            </a:pPr>
            <a:r>
              <a:rPr lang="en-US" sz="1200" dirty="0">
                <a:effectLst/>
                <a:latin typeface="Times New Roman" panose="02020603050405020304" pitchFamily="18" charset="0"/>
                <a:ea typeface="Times New Roman" panose="02020603050405020304" pitchFamily="18" charset="0"/>
              </a:rPr>
              <a:t>Service</a:t>
            </a:r>
            <a:endParaRPr lang="en-GB" sz="1200" dirty="0">
              <a:effectLst/>
              <a:latin typeface="Times New Roman" panose="02020603050405020304" pitchFamily="18" charset="0"/>
              <a:ea typeface="Times New Roman" panose="02020603050405020304" pitchFamily="18" charset="0"/>
            </a:endParaRPr>
          </a:p>
          <a:p>
            <a:pPr marL="742950" lvl="1" indent="-285750">
              <a:buFont typeface="Symbol" panose="05050102010706020507" pitchFamily="18" charset="2"/>
              <a:buChar char=""/>
              <a:tabLst>
                <a:tab pos="-914400" algn="l"/>
              </a:tabLst>
            </a:pPr>
            <a:r>
              <a:rPr lang="en-US" sz="1200" dirty="0">
                <a:effectLst/>
                <a:latin typeface="Times New Roman" panose="02020603050405020304" pitchFamily="18" charset="0"/>
                <a:ea typeface="Times New Roman" panose="02020603050405020304" pitchFamily="18" charset="0"/>
              </a:rPr>
              <a:t>Supply of promotional materials</a:t>
            </a:r>
            <a:endParaRPr lang="en-GB" sz="1200" dirty="0">
              <a:effectLst/>
              <a:latin typeface="Times New Roman" panose="02020603050405020304" pitchFamily="18" charset="0"/>
              <a:ea typeface="Times New Roman" panose="02020603050405020304" pitchFamily="18" charset="0"/>
            </a:endParaRPr>
          </a:p>
          <a:p>
            <a:pPr marL="742950" lvl="1" indent="-285750">
              <a:buFont typeface="Symbol" panose="05050102010706020507" pitchFamily="18" charset="2"/>
              <a:buChar char=""/>
              <a:tabLst>
                <a:tab pos="-914400" algn="l"/>
              </a:tabLst>
            </a:pPr>
            <a:r>
              <a:rPr lang="en-US" sz="1200" dirty="0">
                <a:effectLst/>
                <a:latin typeface="Times New Roman" panose="02020603050405020304" pitchFamily="18" charset="0"/>
                <a:ea typeface="Times New Roman" panose="02020603050405020304" pitchFamily="18" charset="0"/>
              </a:rPr>
              <a:t>Training of sales personnel or customers</a:t>
            </a:r>
            <a:endParaRPr lang="en-GB" sz="1200"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tabLst>
                <a:tab pos="-914400" algn="l"/>
              </a:tabLst>
            </a:pPr>
            <a:r>
              <a:rPr lang="en-US" sz="1200" b="1" dirty="0">
                <a:effectLst/>
                <a:latin typeface="Times New Roman" panose="02020603050405020304" pitchFamily="18" charset="0"/>
                <a:ea typeface="Times New Roman" panose="02020603050405020304" pitchFamily="18" charset="0"/>
              </a:rPr>
              <a:t>Supplier Relations. </a:t>
            </a:r>
            <a:r>
              <a:rPr lang="en-US" sz="1200" dirty="0">
                <a:effectLst/>
                <a:latin typeface="Times New Roman" panose="02020603050405020304" pitchFamily="18" charset="0"/>
                <a:ea typeface="Times New Roman" panose="02020603050405020304" pitchFamily="18" charset="0"/>
              </a:rPr>
              <a:t>Dominant retailers with substantial clout may get suppliers to offer them lower prices, which in turn will enable them to compete as the lowest-cost retailer. However, such clout may not exist in new foreign markets. In addition, many industrial buyers are claiming large price reductions through Internet purchases. </a:t>
            </a:r>
            <a:endParaRPr lang="en-GB" sz="12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DF848595-B8EB-0513-9F89-04217733B8F3}"/>
              </a:ext>
            </a:extLst>
          </p:cNvPr>
          <p:cNvSpPr>
            <a:spLocks noGrp="1"/>
          </p:cNvSpPr>
          <p:nvPr>
            <p:ph type="sldNum" sz="quarter" idx="5"/>
          </p:nvPr>
        </p:nvSpPr>
        <p:spPr/>
        <p:txBody>
          <a:bodyPr/>
          <a:lstStyle/>
          <a:p>
            <a:pPr>
              <a:defRPr/>
            </a:pPr>
            <a:fld id="{81B164FB-C17E-44B0-8405-045844A6C61F}" type="slidenum">
              <a:rPr lang="en-GB" altLang="en-US" smtClean="0"/>
              <a:pPr>
                <a:defRPr/>
              </a:pPr>
              <a:t>25</a:t>
            </a:fld>
            <a:endParaRPr lang="en-GB" altLang="en-US" dirty="0"/>
          </a:p>
        </p:txBody>
      </p:sp>
    </p:spTree>
    <p:extLst>
      <p:ext uri="{BB962C8B-B14F-4D97-AF65-F5344CB8AC3E}">
        <p14:creationId xmlns:p14="http://schemas.microsoft.com/office/powerpoint/2010/main" val="22124691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02F58-6673-FD42-D4E7-88CEF68985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9F0A4E-983D-BC24-2091-1C32AC6973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BD03F7-2FD4-E16B-9C67-7489023E4FC5}"/>
              </a:ext>
            </a:extLst>
          </p:cNvPr>
          <p:cNvSpPr>
            <a:spLocks noGrp="1"/>
          </p:cNvSpPr>
          <p:nvPr>
            <p:ph type="body" idx="1"/>
          </p:nvPr>
        </p:nvSpPr>
        <p:spPr/>
        <p:txBody>
          <a:bodyPr/>
          <a:lstStyle/>
          <a:p>
            <a:pPr marL="571500">
              <a:buNone/>
            </a:pPr>
            <a:r>
              <a:rPr lang="en-US" sz="1800" dirty="0">
                <a:effectLst/>
                <a:latin typeface="Times New Roman" panose="02020603050405020304" pitchFamily="18" charset="0"/>
                <a:ea typeface="Times New Roman" panose="02020603050405020304" pitchFamily="18" charset="0"/>
              </a:rPr>
              <a:t>Because of diverse national environments, promotional problems are varied. In many countries regulations pose an even greater barrier. In emerging economies, MNEs usually have to use more push strategies for mass consumer products.</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rabicPeriod"/>
            </a:pPr>
            <a:r>
              <a:rPr lang="en-US" sz="1800" b="1" dirty="0">
                <a:effectLst/>
                <a:latin typeface="Times New Roman" panose="02020603050405020304" pitchFamily="18" charset="0"/>
                <a:ea typeface="Times New Roman" panose="02020603050405020304" pitchFamily="18" charset="0"/>
                <a:cs typeface="Arial" panose="020B0604020202020204" pitchFamily="34" charset="0"/>
              </a:rPr>
              <a:t>Advertising Standardization: Pro and Con. </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Advertising represents any paid form of media (nonpersonal) presentation. Although savings from the standardization of advertising are not as great as those from product standardization, they can nonetheless be substantial. However, in addition to reducing costs, standardized advertising may also improve the quality of advertising at the local level, prevent the confusion associated with different national messages and images and speed the entry of products into new country markets. Standardization usually implies using the same agency globally. The issue of standardization in advertising raises problems in a few other areas—namely, </a:t>
            </a:r>
            <a:r>
              <a:rPr lang="en-US" sz="1800" i="1" dirty="0">
                <a:effectLst/>
                <a:latin typeface="Times New Roman" panose="02020603050405020304" pitchFamily="18" charset="0"/>
                <a:ea typeface="Times New Roman" panose="02020603050405020304" pitchFamily="18" charset="0"/>
                <a:cs typeface="Arial" panose="020B0604020202020204" pitchFamily="34" charset="0"/>
              </a:rPr>
              <a:t>translation</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1800" i="1" dirty="0">
                <a:effectLst/>
                <a:latin typeface="Times New Roman" panose="02020603050405020304" pitchFamily="18" charset="0"/>
                <a:ea typeface="Times New Roman" panose="02020603050405020304" pitchFamily="18" charset="0"/>
                <a:cs typeface="Arial" panose="020B0604020202020204" pitchFamily="34" charset="0"/>
              </a:rPr>
              <a:t>legality</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 and </a:t>
            </a:r>
            <a:r>
              <a:rPr lang="en-US" sz="1800" i="1" dirty="0">
                <a:effectLst/>
                <a:latin typeface="Times New Roman" panose="02020603050405020304" pitchFamily="18" charset="0"/>
                <a:ea typeface="Times New Roman" panose="02020603050405020304" pitchFamily="18" charset="0"/>
                <a:cs typeface="Arial" panose="020B0604020202020204" pitchFamily="34" charset="0"/>
              </a:rPr>
              <a:t>message needs</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Times New Roman" panose="02020603050405020304" pitchFamily="18" charset="0"/>
              <a:buAutoNum type="alphaLcPeriod"/>
            </a:pPr>
            <a:r>
              <a:rPr lang="en-US" sz="1800" b="1" dirty="0">
                <a:effectLst/>
                <a:latin typeface="Times New Roman" panose="02020603050405020304" pitchFamily="18" charset="0"/>
                <a:ea typeface="Times New Roman" panose="02020603050405020304" pitchFamily="18" charset="0"/>
              </a:rPr>
              <a:t>Translation.</a:t>
            </a:r>
            <a:r>
              <a:rPr lang="en-US" sz="1800" dirty="0">
                <a:effectLst/>
                <a:latin typeface="Times New Roman" panose="02020603050405020304" pitchFamily="18" charset="0"/>
                <a:ea typeface="Times New Roman" panose="02020603050405020304" pitchFamily="18" charset="0"/>
              </a:rPr>
              <a:t> When a media transmission spans multiple countries, there is no opportunity to translate a message into other local languages. When messages are translated, numerous difficulties can be encountered with both language (content and meaning) and images. </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lphaLcPeriod"/>
            </a:pPr>
            <a:r>
              <a:rPr lang="en-US" sz="1800" b="1" dirty="0">
                <a:effectLst/>
                <a:latin typeface="Times New Roman" panose="02020603050405020304" pitchFamily="18" charset="0"/>
                <a:ea typeface="Times New Roman" panose="02020603050405020304" pitchFamily="18" charset="0"/>
              </a:rPr>
              <a:t>Legality.</a:t>
            </a:r>
            <a:r>
              <a:rPr lang="en-US" sz="1800" dirty="0">
                <a:effectLst/>
                <a:latin typeface="Times New Roman" panose="02020603050405020304" pitchFamily="18" charset="0"/>
                <a:ea typeface="Times New Roman" panose="02020603050405020304" pitchFamily="18" charset="0"/>
              </a:rPr>
              <a:t> What is deemed to be legal advertising in one country may, in fact, be illegal elsewhere. Differences result mainly from varying national views on consumer protection, competitive protection, standards of morality, and nationalism. </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lphaLcPeriod"/>
              <a:tabLst>
                <a:tab pos="-914400" algn="l"/>
              </a:tabLst>
            </a:pPr>
            <a:r>
              <a:rPr lang="en-US" sz="1800" b="1" dirty="0">
                <a:effectLst/>
                <a:latin typeface="Times New Roman" panose="02020603050405020304" pitchFamily="18" charset="0"/>
                <a:ea typeface="Times New Roman" panose="02020603050405020304" pitchFamily="18" charset="0"/>
              </a:rPr>
              <a:t>Message Needs.</a:t>
            </a:r>
            <a:r>
              <a:rPr lang="en-US" sz="1800" dirty="0">
                <a:effectLst/>
                <a:latin typeface="Times New Roman" panose="02020603050405020304" pitchFamily="18" charset="0"/>
                <a:ea typeface="Times New Roman" panose="02020603050405020304" pitchFamily="18" charset="0"/>
              </a:rPr>
              <a:t> An advertising theme may not be appropriate everywhere because of national differences in how well consumers know a product, how they perceive it, who makes the purchasing decision, and what features are most important.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F00E8543-55A8-DFDE-B31B-36D6E32BAC49}"/>
              </a:ext>
            </a:extLst>
          </p:cNvPr>
          <p:cNvSpPr>
            <a:spLocks noGrp="1"/>
          </p:cNvSpPr>
          <p:nvPr>
            <p:ph type="sldNum" sz="quarter" idx="5"/>
          </p:nvPr>
        </p:nvSpPr>
        <p:spPr/>
        <p:txBody>
          <a:bodyPr/>
          <a:lstStyle/>
          <a:p>
            <a:pPr>
              <a:defRPr/>
            </a:pPr>
            <a:fld id="{81B164FB-C17E-44B0-8405-045844A6C61F}" type="slidenum">
              <a:rPr lang="en-GB" altLang="en-US" smtClean="0"/>
              <a:pPr>
                <a:defRPr/>
              </a:pPr>
              <a:t>26</a:t>
            </a:fld>
            <a:endParaRPr lang="en-GB" altLang="en-US" dirty="0"/>
          </a:p>
        </p:txBody>
      </p:sp>
    </p:spTree>
    <p:extLst>
      <p:ext uri="{BB962C8B-B14F-4D97-AF65-F5344CB8AC3E}">
        <p14:creationId xmlns:p14="http://schemas.microsoft.com/office/powerpoint/2010/main" val="7904562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34DF5-EDA8-AD0E-6F2A-9B7C35CC5B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D7682F-178A-EC25-EC6D-54BE90BB35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DF934D-8F05-8DC2-D75A-36CEE270E002}"/>
              </a:ext>
            </a:extLst>
          </p:cNvPr>
          <p:cNvSpPr>
            <a:spLocks noGrp="1"/>
          </p:cNvSpPr>
          <p:nvPr>
            <p:ph type="body" idx="1"/>
          </p:nvPr>
        </p:nvSpPr>
        <p:spPr/>
        <p:txBody>
          <a:bodyPr/>
          <a:lstStyle/>
          <a:p>
            <a:pPr marL="342900" lvl="0" indent="-342900" rtl="0">
              <a:buFont typeface="Times New Roman" panose="02020603050405020304" pitchFamily="18" charset="0"/>
              <a:buAutoNum type="arabicPeriod"/>
              <a:tabLst>
                <a:tab pos="-914400" algn="l"/>
              </a:tabLs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 number of problems are inherent in using global brands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Times New Roman" panose="02020603050405020304" pitchFamily="18" charset="0"/>
              <a:buAutoNum type="alphaLcPeriod"/>
              <a:tabLst>
                <a:tab pos="-914400" algn="l"/>
              </a:tabLst>
            </a:pPr>
            <a:r>
              <a:rPr lang="en-US" sz="1800" b="1" dirty="0">
                <a:effectLst/>
                <a:latin typeface="Times New Roman" panose="02020603050405020304" pitchFamily="18" charset="0"/>
                <a:ea typeface="Times New Roman" panose="02020603050405020304" pitchFamily="18" charset="0"/>
              </a:rPr>
              <a:t>Language. </a:t>
            </a:r>
            <a:r>
              <a:rPr lang="en-US" sz="1800" dirty="0">
                <a:effectLst/>
                <a:latin typeface="Times New Roman" panose="02020603050405020304" pitchFamily="18" charset="0"/>
                <a:ea typeface="Times New Roman" panose="02020603050405020304" pitchFamily="18" charset="0"/>
              </a:rPr>
              <a:t>Both the translation and pronunciation of brand names pose potential problems in many markets. Often the problems are obvious, but other times they are quite subtle, yet critical. In addition, brand symbols (shapes and colors) are culturally sensitive in many societies.</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lphaLcPeriod"/>
              <a:tabLst>
                <a:tab pos="-914400" algn="l"/>
              </a:tabLst>
            </a:pPr>
            <a:r>
              <a:rPr lang="en-US" sz="1800" b="1" dirty="0">
                <a:effectLst/>
                <a:latin typeface="Times New Roman" panose="02020603050405020304" pitchFamily="18" charset="0"/>
                <a:ea typeface="Times New Roman" panose="02020603050405020304" pitchFamily="18" charset="0"/>
              </a:rPr>
              <a:t>Brand Acquisition. </a:t>
            </a:r>
            <a:r>
              <a:rPr lang="en-US" sz="1800" dirty="0">
                <a:effectLst/>
                <a:latin typeface="Times New Roman" panose="02020603050405020304" pitchFamily="18" charset="0"/>
                <a:ea typeface="Times New Roman" panose="02020603050405020304" pitchFamily="18" charset="0"/>
              </a:rPr>
              <a:t>When an MNE acquires a (foreign) firm, it automatically acquires its brands. In some instances those brands will be maintained; in others they will be folded into a larger brand in order to capture economies of scale and to promote regional/global brand recognition.</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lphaLcPeriod"/>
              <a:tabLst>
                <a:tab pos="-914400" algn="l"/>
              </a:tabLst>
            </a:pPr>
            <a:r>
              <a:rPr lang="en-US" sz="1800" b="1" dirty="0">
                <a:effectLst/>
                <a:latin typeface="Times New Roman" panose="02020603050405020304" pitchFamily="18" charset="0"/>
                <a:ea typeface="Times New Roman" panose="02020603050405020304" pitchFamily="18" charset="0"/>
              </a:rPr>
              <a:t>Country-of-Origin Image. </a:t>
            </a:r>
            <a:r>
              <a:rPr lang="en-US" sz="1800" dirty="0">
                <a:effectLst/>
                <a:latin typeface="Times New Roman" panose="02020603050405020304" pitchFamily="18" charset="0"/>
                <a:ea typeface="Times New Roman" panose="02020603050405020304" pitchFamily="18" charset="0"/>
              </a:rPr>
              <a:t>Firms must determine whether to promote a local or foreign image for their products. The products of some countries may be perceived as being particularly desirable and of higher quality than products from other countries. A firm may be able to enhance its competitive advantage by effectively exploiting this perception. </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lphaLcPeriod"/>
              <a:tabLst>
                <a:tab pos="-914400" algn="l"/>
              </a:tabLst>
            </a:pPr>
            <a:r>
              <a:rPr lang="en-US" sz="1800" b="1" dirty="0">
                <a:effectLst/>
                <a:latin typeface="Times New Roman" panose="02020603050405020304" pitchFamily="18" charset="0"/>
                <a:ea typeface="Times New Roman" panose="02020603050405020304" pitchFamily="18" charset="0"/>
              </a:rPr>
              <a:t>Locational Origin of Names. </a:t>
            </a:r>
            <a:r>
              <a:rPr lang="en-US" sz="1800" dirty="0">
                <a:effectLst/>
                <a:latin typeface="Times New Roman" panose="02020603050405020304" pitchFamily="18" charset="0"/>
                <a:ea typeface="Times New Roman" panose="02020603050405020304" pitchFamily="18" charset="0"/>
              </a:rPr>
              <a:t>One ongoing international legal debate concerns product names associated with location. The EU protects the names of many European products based on location names, such as Roquefort and Feta cheeses, Parma ham, and Chianti wine. It has also pushed for protection against the foreign use of regulated names associated with wines, such as clos, chateau, tawny, noble, ruby, and vintage. </a:t>
            </a:r>
            <a:endParaRPr lang="en-GB" sz="1800" dirty="0">
              <a:effectLst/>
              <a:latin typeface="Times New Roman" panose="02020603050405020304" pitchFamily="18" charset="0"/>
              <a:ea typeface="Times New Roman" panose="02020603050405020304" pitchFamily="18" charset="0"/>
            </a:endParaRPr>
          </a:p>
          <a:p>
            <a:pPr marL="342900" lvl="0" indent="-342900">
              <a:buFont typeface="Times New Roman" panose="02020603050405020304" pitchFamily="18" charset="0"/>
              <a:buAutoNum type="alphaLcPeriod"/>
              <a:tabLst>
                <a:tab pos="-914400" algn="l"/>
              </a:tabLst>
            </a:pPr>
            <a:r>
              <a:rPr lang="en-US" sz="1800" b="1" dirty="0">
                <a:effectLst/>
                <a:latin typeface="Times New Roman" panose="02020603050405020304" pitchFamily="18" charset="0"/>
                <a:ea typeface="Times New Roman" panose="02020603050405020304" pitchFamily="18" charset="0"/>
              </a:rPr>
              <a:t>Generic and Near-Generic Names. </a:t>
            </a:r>
            <a:r>
              <a:rPr lang="en-US" sz="1800" dirty="0">
                <a:effectLst/>
                <a:latin typeface="Times New Roman" panose="02020603050405020304" pitchFamily="18" charset="0"/>
                <a:ea typeface="Times New Roman" panose="02020603050405020304" pitchFamily="18" charset="0"/>
              </a:rPr>
              <a:t>While firms want their brand names to become household words, they do not want those names to become so common they are considered to be </a:t>
            </a:r>
            <a:r>
              <a:rPr lang="en-US" sz="1800" i="1" dirty="0">
                <a:effectLst/>
                <a:latin typeface="Times New Roman" panose="02020603050405020304" pitchFamily="18" charset="0"/>
                <a:ea typeface="Times New Roman" panose="02020603050405020304" pitchFamily="18" charset="0"/>
              </a:rPr>
              <a:t>generic</a:t>
            </a:r>
            <a:r>
              <a:rPr lang="en-US" sz="1800" dirty="0">
                <a:effectLst/>
                <a:latin typeface="Times New Roman" panose="02020603050405020304" pitchFamily="18" charset="0"/>
                <a:ea typeface="Times New Roman" panose="02020603050405020304" pitchFamily="18" charset="0"/>
              </a:rPr>
              <a:t> (e.g., Kleenex and Xerox). Generic names may either stimulate or frustrate the sales of the firm from whom the name was expropriated.</a:t>
            </a:r>
            <a:endParaRPr lang="en-GB" sz="1800" dirty="0">
              <a:effectLst/>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6974344B-62E1-76A6-17B2-FB4CD922FB88}"/>
              </a:ext>
            </a:extLst>
          </p:cNvPr>
          <p:cNvSpPr>
            <a:spLocks noGrp="1"/>
          </p:cNvSpPr>
          <p:nvPr>
            <p:ph type="sldNum" sz="quarter" idx="5"/>
          </p:nvPr>
        </p:nvSpPr>
        <p:spPr/>
        <p:txBody>
          <a:bodyPr/>
          <a:lstStyle/>
          <a:p>
            <a:pPr>
              <a:defRPr/>
            </a:pPr>
            <a:fld id="{81B164FB-C17E-44B0-8405-045844A6C61F}" type="slidenum">
              <a:rPr lang="en-GB" altLang="en-US" smtClean="0"/>
              <a:pPr>
                <a:defRPr/>
              </a:pPr>
              <a:t>27</a:t>
            </a:fld>
            <a:endParaRPr lang="en-GB" altLang="en-US" dirty="0"/>
          </a:p>
        </p:txBody>
      </p:sp>
    </p:spTree>
    <p:extLst>
      <p:ext uri="{BB962C8B-B14F-4D97-AF65-F5344CB8AC3E}">
        <p14:creationId xmlns:p14="http://schemas.microsoft.com/office/powerpoint/2010/main" val="28030700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marR="0" lvl="0" indent="-171450" rtl="0">
              <a:lnSpc>
                <a:spcPct val="107000"/>
              </a:lnSpc>
              <a:spcBef>
                <a:spcPts val="0"/>
              </a:spcBef>
              <a:spcAft>
                <a:spcPts val="800"/>
              </a:spcAft>
              <a:buFont typeface="Arial" panose="020B0604020202020204" pitchFamily="34" charset="0"/>
              <a:buChar char="•"/>
              <a:tabLst>
                <a:tab pos="457200" algn="l"/>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Production operations are important to achieving a company’s strategy. Careful planning of all aspects of production helps companies cut costs (to become low-cost leaders) or design new products and product features necessary for a differentiation strategy. </a:t>
            </a:r>
          </a:p>
          <a:p>
            <a:pPr marL="171450" marR="0" lvl="0" indent="-171450">
              <a:lnSpc>
                <a:spcPct val="107000"/>
              </a:lnSpc>
              <a:spcBef>
                <a:spcPts val="0"/>
              </a:spcBef>
              <a:spcAft>
                <a:spcPts val="800"/>
              </a:spcAft>
              <a:buFont typeface="Arial" panose="020B0604020202020204" pitchFamily="34" charset="0"/>
              <a:buChar char="•"/>
              <a:tabLst>
                <a:tab pos="457200" algn="l"/>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Among the important strategic issues that managers must consider are planning for production capacity, the location of facilities, production processes to be used, and the layout of facilities.</a:t>
            </a: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960349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740804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969500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356352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466794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622504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611144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977276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101645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603091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687815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E62D3-138F-53E3-197F-3888F9EB4B98}"/>
            </a:ext>
          </a:extLst>
        </p:cNvPr>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68362428-DB8E-CACD-341C-6FAFECAAA3F3}"/>
              </a:ext>
            </a:extLst>
          </p:cNvPr>
          <p:cNvSpPr>
            <a:spLocks noGrp="1" noRot="1" noChangeAspect="1" noChangeArrowheads="1" noTextEdit="1"/>
          </p:cNvSpPr>
          <p:nvPr>
            <p:ph type="sldImg"/>
          </p:nvPr>
        </p:nvSpPr>
        <p:spPr>
          <a:xfrm>
            <a:off x="82550" y="730250"/>
            <a:ext cx="6503988" cy="3659188"/>
          </a:xfrm>
          <a:ln/>
        </p:spPr>
      </p:sp>
      <p:sp>
        <p:nvSpPr>
          <p:cNvPr id="8195" name="Notes Placeholder 2">
            <a:extLst>
              <a:ext uri="{FF2B5EF4-FFF2-40B4-BE49-F238E27FC236}">
                <a16:creationId xmlns:a16="http://schemas.microsoft.com/office/drawing/2014/main" id="{ABA84E8A-EB77-EADA-6F9B-C7300FA5DE8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a:extLst>
              <a:ext uri="{FF2B5EF4-FFF2-40B4-BE49-F238E27FC236}">
                <a16:creationId xmlns:a16="http://schemas.microsoft.com/office/drawing/2014/main" id="{1B8E1AEC-8AF4-DFE3-2B62-633D50E280FD}"/>
              </a:ext>
            </a:extLst>
          </p:cNvPr>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932194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41</a:t>
            </a:fld>
            <a:endParaRPr kumimoji="0" lang="en-GB" altLang="en-US" dirty="0"/>
          </a:p>
        </p:txBody>
      </p:sp>
    </p:spTree>
    <p:extLst>
      <p:ext uri="{BB962C8B-B14F-4D97-AF65-F5344CB8AC3E}">
        <p14:creationId xmlns:p14="http://schemas.microsoft.com/office/powerpoint/2010/main" val="24655357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42</a:t>
            </a:fld>
            <a:endParaRPr kumimoji="0" lang="en-GB" altLang="en-US" dirty="0"/>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23/03/2026</a:t>
            </a:fld>
            <a:endParaRPr lang="en-GB" altLang="en-US" dirty="0"/>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dirty="0"/>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23/03/2026</a:t>
            </a:fld>
            <a:endParaRPr lang="en-GB" altLang="en-US" dirty="0"/>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dirty="0"/>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23/03/2026</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dirty="0"/>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23/03/2026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dirty="0"/>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23/03/2026</a:t>
            </a:fld>
            <a:endParaRPr lang="en-GB" altLang="en-US" dirty="0"/>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dirty="0"/>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23/03/2026</a:t>
            </a:fld>
            <a:endParaRPr lang="en-GB" altLang="en-US" dirty="0"/>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dirty="0"/>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23/03/2026</a:t>
            </a:fld>
            <a:endParaRPr lang="en-GB" altLang="en-US" dirty="0"/>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dirty="0"/>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23/03/2026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dirty="0"/>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23/03/2026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dirty="0"/>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23/03/2026</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dirty="0"/>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23/03/2026</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dirty="0"/>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23/03/2026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g8p2H7EvoGM"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ktx2_Dzy3tM"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jpg"/><Relationship Id="rId7"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 Id="rId9" Type="http://schemas.openxmlformats.org/officeDocument/2006/relationships/image" Target="../media/image12.jpg"/></Relationships>
</file>

<file path=ppt/slides/_rels/slide13.xml.rels><?xml version="1.0" encoding="UTF-8" standalone="yes"?>
<Relationships xmlns="http://schemas.openxmlformats.org/package/2006/relationships"><Relationship Id="rId3" Type="http://schemas.openxmlformats.org/officeDocument/2006/relationships/hyperlink" Target="http://acorn.caci.co.uk/try-acorn"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www.tutor2u.net/blog/index.php/business-studies/comments/qa-what-is-market-segmentation"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video" Target="https://www.youtube.com/embed/mEIqLcGxZRM?feature=oembed" TargetMode="External"/><Relationship Id="rId5" Type="http://schemas.openxmlformats.org/officeDocument/2006/relationships/image" Target="../media/image24.jpeg"/><Relationship Id="rId4" Type="http://schemas.openxmlformats.org/officeDocument/2006/relationships/hyperlink" Target="https://www.youtube.com/watch?v=mEIqLcGxZRM" TargetMode="Externa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dirty="0"/>
              <a:t>LCMB7034</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767408" y="4004344"/>
            <a:ext cx="10657184" cy="172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rgbClr val="FFFF00"/>
                </a:solidFill>
              </a:rPr>
              <a:t>Week 08</a:t>
            </a:r>
          </a:p>
          <a:p>
            <a:pPr eaLnBrk="1" hangingPunct="1"/>
            <a:r>
              <a:rPr lang="en-GB" altLang="en-US" sz="4000" dirty="0">
                <a:solidFill>
                  <a:srgbClr val="FFFF00"/>
                </a:solidFill>
              </a:rPr>
              <a:t>Value Chain, International Marketing and Global Operations</a:t>
            </a:r>
            <a:endParaRPr lang="en-GB" altLang="en-US" dirty="0">
              <a:solidFill>
                <a:schemeClr val="tx1"/>
              </a:solidFill>
            </a:endParaRP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144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a:t>
            </a:r>
            <a:r>
              <a:rPr lang="en-GB" sz="6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International Business Concept</a:t>
            </a:r>
            <a:endParaRPr lang="en-GB" altLang="en-US" sz="36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607449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362363" y="404664"/>
            <a:ext cx="11089232" cy="692696"/>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263352" y="1196752"/>
            <a:ext cx="11287254" cy="3994840"/>
          </a:xfrm>
        </p:spPr>
        <p:txBody>
          <a:bodyPr/>
          <a:lstStyle/>
          <a:p>
            <a:pPr lvl="1">
              <a:buFont typeface="Arial" panose="020B0604020202020204" pitchFamily="34" charset="0"/>
              <a:buChar char="•"/>
            </a:pPr>
            <a:r>
              <a:rPr lang="en-GB" sz="2400" dirty="0"/>
              <a:t>Understand the concept of Value Chain of a company and understand the benefits of internationalising key aspects of the Value Chain</a:t>
            </a:r>
          </a:p>
          <a:p>
            <a:pPr lvl="1">
              <a:buFont typeface="Arial" panose="020B0604020202020204" pitchFamily="34" charset="0"/>
              <a:buChar char="•"/>
            </a:pPr>
            <a:r>
              <a:rPr lang="en-GB" sz="2400" dirty="0"/>
              <a:t>Understand, appreciate and contrast between key marketing policy choices available to MNCs in an International Marketing context </a:t>
            </a:r>
          </a:p>
          <a:p>
            <a:pPr lvl="1">
              <a:buFont typeface="Arial" panose="020B0604020202020204" pitchFamily="34" charset="0"/>
              <a:buChar char="•"/>
            </a:pPr>
            <a:r>
              <a:rPr lang="en-GB" sz="2400" dirty="0"/>
              <a:t>To describe the different dimensions of a global manufacturing strategy </a:t>
            </a:r>
          </a:p>
          <a:p>
            <a:pPr lvl="1">
              <a:buFont typeface="Arial" panose="020B0604020202020204" pitchFamily="34" charset="0"/>
              <a:buChar char="•"/>
            </a:pPr>
            <a:r>
              <a:rPr lang="en-GB" sz="2400" dirty="0"/>
              <a:t>To examine the elements of global supply chain management </a:t>
            </a:r>
          </a:p>
          <a:p>
            <a:pPr lvl="1">
              <a:buFont typeface="Arial" panose="020B0604020202020204" pitchFamily="34" charset="0"/>
              <a:buChar char="•"/>
            </a:pPr>
            <a:r>
              <a:rPr lang="en-GB" sz="2400" dirty="0"/>
              <a:t>To show how global sourcing is an important aspect of global supply-chain and operations management</a:t>
            </a:r>
          </a:p>
          <a:p>
            <a:pPr algn="just"/>
            <a:endParaRPr lang="en-GB" sz="2400" dirty="0"/>
          </a:p>
        </p:txBody>
      </p:sp>
      <p:sp>
        <p:nvSpPr>
          <p:cNvPr id="2" name="Footer Placeholder 1">
            <a:extLst>
              <a:ext uri="{FF2B5EF4-FFF2-40B4-BE49-F238E27FC236}">
                <a16:creationId xmlns:a16="http://schemas.microsoft.com/office/drawing/2014/main" id="{99457886-C632-91B8-527A-E562F7F0E35C}"/>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Firm as Value Chain</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668396" y="980728"/>
            <a:ext cx="10855207" cy="4752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just" eaLnBrk="1" hangingPunct="1">
              <a:buClr>
                <a:srgbClr val="999966"/>
              </a:buClr>
              <a:buSzPct val="75000"/>
              <a:buNone/>
            </a:pPr>
            <a:r>
              <a:rPr lang="en-US" altLang="en-US" sz="2800" b="1" dirty="0">
                <a:solidFill>
                  <a:srgbClr val="000000"/>
                </a:solidFill>
                <a:ea typeface="MS PGothic" pitchFamily="34" charset="-128"/>
                <a:cs typeface="Arial"/>
              </a:rPr>
              <a:t>Value Chain</a:t>
            </a:r>
            <a:r>
              <a:rPr lang="en-US" altLang="en-US" sz="2800" dirty="0">
                <a:solidFill>
                  <a:srgbClr val="000000"/>
                </a:solidFill>
                <a:ea typeface="MS PGothic" pitchFamily="34" charset="-128"/>
                <a:cs typeface="Arial"/>
              </a:rPr>
              <a:t>: set of linked value-creating activities that company perform to design, produce, market, deliver, and support a product </a:t>
            </a:r>
          </a:p>
          <a:p>
            <a:pPr lvl="1" algn="just" eaLnBrk="1" hangingPunct="1">
              <a:buClr>
                <a:schemeClr val="tx1"/>
              </a:buClr>
              <a:buSzPct val="100000"/>
              <a:buFont typeface="Wingdings" panose="05000000000000000000" pitchFamily="2" charset="2"/>
              <a:buChar char="§"/>
            </a:pPr>
            <a:r>
              <a:rPr lang="en-US" altLang="en-US" sz="2400" dirty="0">
                <a:solidFill>
                  <a:srgbClr val="000000"/>
                </a:solidFill>
                <a:ea typeface="Arial" panose="020B0604020202020204" pitchFamily="34" charset="0"/>
                <a:cs typeface="Arial"/>
              </a:rPr>
              <a:t>Helps the managers integrate the knowledge and skills of employees around the world in the way that allows the best global reach</a:t>
            </a:r>
          </a:p>
          <a:p>
            <a:pPr marL="0" lvl="0" indent="0" algn="just" eaLnBrk="1" hangingPunct="1">
              <a:spcBef>
                <a:spcPts val="1200"/>
              </a:spcBef>
              <a:buClr>
                <a:srgbClr val="999966"/>
              </a:buClr>
              <a:buSzPct val="75000"/>
              <a:buNone/>
            </a:pPr>
            <a:r>
              <a:rPr lang="en-US" altLang="en-US" sz="2800" b="1" dirty="0">
                <a:solidFill>
                  <a:srgbClr val="000000"/>
                </a:solidFill>
                <a:ea typeface="MS PGothic" pitchFamily="34" charset="-128"/>
                <a:cs typeface="Arial"/>
              </a:rPr>
              <a:t>Value Chain Analysis </a:t>
            </a:r>
            <a:r>
              <a:rPr lang="en-US" altLang="en-US" sz="2800" dirty="0">
                <a:solidFill>
                  <a:srgbClr val="000000"/>
                </a:solidFill>
                <a:ea typeface="MS PGothic" pitchFamily="34" charset="-128"/>
                <a:cs typeface="Arial"/>
              </a:rPr>
              <a:t>helps the manager understand the behavior of cots and the existing and potential sources of differentiation</a:t>
            </a:r>
            <a:endParaRPr lang="en-US" altLang="en-US" sz="2400" dirty="0">
              <a:solidFill>
                <a:srgbClr val="000000"/>
              </a:solidFill>
              <a:ea typeface="MS PGothic" pitchFamily="34" charset="-128"/>
              <a:cs typeface="Arial"/>
            </a:endParaRPr>
          </a:p>
          <a:p>
            <a:pPr lvl="1" algn="just" eaLnBrk="1" hangingPunct="1">
              <a:buClr>
                <a:schemeClr val="tx1"/>
              </a:buClr>
              <a:buSzPct val="100000"/>
              <a:buFont typeface="Wingdings" panose="05000000000000000000" pitchFamily="2" charset="2"/>
              <a:buChar char="§"/>
            </a:pPr>
            <a:r>
              <a:rPr lang="en-US" altLang="en-US" sz="2400" b="1" dirty="0">
                <a:solidFill>
                  <a:srgbClr val="002060"/>
                </a:solidFill>
                <a:ea typeface="MS PGothic" pitchFamily="34" charset="-128"/>
                <a:cs typeface="Arial"/>
              </a:rPr>
              <a:t>Primary Activities</a:t>
            </a:r>
            <a:r>
              <a:rPr lang="en-US" altLang="en-US" sz="2400" dirty="0">
                <a:solidFill>
                  <a:srgbClr val="000000"/>
                </a:solidFill>
                <a:ea typeface="MS PGothic" pitchFamily="34" charset="-128"/>
                <a:cs typeface="Arial"/>
              </a:rPr>
              <a:t>: inbound logistics, operations, outbound logistics, sales and marketing, service</a:t>
            </a:r>
          </a:p>
          <a:p>
            <a:pPr lvl="1" algn="just" eaLnBrk="1" hangingPunct="1">
              <a:buClr>
                <a:schemeClr val="tx1"/>
              </a:buClr>
              <a:buSzPct val="100000"/>
              <a:buFont typeface="Wingdings" panose="05000000000000000000" pitchFamily="2" charset="2"/>
              <a:buChar char="§"/>
            </a:pPr>
            <a:r>
              <a:rPr lang="en-US" altLang="en-US" sz="2400" b="1" dirty="0">
                <a:solidFill>
                  <a:srgbClr val="002060"/>
                </a:solidFill>
                <a:ea typeface="MS PGothic" pitchFamily="34" charset="-128"/>
                <a:cs typeface="Arial"/>
              </a:rPr>
              <a:t>Support Activities</a:t>
            </a:r>
            <a:r>
              <a:rPr lang="en-US" altLang="en-US" sz="2400" dirty="0">
                <a:solidFill>
                  <a:srgbClr val="000000"/>
                </a:solidFill>
                <a:ea typeface="MS PGothic" pitchFamily="34" charset="-128"/>
                <a:cs typeface="Arial"/>
              </a:rPr>
              <a:t>: procurement, technology and system development, human resource management, firm infrastructure, Shipping, Customer Services </a:t>
            </a:r>
          </a:p>
          <a:p>
            <a:pPr algn="just"/>
            <a:endParaRPr lang="en-GB" dirty="0"/>
          </a:p>
          <a:p>
            <a:pPr algn="just"/>
            <a:endParaRPr lang="en-US" sz="2800" dirty="0"/>
          </a:p>
          <a:p>
            <a:pPr marL="0" indent="0" algn="just" eaLnBrk="1" hangingPunct="1">
              <a:buFont typeface="Arial" panose="020B0604020202020204" pitchFamily="34" charset="0"/>
              <a:buNone/>
              <a:defRPr/>
            </a:pPr>
            <a:endParaRPr lang="en-GB" altLang="en-US" sz="2400" dirty="0"/>
          </a:p>
        </p:txBody>
      </p:sp>
      <p:sp>
        <p:nvSpPr>
          <p:cNvPr id="2" name="Footer Placeholder 1">
            <a:extLst>
              <a:ext uri="{FF2B5EF4-FFF2-40B4-BE49-F238E27FC236}">
                <a16:creationId xmlns:a16="http://schemas.microsoft.com/office/drawing/2014/main" id="{EA053EE7-7D18-0D06-1E77-B467E15221B2}"/>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537467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Company Value Chain</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191344" y="1169369"/>
            <a:ext cx="4169464" cy="4295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400" b="1" dirty="0">
                <a:solidFill>
                  <a:srgbClr val="FF0000"/>
                </a:solidFill>
                <a:hlinkClick r:id="rId3"/>
              </a:rPr>
              <a:t>Porter’s Value Chain Model</a:t>
            </a:r>
            <a:endParaRPr lang="en-GB" sz="2400" b="1" dirty="0">
              <a:solidFill>
                <a:srgbClr val="FF0000"/>
              </a:solidFill>
            </a:endParaRPr>
          </a:p>
          <a:p>
            <a:pPr marL="0" indent="0" algn="just">
              <a:buClr>
                <a:schemeClr val="tx1"/>
              </a:buClr>
              <a:buNone/>
            </a:pPr>
            <a:endParaRPr lang="en-GB" sz="2200" b="1" dirty="0">
              <a:solidFill>
                <a:srgbClr val="FF0000"/>
              </a:solidFill>
            </a:endParaRPr>
          </a:p>
          <a:p>
            <a:pPr algn="just">
              <a:buClr>
                <a:schemeClr val="tx1"/>
              </a:buClr>
            </a:pPr>
            <a:r>
              <a:rPr lang="en-GB" sz="2400" b="1" dirty="0">
                <a:solidFill>
                  <a:srgbClr val="FF0000"/>
                </a:solidFill>
              </a:rPr>
              <a:t>Primary activities</a:t>
            </a:r>
            <a:r>
              <a:rPr lang="en-GB" sz="2400" dirty="0"/>
              <a:t> are directly concerned with the creation or delivery of a product or service.</a:t>
            </a:r>
          </a:p>
          <a:p>
            <a:pPr algn="just">
              <a:buClr>
                <a:schemeClr val="tx1"/>
              </a:buClr>
            </a:pPr>
            <a:r>
              <a:rPr lang="en-GB" sz="2400" b="1" dirty="0">
                <a:solidFill>
                  <a:srgbClr val="FF0000"/>
                </a:solidFill>
              </a:rPr>
              <a:t>Support activities</a:t>
            </a:r>
            <a:r>
              <a:rPr lang="en-GB" sz="2400" dirty="0"/>
              <a:t> help to improve the effectiveness or efficiency of primary activities.</a:t>
            </a:r>
          </a:p>
        </p:txBody>
      </p:sp>
      <p:pic>
        <p:nvPicPr>
          <p:cNvPr id="2" name="Picture 1">
            <a:extLst>
              <a:ext uri="{FF2B5EF4-FFF2-40B4-BE49-F238E27FC236}">
                <a16:creationId xmlns:a16="http://schemas.microsoft.com/office/drawing/2014/main" id="{141C7BB6-48DC-4B04-8DF8-78CE8CFDF488}"/>
              </a:ext>
            </a:extLst>
          </p:cNvPr>
          <p:cNvPicPr>
            <a:picLocks noChangeAspect="1"/>
          </p:cNvPicPr>
          <p:nvPr/>
        </p:nvPicPr>
        <p:blipFill>
          <a:blip r:embed="rId4"/>
          <a:stretch>
            <a:fillRect/>
          </a:stretch>
        </p:blipFill>
        <p:spPr>
          <a:xfrm>
            <a:off x="4439816" y="1169369"/>
            <a:ext cx="7407270" cy="4295775"/>
          </a:xfrm>
          <a:prstGeom prst="rect">
            <a:avLst/>
          </a:prstGeom>
        </p:spPr>
      </p:pic>
      <p:sp>
        <p:nvSpPr>
          <p:cNvPr id="3" name="Arrow: Down 2">
            <a:extLst>
              <a:ext uri="{FF2B5EF4-FFF2-40B4-BE49-F238E27FC236}">
                <a16:creationId xmlns:a16="http://schemas.microsoft.com/office/drawing/2014/main" id="{FFB94F36-21CC-12F3-272A-D3D00B543F41}"/>
              </a:ext>
            </a:extLst>
          </p:cNvPr>
          <p:cNvSpPr/>
          <p:nvPr/>
        </p:nvSpPr>
        <p:spPr>
          <a:xfrm>
            <a:off x="10848528" y="40"/>
            <a:ext cx="1127448" cy="960368"/>
          </a:xfrm>
          <a:prstGeom prst="downArrow">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5000" b="0" i="0" u="none" strike="noStrike" kern="1200" cap="none" spc="0" normalizeH="0" baseline="0" noProof="0" dirty="0">
                <a:ln>
                  <a:noFill/>
                </a:ln>
                <a:solidFill>
                  <a:prstClr val="white"/>
                </a:solidFill>
                <a:effectLst/>
                <a:uLnTx/>
                <a:uFillTx/>
                <a:latin typeface="Bodoni MT" panose="02070603080606020203" pitchFamily="18" charset="0"/>
                <a:ea typeface="+mn-ea"/>
                <a:cs typeface="+mn-cs"/>
              </a:rPr>
              <a:t>1</a:t>
            </a:r>
          </a:p>
        </p:txBody>
      </p:sp>
      <p:sp>
        <p:nvSpPr>
          <p:cNvPr id="4" name="Footer Placeholder 1">
            <a:extLst>
              <a:ext uri="{FF2B5EF4-FFF2-40B4-BE49-F238E27FC236}">
                <a16:creationId xmlns:a16="http://schemas.microsoft.com/office/drawing/2014/main" id="{2364D463-4108-21AF-4367-6296A82C591D}"/>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79300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750" fill="hold"/>
                                        <p:tgtEl>
                                          <p:spTgt spid="2"/>
                                        </p:tgtEl>
                                        <p:attrNameLst>
                                          <p:attrName>ppt_w</p:attrName>
                                        </p:attrNameLst>
                                      </p:cBhvr>
                                      <p:tavLst>
                                        <p:tav tm="0">
                                          <p:val>
                                            <p:fltVal val="0"/>
                                          </p:val>
                                        </p:tav>
                                        <p:tav tm="100000">
                                          <p:val>
                                            <p:strVal val="#ppt_w"/>
                                          </p:val>
                                        </p:tav>
                                      </p:tavLst>
                                    </p:anim>
                                    <p:anim calcmode="lin" valueType="num">
                                      <p:cBhvr>
                                        <p:cTn id="14" dur="1750" fill="hold"/>
                                        <p:tgtEl>
                                          <p:spTgt spid="2"/>
                                        </p:tgtEl>
                                        <p:attrNameLst>
                                          <p:attrName>ppt_h</p:attrName>
                                        </p:attrNameLst>
                                      </p:cBhvr>
                                      <p:tavLst>
                                        <p:tav tm="0">
                                          <p:val>
                                            <p:fltVal val="0"/>
                                          </p:val>
                                        </p:tav>
                                        <p:tav tm="100000">
                                          <p:val>
                                            <p:strVal val="#ppt_h"/>
                                          </p:val>
                                        </p:tav>
                                      </p:tavLst>
                                    </p:anim>
                                    <p:anim calcmode="lin" valueType="num">
                                      <p:cBhvr>
                                        <p:cTn id="15" dur="1750" fill="hold"/>
                                        <p:tgtEl>
                                          <p:spTgt spid="2"/>
                                        </p:tgtEl>
                                        <p:attrNameLst>
                                          <p:attrName>style.rotation</p:attrName>
                                        </p:attrNameLst>
                                      </p:cBhvr>
                                      <p:tavLst>
                                        <p:tav tm="0">
                                          <p:val>
                                            <p:fltVal val="90"/>
                                          </p:val>
                                        </p:tav>
                                        <p:tav tm="100000">
                                          <p:val>
                                            <p:fltVal val="0"/>
                                          </p:val>
                                        </p:tav>
                                      </p:tavLst>
                                    </p:anim>
                                    <p:animEffect transition="in" filter="fade">
                                      <p:cBhvr>
                                        <p:cTn id="16" dur="1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Company Value Chain</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344373" y="886478"/>
            <a:ext cx="5088857" cy="4774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82563" indent="-182563" algn="just">
              <a:buClr>
                <a:schemeClr val="tx1"/>
              </a:buClr>
            </a:pPr>
            <a:r>
              <a:rPr lang="en-GB" sz="2400" dirty="0"/>
              <a:t>All functions of a company - production, marketing, product development, service, information systems, materials management, and human resources - have a role in lowering the cost structure and increasing the perceived value of products through differentiation.</a:t>
            </a:r>
          </a:p>
          <a:p>
            <a:pPr marL="182563" indent="-182563" algn="just">
              <a:buClr>
                <a:schemeClr val="tx1"/>
              </a:buClr>
            </a:pPr>
            <a:r>
              <a:rPr lang="en-GB" sz="2400" dirty="0">
                <a:hlinkClick r:id="rId3"/>
              </a:rPr>
              <a:t>Global value chains</a:t>
            </a:r>
            <a:endParaRPr lang="en-GB" sz="2400" dirty="0"/>
          </a:p>
        </p:txBody>
      </p:sp>
      <p:pic>
        <p:nvPicPr>
          <p:cNvPr id="4" name="Picture 3">
            <a:extLst>
              <a:ext uri="{FF2B5EF4-FFF2-40B4-BE49-F238E27FC236}">
                <a16:creationId xmlns:a16="http://schemas.microsoft.com/office/drawing/2014/main" id="{D3FDA959-2A44-49A0-859E-199117F4517B}"/>
              </a:ext>
            </a:extLst>
          </p:cNvPr>
          <p:cNvPicPr>
            <a:picLocks noChangeAspect="1"/>
          </p:cNvPicPr>
          <p:nvPr/>
        </p:nvPicPr>
        <p:blipFill>
          <a:blip r:embed="rId4"/>
          <a:stretch>
            <a:fillRect/>
          </a:stretch>
        </p:blipFill>
        <p:spPr>
          <a:xfrm>
            <a:off x="5447928" y="1002970"/>
            <a:ext cx="6542472" cy="4295773"/>
          </a:xfrm>
          <a:prstGeom prst="rect">
            <a:avLst/>
          </a:prstGeom>
        </p:spPr>
      </p:pic>
      <p:sp>
        <p:nvSpPr>
          <p:cNvPr id="2" name="Arrow: Down 1">
            <a:extLst>
              <a:ext uri="{FF2B5EF4-FFF2-40B4-BE49-F238E27FC236}">
                <a16:creationId xmlns:a16="http://schemas.microsoft.com/office/drawing/2014/main" id="{CD67E75D-4C6F-278C-5E22-2C83493A6F10}"/>
              </a:ext>
            </a:extLst>
          </p:cNvPr>
          <p:cNvSpPr/>
          <p:nvPr/>
        </p:nvSpPr>
        <p:spPr>
          <a:xfrm>
            <a:off x="10848528" y="40"/>
            <a:ext cx="1127448" cy="960368"/>
          </a:xfrm>
          <a:prstGeom prst="downArrow">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5000" b="0" i="0" u="none" strike="noStrike" kern="1200" cap="none" spc="0" normalizeH="0" baseline="0" noProof="0" dirty="0">
                <a:ln>
                  <a:noFill/>
                </a:ln>
                <a:solidFill>
                  <a:prstClr val="white"/>
                </a:solidFill>
                <a:effectLst/>
                <a:uLnTx/>
                <a:uFillTx/>
                <a:latin typeface="Bodoni MT" panose="02070603080606020203" pitchFamily="18" charset="0"/>
                <a:ea typeface="+mn-ea"/>
                <a:cs typeface="+mn-cs"/>
              </a:rPr>
              <a:t>2</a:t>
            </a:r>
          </a:p>
        </p:txBody>
      </p:sp>
      <p:sp>
        <p:nvSpPr>
          <p:cNvPr id="3" name="Footer Placeholder 1">
            <a:extLst>
              <a:ext uri="{FF2B5EF4-FFF2-40B4-BE49-F238E27FC236}">
                <a16:creationId xmlns:a16="http://schemas.microsoft.com/office/drawing/2014/main" id="{D6528C10-742A-67C2-48A1-E8F6D2AE5195}"/>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190612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p:val>
                                            <p:fltVal val="0"/>
                                          </p:val>
                                        </p:tav>
                                        <p:tav tm="100000">
                                          <p:val>
                                            <p:strVal val="#ppt_w"/>
                                          </p:val>
                                        </p:tav>
                                      </p:tavLst>
                                    </p:anim>
                                    <p:anim calcmode="lin" valueType="num">
                                      <p:cBhvr>
                                        <p:cTn id="19" dur="2000" fill="hold"/>
                                        <p:tgtEl>
                                          <p:spTgt spid="4"/>
                                        </p:tgtEl>
                                        <p:attrNameLst>
                                          <p:attrName>ppt_h</p:attrName>
                                        </p:attrNameLst>
                                      </p:cBhvr>
                                      <p:tavLst>
                                        <p:tav tm="0">
                                          <p:val>
                                            <p:fltVal val="0"/>
                                          </p:val>
                                        </p:tav>
                                        <p:tav tm="100000">
                                          <p:val>
                                            <p:strVal val="#ppt_h"/>
                                          </p:val>
                                        </p:tav>
                                      </p:tavLst>
                                    </p:anim>
                                    <p:animEffect transition="in" filter="fade">
                                      <p:cBhvr>
                                        <p:cTn id="2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Factors That Influence The Value Chain</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785409" y="1052736"/>
            <a:ext cx="10621181"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eaLnBrk="1" hangingPunct="1">
              <a:buSzPct val="60000"/>
              <a:buFont typeface="Wingdings" panose="05000000000000000000" pitchFamily="2" charset="2"/>
              <a:buChar char="n"/>
            </a:pPr>
            <a:r>
              <a:rPr lang="en-US" altLang="en-US" sz="2400" b="1" dirty="0">
                <a:solidFill>
                  <a:srgbClr val="000000"/>
                </a:solidFill>
                <a:ea typeface="Arial" panose="020B0604020202020204" pitchFamily="34" charset="0"/>
                <a:cs typeface="Arial"/>
              </a:rPr>
              <a:t>Configuration</a:t>
            </a:r>
            <a:r>
              <a:rPr lang="en-US" altLang="en-US" sz="2400" dirty="0">
                <a:solidFill>
                  <a:srgbClr val="000000"/>
                </a:solidFill>
                <a:ea typeface="Arial" panose="020B0604020202020204" pitchFamily="34" charset="0"/>
                <a:cs typeface="Arial"/>
              </a:rPr>
              <a:t>: the way that mangers arrange the activities of the value chain to exploit </a:t>
            </a:r>
            <a:r>
              <a:rPr lang="en-US" altLang="en-US" sz="2400" b="1" i="1" dirty="0">
                <a:solidFill>
                  <a:srgbClr val="000000"/>
                </a:solidFill>
                <a:ea typeface="Arial" panose="020B0604020202020204" pitchFamily="34" charset="0"/>
                <a:cs typeface="Arial"/>
              </a:rPr>
              <a:t>location economies </a:t>
            </a:r>
            <a:r>
              <a:rPr lang="en-US" altLang="en-US" sz="2400" dirty="0">
                <a:solidFill>
                  <a:srgbClr val="000000"/>
                </a:solidFill>
                <a:ea typeface="Arial" panose="020B0604020202020204" pitchFamily="34" charset="0"/>
                <a:cs typeface="Arial"/>
              </a:rPr>
              <a:t>(economies from performing a value activity in the optimal location given prevailing economic, political, legal, and cultural conditions)</a:t>
            </a:r>
          </a:p>
          <a:p>
            <a:pPr algn="just" eaLnBrk="1" hangingPunct="1">
              <a:buSzPct val="60000"/>
              <a:buFont typeface="Wingdings" panose="05000000000000000000" pitchFamily="2" charset="2"/>
              <a:buChar char="n"/>
            </a:pPr>
            <a:r>
              <a:rPr lang="en-US" altLang="en-US" sz="2400" b="1" dirty="0">
                <a:solidFill>
                  <a:srgbClr val="000000"/>
                </a:solidFill>
                <a:ea typeface="Arial" panose="020B0604020202020204" pitchFamily="34" charset="0"/>
                <a:cs typeface="Arial"/>
              </a:rPr>
              <a:t>Cost Factors</a:t>
            </a:r>
            <a:r>
              <a:rPr lang="en-US" altLang="en-US" sz="2400" dirty="0">
                <a:solidFill>
                  <a:srgbClr val="000000"/>
                </a:solidFill>
                <a:ea typeface="Arial" panose="020B0604020202020204" pitchFamily="34" charset="0"/>
                <a:cs typeface="Arial"/>
              </a:rPr>
              <a:t>: differences in wage rates, worker productivity, inflation rates, and government regulations (creating significant variations in production costs)</a:t>
            </a:r>
          </a:p>
          <a:p>
            <a:pPr algn="just" eaLnBrk="1" hangingPunct="1">
              <a:buSzPct val="60000"/>
              <a:buFont typeface="Wingdings" panose="05000000000000000000" pitchFamily="2" charset="2"/>
              <a:buChar char="n"/>
            </a:pPr>
            <a:r>
              <a:rPr lang="en-US" altLang="en-US" sz="2400" b="1" dirty="0">
                <a:solidFill>
                  <a:srgbClr val="000000"/>
                </a:solidFill>
                <a:ea typeface="Arial" panose="020B0604020202020204" pitchFamily="34" charset="0"/>
                <a:cs typeface="Arial"/>
              </a:rPr>
              <a:t>Cluster Effects</a:t>
            </a:r>
            <a:r>
              <a:rPr lang="en-US" altLang="en-US" sz="2400" dirty="0">
                <a:solidFill>
                  <a:srgbClr val="000000"/>
                </a:solidFill>
                <a:ea typeface="Arial" panose="020B0604020202020204" pitchFamily="34" charset="0"/>
                <a:cs typeface="Arial"/>
              </a:rPr>
              <a:t>: particular industry gradually clusters more and more related value creation effects</a:t>
            </a:r>
          </a:p>
          <a:p>
            <a:pPr algn="just" eaLnBrk="1" hangingPunct="1">
              <a:buSzPct val="60000"/>
              <a:buFont typeface="Wingdings" panose="05000000000000000000" pitchFamily="2" charset="2"/>
              <a:buChar char="n"/>
            </a:pPr>
            <a:r>
              <a:rPr lang="en-US" altLang="en-US" sz="2400" b="1" dirty="0">
                <a:solidFill>
                  <a:srgbClr val="000000"/>
                </a:solidFill>
                <a:ea typeface="Arial" panose="020B0604020202020204" pitchFamily="34" charset="0"/>
                <a:cs typeface="Arial"/>
              </a:rPr>
              <a:t>Logistics</a:t>
            </a:r>
            <a:r>
              <a:rPr lang="en-US" altLang="en-US" sz="2400" dirty="0">
                <a:solidFill>
                  <a:srgbClr val="000000"/>
                </a:solidFill>
                <a:ea typeface="Arial" panose="020B0604020202020204" pitchFamily="34" charset="0"/>
                <a:cs typeface="Arial"/>
              </a:rPr>
              <a:t>: how companies obtain, procure, and exchange material and services in the proper place and proper quantities for the proper value activity</a:t>
            </a:r>
          </a:p>
          <a:p>
            <a:pPr marL="0" indent="0">
              <a:buClr>
                <a:schemeClr val="tx1"/>
              </a:buClr>
              <a:buNone/>
            </a:pPr>
            <a:endParaRPr lang="en-GB" dirty="0"/>
          </a:p>
          <a:p>
            <a:pPr algn="just"/>
            <a:endParaRPr lang="en-GB"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sp>
        <p:nvSpPr>
          <p:cNvPr id="2" name="Footer Placeholder 1">
            <a:extLst>
              <a:ext uri="{FF2B5EF4-FFF2-40B4-BE49-F238E27FC236}">
                <a16:creationId xmlns:a16="http://schemas.microsoft.com/office/drawing/2014/main" id="{42DAB758-E767-0EC4-7D08-E4CA8CF1B3A0}"/>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245015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Coordination</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668396" y="908720"/>
            <a:ext cx="10855207" cy="4824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eaLnBrk="1" hangingPunct="1">
              <a:buClr>
                <a:schemeClr val="tx1"/>
              </a:buClr>
              <a:buSzPct val="104000"/>
            </a:pPr>
            <a:r>
              <a:rPr lang="en-US" altLang="en-US" sz="2800" b="1" dirty="0">
                <a:ea typeface="MS PGothic" pitchFamily="34" charset="-128"/>
                <a:cs typeface="Arial"/>
              </a:rPr>
              <a:t>Coordination</a:t>
            </a:r>
            <a:r>
              <a:rPr lang="en-US" altLang="en-US" sz="2800" dirty="0">
                <a:ea typeface="MS PGothic" pitchFamily="34" charset="-128"/>
                <a:cs typeface="Arial"/>
              </a:rPr>
              <a:t>: the way that managers connect the activities of the value chain, whether they are performed in one or many countries</a:t>
            </a:r>
          </a:p>
          <a:p>
            <a:pPr algn="just" eaLnBrk="1" hangingPunct="1">
              <a:buClr>
                <a:schemeClr val="tx1"/>
              </a:buClr>
              <a:buSzPct val="104000"/>
            </a:pPr>
            <a:r>
              <a:rPr lang="en-US" altLang="en-US" sz="2800" b="1" dirty="0">
                <a:ea typeface="MS PGothic" pitchFamily="34" charset="-128"/>
                <a:cs typeface="Arial"/>
              </a:rPr>
              <a:t>Core Competencies</a:t>
            </a:r>
            <a:r>
              <a:rPr lang="en-US" altLang="en-US" sz="2800" dirty="0">
                <a:ea typeface="MS PGothic" pitchFamily="34" charset="-128"/>
                <a:cs typeface="Arial"/>
              </a:rPr>
              <a:t>: a special outlook, skill, capability, or technology that creates unique value for the firm</a:t>
            </a:r>
          </a:p>
          <a:p>
            <a:pPr lvl="0" algn="just" eaLnBrk="1" hangingPunct="1">
              <a:buClr>
                <a:schemeClr val="tx1"/>
              </a:buClr>
              <a:buSzPct val="104000"/>
            </a:pPr>
            <a:r>
              <a:rPr lang="en-US" altLang="en-US" sz="2800" dirty="0">
                <a:ea typeface="MS PGothic" pitchFamily="34" charset="-128"/>
                <a:cs typeface="Arial"/>
              </a:rPr>
              <a:t>Sources of Core competency:</a:t>
            </a:r>
          </a:p>
          <a:p>
            <a:pPr lvl="1" algn="just" eaLnBrk="1" hangingPunct="1">
              <a:spcBef>
                <a:spcPts val="0"/>
              </a:spcBef>
              <a:buSzPct val="72000"/>
              <a:buFont typeface="Wingdings" panose="05000000000000000000" pitchFamily="2" charset="2"/>
              <a:buChar char="§"/>
            </a:pPr>
            <a:r>
              <a:rPr lang="en-US" altLang="en-US" sz="2600" dirty="0">
                <a:ea typeface="Arial" panose="020B0604020202020204" pitchFamily="34" charset="0"/>
                <a:cs typeface="Arial"/>
              </a:rPr>
              <a:t>Product development</a:t>
            </a:r>
          </a:p>
          <a:p>
            <a:pPr lvl="1" algn="just" eaLnBrk="1" hangingPunct="1">
              <a:spcBef>
                <a:spcPts val="0"/>
              </a:spcBef>
              <a:buSzPct val="72000"/>
              <a:buFont typeface="Wingdings" panose="05000000000000000000" pitchFamily="2" charset="2"/>
              <a:buChar char="§"/>
            </a:pPr>
            <a:r>
              <a:rPr lang="en-US" altLang="en-US" sz="2600" dirty="0">
                <a:ea typeface="Arial" panose="020B0604020202020204" pitchFamily="34" charset="0"/>
                <a:cs typeface="Arial"/>
              </a:rPr>
              <a:t>Employee productivity</a:t>
            </a:r>
          </a:p>
          <a:p>
            <a:pPr lvl="1" algn="just" eaLnBrk="1" hangingPunct="1">
              <a:spcBef>
                <a:spcPts val="0"/>
              </a:spcBef>
              <a:buSzPct val="72000"/>
              <a:buFont typeface="Wingdings" panose="05000000000000000000" pitchFamily="2" charset="2"/>
              <a:buChar char="§"/>
            </a:pPr>
            <a:r>
              <a:rPr lang="en-US" altLang="en-US" sz="2600" dirty="0">
                <a:ea typeface="Arial" panose="020B0604020202020204" pitchFamily="34" charset="0"/>
                <a:cs typeface="Arial"/>
              </a:rPr>
              <a:t>Manufacturing expertise</a:t>
            </a:r>
          </a:p>
          <a:p>
            <a:pPr lvl="1" algn="just" eaLnBrk="1" hangingPunct="1">
              <a:spcBef>
                <a:spcPts val="0"/>
              </a:spcBef>
              <a:buSzPct val="72000"/>
              <a:buFont typeface="Wingdings" panose="05000000000000000000" pitchFamily="2" charset="2"/>
              <a:buChar char="§"/>
            </a:pPr>
            <a:r>
              <a:rPr lang="en-US" altLang="en-US" sz="2600" dirty="0">
                <a:ea typeface="Arial" panose="020B0604020202020204" pitchFamily="34" charset="0"/>
                <a:cs typeface="Arial"/>
              </a:rPr>
              <a:t>Marketing imagination</a:t>
            </a:r>
          </a:p>
          <a:p>
            <a:pPr lvl="1" algn="just" eaLnBrk="1" hangingPunct="1">
              <a:spcBef>
                <a:spcPts val="0"/>
              </a:spcBef>
              <a:buSzPct val="72000"/>
              <a:buFont typeface="Wingdings" panose="05000000000000000000" pitchFamily="2" charset="2"/>
              <a:buChar char="§"/>
            </a:pPr>
            <a:r>
              <a:rPr lang="en-US" altLang="en-US" sz="2600" dirty="0">
                <a:ea typeface="Arial" panose="020B0604020202020204" pitchFamily="34" charset="0"/>
                <a:cs typeface="Arial"/>
              </a:rPr>
              <a:t>Executive leadership</a:t>
            </a:r>
          </a:p>
          <a:p>
            <a:pPr marL="0" indent="0" algn="just">
              <a:buClr>
                <a:schemeClr val="tx1"/>
              </a:buClr>
              <a:buNone/>
            </a:pPr>
            <a:endParaRPr lang="en-GB" dirty="0"/>
          </a:p>
          <a:p>
            <a:pPr algn="just"/>
            <a:endParaRPr lang="en-GB" dirty="0"/>
          </a:p>
          <a:p>
            <a:pPr algn="just"/>
            <a:endParaRPr lang="en-GB" dirty="0"/>
          </a:p>
          <a:p>
            <a:pPr algn="just"/>
            <a:endParaRPr lang="en-US" sz="2800" dirty="0"/>
          </a:p>
          <a:p>
            <a:pPr marL="0" indent="0" algn="just" eaLnBrk="1" hangingPunct="1">
              <a:buFont typeface="Arial" panose="020B0604020202020204" pitchFamily="34" charset="0"/>
              <a:buNone/>
              <a:defRPr/>
            </a:pPr>
            <a:endParaRPr lang="en-GB" altLang="en-US" sz="2400" dirty="0"/>
          </a:p>
        </p:txBody>
      </p:sp>
      <p:sp>
        <p:nvSpPr>
          <p:cNvPr id="2" name="Footer Placeholder 1">
            <a:extLst>
              <a:ext uri="{FF2B5EF4-FFF2-40B4-BE49-F238E27FC236}">
                <a16:creationId xmlns:a16="http://schemas.microsoft.com/office/drawing/2014/main" id="{0AF0E781-6E55-5C20-A334-3B3031DE7659}"/>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0258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Coordination Concerns</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704400" y="1143000"/>
            <a:ext cx="10783199" cy="451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eaLnBrk="1" hangingPunct="1">
              <a:buSzPct val="120000"/>
              <a:buFont typeface="Wingdings" panose="05000000000000000000" pitchFamily="2" charset="2"/>
              <a:buChar char="§"/>
            </a:pPr>
            <a:r>
              <a:rPr lang="en-US" altLang="en-US" sz="2700" b="1" dirty="0">
                <a:solidFill>
                  <a:srgbClr val="000000"/>
                </a:solidFill>
                <a:ea typeface="MS PGothic" pitchFamily="34" charset="-128"/>
                <a:cs typeface="Arial"/>
              </a:rPr>
              <a:t>Operational Obstacles</a:t>
            </a:r>
            <a:r>
              <a:rPr lang="en-US" altLang="en-US" sz="2700" dirty="0">
                <a:solidFill>
                  <a:srgbClr val="000000"/>
                </a:solidFill>
                <a:ea typeface="MS PGothic" pitchFamily="34" charset="-128"/>
                <a:cs typeface="Arial"/>
              </a:rPr>
              <a:t>: problems when trying to get the various links of their global value chain to deal with each other</a:t>
            </a:r>
          </a:p>
          <a:p>
            <a:pPr lvl="0" algn="just" eaLnBrk="1" hangingPunct="1">
              <a:buSzPct val="120000"/>
              <a:buFont typeface="Wingdings" panose="05000000000000000000" pitchFamily="2" charset="2"/>
              <a:buChar char="§"/>
            </a:pPr>
            <a:r>
              <a:rPr lang="en-US" altLang="en-US" sz="2700" b="1" dirty="0">
                <a:solidFill>
                  <a:srgbClr val="000000"/>
                </a:solidFill>
                <a:ea typeface="MS PGothic" pitchFamily="34" charset="-128"/>
                <a:cs typeface="Arial"/>
              </a:rPr>
              <a:t>National Cultures</a:t>
            </a:r>
            <a:r>
              <a:rPr lang="en-US" altLang="en-US" sz="2700" dirty="0">
                <a:solidFill>
                  <a:srgbClr val="000000"/>
                </a:solidFill>
                <a:ea typeface="MS PGothic" pitchFamily="34" charset="-128"/>
                <a:cs typeface="Arial"/>
              </a:rPr>
              <a:t>: disagreement over how much information to share or who should take lead responsibility, and so on</a:t>
            </a:r>
          </a:p>
          <a:p>
            <a:pPr lvl="0" algn="just" eaLnBrk="1" hangingPunct="1">
              <a:buSzPct val="120000"/>
              <a:buFont typeface="Wingdings" panose="05000000000000000000" pitchFamily="2" charset="2"/>
              <a:buChar char="§"/>
            </a:pPr>
            <a:r>
              <a:rPr lang="en-US" altLang="en-US" sz="2700" b="1" dirty="0">
                <a:solidFill>
                  <a:srgbClr val="000000"/>
                </a:solidFill>
                <a:ea typeface="MS PGothic" pitchFamily="34" charset="-128"/>
                <a:cs typeface="Arial"/>
              </a:rPr>
              <a:t>Learning effects</a:t>
            </a:r>
            <a:r>
              <a:rPr lang="en-US" altLang="en-US" sz="2700" dirty="0">
                <a:solidFill>
                  <a:srgbClr val="000000"/>
                </a:solidFill>
                <a:ea typeface="MS PGothic" pitchFamily="34" charset="-128"/>
                <a:cs typeface="Arial"/>
              </a:rPr>
              <a:t>: costs saving that comes from learning by doing</a:t>
            </a:r>
          </a:p>
          <a:p>
            <a:pPr lvl="0" algn="just" eaLnBrk="1" hangingPunct="1">
              <a:buSzPct val="120000"/>
              <a:buFont typeface="Wingdings" panose="05000000000000000000" pitchFamily="2" charset="2"/>
              <a:buChar char="§"/>
            </a:pPr>
            <a:r>
              <a:rPr lang="en-US" altLang="en-US" sz="2700" b="1" dirty="0">
                <a:solidFill>
                  <a:srgbClr val="000000"/>
                </a:solidFill>
                <a:ea typeface="MS PGothic" pitchFamily="34" charset="-128"/>
                <a:cs typeface="Arial"/>
              </a:rPr>
              <a:t>Experience Curve</a:t>
            </a:r>
            <a:r>
              <a:rPr lang="en-US" altLang="en-US" sz="2700" dirty="0">
                <a:solidFill>
                  <a:srgbClr val="000000"/>
                </a:solidFill>
                <a:ea typeface="MS PGothic" pitchFamily="34" charset="-128"/>
                <a:cs typeface="Arial"/>
              </a:rPr>
              <a:t>: gain new insights into managing the value chain and cut costs by 20-30% each time their cumulative output doubles</a:t>
            </a:r>
          </a:p>
          <a:p>
            <a:pPr lvl="0" algn="just" eaLnBrk="1" hangingPunct="1">
              <a:buSzPct val="120000"/>
              <a:buFont typeface="Wingdings" panose="05000000000000000000" pitchFamily="2" charset="2"/>
              <a:buChar char="§"/>
            </a:pPr>
            <a:r>
              <a:rPr lang="en-US" altLang="en-US" sz="2700" b="1" dirty="0">
                <a:solidFill>
                  <a:srgbClr val="000000"/>
                </a:solidFill>
                <a:ea typeface="MS PGothic" pitchFamily="34" charset="-128"/>
                <a:cs typeface="Arial"/>
              </a:rPr>
              <a:t>Subsidiary Networks</a:t>
            </a:r>
            <a:r>
              <a:rPr lang="en-US" altLang="en-US" sz="2700" dirty="0">
                <a:solidFill>
                  <a:srgbClr val="000000"/>
                </a:solidFill>
                <a:ea typeface="MS PGothic" pitchFamily="34" charset="-128"/>
                <a:cs typeface="Arial"/>
              </a:rPr>
              <a:t>: subsidiaries exchange information freely, whether systematically within an Enterprise Resource Planning (ERP) context or via emails</a:t>
            </a:r>
          </a:p>
          <a:p>
            <a:pPr marL="0" indent="0">
              <a:buClr>
                <a:schemeClr val="tx1"/>
              </a:buClr>
              <a:buNone/>
            </a:pPr>
            <a:endParaRPr lang="en-GB" dirty="0"/>
          </a:p>
          <a:p>
            <a:pPr algn="just"/>
            <a:endParaRPr lang="en-GB"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sp>
        <p:nvSpPr>
          <p:cNvPr id="2" name="Footer Placeholder 1">
            <a:extLst>
              <a:ext uri="{FF2B5EF4-FFF2-40B4-BE49-F238E27FC236}">
                <a16:creationId xmlns:a16="http://schemas.microsoft.com/office/drawing/2014/main" id="{3A90472B-2DC5-029E-F8D6-45891BB9F72C}"/>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969196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79B7675-5973-A1C5-7865-A644840407BA}"/>
              </a:ext>
            </a:extLst>
          </p:cNvPr>
          <p:cNvSpPr txBox="1">
            <a:spLocks/>
          </p:cNvSpPr>
          <p:nvPr/>
        </p:nvSpPr>
        <p:spPr bwMode="auto">
          <a:xfrm>
            <a:off x="128525" y="327817"/>
            <a:ext cx="11287254"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spcBef>
                <a:spcPct val="0"/>
              </a:spcBef>
              <a:buNone/>
            </a:pPr>
            <a:r>
              <a:rPr lang="en-US" sz="3600" b="1" dirty="0">
                <a:solidFill>
                  <a:schemeClr val="tx2">
                    <a:lumMod val="75000"/>
                  </a:schemeClr>
                </a:solidFill>
                <a:latin typeface="+mj-lt"/>
                <a:ea typeface="+mj-ea"/>
                <a:cs typeface="+mj-cs"/>
              </a:rPr>
              <a:t>International Marketing </a:t>
            </a:r>
            <a:endParaRPr lang="en-GB" sz="3600" b="1" dirty="0">
              <a:solidFill>
                <a:schemeClr val="tx2">
                  <a:lumMod val="75000"/>
                </a:schemeClr>
              </a:solidFill>
              <a:latin typeface="+mj-lt"/>
              <a:ea typeface="+mj-ea"/>
              <a:cs typeface="+mj-cs"/>
            </a:endParaRPr>
          </a:p>
        </p:txBody>
      </p:sp>
      <p:sp>
        <p:nvSpPr>
          <p:cNvPr id="3" name="TextBox 2">
            <a:extLst>
              <a:ext uri="{FF2B5EF4-FFF2-40B4-BE49-F238E27FC236}">
                <a16:creationId xmlns:a16="http://schemas.microsoft.com/office/drawing/2014/main" id="{34F9FC45-9F66-5EE3-A22F-86991EED844E}"/>
              </a:ext>
            </a:extLst>
          </p:cNvPr>
          <p:cNvSpPr txBox="1"/>
          <p:nvPr/>
        </p:nvSpPr>
        <p:spPr>
          <a:xfrm>
            <a:off x="452373" y="1235184"/>
            <a:ext cx="11287254" cy="1077218"/>
          </a:xfrm>
          <a:prstGeom prst="rect">
            <a:avLst/>
          </a:prstGeom>
          <a:noFill/>
        </p:spPr>
        <p:txBody>
          <a:bodyPr wrap="square" rtlCol="0">
            <a:spAutoFit/>
          </a:bodyPr>
          <a:lstStyle/>
          <a:p>
            <a:r>
              <a:rPr lang="en-GB" sz="3200" dirty="0">
                <a:latin typeface="+mn-lt"/>
                <a:cs typeface="+mn-cs"/>
              </a:rPr>
              <a:t>Overview: First steps in building your marketing strategy for a global brand</a:t>
            </a:r>
          </a:p>
        </p:txBody>
      </p:sp>
      <p:sp>
        <p:nvSpPr>
          <p:cNvPr id="4" name="AutoShape 7">
            <a:extLst>
              <a:ext uri="{FF2B5EF4-FFF2-40B4-BE49-F238E27FC236}">
                <a16:creationId xmlns:a16="http://schemas.microsoft.com/office/drawing/2014/main" id="{55F29FA0-EDEE-A679-E9A7-C00EC4DC6543}"/>
              </a:ext>
            </a:extLst>
          </p:cNvPr>
          <p:cNvSpPr>
            <a:spLocks noChangeArrowheads="1"/>
          </p:cNvSpPr>
          <p:nvPr/>
        </p:nvSpPr>
        <p:spPr bwMode="auto">
          <a:xfrm>
            <a:off x="2963468" y="2420941"/>
            <a:ext cx="810815" cy="1512887"/>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525">
            <a:solidFill>
              <a:schemeClr val="tx1"/>
            </a:solidFill>
            <a:miter lim="800000"/>
            <a:headEnd/>
            <a:tailEnd/>
          </a:ln>
        </p:spPr>
        <p:txBody>
          <a:bodyPr wrap="none" anchor="ctr"/>
          <a:lstStyle/>
          <a:p>
            <a:endParaRPr lang="en-GB"/>
          </a:p>
        </p:txBody>
      </p:sp>
      <p:sp>
        <p:nvSpPr>
          <p:cNvPr id="5" name="AutoShape 9">
            <a:extLst>
              <a:ext uri="{FF2B5EF4-FFF2-40B4-BE49-F238E27FC236}">
                <a16:creationId xmlns:a16="http://schemas.microsoft.com/office/drawing/2014/main" id="{59F8DE2B-6DE2-014D-037E-380086F1F263}"/>
              </a:ext>
            </a:extLst>
          </p:cNvPr>
          <p:cNvSpPr>
            <a:spLocks noChangeArrowheads="1"/>
          </p:cNvSpPr>
          <p:nvPr/>
        </p:nvSpPr>
        <p:spPr bwMode="auto">
          <a:xfrm>
            <a:off x="3988594" y="2420941"/>
            <a:ext cx="810816" cy="1512887"/>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9933"/>
          </a:solidFill>
          <a:ln w="9525">
            <a:solidFill>
              <a:schemeClr val="tx1"/>
            </a:solidFill>
            <a:miter lim="800000"/>
            <a:headEnd/>
            <a:tailEnd/>
          </a:ln>
        </p:spPr>
        <p:txBody>
          <a:bodyPr wrap="none" anchor="ctr"/>
          <a:lstStyle/>
          <a:p>
            <a:endParaRPr lang="en-GB"/>
          </a:p>
        </p:txBody>
      </p:sp>
      <p:sp>
        <p:nvSpPr>
          <p:cNvPr id="6" name="AutoShape 10">
            <a:extLst>
              <a:ext uri="{FF2B5EF4-FFF2-40B4-BE49-F238E27FC236}">
                <a16:creationId xmlns:a16="http://schemas.microsoft.com/office/drawing/2014/main" id="{11B1EBF7-C2E5-258A-8F07-58CDB6E7AD96}"/>
              </a:ext>
            </a:extLst>
          </p:cNvPr>
          <p:cNvSpPr>
            <a:spLocks noChangeArrowheads="1"/>
          </p:cNvSpPr>
          <p:nvPr/>
        </p:nvSpPr>
        <p:spPr bwMode="auto">
          <a:xfrm>
            <a:off x="4961337" y="2420941"/>
            <a:ext cx="810815" cy="1512887"/>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19D3FF"/>
          </a:solidFill>
          <a:ln w="9525">
            <a:solidFill>
              <a:schemeClr val="tx1"/>
            </a:solidFill>
            <a:miter lim="800000"/>
            <a:headEnd/>
            <a:tailEnd/>
          </a:ln>
        </p:spPr>
        <p:txBody>
          <a:bodyPr wrap="none" anchor="ctr"/>
          <a:lstStyle/>
          <a:p>
            <a:endParaRPr lang="en-GB"/>
          </a:p>
        </p:txBody>
      </p:sp>
      <p:sp>
        <p:nvSpPr>
          <p:cNvPr id="7" name="AutoShape 11">
            <a:extLst>
              <a:ext uri="{FF2B5EF4-FFF2-40B4-BE49-F238E27FC236}">
                <a16:creationId xmlns:a16="http://schemas.microsoft.com/office/drawing/2014/main" id="{4AD90C81-B54A-EBF8-A4AF-D3D14394C03C}"/>
              </a:ext>
            </a:extLst>
          </p:cNvPr>
          <p:cNvSpPr>
            <a:spLocks noChangeArrowheads="1"/>
          </p:cNvSpPr>
          <p:nvPr/>
        </p:nvSpPr>
        <p:spPr bwMode="auto">
          <a:xfrm>
            <a:off x="6203156" y="2420941"/>
            <a:ext cx="810816" cy="1512887"/>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en-GB"/>
          </a:p>
        </p:txBody>
      </p:sp>
      <p:sp>
        <p:nvSpPr>
          <p:cNvPr id="8" name="Text Box 13">
            <a:extLst>
              <a:ext uri="{FF2B5EF4-FFF2-40B4-BE49-F238E27FC236}">
                <a16:creationId xmlns:a16="http://schemas.microsoft.com/office/drawing/2014/main" id="{A5E4C859-9C6B-132C-C62A-824F106C4C8C}"/>
              </a:ext>
            </a:extLst>
          </p:cNvPr>
          <p:cNvSpPr txBox="1">
            <a:spLocks noChangeArrowheads="1"/>
          </p:cNvSpPr>
          <p:nvPr/>
        </p:nvSpPr>
        <p:spPr bwMode="auto">
          <a:xfrm>
            <a:off x="2894411" y="3978275"/>
            <a:ext cx="659126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r>
              <a:rPr lang="en-US" altLang="en-US" sz="1600">
                <a:solidFill>
                  <a:srgbClr val="000000"/>
                </a:solidFill>
              </a:rPr>
              <a:t>Segmentation      Targeting	 Positioning         Perceptual Mapping</a:t>
            </a:r>
            <a:r>
              <a:rPr lang="en-US" altLang="en-US" sz="1600">
                <a:solidFill>
                  <a:srgbClr val="000000"/>
                </a:solidFill>
                <a:latin typeface="Times New Roman" panose="02020603050405020304" pitchFamily="18" charset="0"/>
              </a:rPr>
              <a:t>	</a:t>
            </a:r>
          </a:p>
        </p:txBody>
      </p:sp>
      <p:pic>
        <p:nvPicPr>
          <p:cNvPr id="9" name="Picture 14" descr="MCj03686280000[1]">
            <a:extLst>
              <a:ext uri="{FF2B5EF4-FFF2-40B4-BE49-F238E27FC236}">
                <a16:creationId xmlns:a16="http://schemas.microsoft.com/office/drawing/2014/main" id="{DFD8B791-818E-8604-5FB6-2D9B5E38F50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2592" y="2276478"/>
            <a:ext cx="1890713" cy="1908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Up Arrow 2">
            <a:extLst>
              <a:ext uri="{FF2B5EF4-FFF2-40B4-BE49-F238E27FC236}">
                <a16:creationId xmlns:a16="http://schemas.microsoft.com/office/drawing/2014/main" id="{DC9FC26E-9FE9-9469-1536-21B2DF48CA41}"/>
              </a:ext>
            </a:extLst>
          </p:cNvPr>
          <p:cNvSpPr/>
          <p:nvPr/>
        </p:nvSpPr>
        <p:spPr>
          <a:xfrm>
            <a:off x="5291072" y="4649273"/>
            <a:ext cx="260797" cy="79849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Up Arrow 9">
            <a:extLst>
              <a:ext uri="{FF2B5EF4-FFF2-40B4-BE49-F238E27FC236}">
                <a16:creationId xmlns:a16="http://schemas.microsoft.com/office/drawing/2014/main" id="{9D3D9FCF-05AA-9BE4-8B07-F753163C2D2F}"/>
              </a:ext>
            </a:extLst>
          </p:cNvPr>
          <p:cNvSpPr/>
          <p:nvPr/>
        </p:nvSpPr>
        <p:spPr>
          <a:xfrm>
            <a:off x="4394003" y="4649273"/>
            <a:ext cx="260797" cy="79849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Up Arrow 10">
            <a:extLst>
              <a:ext uri="{FF2B5EF4-FFF2-40B4-BE49-F238E27FC236}">
                <a16:creationId xmlns:a16="http://schemas.microsoft.com/office/drawing/2014/main" id="{9005C8CE-4FE2-2729-A66C-177FF9B245AC}"/>
              </a:ext>
            </a:extLst>
          </p:cNvPr>
          <p:cNvSpPr/>
          <p:nvPr/>
        </p:nvSpPr>
        <p:spPr>
          <a:xfrm>
            <a:off x="3370108" y="4649273"/>
            <a:ext cx="260797" cy="798490"/>
          </a:xfrm>
          <a:prstGeom prst="upArrow">
            <a:avLst>
              <a:gd name="adj1" fmla="val 50000"/>
              <a:gd name="adj2" fmla="val 1296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Up Arrow 11">
            <a:extLst>
              <a:ext uri="{FF2B5EF4-FFF2-40B4-BE49-F238E27FC236}">
                <a16:creationId xmlns:a16="http://schemas.microsoft.com/office/drawing/2014/main" id="{91BD1A25-D0A4-713B-6CBF-E18F92BFA7CC}"/>
              </a:ext>
            </a:extLst>
          </p:cNvPr>
          <p:cNvSpPr/>
          <p:nvPr/>
        </p:nvSpPr>
        <p:spPr>
          <a:xfrm>
            <a:off x="6478167" y="4593493"/>
            <a:ext cx="260797" cy="79849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8970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solidFill>
                  <a:schemeClr val="tx2">
                    <a:lumMod val="75000"/>
                  </a:schemeClr>
                </a:solidFill>
              </a:rPr>
              <a:t>Segmentation </a:t>
            </a:r>
          </a:p>
        </p:txBody>
      </p:sp>
      <p:sp>
        <p:nvSpPr>
          <p:cNvPr id="4" name="Rounded Rectangle 3"/>
          <p:cNvSpPr/>
          <p:nvPr/>
        </p:nvSpPr>
        <p:spPr>
          <a:xfrm>
            <a:off x="493168" y="1417638"/>
            <a:ext cx="11089232" cy="1435298"/>
          </a:xfrm>
          <a:prstGeom prst="roundRect">
            <a:avLst/>
          </a:prstGeom>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identification of individuals or  organisations  with similar characteristics that have significant implications for the definition of marketing strategy</a:t>
            </a:r>
          </a:p>
          <a:p>
            <a:pPr algn="ctr"/>
            <a:r>
              <a:rPr lang="en-GB" dirty="0"/>
              <a:t>Jobber, 1998</a:t>
            </a:r>
          </a:p>
        </p:txBody>
      </p:sp>
      <p:sp>
        <p:nvSpPr>
          <p:cNvPr id="5" name="Rounded Rectangle 4"/>
          <p:cNvSpPr/>
          <p:nvPr/>
        </p:nvSpPr>
        <p:spPr>
          <a:xfrm>
            <a:off x="407368" y="3496742"/>
            <a:ext cx="11017224" cy="1516434"/>
          </a:xfrm>
          <a:prstGeom prst="roundRect">
            <a:avLst/>
          </a:prstGeom>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a:cs typeface="Arial"/>
              </a:rPr>
              <a:t>The process of splitting customers, or potential customers, in a market into different groups, or segments with which customers share a similar level of interest in the same, or comparable, set of needs satisfied by a distinct marketing proposition.</a:t>
            </a:r>
            <a:r>
              <a:rPr lang="en-GB" dirty="0"/>
              <a:t>	                                         </a:t>
            </a:r>
          </a:p>
          <a:p>
            <a:pPr algn="ctr"/>
            <a:r>
              <a:rPr lang="en-GB" dirty="0"/>
              <a:t>McDonald, 2004</a:t>
            </a:r>
          </a:p>
        </p:txBody>
      </p:sp>
    </p:spTree>
    <p:extLst>
      <p:ext uri="{BB962C8B-B14F-4D97-AF65-F5344CB8AC3E}">
        <p14:creationId xmlns:p14="http://schemas.microsoft.com/office/powerpoint/2010/main" val="495777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9496" y="332656"/>
            <a:ext cx="8928991" cy="864096"/>
          </a:xfrm>
        </p:spPr>
        <p:txBody>
          <a:bodyPr>
            <a:normAutofit fontScale="90000"/>
          </a:bodyPr>
          <a:lstStyle/>
          <a:p>
            <a:r>
              <a:rPr lang="en-GB" sz="3600" b="1" dirty="0">
                <a:solidFill>
                  <a:schemeClr val="tx2">
                    <a:lumMod val="75000"/>
                  </a:schemeClr>
                </a:solidFill>
              </a:rPr>
              <a:t>Segment characteristics – Kotler et al (2013)</a:t>
            </a:r>
          </a:p>
        </p:txBody>
      </p:sp>
      <p:sp>
        <p:nvSpPr>
          <p:cNvPr id="3" name="Content Placeholder 2"/>
          <p:cNvSpPr>
            <a:spLocks noGrp="1"/>
          </p:cNvSpPr>
          <p:nvPr>
            <p:ph idx="1"/>
          </p:nvPr>
        </p:nvSpPr>
        <p:spPr>
          <a:xfrm>
            <a:off x="2495551" y="1484784"/>
            <a:ext cx="7511472" cy="4041162"/>
          </a:xfrm>
        </p:spPr>
        <p:txBody>
          <a:bodyPr>
            <a:normAutofit/>
          </a:bodyPr>
          <a:lstStyle/>
          <a:p>
            <a:r>
              <a:rPr lang="en-GB" sz="2400" dirty="0"/>
              <a:t>Substantial and profitable</a:t>
            </a:r>
          </a:p>
          <a:p>
            <a:r>
              <a:rPr lang="en-GB" sz="2400" dirty="0"/>
              <a:t>Measurable and definable</a:t>
            </a:r>
          </a:p>
          <a:p>
            <a:r>
              <a:rPr lang="en-GB" dirty="0"/>
              <a:t>Differentiable </a:t>
            </a:r>
            <a:endParaRPr lang="en-GB" sz="2400" dirty="0"/>
          </a:p>
          <a:p>
            <a:r>
              <a:rPr lang="en-GB" sz="2400" dirty="0"/>
              <a:t>Accessible</a:t>
            </a:r>
          </a:p>
          <a:p>
            <a:r>
              <a:rPr lang="en-GB" dirty="0"/>
              <a:t>Actionable</a:t>
            </a:r>
            <a:endParaRPr lang="en-GB" sz="2400" dirty="0"/>
          </a:p>
        </p:txBody>
      </p:sp>
    </p:spTree>
    <p:extLst>
      <p:ext uri="{BB962C8B-B14F-4D97-AF65-F5344CB8AC3E}">
        <p14:creationId xmlns:p14="http://schemas.microsoft.com/office/powerpoint/2010/main" val="1591405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GB" sz="3600" b="1" dirty="0">
                <a:solidFill>
                  <a:schemeClr val="tx2">
                    <a:lumMod val="75000"/>
                  </a:schemeClr>
                </a:solidFill>
              </a:rPr>
              <a:t>Basis for segmentation</a:t>
            </a:r>
          </a:p>
        </p:txBody>
      </p:sp>
      <p:sp>
        <p:nvSpPr>
          <p:cNvPr id="11267" name="Rectangle 3"/>
          <p:cNvSpPr>
            <a:spLocks noGrp="1" noChangeArrowheads="1"/>
          </p:cNvSpPr>
          <p:nvPr>
            <p:ph idx="1"/>
          </p:nvPr>
        </p:nvSpPr>
        <p:spPr/>
        <p:txBody>
          <a:bodyPr>
            <a:normAutofit fontScale="92500" lnSpcReduction="20000"/>
          </a:bodyPr>
          <a:lstStyle/>
          <a:p>
            <a:r>
              <a:rPr lang="en-GB" dirty="0"/>
              <a:t>Profile based</a:t>
            </a:r>
          </a:p>
          <a:p>
            <a:pPr lvl="1"/>
            <a:r>
              <a:rPr lang="en-GB" b="1" dirty="0"/>
              <a:t>Geographic</a:t>
            </a:r>
          </a:p>
          <a:p>
            <a:pPr lvl="1"/>
            <a:r>
              <a:rPr lang="en-GB" dirty="0"/>
              <a:t>Demographic</a:t>
            </a:r>
          </a:p>
          <a:p>
            <a:pPr lvl="1"/>
            <a:r>
              <a:rPr lang="en-GB" dirty="0"/>
              <a:t>Socio-economic</a:t>
            </a:r>
          </a:p>
          <a:p>
            <a:r>
              <a:rPr lang="en-GB" dirty="0"/>
              <a:t>Psychological</a:t>
            </a:r>
          </a:p>
          <a:p>
            <a:pPr lvl="1"/>
            <a:r>
              <a:rPr lang="en-GB" dirty="0"/>
              <a:t>Lifestyle</a:t>
            </a:r>
          </a:p>
          <a:p>
            <a:pPr lvl="1"/>
            <a:r>
              <a:rPr lang="en-GB" dirty="0"/>
              <a:t>Personality</a:t>
            </a:r>
          </a:p>
          <a:p>
            <a:pPr lvl="1"/>
            <a:r>
              <a:rPr lang="en-GB" dirty="0"/>
              <a:t>Attitudes</a:t>
            </a:r>
          </a:p>
          <a:p>
            <a:r>
              <a:rPr lang="en-GB" dirty="0"/>
              <a:t>Behavioural</a:t>
            </a:r>
          </a:p>
        </p:txBody>
      </p:sp>
      <p:pic>
        <p:nvPicPr>
          <p:cNvPr id="2" name="Content Placeholder 7">
            <a:extLst>
              <a:ext uri="{FF2B5EF4-FFF2-40B4-BE49-F238E27FC236}">
                <a16:creationId xmlns:a16="http://schemas.microsoft.com/office/drawing/2014/main" id="{418A5E27-DC41-F067-9F94-3E714B39C630}"/>
              </a:ext>
            </a:extLst>
          </p:cNvPr>
          <p:cNvPicPr>
            <a:picLocks noChangeAspect="1"/>
          </p:cNvPicPr>
          <p:nvPr/>
        </p:nvPicPr>
        <p:blipFill>
          <a:blip r:embed="rId3"/>
          <a:stretch>
            <a:fillRect/>
          </a:stretch>
        </p:blipFill>
        <p:spPr bwMode="auto">
          <a:xfrm>
            <a:off x="4511824" y="1599882"/>
            <a:ext cx="2280899" cy="2026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BAB6BAC2-880F-FE23-4281-AD658E681BA7}"/>
              </a:ext>
            </a:extLst>
          </p:cNvPr>
          <p:cNvPicPr>
            <a:picLocks noChangeAspect="1"/>
          </p:cNvPicPr>
          <p:nvPr/>
        </p:nvPicPr>
        <p:blipFill>
          <a:blip r:embed="rId4"/>
          <a:stretch>
            <a:fillRect/>
          </a:stretch>
        </p:blipFill>
        <p:spPr>
          <a:xfrm>
            <a:off x="9521431" y="3630955"/>
            <a:ext cx="2670569" cy="2107639"/>
          </a:xfrm>
          <a:prstGeom prst="rect">
            <a:avLst/>
          </a:prstGeom>
        </p:spPr>
      </p:pic>
      <p:pic>
        <p:nvPicPr>
          <p:cNvPr id="7" name="Picture 6">
            <a:extLst>
              <a:ext uri="{FF2B5EF4-FFF2-40B4-BE49-F238E27FC236}">
                <a16:creationId xmlns:a16="http://schemas.microsoft.com/office/drawing/2014/main" id="{B73B66C8-E228-43BD-AA3B-61BB638981CB}"/>
              </a:ext>
            </a:extLst>
          </p:cNvPr>
          <p:cNvPicPr>
            <a:picLocks noChangeAspect="1"/>
          </p:cNvPicPr>
          <p:nvPr/>
        </p:nvPicPr>
        <p:blipFill>
          <a:blip r:embed="rId5"/>
          <a:stretch>
            <a:fillRect/>
          </a:stretch>
        </p:blipFill>
        <p:spPr>
          <a:xfrm>
            <a:off x="7757510" y="4141601"/>
            <a:ext cx="1753181" cy="1622951"/>
          </a:xfrm>
          <a:prstGeom prst="rect">
            <a:avLst/>
          </a:prstGeom>
        </p:spPr>
      </p:pic>
      <p:pic>
        <p:nvPicPr>
          <p:cNvPr id="8" name="Picture 7">
            <a:extLst>
              <a:ext uri="{FF2B5EF4-FFF2-40B4-BE49-F238E27FC236}">
                <a16:creationId xmlns:a16="http://schemas.microsoft.com/office/drawing/2014/main" id="{6324B660-ACE6-514B-1818-A858056C862A}"/>
              </a:ext>
            </a:extLst>
          </p:cNvPr>
          <p:cNvPicPr>
            <a:picLocks noChangeAspect="1"/>
          </p:cNvPicPr>
          <p:nvPr/>
        </p:nvPicPr>
        <p:blipFill>
          <a:blip r:embed="rId6"/>
          <a:stretch>
            <a:fillRect/>
          </a:stretch>
        </p:blipFill>
        <p:spPr>
          <a:xfrm>
            <a:off x="9751395" y="1796734"/>
            <a:ext cx="2440605" cy="1830453"/>
          </a:xfrm>
          <a:prstGeom prst="rect">
            <a:avLst/>
          </a:prstGeom>
        </p:spPr>
      </p:pic>
      <p:pic>
        <p:nvPicPr>
          <p:cNvPr id="9" name="Picture 8">
            <a:extLst>
              <a:ext uri="{FF2B5EF4-FFF2-40B4-BE49-F238E27FC236}">
                <a16:creationId xmlns:a16="http://schemas.microsoft.com/office/drawing/2014/main" id="{2474255B-BFC0-4E39-FF6F-EF428CBD6FBB}"/>
              </a:ext>
            </a:extLst>
          </p:cNvPr>
          <p:cNvPicPr>
            <a:picLocks noChangeAspect="1"/>
          </p:cNvPicPr>
          <p:nvPr/>
        </p:nvPicPr>
        <p:blipFill>
          <a:blip r:embed="rId7"/>
          <a:stretch>
            <a:fillRect/>
          </a:stretch>
        </p:blipFill>
        <p:spPr>
          <a:xfrm>
            <a:off x="5591944" y="4138444"/>
            <a:ext cx="2165566" cy="1624942"/>
          </a:xfrm>
          <a:prstGeom prst="rect">
            <a:avLst/>
          </a:prstGeom>
        </p:spPr>
      </p:pic>
      <p:pic>
        <p:nvPicPr>
          <p:cNvPr id="10" name="Picture 9">
            <a:extLst>
              <a:ext uri="{FF2B5EF4-FFF2-40B4-BE49-F238E27FC236}">
                <a16:creationId xmlns:a16="http://schemas.microsoft.com/office/drawing/2014/main" id="{EDFBAADD-7409-F61E-C1AC-48FABF24469C}"/>
              </a:ext>
            </a:extLst>
          </p:cNvPr>
          <p:cNvPicPr>
            <a:picLocks noChangeAspect="1"/>
          </p:cNvPicPr>
          <p:nvPr/>
        </p:nvPicPr>
        <p:blipFill>
          <a:blip r:embed="rId8"/>
          <a:stretch>
            <a:fillRect/>
          </a:stretch>
        </p:blipFill>
        <p:spPr>
          <a:xfrm>
            <a:off x="10275308" y="-1136"/>
            <a:ext cx="1753181" cy="1719016"/>
          </a:xfrm>
          <a:prstGeom prst="rect">
            <a:avLst/>
          </a:prstGeom>
        </p:spPr>
      </p:pic>
      <p:pic>
        <p:nvPicPr>
          <p:cNvPr id="11" name="Picture 10">
            <a:extLst>
              <a:ext uri="{FF2B5EF4-FFF2-40B4-BE49-F238E27FC236}">
                <a16:creationId xmlns:a16="http://schemas.microsoft.com/office/drawing/2014/main" id="{29E2A40E-F8C2-0718-9629-80FF73F30A47}"/>
              </a:ext>
            </a:extLst>
          </p:cNvPr>
          <p:cNvPicPr>
            <a:picLocks noChangeAspect="1"/>
          </p:cNvPicPr>
          <p:nvPr/>
        </p:nvPicPr>
        <p:blipFill>
          <a:blip r:embed="rId9"/>
          <a:stretch>
            <a:fillRect/>
          </a:stretch>
        </p:blipFill>
        <p:spPr>
          <a:xfrm>
            <a:off x="6815984" y="1575393"/>
            <a:ext cx="2932346" cy="20506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26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267">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267">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267">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267">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267">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26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p:txBody>
          <a:bodyPr/>
          <a:lstStyle/>
          <a:p>
            <a:r>
              <a:rPr lang="en-GB" sz="3600" b="1" dirty="0">
                <a:solidFill>
                  <a:schemeClr val="tx2">
                    <a:lumMod val="75000"/>
                  </a:schemeClr>
                </a:solidFill>
              </a:rPr>
              <a:t>Geodemographic - ACORN</a:t>
            </a:r>
          </a:p>
        </p:txBody>
      </p:sp>
      <p:sp>
        <p:nvSpPr>
          <p:cNvPr id="128003" name="Rectangle 3"/>
          <p:cNvSpPr>
            <a:spLocks noGrp="1" noChangeArrowheads="1"/>
          </p:cNvSpPr>
          <p:nvPr>
            <p:ph idx="1"/>
          </p:nvPr>
        </p:nvSpPr>
        <p:spPr/>
        <p:txBody>
          <a:bodyPr>
            <a:normAutofit/>
          </a:bodyPr>
          <a:lstStyle/>
          <a:p>
            <a:pPr>
              <a:lnSpc>
                <a:spcPct val="90000"/>
              </a:lnSpc>
            </a:pPr>
            <a:r>
              <a:rPr lang="en-GB" sz="2400" dirty="0"/>
              <a:t>Provides categorisation of all postcodes by analysing significant social factors and population behaviour</a:t>
            </a:r>
          </a:p>
          <a:p>
            <a:pPr>
              <a:lnSpc>
                <a:spcPct val="90000"/>
              </a:lnSpc>
            </a:pPr>
            <a:r>
              <a:rPr lang="en-GB" sz="2400" dirty="0"/>
              <a:t>Groups into 6 categories, 18 groups, 62 types</a:t>
            </a:r>
          </a:p>
          <a:p>
            <a:pPr>
              <a:lnSpc>
                <a:spcPct val="90000"/>
              </a:lnSpc>
            </a:pPr>
            <a:r>
              <a:rPr lang="en-GB" sz="2400" dirty="0"/>
              <a:t>Categories: Affluent achievers, Rising prosperity, Comfortable communities, Financially stretched, Urban adversity, Not private households</a:t>
            </a:r>
          </a:p>
          <a:p>
            <a:pPr>
              <a:lnSpc>
                <a:spcPct val="90000"/>
              </a:lnSpc>
            </a:pPr>
            <a:r>
              <a:rPr lang="en-GB" sz="2400" dirty="0">
                <a:hlinkClick r:id="rId3"/>
              </a:rPr>
              <a:t>http://acorn.caci.co.uk/try-acorn</a:t>
            </a:r>
            <a:endParaRPr lang="en-GB" sz="2400" dirty="0"/>
          </a:p>
          <a:p>
            <a:pPr>
              <a:lnSpc>
                <a:spcPct val="90000"/>
              </a:lnSpc>
            </a:pPr>
            <a:endParaRPr lang="en-GB" sz="2400" dirty="0"/>
          </a:p>
          <a:p>
            <a:pPr>
              <a:lnSpc>
                <a:spcPct val="90000"/>
              </a:lnSpc>
              <a:buFont typeface="Monotype Sorts" pitchFamily="2" charset="2"/>
              <a:buNone/>
            </a:pPr>
            <a:endParaRPr lang="en-GB"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r>
              <a:rPr lang="en-GB" sz="3600" b="1" dirty="0">
                <a:solidFill>
                  <a:schemeClr val="tx2">
                    <a:lumMod val="75000"/>
                  </a:schemeClr>
                </a:solidFill>
              </a:rPr>
              <a:t>MOSAIC</a:t>
            </a:r>
          </a:p>
        </p:txBody>
      </p:sp>
      <p:sp>
        <p:nvSpPr>
          <p:cNvPr id="178179" name="Rectangle 3"/>
          <p:cNvSpPr>
            <a:spLocks noGrp="1" noChangeArrowheads="1"/>
          </p:cNvSpPr>
          <p:nvPr>
            <p:ph idx="1"/>
          </p:nvPr>
        </p:nvSpPr>
        <p:spPr/>
        <p:txBody>
          <a:bodyPr>
            <a:normAutofit fontScale="92500"/>
          </a:bodyPr>
          <a:lstStyle/>
          <a:p>
            <a:r>
              <a:rPr lang="en-GB" sz="2800" dirty="0"/>
              <a:t>Classifies consumers into 67 types, aggregated into 15 groups:</a:t>
            </a:r>
          </a:p>
          <a:p>
            <a:pPr lvl="1"/>
            <a:r>
              <a:rPr lang="en-GB" sz="2400" dirty="0"/>
              <a:t>Alpha territory, professional awards, rural solitudes, small town diversity, active retirement, suburban mindsets, careers and kids, new homemakers, ex-council community, claimant cultures, upper floor living, elderly needs, industrial heritage, terraced melting pot, liberal opinions</a:t>
            </a:r>
          </a:p>
          <a:p>
            <a:r>
              <a:rPr lang="en-GB" sz="2400" dirty="0"/>
              <a:t>E.g. Alpha territory “Alpha Territory people are likely to purchase bespoke luxury items such as expensive brands of jewellery, cars, kitchens and furniture...”</a:t>
            </a:r>
          </a:p>
          <a:p>
            <a:r>
              <a:rPr lang="en-GB" sz="2400" dirty="0"/>
              <a:t>Suburban mindsets “Suburban Mindset people have unpretentious tastes and are among the most likely to purchase mainstream brands and to shop at nationally known retail chains”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63535" y="2808661"/>
            <a:ext cx="3524028" cy="945160"/>
          </a:xfrm>
        </p:spPr>
        <p:txBody>
          <a:bodyPr>
            <a:normAutofit fontScale="90000"/>
          </a:bodyPr>
          <a:lstStyle/>
          <a:p>
            <a:r>
              <a:rPr lang="en-GB" sz="3600" b="1" dirty="0">
                <a:solidFill>
                  <a:schemeClr val="tx2">
                    <a:lumMod val="75000"/>
                  </a:schemeClr>
                </a:solidFill>
              </a:rPr>
              <a:t>Segmentation criteria - summary</a:t>
            </a:r>
          </a:p>
        </p:txBody>
      </p:sp>
      <p:cxnSp>
        <p:nvCxnSpPr>
          <p:cNvPr id="5" name="Straight Arrow Connector 4"/>
          <p:cNvCxnSpPr>
            <a:cxnSpLocks/>
          </p:cNvCxnSpPr>
          <p:nvPr/>
        </p:nvCxnSpPr>
        <p:spPr>
          <a:xfrm flipV="1">
            <a:off x="1415480" y="409459"/>
            <a:ext cx="1636" cy="479840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cxnSpLocks/>
          </p:cNvCxnSpPr>
          <p:nvPr/>
        </p:nvCxnSpPr>
        <p:spPr>
          <a:xfrm flipV="1">
            <a:off x="1415479" y="5207774"/>
            <a:ext cx="7048056" cy="926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1703511" y="3902663"/>
            <a:ext cx="2596652" cy="9451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Demographics</a:t>
            </a:r>
          </a:p>
        </p:txBody>
      </p:sp>
      <p:sp>
        <p:nvSpPr>
          <p:cNvPr id="10" name="TextBox 9"/>
          <p:cNvSpPr txBox="1"/>
          <p:nvPr/>
        </p:nvSpPr>
        <p:spPr>
          <a:xfrm rot="16200000">
            <a:off x="-732205" y="2588643"/>
            <a:ext cx="3410526" cy="380524"/>
          </a:xfrm>
          <a:prstGeom prst="rect">
            <a:avLst/>
          </a:prstGeom>
          <a:noFill/>
        </p:spPr>
        <p:txBody>
          <a:bodyPr wrap="square" rtlCol="0">
            <a:spAutoFit/>
          </a:bodyPr>
          <a:lstStyle/>
          <a:p>
            <a:r>
              <a:rPr lang="en-GB" dirty="0"/>
              <a:t>Ease and cost of measurement</a:t>
            </a:r>
          </a:p>
        </p:txBody>
      </p:sp>
      <p:sp>
        <p:nvSpPr>
          <p:cNvPr id="11" name="TextBox 10"/>
          <p:cNvSpPr txBox="1"/>
          <p:nvPr/>
        </p:nvSpPr>
        <p:spPr>
          <a:xfrm>
            <a:off x="407366" y="34280"/>
            <a:ext cx="1038661" cy="590432"/>
          </a:xfrm>
          <a:prstGeom prst="rect">
            <a:avLst/>
          </a:prstGeom>
          <a:noFill/>
        </p:spPr>
        <p:txBody>
          <a:bodyPr wrap="square" rtlCol="0">
            <a:spAutoFit/>
          </a:bodyPr>
          <a:lstStyle/>
          <a:p>
            <a:r>
              <a:rPr lang="en-GB" sz="1600" dirty="0"/>
              <a:t>Difficult and high</a:t>
            </a:r>
          </a:p>
        </p:txBody>
      </p:sp>
      <p:sp>
        <p:nvSpPr>
          <p:cNvPr id="12" name="TextBox 11"/>
          <p:cNvSpPr txBox="1"/>
          <p:nvPr/>
        </p:nvSpPr>
        <p:spPr>
          <a:xfrm>
            <a:off x="407366" y="4770160"/>
            <a:ext cx="1038661" cy="590432"/>
          </a:xfrm>
          <a:prstGeom prst="rect">
            <a:avLst/>
          </a:prstGeom>
          <a:noFill/>
        </p:spPr>
        <p:txBody>
          <a:bodyPr wrap="square" rtlCol="0">
            <a:spAutoFit/>
          </a:bodyPr>
          <a:lstStyle/>
          <a:p>
            <a:r>
              <a:rPr lang="en-GB" sz="1600" dirty="0"/>
              <a:t>Easy and low</a:t>
            </a:r>
          </a:p>
        </p:txBody>
      </p:sp>
      <p:sp>
        <p:nvSpPr>
          <p:cNvPr id="13" name="TextBox 12"/>
          <p:cNvSpPr txBox="1"/>
          <p:nvPr/>
        </p:nvSpPr>
        <p:spPr>
          <a:xfrm>
            <a:off x="2279575" y="5348306"/>
            <a:ext cx="4775044" cy="372905"/>
          </a:xfrm>
          <a:prstGeom prst="rect">
            <a:avLst/>
          </a:prstGeom>
          <a:noFill/>
        </p:spPr>
        <p:txBody>
          <a:bodyPr wrap="square" rtlCol="0">
            <a:spAutoFit/>
          </a:bodyPr>
          <a:lstStyle/>
          <a:p>
            <a:r>
              <a:rPr lang="en-GB" dirty="0"/>
              <a:t>Predictability of consumer choice behaviour</a:t>
            </a:r>
          </a:p>
        </p:txBody>
      </p:sp>
      <p:sp>
        <p:nvSpPr>
          <p:cNvPr id="14" name="TextBox 13"/>
          <p:cNvSpPr txBox="1"/>
          <p:nvPr/>
        </p:nvSpPr>
        <p:spPr>
          <a:xfrm>
            <a:off x="7752184" y="5348604"/>
            <a:ext cx="622976" cy="341829"/>
          </a:xfrm>
          <a:prstGeom prst="rect">
            <a:avLst/>
          </a:prstGeom>
          <a:noFill/>
        </p:spPr>
        <p:txBody>
          <a:bodyPr wrap="square" rtlCol="0">
            <a:spAutoFit/>
          </a:bodyPr>
          <a:lstStyle/>
          <a:p>
            <a:r>
              <a:rPr lang="en-GB" sz="1600" dirty="0"/>
              <a:t>High</a:t>
            </a:r>
          </a:p>
        </p:txBody>
      </p:sp>
      <p:sp>
        <p:nvSpPr>
          <p:cNvPr id="15" name="TextBox 14"/>
          <p:cNvSpPr txBox="1"/>
          <p:nvPr/>
        </p:nvSpPr>
        <p:spPr>
          <a:xfrm>
            <a:off x="1415480" y="5348604"/>
            <a:ext cx="576732" cy="341829"/>
          </a:xfrm>
          <a:prstGeom prst="rect">
            <a:avLst/>
          </a:prstGeom>
          <a:noFill/>
        </p:spPr>
        <p:txBody>
          <a:bodyPr wrap="square" rtlCol="0">
            <a:spAutoFit/>
          </a:bodyPr>
          <a:lstStyle/>
          <a:p>
            <a:r>
              <a:rPr lang="en-GB" sz="1600" dirty="0"/>
              <a:t>Low</a:t>
            </a:r>
          </a:p>
        </p:txBody>
      </p:sp>
      <p:sp>
        <p:nvSpPr>
          <p:cNvPr id="20" name="Oval 19"/>
          <p:cNvSpPr/>
          <p:nvPr/>
        </p:nvSpPr>
        <p:spPr>
          <a:xfrm>
            <a:off x="2567607" y="2822543"/>
            <a:ext cx="2745032" cy="94516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err="1"/>
              <a:t>Geodemographics</a:t>
            </a:r>
            <a:endParaRPr lang="en-GB" sz="1600" dirty="0"/>
          </a:p>
        </p:txBody>
      </p:sp>
      <p:sp>
        <p:nvSpPr>
          <p:cNvPr id="21" name="Oval 20"/>
          <p:cNvSpPr/>
          <p:nvPr/>
        </p:nvSpPr>
        <p:spPr>
          <a:xfrm>
            <a:off x="4151783" y="1886439"/>
            <a:ext cx="2448272" cy="945160"/>
          </a:xfrm>
          <a:prstGeom prst="ellipse">
            <a:avLst/>
          </a:prstGeom>
          <a:solidFill>
            <a:srgbClr val="9900FF"/>
          </a:solidFill>
        </p:spPr>
        <p:style>
          <a:lnRef idx="2">
            <a:schemeClr val="accent1">
              <a:shade val="50000"/>
            </a:schemeClr>
          </a:lnRef>
          <a:fillRef idx="1">
            <a:schemeClr val="accent1"/>
          </a:fillRef>
          <a:effectRef idx="0">
            <a:schemeClr val="accent1"/>
          </a:effectRef>
          <a:fontRef idx="minor">
            <a:schemeClr val="lt1"/>
          </a:fontRef>
        </p:style>
        <p:txBody>
          <a:bodyPr lIns="72000" rIns="36000" rtlCol="0" anchor="ctr"/>
          <a:lstStyle/>
          <a:p>
            <a:pPr algn="ctr"/>
            <a:r>
              <a:rPr lang="en-GB" dirty="0"/>
              <a:t>Psychological</a:t>
            </a:r>
          </a:p>
        </p:txBody>
      </p:sp>
      <p:sp>
        <p:nvSpPr>
          <p:cNvPr id="22" name="Oval 21"/>
          <p:cNvSpPr/>
          <p:nvPr/>
        </p:nvSpPr>
        <p:spPr>
          <a:xfrm>
            <a:off x="5375919" y="806319"/>
            <a:ext cx="2448272" cy="945160"/>
          </a:xfrm>
          <a:prstGeom prst="ellipse">
            <a:avLst/>
          </a:prstGeom>
          <a:solidFill>
            <a:srgbClr val="2171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Behaviour</a:t>
            </a:r>
          </a:p>
        </p:txBody>
      </p:sp>
      <p:sp>
        <p:nvSpPr>
          <p:cNvPr id="23" name="TextBox 22"/>
          <p:cNvSpPr txBox="1"/>
          <p:nvPr/>
        </p:nvSpPr>
        <p:spPr>
          <a:xfrm>
            <a:off x="7260175" y="5636418"/>
            <a:ext cx="1359580" cy="264141"/>
          </a:xfrm>
          <a:prstGeom prst="rect">
            <a:avLst/>
          </a:prstGeom>
          <a:noFill/>
        </p:spPr>
        <p:txBody>
          <a:bodyPr wrap="square" rtlCol="0">
            <a:spAutoFit/>
          </a:bodyPr>
          <a:lstStyle/>
          <a:p>
            <a:r>
              <a:rPr lang="en-GB" sz="1100" dirty="0"/>
              <a:t>Baines et al 2008</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r>
              <a:rPr lang="en-GB" sz="3600" b="1" dirty="0">
                <a:solidFill>
                  <a:schemeClr val="tx2">
                    <a:lumMod val="75000"/>
                  </a:schemeClr>
                </a:solidFill>
              </a:rPr>
              <a:t>Targeting</a:t>
            </a:r>
          </a:p>
        </p:txBody>
      </p:sp>
      <p:sp>
        <p:nvSpPr>
          <p:cNvPr id="112643" name="Rectangle 3"/>
          <p:cNvSpPr>
            <a:spLocks noGrp="1" noChangeArrowheads="1"/>
          </p:cNvSpPr>
          <p:nvPr>
            <p:ph idx="1"/>
          </p:nvPr>
        </p:nvSpPr>
        <p:spPr/>
        <p:txBody>
          <a:bodyPr/>
          <a:lstStyle/>
          <a:p>
            <a:r>
              <a:rPr lang="en-GB" sz="2800" dirty="0"/>
              <a:t>Targeting refers to the selection of the market segments towards which the marketing efforts will be directed</a:t>
            </a:r>
          </a:p>
          <a:p>
            <a:r>
              <a:rPr lang="en-GB" sz="2800" dirty="0"/>
              <a:t>Target marketing refers to the process of matching a specialised marketing mix to the needs of a specific market segment </a:t>
            </a:r>
          </a:p>
        </p:txBody>
      </p:sp>
      <p:pic>
        <p:nvPicPr>
          <p:cNvPr id="4" name="Picture 3">
            <a:hlinkClick r:id="rId3"/>
          </p:cNvPr>
          <p:cNvPicPr/>
          <p:nvPr/>
        </p:nvPicPr>
        <p:blipFill>
          <a:blip r:embed="rId4">
            <a:extLst>
              <a:ext uri="{28A0092B-C50C-407E-A947-70E740481C1C}">
                <a14:useLocalDpi xmlns:a14="http://schemas.microsoft.com/office/drawing/2010/main" val="0"/>
              </a:ext>
            </a:extLst>
          </a:blip>
          <a:srcRect/>
          <a:stretch>
            <a:fillRect/>
          </a:stretch>
        </p:blipFill>
        <p:spPr bwMode="auto">
          <a:xfrm>
            <a:off x="8040216" y="4672796"/>
            <a:ext cx="2273424" cy="2140580"/>
          </a:xfrm>
          <a:prstGeom prst="rect">
            <a:avLst/>
          </a:prstGeom>
          <a:noFill/>
          <a:ln>
            <a:noFill/>
          </a:ln>
        </p:spPr>
      </p:pic>
    </p:spTree>
    <p:extLst>
      <p:ext uri="{BB962C8B-B14F-4D97-AF65-F5344CB8AC3E}">
        <p14:creationId xmlns:p14="http://schemas.microsoft.com/office/powerpoint/2010/main" val="1577182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sz="3600" b="1" dirty="0">
                <a:solidFill>
                  <a:schemeClr val="tx2">
                    <a:lumMod val="75000"/>
                  </a:schemeClr>
                </a:solidFill>
              </a:rPr>
              <a:t>Targeting</a:t>
            </a:r>
          </a:p>
        </p:txBody>
      </p:sp>
      <p:sp>
        <p:nvSpPr>
          <p:cNvPr id="8195" name="Rectangle 3"/>
          <p:cNvSpPr>
            <a:spLocks noGrp="1" noChangeArrowheads="1"/>
          </p:cNvSpPr>
          <p:nvPr>
            <p:ph idx="1"/>
          </p:nvPr>
        </p:nvSpPr>
        <p:spPr/>
        <p:txBody>
          <a:bodyPr>
            <a:normAutofit/>
          </a:bodyPr>
          <a:lstStyle/>
          <a:p>
            <a:r>
              <a:rPr lang="en-GB" sz="2800" b="1" dirty="0"/>
              <a:t>Criteria</a:t>
            </a:r>
          </a:p>
          <a:p>
            <a:pPr lvl="1"/>
            <a:r>
              <a:rPr lang="en-GB" dirty="0"/>
              <a:t>Segment size</a:t>
            </a:r>
          </a:p>
          <a:p>
            <a:pPr lvl="1"/>
            <a:r>
              <a:rPr lang="en-GB" dirty="0"/>
              <a:t>Segment growth rate</a:t>
            </a:r>
          </a:p>
          <a:p>
            <a:pPr lvl="1"/>
            <a:r>
              <a:rPr lang="en-GB" dirty="0"/>
              <a:t>Segment competitiveness</a:t>
            </a:r>
          </a:p>
          <a:p>
            <a:pPr lvl="1"/>
            <a:r>
              <a:rPr lang="en-GB" dirty="0"/>
              <a:t>Segment compatibility with the firm’s competences</a:t>
            </a:r>
          </a:p>
          <a:p>
            <a:pPr lvl="1"/>
            <a:r>
              <a:rPr lang="en-GB" dirty="0"/>
              <a:t>Segment compatibility with the firm’s mission and objectives</a:t>
            </a:r>
          </a:p>
        </p:txBody>
      </p:sp>
      <p:pic>
        <p:nvPicPr>
          <p:cNvPr id="1027" name="Picture 3" descr="C:\Users\Anna Watson\AppData\Local\Microsoft\Windows\Temporary Internet Files\Content.IE5\JQ7MDY64\MP900398869[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046" r="29938" b="11091"/>
          <a:stretch/>
        </p:blipFill>
        <p:spPr bwMode="auto">
          <a:xfrm>
            <a:off x="9171710" y="5177737"/>
            <a:ext cx="1496291" cy="1666618"/>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r>
              <a:rPr lang="en-GB" sz="3600" b="1" dirty="0">
                <a:solidFill>
                  <a:schemeClr val="tx2">
                    <a:lumMod val="75000"/>
                  </a:schemeClr>
                </a:solidFill>
              </a:rPr>
              <a:t>Positioning</a:t>
            </a:r>
          </a:p>
        </p:txBody>
      </p:sp>
      <p:sp>
        <p:nvSpPr>
          <p:cNvPr id="143363" name="Rectangle 3"/>
          <p:cNvSpPr>
            <a:spLocks noGrp="1" noChangeArrowheads="1"/>
          </p:cNvSpPr>
          <p:nvPr>
            <p:ph idx="1"/>
          </p:nvPr>
        </p:nvSpPr>
        <p:spPr/>
        <p:txBody>
          <a:bodyPr/>
          <a:lstStyle/>
          <a:p>
            <a:r>
              <a:rPr lang="en-GB" sz="2800" dirty="0"/>
              <a:t>Positioning</a:t>
            </a:r>
          </a:p>
          <a:p>
            <a:pPr lvl="1"/>
            <a:r>
              <a:rPr lang="en-GB" sz="2400" dirty="0"/>
              <a:t>The identification of a particular appeal that the firm can make to customers in each target segment, designed to convince customers to choose that firm over rivals</a:t>
            </a:r>
          </a:p>
          <a:p>
            <a:pPr lvl="1"/>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lstStyle/>
          <a:p>
            <a:r>
              <a:rPr lang="en-GB" sz="3600" b="1" dirty="0">
                <a:solidFill>
                  <a:schemeClr val="tx2">
                    <a:lumMod val="75000"/>
                  </a:schemeClr>
                </a:solidFill>
              </a:rPr>
              <a:t>Positioning dimensions</a:t>
            </a:r>
          </a:p>
        </p:txBody>
      </p:sp>
      <p:sp>
        <p:nvSpPr>
          <p:cNvPr id="185347" name="Rectangle 3"/>
          <p:cNvSpPr>
            <a:spLocks noGrp="1" noChangeArrowheads="1"/>
          </p:cNvSpPr>
          <p:nvPr>
            <p:ph idx="1"/>
          </p:nvPr>
        </p:nvSpPr>
        <p:spPr/>
        <p:txBody>
          <a:bodyPr/>
          <a:lstStyle/>
          <a:p>
            <a:r>
              <a:rPr lang="en-GB" dirty="0"/>
              <a:t>Attribute positioning</a:t>
            </a:r>
          </a:p>
          <a:p>
            <a:pPr lvl="1"/>
            <a:r>
              <a:rPr lang="en-GB" dirty="0"/>
              <a:t>Uniqueness of design</a:t>
            </a:r>
          </a:p>
          <a:p>
            <a:pPr lvl="1"/>
            <a:r>
              <a:rPr lang="en-GB" dirty="0"/>
              <a:t>Exclusivity</a:t>
            </a:r>
          </a:p>
          <a:p>
            <a:r>
              <a:rPr lang="en-GB" dirty="0"/>
              <a:t>Benefits</a:t>
            </a:r>
          </a:p>
          <a:p>
            <a:r>
              <a:rPr lang="en-GB" dirty="0"/>
              <a:t>User positioning</a:t>
            </a:r>
          </a:p>
          <a:p>
            <a:r>
              <a:rPr lang="en-GB" dirty="0"/>
              <a:t>Competitor positioning</a:t>
            </a:r>
          </a:p>
          <a:p>
            <a:r>
              <a:rPr lang="en-GB" dirty="0"/>
              <a:t>Quality or price positioning</a:t>
            </a:r>
          </a:p>
        </p:txBody>
      </p:sp>
      <p:pic>
        <p:nvPicPr>
          <p:cNvPr id="5" name="Picture 4" descr="Macintosh HD:private:var:folders:f6:ts1h_d0d61z3vrnvhz1kfpy00000gn:T:TemporaryItems:images.jpg"/>
          <p:cNvPicPr/>
          <p:nvPr/>
        </p:nvPicPr>
        <p:blipFill>
          <a:blip r:embed="rId3">
            <a:extLst>
              <a:ext uri="{28A0092B-C50C-407E-A947-70E740481C1C}">
                <a14:useLocalDpi xmlns:a14="http://schemas.microsoft.com/office/drawing/2010/main" val="0"/>
              </a:ext>
            </a:extLst>
          </a:blip>
          <a:srcRect/>
          <a:stretch>
            <a:fillRect/>
          </a:stretch>
        </p:blipFill>
        <p:spPr bwMode="auto">
          <a:xfrm>
            <a:off x="6672064" y="1772816"/>
            <a:ext cx="3806190" cy="213741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8425D-08AF-4CDC-82FC-FE529A30182C}"/>
              </a:ext>
            </a:extLst>
          </p:cNvPr>
          <p:cNvSpPr>
            <a:spLocks noGrp="1"/>
          </p:cNvSpPr>
          <p:nvPr>
            <p:ph type="title"/>
          </p:nvPr>
        </p:nvSpPr>
        <p:spPr/>
        <p:txBody>
          <a:bodyPr/>
          <a:lstStyle/>
          <a:p>
            <a:r>
              <a:rPr lang="en-GB" sz="3600" b="1" dirty="0">
                <a:solidFill>
                  <a:schemeClr val="tx2">
                    <a:lumMod val="75000"/>
                  </a:schemeClr>
                </a:solidFill>
              </a:rPr>
              <a:t>Matching the benefits with what consumers are looking for</a:t>
            </a:r>
          </a:p>
        </p:txBody>
      </p:sp>
      <p:sp>
        <p:nvSpPr>
          <p:cNvPr id="5" name="Content Placeholder 4">
            <a:extLst>
              <a:ext uri="{FF2B5EF4-FFF2-40B4-BE49-F238E27FC236}">
                <a16:creationId xmlns:a16="http://schemas.microsoft.com/office/drawing/2014/main" id="{B942C38D-5CF8-4A8E-A4C8-C749484D7411}"/>
              </a:ext>
            </a:extLst>
          </p:cNvPr>
          <p:cNvSpPr>
            <a:spLocks noGrp="1"/>
          </p:cNvSpPr>
          <p:nvPr>
            <p:ph sz="half" idx="2"/>
          </p:nvPr>
        </p:nvSpPr>
        <p:spPr>
          <a:xfrm>
            <a:off x="6600056" y="1556792"/>
            <a:ext cx="3840480" cy="4098777"/>
          </a:xfrm>
        </p:spPr>
        <p:txBody>
          <a:bodyPr>
            <a:normAutofit lnSpcReduction="10000"/>
          </a:bodyPr>
          <a:lstStyle/>
          <a:p>
            <a:r>
              <a:rPr lang="en-GB" sz="2400" dirty="0"/>
              <a:t>Brand name</a:t>
            </a:r>
          </a:p>
          <a:p>
            <a:r>
              <a:rPr lang="en-GB" sz="2400" dirty="0"/>
              <a:t>Reliability</a:t>
            </a:r>
          </a:p>
          <a:p>
            <a:r>
              <a:rPr lang="en-GB" sz="2400" dirty="0"/>
              <a:t>Safety</a:t>
            </a:r>
          </a:p>
          <a:p>
            <a:r>
              <a:rPr lang="en-GB" sz="2400" dirty="0"/>
              <a:t>Price</a:t>
            </a:r>
          </a:p>
          <a:p>
            <a:r>
              <a:rPr lang="en-GB" sz="2400" dirty="0"/>
              <a:t>Cost of operating and fuel efficiency</a:t>
            </a:r>
          </a:p>
          <a:p>
            <a:r>
              <a:rPr lang="en-GB" sz="2400" dirty="0"/>
              <a:t>Speed</a:t>
            </a:r>
          </a:p>
          <a:p>
            <a:r>
              <a:rPr lang="en-GB" sz="2400" dirty="0"/>
              <a:t>Design</a:t>
            </a:r>
          </a:p>
          <a:p>
            <a:r>
              <a:rPr lang="en-GB" sz="2400" dirty="0"/>
              <a:t>Status/prestige</a:t>
            </a:r>
          </a:p>
          <a:p>
            <a:r>
              <a:rPr lang="en-GB" sz="2400" dirty="0"/>
              <a:t>Reputation</a:t>
            </a:r>
          </a:p>
          <a:p>
            <a:endParaRPr lang="en-GB" dirty="0"/>
          </a:p>
          <a:p>
            <a:endParaRPr lang="en-GB" dirty="0"/>
          </a:p>
        </p:txBody>
      </p:sp>
      <p:pic>
        <p:nvPicPr>
          <p:cNvPr id="2050" name="Picture 2" descr="Image result for mx5">
            <a:extLst>
              <a:ext uri="{FF2B5EF4-FFF2-40B4-BE49-F238E27FC236}">
                <a16:creationId xmlns:a16="http://schemas.microsoft.com/office/drawing/2014/main" id="{C80C2276-743F-4C53-8697-7675B7A87103}"/>
              </a:ext>
            </a:extLst>
          </p:cNvPr>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bwMode="auto">
          <a:xfrm>
            <a:off x="911424" y="1354547"/>
            <a:ext cx="2602997" cy="2603554"/>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9" descr="Image result for volvo">
            <a:extLst>
              <a:ext uri="{FF2B5EF4-FFF2-40B4-BE49-F238E27FC236}">
                <a16:creationId xmlns:a16="http://schemas.microsoft.com/office/drawing/2014/main" id="{4FFB0154-9A6E-48F1-A664-2E9FC2663B3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24278" y="3212976"/>
            <a:ext cx="2464229" cy="2230818"/>
          </a:xfrm>
          <a:prstGeom prst="rect">
            <a:avLst/>
          </a:prstGeom>
          <a:noFill/>
          <a:ln>
            <a:noFill/>
          </a:ln>
        </p:spPr>
      </p:pic>
      <p:sp>
        <p:nvSpPr>
          <p:cNvPr id="3" name="Footer Placeholder 2">
            <a:extLst>
              <a:ext uri="{FF2B5EF4-FFF2-40B4-BE49-F238E27FC236}">
                <a16:creationId xmlns:a16="http://schemas.microsoft.com/office/drawing/2014/main" id="{AF4E07BB-EBC6-47C8-AF9D-CE5E433C670D}"/>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0258771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0"/>
            <a:ext cx="10972800" cy="1143000"/>
          </a:xfrm>
        </p:spPr>
        <p:txBody>
          <a:bodyPr/>
          <a:lstStyle/>
          <a:p>
            <a:r>
              <a:rPr lang="en-US" sz="3600" b="1" dirty="0">
                <a:solidFill>
                  <a:schemeClr val="tx2">
                    <a:lumMod val="75000"/>
                  </a:schemeClr>
                </a:solidFill>
              </a:rPr>
              <a:t>Positioning map example</a:t>
            </a:r>
          </a:p>
        </p:txBody>
      </p:sp>
      <p:pic>
        <p:nvPicPr>
          <p:cNvPr id="4" name="Picture 3" descr="Macintosh HD:private:var:folders:f6:ts1h_d0d61z3vrnvhz1kfpy00000gn:T:TemporaryItems:Marketing Map Image.jpg"/>
          <p:cNvPicPr/>
          <p:nvPr/>
        </p:nvPicPr>
        <p:blipFill>
          <a:blip r:embed="rId2">
            <a:extLst>
              <a:ext uri="{28A0092B-C50C-407E-A947-70E740481C1C}">
                <a14:useLocalDpi xmlns:a14="http://schemas.microsoft.com/office/drawing/2010/main" val="0"/>
              </a:ext>
            </a:extLst>
          </a:blip>
          <a:srcRect/>
          <a:stretch>
            <a:fillRect/>
          </a:stretch>
        </p:blipFill>
        <p:spPr bwMode="auto">
          <a:xfrm>
            <a:off x="2495600" y="1139019"/>
            <a:ext cx="7200799" cy="4579962"/>
          </a:xfrm>
          <a:prstGeom prst="rect">
            <a:avLst/>
          </a:prstGeom>
          <a:noFill/>
          <a:ln>
            <a:noFill/>
          </a:ln>
        </p:spPr>
      </p:pic>
    </p:spTree>
    <p:extLst>
      <p:ext uri="{BB962C8B-B14F-4D97-AF65-F5344CB8AC3E}">
        <p14:creationId xmlns:p14="http://schemas.microsoft.com/office/powerpoint/2010/main" val="42646037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C75D6756-8789-F44D-E31F-86012D7E62F9}"/>
              </a:ext>
            </a:extLst>
          </p:cNvPr>
          <p:cNvSpPr txBox="1">
            <a:spLocks/>
          </p:cNvSpPr>
          <p:nvPr/>
        </p:nvSpPr>
        <p:spPr bwMode="auto">
          <a:xfrm>
            <a:off x="263352" y="188640"/>
            <a:ext cx="11287254"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spcBef>
                <a:spcPct val="0"/>
              </a:spcBef>
              <a:buNone/>
            </a:pPr>
            <a:r>
              <a:rPr lang="en-GB" sz="3600" b="1" dirty="0">
                <a:solidFill>
                  <a:schemeClr val="tx2">
                    <a:lumMod val="75000"/>
                  </a:schemeClr>
                </a:solidFill>
                <a:latin typeface="+mj-lt"/>
                <a:ea typeface="+mj-ea"/>
                <a:cs typeface="+mj-cs"/>
              </a:rPr>
              <a:t>IM - Segmenting and Targeting Markets</a:t>
            </a:r>
          </a:p>
        </p:txBody>
      </p:sp>
      <p:sp>
        <p:nvSpPr>
          <p:cNvPr id="3" name="Content Placeholder 2">
            <a:extLst>
              <a:ext uri="{FF2B5EF4-FFF2-40B4-BE49-F238E27FC236}">
                <a16:creationId xmlns:a16="http://schemas.microsoft.com/office/drawing/2014/main" id="{CB5BCC05-4967-2058-6E6C-37040DCF30F4}"/>
              </a:ext>
            </a:extLst>
          </p:cNvPr>
          <p:cNvSpPr txBox="1">
            <a:spLocks/>
          </p:cNvSpPr>
          <p:nvPr/>
        </p:nvSpPr>
        <p:spPr bwMode="auto">
          <a:xfrm>
            <a:off x="263352" y="1196752"/>
            <a:ext cx="11287254" cy="399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buFont typeface="Arial" panose="020B0604020202020204" pitchFamily="34" charset="0"/>
              <a:buChar char="•"/>
            </a:pPr>
            <a:r>
              <a:rPr lang="en-US" sz="2400" dirty="0"/>
              <a:t>By Global Segment -  Identify and target some segments globally</a:t>
            </a:r>
          </a:p>
          <a:p>
            <a:pPr lvl="1">
              <a:buFont typeface="Arial" panose="020B0604020202020204" pitchFamily="34" charset="0"/>
              <a:buChar char="•"/>
            </a:pPr>
            <a:r>
              <a:rPr lang="en-US" sz="2400" dirty="0"/>
              <a:t>By Country - Segment its market by selecting a single country to enter</a:t>
            </a:r>
          </a:p>
          <a:p>
            <a:pPr lvl="1">
              <a:buFont typeface="Arial" panose="020B0604020202020204" pitchFamily="34" charset="0"/>
              <a:buChar char="•"/>
            </a:pPr>
            <a:r>
              <a:rPr lang="en-US" sz="2400" dirty="0"/>
              <a:t>Mixing the Marketing Mix - Hold one or more elements of its marketing functions—prices, promotion, branding, and distribution— constant while altering the others.</a:t>
            </a:r>
            <a:endParaRPr lang="en-GB" sz="2400" dirty="0"/>
          </a:p>
          <a:p>
            <a:pPr lvl="1">
              <a:buFont typeface="Arial" panose="020B0604020202020204" pitchFamily="34" charset="0"/>
              <a:buChar char="•"/>
            </a:pPr>
            <a:r>
              <a:rPr lang="en-US" sz="2400" dirty="0"/>
              <a:t>Mass Markets versus Niche Markets - Must decide when to enter international markets with a mass market or niche market strategy. </a:t>
            </a:r>
          </a:p>
          <a:p>
            <a:pPr lvl="2"/>
            <a:r>
              <a:rPr lang="en-US" sz="2000" dirty="0"/>
              <a:t>As the percentage of people that fall into any segment may vary substantially among countries, a niche market in one country may 	be a mass market in another.</a:t>
            </a:r>
            <a:endParaRPr lang="en-GB" sz="2000" dirty="0"/>
          </a:p>
          <a:p>
            <a:pPr marL="0" indent="0" algn="just">
              <a:buNone/>
            </a:pPr>
            <a:endParaRPr lang="en-GB" sz="2400" dirty="0"/>
          </a:p>
        </p:txBody>
      </p:sp>
    </p:spTree>
    <p:extLst>
      <p:ext uri="{BB962C8B-B14F-4D97-AF65-F5344CB8AC3E}">
        <p14:creationId xmlns:p14="http://schemas.microsoft.com/office/powerpoint/2010/main" val="4158352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
                                        <p:tgtEl>
                                          <p:spTgt spid="3">
                                            <p:txEl>
                                              <p:pRg st="3" end="3"/>
                                            </p:txEl>
                                          </p:spTgt>
                                        </p:tgtEl>
                                      </p:cBhvr>
                                    </p:animEffect>
                                    <p:anim calcmode="lin" valueType="num">
                                      <p:cBhvr>
                                        <p:cTn id="2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27635-1B07-CB55-6A25-E3EED3005B1E}"/>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3270C75-DF5F-C3B7-B026-8096823D86D6}"/>
              </a:ext>
            </a:extLst>
          </p:cNvPr>
          <p:cNvSpPr txBox="1">
            <a:spLocks/>
          </p:cNvSpPr>
          <p:nvPr/>
        </p:nvSpPr>
        <p:spPr bwMode="auto">
          <a:xfrm>
            <a:off x="263352" y="188640"/>
            <a:ext cx="11287254"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spcBef>
                <a:spcPct val="0"/>
              </a:spcBef>
              <a:buNone/>
            </a:pPr>
            <a:r>
              <a:rPr lang="en-GB" sz="3600" b="1" dirty="0">
                <a:solidFill>
                  <a:schemeClr val="tx2">
                    <a:lumMod val="75000"/>
                  </a:schemeClr>
                </a:solidFill>
                <a:latin typeface="+mj-lt"/>
                <a:ea typeface="+mj-ea"/>
                <a:cs typeface="+mj-cs"/>
              </a:rPr>
              <a:t>Product Policies - Country Adaptation Versus Global Standardization</a:t>
            </a:r>
          </a:p>
        </p:txBody>
      </p:sp>
      <p:sp>
        <p:nvSpPr>
          <p:cNvPr id="3" name="Content Placeholder 2">
            <a:extLst>
              <a:ext uri="{FF2B5EF4-FFF2-40B4-BE49-F238E27FC236}">
                <a16:creationId xmlns:a16="http://schemas.microsoft.com/office/drawing/2014/main" id="{11782645-12E8-4096-8DCA-E5C8B7B55537}"/>
              </a:ext>
            </a:extLst>
          </p:cNvPr>
          <p:cNvSpPr txBox="1">
            <a:spLocks/>
          </p:cNvSpPr>
          <p:nvPr/>
        </p:nvSpPr>
        <p:spPr bwMode="auto">
          <a:xfrm>
            <a:off x="263352" y="1340768"/>
            <a:ext cx="11287254" cy="399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r>
              <a:rPr lang="en-US" dirty="0"/>
              <a:t>Why Firms Adapt Products</a:t>
            </a:r>
            <a:endParaRPr lang="en-GB" dirty="0"/>
          </a:p>
          <a:p>
            <a:pPr lvl="1"/>
            <a:r>
              <a:rPr lang="en-US" b="1" dirty="0"/>
              <a:t>Legal Considerations</a:t>
            </a:r>
          </a:p>
          <a:p>
            <a:pPr lvl="2"/>
            <a:r>
              <a:rPr lang="en-US" dirty="0"/>
              <a:t>Labeling Requirements</a:t>
            </a:r>
          </a:p>
          <a:p>
            <a:pPr lvl="2"/>
            <a:r>
              <a:rPr lang="en-US" dirty="0"/>
              <a:t>Environmental-Protection Regulations</a:t>
            </a:r>
          </a:p>
          <a:p>
            <a:pPr lvl="2"/>
            <a:r>
              <a:rPr lang="en-US" dirty="0"/>
              <a:t>Indirect Legal Considerations</a:t>
            </a:r>
          </a:p>
          <a:p>
            <a:pPr lvl="2"/>
            <a:r>
              <a:rPr lang="en-US" dirty="0"/>
              <a:t>Issues of Standardization</a:t>
            </a:r>
          </a:p>
          <a:p>
            <a:pPr lvl="1"/>
            <a:r>
              <a:rPr lang="en-US" b="1" dirty="0"/>
              <a:t>Cultural Considerations</a:t>
            </a:r>
          </a:p>
          <a:p>
            <a:pPr lvl="1"/>
            <a:r>
              <a:rPr lang="en-US" b="1" dirty="0"/>
              <a:t>Economic Considerations</a:t>
            </a:r>
            <a:endParaRPr lang="en-GB" dirty="0"/>
          </a:p>
        </p:txBody>
      </p:sp>
    </p:spTree>
    <p:extLst>
      <p:ext uri="{BB962C8B-B14F-4D97-AF65-F5344CB8AC3E}">
        <p14:creationId xmlns:p14="http://schemas.microsoft.com/office/powerpoint/2010/main" val="3221099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
                                        <p:tgtEl>
                                          <p:spTgt spid="3">
                                            <p:txEl>
                                              <p:pRg st="3" end="3"/>
                                            </p:txEl>
                                          </p:spTgt>
                                        </p:tgtEl>
                                      </p:cBhvr>
                                    </p:animEffect>
                                    <p:anim calcmode="lin" valueType="num">
                                      <p:cBhvr>
                                        <p:cTn id="2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1000"/>
                                        <p:tgtEl>
                                          <p:spTgt spid="3">
                                            <p:txEl>
                                              <p:pRg st="7" end="7"/>
                                            </p:txEl>
                                          </p:spTgt>
                                        </p:tgtEl>
                                      </p:cBhvr>
                                    </p:animEffect>
                                    <p:anim calcmode="lin" valueType="num">
                                      <p:cBhvr>
                                        <p:cTn id="4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20C7A-DC61-C8C6-5874-B7054B6BC579}"/>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2E81B30D-FA1A-3148-B803-560CE94D0FD6}"/>
              </a:ext>
            </a:extLst>
          </p:cNvPr>
          <p:cNvSpPr txBox="1">
            <a:spLocks/>
          </p:cNvSpPr>
          <p:nvPr/>
        </p:nvSpPr>
        <p:spPr bwMode="auto">
          <a:xfrm>
            <a:off x="263352" y="188640"/>
            <a:ext cx="11287254"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spcBef>
                <a:spcPct val="0"/>
              </a:spcBef>
              <a:buNone/>
            </a:pPr>
            <a:r>
              <a:rPr lang="en-GB" sz="3600" b="1" dirty="0">
                <a:solidFill>
                  <a:schemeClr val="tx2">
                    <a:lumMod val="75000"/>
                  </a:schemeClr>
                </a:solidFill>
                <a:latin typeface="+mj-lt"/>
                <a:ea typeface="+mj-ea"/>
                <a:cs typeface="+mj-cs"/>
              </a:rPr>
              <a:t>Product Policies - Country Adaptation Versus Global Standardization</a:t>
            </a:r>
          </a:p>
        </p:txBody>
      </p:sp>
      <p:sp>
        <p:nvSpPr>
          <p:cNvPr id="3" name="Content Placeholder 2">
            <a:extLst>
              <a:ext uri="{FF2B5EF4-FFF2-40B4-BE49-F238E27FC236}">
                <a16:creationId xmlns:a16="http://schemas.microsoft.com/office/drawing/2014/main" id="{6AE7A2B7-F77D-F936-FFD0-90119C83A37A}"/>
              </a:ext>
            </a:extLst>
          </p:cNvPr>
          <p:cNvSpPr txBox="1">
            <a:spLocks/>
          </p:cNvSpPr>
          <p:nvPr/>
        </p:nvSpPr>
        <p:spPr bwMode="auto">
          <a:xfrm>
            <a:off x="263352" y="1340768"/>
            <a:ext cx="11287254" cy="399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800" dirty="0"/>
              <a:t>Usually, firms will choose to standardize basic components while altering critical end-use characteristics. Certain alterations (such as packaging and color options) may be inexpensive to make, yet they can have an important effect on demand</a:t>
            </a:r>
            <a:endParaRPr lang="en-GB" sz="2800" dirty="0"/>
          </a:p>
          <a:p>
            <a:r>
              <a:rPr lang="en-US" sz="2800" dirty="0"/>
              <a:t>Although most companies produce multiple products, it is doubtful that all of these products could generate sufficient sales in a given foreign market to justify the cost of penetrating that market</a:t>
            </a:r>
          </a:p>
          <a:p>
            <a:pPr lvl="1"/>
            <a:r>
              <a:rPr lang="en-US" dirty="0"/>
              <a:t>Consider the cost and effect on sales of offering one/few products internationally as opposed to an entire family of products</a:t>
            </a:r>
            <a:endParaRPr lang="en-GB" sz="2400" dirty="0"/>
          </a:p>
          <a:p>
            <a:pPr lvl="1"/>
            <a:endParaRPr lang="en-GB" sz="2400" dirty="0"/>
          </a:p>
        </p:txBody>
      </p:sp>
    </p:spTree>
    <p:extLst>
      <p:ext uri="{BB962C8B-B14F-4D97-AF65-F5344CB8AC3E}">
        <p14:creationId xmlns:p14="http://schemas.microsoft.com/office/powerpoint/2010/main" val="576923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3D19C-AEF8-6E6E-B91A-2569CB468C37}"/>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24642248-395D-F5CF-6A8C-3B8F1FDA8E9A}"/>
              </a:ext>
            </a:extLst>
          </p:cNvPr>
          <p:cNvSpPr txBox="1">
            <a:spLocks/>
          </p:cNvSpPr>
          <p:nvPr/>
        </p:nvSpPr>
        <p:spPr bwMode="auto">
          <a:xfrm>
            <a:off x="263352" y="188640"/>
            <a:ext cx="11287254"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spcBef>
                <a:spcPct val="0"/>
              </a:spcBef>
              <a:buNone/>
            </a:pPr>
            <a:r>
              <a:rPr lang="en-GB" sz="3600" b="1" dirty="0">
                <a:solidFill>
                  <a:schemeClr val="tx2">
                    <a:lumMod val="75000"/>
                  </a:schemeClr>
                </a:solidFill>
                <a:latin typeface="+mj-lt"/>
                <a:ea typeface="+mj-ea"/>
                <a:cs typeface="+mj-cs"/>
              </a:rPr>
              <a:t>International Pricing Policies</a:t>
            </a:r>
          </a:p>
        </p:txBody>
      </p:sp>
      <p:sp>
        <p:nvSpPr>
          <p:cNvPr id="3" name="Content Placeholder 2">
            <a:extLst>
              <a:ext uri="{FF2B5EF4-FFF2-40B4-BE49-F238E27FC236}">
                <a16:creationId xmlns:a16="http://schemas.microsoft.com/office/drawing/2014/main" id="{B5D45C7B-B40E-64C6-76EB-7D05BF63899C}"/>
              </a:ext>
            </a:extLst>
          </p:cNvPr>
          <p:cNvSpPr txBox="1">
            <a:spLocks/>
          </p:cNvSpPr>
          <p:nvPr/>
        </p:nvSpPr>
        <p:spPr bwMode="auto">
          <a:xfrm>
            <a:off x="263352" y="1340768"/>
            <a:ext cx="11287254" cy="399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The complexities of pricing are exacerbated in the international arena. Consider factors like</a:t>
            </a:r>
            <a:endParaRPr lang="en-GB" dirty="0"/>
          </a:p>
          <a:p>
            <a:pPr lvl="1"/>
            <a:r>
              <a:rPr lang="en-US" b="1" dirty="0"/>
              <a:t>Government Intervention and Legal requirements</a:t>
            </a:r>
          </a:p>
          <a:p>
            <a:pPr lvl="1"/>
            <a:r>
              <a:rPr lang="en-US" b="1" dirty="0"/>
              <a:t>Market Diversity</a:t>
            </a:r>
          </a:p>
          <a:p>
            <a:pPr lvl="1"/>
            <a:r>
              <a:rPr lang="en-US" b="1" dirty="0"/>
              <a:t>Export Price Escalation</a:t>
            </a:r>
          </a:p>
          <a:p>
            <a:pPr lvl="1"/>
            <a:r>
              <a:rPr lang="en-US" b="1" dirty="0"/>
              <a:t>Fluctuations in Currency Value</a:t>
            </a:r>
          </a:p>
          <a:p>
            <a:pPr lvl="1"/>
            <a:r>
              <a:rPr lang="en-US" b="1" dirty="0"/>
              <a:t>Fixed vs Variable pricing </a:t>
            </a:r>
            <a:endParaRPr lang="en-GB" b="1" dirty="0"/>
          </a:p>
        </p:txBody>
      </p:sp>
    </p:spTree>
    <p:extLst>
      <p:ext uri="{BB962C8B-B14F-4D97-AF65-F5344CB8AC3E}">
        <p14:creationId xmlns:p14="http://schemas.microsoft.com/office/powerpoint/2010/main" val="343261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
                                        <p:tgtEl>
                                          <p:spTgt spid="3">
                                            <p:txEl>
                                              <p:pRg st="3" end="3"/>
                                            </p:txEl>
                                          </p:spTgt>
                                        </p:tgtEl>
                                      </p:cBhvr>
                                    </p:animEffect>
                                    <p:anim calcmode="lin" valueType="num">
                                      <p:cBhvr>
                                        <p:cTn id="2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577A56-D195-4D4A-48A3-258351AED1CE}"/>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F841F47A-6D06-D8D1-2B57-D71FCF6D07D9}"/>
              </a:ext>
            </a:extLst>
          </p:cNvPr>
          <p:cNvSpPr txBox="1">
            <a:spLocks/>
          </p:cNvSpPr>
          <p:nvPr/>
        </p:nvSpPr>
        <p:spPr bwMode="auto">
          <a:xfrm>
            <a:off x="263352" y="188640"/>
            <a:ext cx="11287254"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spcBef>
                <a:spcPct val="0"/>
              </a:spcBef>
              <a:buNone/>
            </a:pPr>
            <a:r>
              <a:rPr lang="en-GB" sz="3600" b="1" dirty="0">
                <a:solidFill>
                  <a:schemeClr val="tx2">
                    <a:lumMod val="75000"/>
                  </a:schemeClr>
                </a:solidFill>
                <a:latin typeface="+mj-lt"/>
                <a:ea typeface="+mj-ea"/>
                <a:cs typeface="+mj-cs"/>
              </a:rPr>
              <a:t>International Promotion</a:t>
            </a:r>
          </a:p>
        </p:txBody>
      </p:sp>
      <p:sp>
        <p:nvSpPr>
          <p:cNvPr id="3" name="Content Placeholder 2">
            <a:extLst>
              <a:ext uri="{FF2B5EF4-FFF2-40B4-BE49-F238E27FC236}">
                <a16:creationId xmlns:a16="http://schemas.microsoft.com/office/drawing/2014/main" id="{5C75AD95-BACF-D801-8F35-7C6544299479}"/>
              </a:ext>
            </a:extLst>
          </p:cNvPr>
          <p:cNvSpPr txBox="1">
            <a:spLocks/>
          </p:cNvSpPr>
          <p:nvPr/>
        </p:nvSpPr>
        <p:spPr bwMode="auto">
          <a:xfrm>
            <a:off x="263352" y="980728"/>
            <a:ext cx="11287254" cy="4354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Standardization vs Customization - </a:t>
            </a:r>
            <a:r>
              <a:rPr lang="en-US" dirty="0"/>
              <a:t>Advertising represents any paid form of media (nonpersonal) presentation. </a:t>
            </a:r>
          </a:p>
          <a:p>
            <a:pPr lvl="1"/>
            <a:r>
              <a:rPr lang="en-US" b="1" dirty="0"/>
              <a:t>Standardization </a:t>
            </a:r>
            <a:r>
              <a:rPr lang="en-US" dirty="0"/>
              <a:t>reduces costs, improves the quality of advertising at local level, prevents confusion associated with different national messages and images and speeds up the entry of products into new country markets</a:t>
            </a:r>
          </a:p>
          <a:p>
            <a:pPr lvl="1"/>
            <a:r>
              <a:rPr lang="en-US" b="1" dirty="0"/>
              <a:t>Issues</a:t>
            </a:r>
          </a:p>
          <a:p>
            <a:pPr lvl="2"/>
            <a:r>
              <a:rPr lang="en-US" b="1" dirty="0"/>
              <a:t>Translation</a:t>
            </a:r>
          </a:p>
          <a:p>
            <a:pPr lvl="2"/>
            <a:r>
              <a:rPr lang="en-US" b="1" dirty="0"/>
              <a:t>Legality</a:t>
            </a:r>
          </a:p>
          <a:p>
            <a:pPr lvl="2"/>
            <a:r>
              <a:rPr lang="en-US" b="1" dirty="0"/>
              <a:t>Message Needs</a:t>
            </a:r>
            <a:endParaRPr lang="en-GB" b="1" dirty="0"/>
          </a:p>
        </p:txBody>
      </p:sp>
    </p:spTree>
    <p:extLst>
      <p:ext uri="{BB962C8B-B14F-4D97-AF65-F5344CB8AC3E}">
        <p14:creationId xmlns:p14="http://schemas.microsoft.com/office/powerpoint/2010/main" val="3442543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
                                        <p:tgtEl>
                                          <p:spTgt spid="3">
                                            <p:txEl>
                                              <p:pRg st="3" end="3"/>
                                            </p:txEl>
                                          </p:spTgt>
                                        </p:tgtEl>
                                      </p:cBhvr>
                                    </p:animEffect>
                                    <p:anim calcmode="lin" valueType="num">
                                      <p:cBhvr>
                                        <p:cTn id="2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B1FBF-DDB0-422B-83D1-6C8E14562D2E}"/>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F43FEF8C-B02C-01A8-097A-BCD7F95EA497}"/>
              </a:ext>
            </a:extLst>
          </p:cNvPr>
          <p:cNvSpPr txBox="1">
            <a:spLocks/>
          </p:cNvSpPr>
          <p:nvPr/>
        </p:nvSpPr>
        <p:spPr bwMode="auto">
          <a:xfrm>
            <a:off x="263352" y="188640"/>
            <a:ext cx="11287254"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spcBef>
                <a:spcPct val="0"/>
              </a:spcBef>
              <a:buNone/>
            </a:pPr>
            <a:r>
              <a:rPr lang="en-GB" sz="3600" b="1" dirty="0">
                <a:solidFill>
                  <a:schemeClr val="tx2">
                    <a:lumMod val="75000"/>
                  </a:schemeClr>
                </a:solidFill>
                <a:latin typeface="+mj-lt"/>
                <a:ea typeface="+mj-ea"/>
                <a:cs typeface="+mj-cs"/>
              </a:rPr>
              <a:t>International Branding</a:t>
            </a:r>
          </a:p>
        </p:txBody>
      </p:sp>
      <p:sp>
        <p:nvSpPr>
          <p:cNvPr id="3" name="Content Placeholder 2">
            <a:extLst>
              <a:ext uri="{FF2B5EF4-FFF2-40B4-BE49-F238E27FC236}">
                <a16:creationId xmlns:a16="http://schemas.microsoft.com/office/drawing/2014/main" id="{32952ED7-7872-028B-A897-795FC1E4EF2A}"/>
              </a:ext>
            </a:extLst>
          </p:cNvPr>
          <p:cNvSpPr txBox="1">
            <a:spLocks/>
          </p:cNvSpPr>
          <p:nvPr/>
        </p:nvSpPr>
        <p:spPr bwMode="auto">
          <a:xfrm>
            <a:off x="263352" y="980728"/>
            <a:ext cx="11287254" cy="4354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Advantage and Disadvantages of Global Brand vs Local</a:t>
            </a:r>
          </a:p>
          <a:p>
            <a:pPr lvl="1"/>
            <a:r>
              <a:rPr lang="en-US" b="1" dirty="0"/>
              <a:t>Global Brands </a:t>
            </a:r>
            <a:r>
              <a:rPr lang="en-US" dirty="0"/>
              <a:t>assists in the marketing to international travelers and creates an international identity as a global player</a:t>
            </a:r>
          </a:p>
          <a:p>
            <a:pPr lvl="1"/>
            <a:r>
              <a:rPr lang="en-US" b="1" dirty="0"/>
              <a:t>However, </a:t>
            </a:r>
            <a:r>
              <a:rPr lang="en-US" dirty="0"/>
              <a:t>offers concerns such as</a:t>
            </a:r>
          </a:p>
          <a:p>
            <a:pPr lvl="2"/>
            <a:r>
              <a:rPr lang="en-US" b="1" dirty="0"/>
              <a:t>Language</a:t>
            </a:r>
          </a:p>
          <a:p>
            <a:pPr lvl="2"/>
            <a:r>
              <a:rPr lang="en-US" b="1" dirty="0"/>
              <a:t>Brand Acquisition</a:t>
            </a:r>
          </a:p>
          <a:p>
            <a:pPr lvl="2"/>
            <a:r>
              <a:rPr lang="en-US" b="1" dirty="0"/>
              <a:t>Country-of-Origin Image</a:t>
            </a:r>
          </a:p>
          <a:p>
            <a:pPr lvl="2"/>
            <a:r>
              <a:rPr lang="en-US" b="1" dirty="0"/>
              <a:t>Locational Origin of Names</a:t>
            </a:r>
          </a:p>
          <a:p>
            <a:pPr lvl="2"/>
            <a:r>
              <a:rPr lang="en-US" b="1" dirty="0"/>
              <a:t>Generic and Near-Generic Names</a:t>
            </a:r>
            <a:endParaRPr lang="en-GB" b="1" dirty="0"/>
          </a:p>
        </p:txBody>
      </p:sp>
    </p:spTree>
    <p:extLst>
      <p:ext uri="{BB962C8B-B14F-4D97-AF65-F5344CB8AC3E}">
        <p14:creationId xmlns:p14="http://schemas.microsoft.com/office/powerpoint/2010/main" val="1032672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EBA6E-F9D4-B312-A410-8B9A3FB7D7BC}"/>
              </a:ext>
            </a:extLst>
          </p:cNvPr>
          <p:cNvSpPr>
            <a:spLocks noGrp="1"/>
          </p:cNvSpPr>
          <p:nvPr>
            <p:ph type="title"/>
          </p:nvPr>
        </p:nvSpPr>
        <p:spPr>
          <a:xfrm>
            <a:off x="479376" y="1412776"/>
            <a:ext cx="10972800" cy="2232248"/>
          </a:xfrm>
        </p:spPr>
        <p:txBody>
          <a:bodyPr/>
          <a:lstStyle/>
          <a:p>
            <a:r>
              <a:rPr lang="en-GB" altLang="en-US" sz="4400" b="1" dirty="0">
                <a:solidFill>
                  <a:srgbClr val="FF0000"/>
                </a:solidFill>
              </a:rPr>
              <a:t>Global Operations and Supply Chain Management</a:t>
            </a:r>
            <a:endParaRPr lang="en-GB" b="1" dirty="0">
              <a:solidFill>
                <a:srgbClr val="FF0000"/>
              </a:solidFill>
            </a:endParaRPr>
          </a:p>
        </p:txBody>
      </p:sp>
    </p:spTree>
    <p:extLst>
      <p:ext uri="{BB962C8B-B14F-4D97-AF65-F5344CB8AC3E}">
        <p14:creationId xmlns:p14="http://schemas.microsoft.com/office/powerpoint/2010/main" val="22632983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Production Strategies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50395" y="1412776"/>
            <a:ext cx="10891210" cy="4320479"/>
          </a:xfrm>
        </p:spPr>
        <p:txBody>
          <a:bodyPr/>
          <a:lstStyle/>
          <a:p>
            <a:pPr marL="0" indent="0" algn="just">
              <a:spcBef>
                <a:spcPts val="1200"/>
              </a:spcBef>
              <a:spcAft>
                <a:spcPts val="1200"/>
              </a:spcAft>
              <a:buClr>
                <a:schemeClr val="tx1"/>
              </a:buClr>
              <a:buNone/>
            </a:pPr>
            <a:r>
              <a:rPr lang="en-GB" altLang="en-US" dirty="0"/>
              <a:t>Production operations are important to achieving a company’s strategy</a:t>
            </a:r>
          </a:p>
          <a:p>
            <a:pPr marL="981075" lvl="1" indent="-523875"/>
            <a:r>
              <a:rPr lang="en-US" dirty="0"/>
              <a:t>Four strategic issues that managers should plan for: </a:t>
            </a:r>
          </a:p>
          <a:p>
            <a:pPr marL="1527175" lvl="2" indent="-366713"/>
            <a:r>
              <a:rPr lang="en-US" sz="2800" dirty="0"/>
              <a:t>Production capacity</a:t>
            </a:r>
          </a:p>
          <a:p>
            <a:pPr marL="1527175" lvl="2" indent="-366713"/>
            <a:r>
              <a:rPr lang="en-US" sz="2800" dirty="0"/>
              <a:t>Facility location</a:t>
            </a:r>
          </a:p>
          <a:p>
            <a:pPr marL="1527175" lvl="2" indent="-366713"/>
            <a:r>
              <a:rPr lang="en-US" sz="2800" dirty="0"/>
              <a:t>Production processes</a:t>
            </a:r>
          </a:p>
          <a:p>
            <a:pPr marL="1527175" lvl="2" indent="-366713"/>
            <a:r>
              <a:rPr lang="en-US" sz="2800" dirty="0"/>
              <a:t>Facility layout</a:t>
            </a:r>
          </a:p>
        </p:txBody>
      </p:sp>
      <p:pic>
        <p:nvPicPr>
          <p:cNvPr id="4" name="Picture 3" descr="A group of people working on a globe&#10;&#10;Description automatically generated">
            <a:extLst>
              <a:ext uri="{FF2B5EF4-FFF2-40B4-BE49-F238E27FC236}">
                <a16:creationId xmlns:a16="http://schemas.microsoft.com/office/drawing/2014/main" id="{6E634088-C5C4-8762-9F33-08D4EB13A7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4192" y="3068960"/>
            <a:ext cx="2736304" cy="2511279"/>
          </a:xfrm>
          <a:prstGeom prst="rect">
            <a:avLst/>
          </a:prstGeom>
        </p:spPr>
      </p:pic>
      <p:sp>
        <p:nvSpPr>
          <p:cNvPr id="2" name="Footer Placeholder 1">
            <a:extLst>
              <a:ext uri="{FF2B5EF4-FFF2-40B4-BE49-F238E27FC236}">
                <a16:creationId xmlns:a16="http://schemas.microsoft.com/office/drawing/2014/main" id="{7135E509-5E1B-8E6C-1E5D-9F1E01F39083}"/>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024893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172">
                                            <p:txEl>
                                              <p:pRg st="5" end="5"/>
                                            </p:txEl>
                                          </p:spTgt>
                                        </p:tgtEl>
                                        <p:attrNameLst>
                                          <p:attrName>style.visibility</p:attrName>
                                        </p:attrNameLst>
                                      </p:cBhvr>
                                      <p:to>
                                        <p:strVal val="visible"/>
                                      </p:to>
                                    </p:set>
                                    <p:animEffect transition="in" filter="fade">
                                      <p:cBhvr>
                                        <p:cTn id="32" dur="1000"/>
                                        <p:tgtEl>
                                          <p:spTgt spid="7172">
                                            <p:txEl>
                                              <p:pRg st="5" end="5"/>
                                            </p:txEl>
                                          </p:spTgt>
                                        </p:tgtEl>
                                      </p:cBhvr>
                                    </p:animEffect>
                                    <p:anim calcmode="lin" valueType="num">
                                      <p:cBhvr>
                                        <p:cTn id="33"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53" presetClass="entr" presetSubtype="16"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2000" fill="hold"/>
                                        <p:tgtEl>
                                          <p:spTgt spid="4"/>
                                        </p:tgtEl>
                                        <p:attrNameLst>
                                          <p:attrName>ppt_w</p:attrName>
                                        </p:attrNameLst>
                                      </p:cBhvr>
                                      <p:tavLst>
                                        <p:tav tm="0">
                                          <p:val>
                                            <p:fltVal val="0"/>
                                          </p:val>
                                        </p:tav>
                                        <p:tav tm="100000">
                                          <p:val>
                                            <p:strVal val="#ppt_w"/>
                                          </p:val>
                                        </p:tav>
                                      </p:tavLst>
                                    </p:anim>
                                    <p:anim calcmode="lin" valueType="num">
                                      <p:cBhvr>
                                        <p:cTn id="39" dur="2000" fill="hold"/>
                                        <p:tgtEl>
                                          <p:spTgt spid="4"/>
                                        </p:tgtEl>
                                        <p:attrNameLst>
                                          <p:attrName>ppt_h</p:attrName>
                                        </p:attrNameLst>
                                      </p:cBhvr>
                                      <p:tavLst>
                                        <p:tav tm="0">
                                          <p:val>
                                            <p:fltVal val="0"/>
                                          </p:val>
                                        </p:tav>
                                        <p:tav tm="100000">
                                          <p:val>
                                            <p:strVal val="#ppt_h"/>
                                          </p:val>
                                        </p:tav>
                                      </p:tavLst>
                                    </p:anim>
                                    <p:animEffect transition="in" filter="fade">
                                      <p:cBhvr>
                                        <p:cTn id="4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Global Manufacturing Strategies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50395" y="1268760"/>
            <a:ext cx="10891210" cy="4464495"/>
          </a:xfrm>
        </p:spPr>
        <p:txBody>
          <a:bodyPr/>
          <a:lstStyle/>
          <a:p>
            <a:pPr marL="0" indent="0" algn="just">
              <a:spcBef>
                <a:spcPts val="1200"/>
              </a:spcBef>
              <a:spcAft>
                <a:spcPts val="1200"/>
              </a:spcAft>
              <a:buClr>
                <a:schemeClr val="tx1"/>
              </a:buClr>
              <a:buNone/>
            </a:pPr>
            <a:r>
              <a:rPr lang="en-GB" altLang="en-US" b="1" dirty="0"/>
              <a:t>Four Key Factors:</a:t>
            </a:r>
          </a:p>
          <a:p>
            <a:pPr marL="1435100" lvl="2" indent="-520700" algn="just">
              <a:spcBef>
                <a:spcPts val="1200"/>
              </a:spcBef>
              <a:spcAft>
                <a:spcPts val="1200"/>
              </a:spcAft>
              <a:buClr>
                <a:schemeClr val="tx1"/>
              </a:buClr>
              <a:buFont typeface="Wingdings" panose="05000000000000000000" pitchFamily="2" charset="2"/>
              <a:buChar char="Ø"/>
              <a:tabLst>
                <a:tab pos="1524000" algn="l"/>
              </a:tabLst>
            </a:pPr>
            <a:r>
              <a:rPr lang="en-GB" altLang="en-US" sz="3000" dirty="0"/>
              <a:t>Compatibility</a:t>
            </a:r>
          </a:p>
          <a:p>
            <a:pPr marL="1435100" lvl="2" indent="-520700" algn="just">
              <a:spcBef>
                <a:spcPts val="1200"/>
              </a:spcBef>
              <a:spcAft>
                <a:spcPts val="1200"/>
              </a:spcAft>
              <a:buClr>
                <a:schemeClr val="tx1"/>
              </a:buClr>
              <a:buFont typeface="Wingdings" panose="05000000000000000000" pitchFamily="2" charset="2"/>
              <a:buChar char="Ø"/>
              <a:tabLst>
                <a:tab pos="1524000" algn="l"/>
              </a:tabLst>
            </a:pPr>
            <a:r>
              <a:rPr lang="en-GB" altLang="en-US" sz="3000" dirty="0"/>
              <a:t>Configuration</a:t>
            </a:r>
          </a:p>
          <a:p>
            <a:pPr marL="1435100" lvl="2" indent="-520700" algn="just">
              <a:spcBef>
                <a:spcPts val="1200"/>
              </a:spcBef>
              <a:spcAft>
                <a:spcPts val="1200"/>
              </a:spcAft>
              <a:buClr>
                <a:schemeClr val="tx1"/>
              </a:buClr>
              <a:buFont typeface="Wingdings" panose="05000000000000000000" pitchFamily="2" charset="2"/>
              <a:buChar char="Ø"/>
              <a:tabLst>
                <a:tab pos="1524000" algn="l"/>
              </a:tabLst>
            </a:pPr>
            <a:r>
              <a:rPr lang="en-GB" altLang="en-US" sz="3000" dirty="0"/>
              <a:t>Coordination</a:t>
            </a:r>
          </a:p>
          <a:p>
            <a:pPr marL="1435100" lvl="2" indent="-520700" algn="just">
              <a:spcBef>
                <a:spcPts val="1200"/>
              </a:spcBef>
              <a:spcAft>
                <a:spcPts val="1200"/>
              </a:spcAft>
              <a:buClr>
                <a:schemeClr val="tx1"/>
              </a:buClr>
              <a:buFont typeface="Wingdings" panose="05000000000000000000" pitchFamily="2" charset="2"/>
              <a:buChar char="Ø"/>
              <a:tabLst>
                <a:tab pos="1524000" algn="l"/>
              </a:tabLst>
            </a:pPr>
            <a:r>
              <a:rPr lang="en-GB" altLang="en-US" sz="3000" dirty="0"/>
              <a:t>Control</a:t>
            </a:r>
          </a:p>
        </p:txBody>
      </p:sp>
      <p:pic>
        <p:nvPicPr>
          <p:cNvPr id="3" name="Picture 2" descr="Diagram, map&#10;&#10;Description automatically generated">
            <a:extLst>
              <a:ext uri="{FF2B5EF4-FFF2-40B4-BE49-F238E27FC236}">
                <a16:creationId xmlns:a16="http://schemas.microsoft.com/office/drawing/2014/main" id="{D87ABB51-8A4A-4613-AC31-EF43AEDAB6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3646" y="1772816"/>
            <a:ext cx="6191230" cy="3120380"/>
          </a:xfrm>
          <a:prstGeom prst="rect">
            <a:avLst/>
          </a:prstGeom>
        </p:spPr>
      </p:pic>
      <p:sp>
        <p:nvSpPr>
          <p:cNvPr id="2" name="Footer Placeholder 1">
            <a:extLst>
              <a:ext uri="{FF2B5EF4-FFF2-40B4-BE49-F238E27FC236}">
                <a16:creationId xmlns:a16="http://schemas.microsoft.com/office/drawing/2014/main" id="{700766F3-2867-9433-8656-BA10075E0F97}"/>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281503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3" presetClass="entr" presetSubtype="16"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Effect transition="in" filter="fade">
                                      <p:cBhvr>
                                        <p:cTn id="3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Compatibility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6" y="1268760"/>
            <a:ext cx="10693188" cy="4464495"/>
          </a:xfrm>
        </p:spPr>
        <p:txBody>
          <a:bodyPr/>
          <a:lstStyle/>
          <a:p>
            <a:pPr marL="0" indent="0" algn="just">
              <a:spcBef>
                <a:spcPts val="1200"/>
              </a:spcBef>
              <a:spcAft>
                <a:spcPts val="1200"/>
              </a:spcAft>
              <a:buClr>
                <a:schemeClr val="tx1"/>
              </a:buClr>
              <a:buNone/>
            </a:pPr>
            <a:r>
              <a:rPr lang="en-GB" altLang="en-US" sz="2800" b="1" dirty="0"/>
              <a:t>Company managers must consider the following strategies:</a:t>
            </a:r>
          </a:p>
          <a:p>
            <a:pPr marL="1344613" lvl="2" indent="-430213" algn="just">
              <a:spcBef>
                <a:spcPts val="1200"/>
              </a:spcBef>
              <a:spcAft>
                <a:spcPts val="1200"/>
              </a:spcAft>
              <a:buClr>
                <a:schemeClr val="tx1"/>
              </a:buClr>
              <a:buFont typeface="Wingdings" panose="05000000000000000000" pitchFamily="2" charset="2"/>
              <a:buChar char="Ø"/>
            </a:pPr>
            <a:r>
              <a:rPr lang="en-GB" altLang="en-US" sz="2800" dirty="0"/>
              <a:t>Efficiency/Cost</a:t>
            </a:r>
          </a:p>
          <a:p>
            <a:pPr marL="1344613" lvl="2" indent="-430213" algn="just">
              <a:spcBef>
                <a:spcPts val="1200"/>
              </a:spcBef>
              <a:spcAft>
                <a:spcPts val="1200"/>
              </a:spcAft>
              <a:buClr>
                <a:schemeClr val="tx1"/>
              </a:buClr>
              <a:buFont typeface="Wingdings" panose="05000000000000000000" pitchFamily="2" charset="2"/>
              <a:buChar char="Ø"/>
            </a:pPr>
            <a:r>
              <a:rPr lang="en-GB" altLang="en-US" sz="2800" dirty="0"/>
              <a:t>Dependability</a:t>
            </a:r>
          </a:p>
          <a:p>
            <a:pPr marL="1344613" lvl="2" indent="-430213" algn="just">
              <a:spcBef>
                <a:spcPts val="1200"/>
              </a:spcBef>
              <a:spcAft>
                <a:spcPts val="1200"/>
              </a:spcAft>
              <a:buClr>
                <a:schemeClr val="tx1"/>
              </a:buClr>
              <a:buFont typeface="Wingdings" panose="05000000000000000000" pitchFamily="2" charset="2"/>
              <a:buChar char="Ø"/>
            </a:pPr>
            <a:r>
              <a:rPr lang="en-GB" altLang="en-US" sz="2800" dirty="0"/>
              <a:t>Quality &amp; Innovation</a:t>
            </a:r>
          </a:p>
          <a:p>
            <a:pPr marL="1344613" lvl="2" indent="-430213" algn="just">
              <a:spcBef>
                <a:spcPts val="1200"/>
              </a:spcBef>
              <a:spcAft>
                <a:spcPts val="1200"/>
              </a:spcAft>
              <a:buClr>
                <a:schemeClr val="tx1"/>
              </a:buClr>
              <a:buFont typeface="Wingdings" panose="05000000000000000000" pitchFamily="2" charset="2"/>
              <a:buChar char="Ø"/>
            </a:pPr>
            <a:r>
              <a:rPr lang="en-GB" altLang="en-US" sz="2800" dirty="0"/>
              <a:t>Flexibility</a:t>
            </a:r>
          </a:p>
        </p:txBody>
      </p:sp>
      <p:sp>
        <p:nvSpPr>
          <p:cNvPr id="2" name="Footer Placeholder 1">
            <a:extLst>
              <a:ext uri="{FF2B5EF4-FFF2-40B4-BE49-F238E27FC236}">
                <a16:creationId xmlns:a16="http://schemas.microsoft.com/office/drawing/2014/main" id="{84524EC2-B8B9-D917-3D3C-784965F7DA42}"/>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71220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Manufacturing Configuration</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6" y="1700808"/>
            <a:ext cx="7002778" cy="4032447"/>
          </a:xfrm>
        </p:spPr>
        <p:txBody>
          <a:bodyPr/>
          <a:lstStyle/>
          <a:p>
            <a:pPr algn="just">
              <a:spcBef>
                <a:spcPts val="1200"/>
              </a:spcBef>
              <a:spcAft>
                <a:spcPts val="1200"/>
              </a:spcAft>
              <a:buClr>
                <a:schemeClr val="tx1"/>
              </a:buClr>
            </a:pPr>
            <a:r>
              <a:rPr lang="en-GB" altLang="en-US" dirty="0"/>
              <a:t>Centralized manufacturing in one country</a:t>
            </a:r>
          </a:p>
          <a:p>
            <a:pPr algn="just">
              <a:spcBef>
                <a:spcPts val="1200"/>
              </a:spcBef>
              <a:spcAft>
                <a:spcPts val="1200"/>
              </a:spcAft>
              <a:buClr>
                <a:schemeClr val="tx1"/>
              </a:buClr>
            </a:pPr>
            <a:r>
              <a:rPr lang="en-GB" altLang="en-US" dirty="0"/>
              <a:t>Manufacturing facilities in specific regions to service those regions</a:t>
            </a:r>
          </a:p>
          <a:p>
            <a:pPr algn="just">
              <a:spcBef>
                <a:spcPts val="1200"/>
              </a:spcBef>
              <a:spcAft>
                <a:spcPts val="1200"/>
              </a:spcAft>
              <a:buClr>
                <a:schemeClr val="tx1"/>
              </a:buClr>
            </a:pPr>
            <a:r>
              <a:rPr lang="en-GB" altLang="en-US" dirty="0"/>
              <a:t>Multidomestic facilities in each country</a:t>
            </a:r>
          </a:p>
        </p:txBody>
      </p:sp>
      <p:pic>
        <p:nvPicPr>
          <p:cNvPr id="3" name="Picture 2" descr="Diagram, engineering drawing&#10;&#10;Description automatically generated">
            <a:extLst>
              <a:ext uri="{FF2B5EF4-FFF2-40B4-BE49-F238E27FC236}">
                <a16:creationId xmlns:a16="http://schemas.microsoft.com/office/drawing/2014/main" id="{525AAF81-D2C1-5E03-A06D-2201759F5D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7865" y="2276872"/>
            <a:ext cx="4314135" cy="2304256"/>
          </a:xfrm>
          <a:prstGeom prst="rect">
            <a:avLst/>
          </a:prstGeom>
        </p:spPr>
      </p:pic>
      <p:sp>
        <p:nvSpPr>
          <p:cNvPr id="2" name="Footer Placeholder 1">
            <a:extLst>
              <a:ext uri="{FF2B5EF4-FFF2-40B4-BE49-F238E27FC236}">
                <a16:creationId xmlns:a16="http://schemas.microsoft.com/office/drawing/2014/main" id="{FE557F0B-A0EC-9517-9D4C-6E38FC2603EB}"/>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332112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
                                          </p:val>
                                        </p:tav>
                                        <p:tav tm="100000">
                                          <p:val>
                                            <p:strVal val="#ppt_w"/>
                                          </p:val>
                                        </p:tav>
                                      </p:tavLst>
                                    </p:anim>
                                    <p:anim calcmode="lin" valueType="num">
                                      <p:cBhvr>
                                        <p:cTn id="24" dur="500" fill="hold"/>
                                        <p:tgtEl>
                                          <p:spTgt spid="3"/>
                                        </p:tgtEl>
                                        <p:attrNameLst>
                                          <p:attrName>ppt_h</p:attrName>
                                        </p:attrNameLst>
                                      </p:cBhvr>
                                      <p:tavLst>
                                        <p:tav tm="0">
                                          <p:val>
                                            <p:fltVal val="0"/>
                                          </p:val>
                                        </p:tav>
                                        <p:tav tm="100000">
                                          <p:val>
                                            <p:strVal val="#ppt_h"/>
                                          </p:val>
                                        </p:tav>
                                      </p:tavLst>
                                    </p:anim>
                                    <p:animEffect transition="in" filter="fade">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descr="Diagram&#10;&#10;Description automatically generated">
            <a:extLst>
              <a:ext uri="{FF2B5EF4-FFF2-40B4-BE49-F238E27FC236}">
                <a16:creationId xmlns:a16="http://schemas.microsoft.com/office/drawing/2014/main" id="{7C02F58D-96B4-84DF-538F-2E7ABBB792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80" y="0"/>
            <a:ext cx="12144672" cy="5661248"/>
          </a:xfrm>
          <a:prstGeom prst="rect">
            <a:avLst/>
          </a:prstGeom>
        </p:spPr>
      </p:pic>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Coordination Control</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434371" y="4149080"/>
            <a:ext cx="11323258" cy="1512168"/>
          </a:xfrm>
        </p:spPr>
        <p:txBody>
          <a:bodyPr/>
          <a:lstStyle/>
          <a:p>
            <a:pPr marL="0" indent="0" algn="just">
              <a:spcBef>
                <a:spcPts val="1200"/>
              </a:spcBef>
              <a:spcAft>
                <a:spcPts val="1200"/>
              </a:spcAft>
              <a:buClr>
                <a:schemeClr val="tx1"/>
              </a:buClr>
              <a:buNone/>
            </a:pPr>
            <a:r>
              <a:rPr lang="en-GB" altLang="en-US" dirty="0"/>
              <a:t>Control systems, such as organizational structure and performance measurement systems, ensure that managers implement company strategies.</a:t>
            </a:r>
          </a:p>
        </p:txBody>
      </p:sp>
      <p:sp>
        <p:nvSpPr>
          <p:cNvPr id="2" name="Footer Placeholder 1">
            <a:extLst>
              <a:ext uri="{FF2B5EF4-FFF2-40B4-BE49-F238E27FC236}">
                <a16:creationId xmlns:a16="http://schemas.microsoft.com/office/drawing/2014/main" id="{5F9CA8CA-3FFD-F8F8-0BBF-3B0B46E8592E}"/>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92508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Global Sourcing</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6" y="1114300"/>
            <a:ext cx="10693188" cy="4618955"/>
          </a:xfrm>
        </p:spPr>
        <p:txBody>
          <a:bodyPr/>
          <a:lstStyle/>
          <a:p>
            <a:pPr marL="0" indent="0" algn="just">
              <a:buClr>
                <a:schemeClr val="tx1"/>
              </a:buClr>
              <a:buNone/>
            </a:pPr>
            <a:r>
              <a:rPr lang="en-GB" altLang="en-US" sz="2600" b="1" dirty="0">
                <a:cs typeface="Arabic Typesetting" panose="03020402040406030203" pitchFamily="66" charset="-78"/>
              </a:rPr>
              <a:t>Global sourcing </a:t>
            </a:r>
            <a:r>
              <a:rPr lang="en-GB" altLang="en-US" sz="2600" dirty="0">
                <a:cs typeface="Arabic Typesetting" panose="03020402040406030203" pitchFamily="66" charset="-78"/>
              </a:rPr>
              <a:t>- The use of suppliers anywhere in the world, chosen on the basis of their efficiency. </a:t>
            </a:r>
          </a:p>
        </p:txBody>
      </p:sp>
      <p:pic>
        <p:nvPicPr>
          <p:cNvPr id="2" name="Picture 4">
            <a:extLst>
              <a:ext uri="{FF2B5EF4-FFF2-40B4-BE49-F238E27FC236}">
                <a16:creationId xmlns:a16="http://schemas.microsoft.com/office/drawing/2014/main" id="{E24BBCEE-3803-5D46-5BF6-C47FDA3B0B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5334" y="1993269"/>
            <a:ext cx="8041332" cy="3654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1">
            <a:extLst>
              <a:ext uri="{FF2B5EF4-FFF2-40B4-BE49-F238E27FC236}">
                <a16:creationId xmlns:a16="http://schemas.microsoft.com/office/drawing/2014/main" id="{47A69EF8-CA57-A278-4C9B-6F04B4008435}"/>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6428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fltVal val="0"/>
                                          </p:val>
                                        </p:tav>
                                        <p:tav tm="100000">
                                          <p:val>
                                            <p:strVal val="#ppt_h"/>
                                          </p:val>
                                        </p:tav>
                                      </p:tavLst>
                                    </p:anim>
                                    <p:animEffect transition="in" filter="fade">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Global Supply Chain Management</a:t>
            </a:r>
          </a:p>
        </p:txBody>
      </p:sp>
      <p:sp>
        <p:nvSpPr>
          <p:cNvPr id="4" name="TextBox 3">
            <a:extLst>
              <a:ext uri="{FF2B5EF4-FFF2-40B4-BE49-F238E27FC236}">
                <a16:creationId xmlns:a16="http://schemas.microsoft.com/office/drawing/2014/main" id="{0A87FCB7-93A3-DB79-13EA-7AB49BB41440}"/>
              </a:ext>
            </a:extLst>
          </p:cNvPr>
          <p:cNvSpPr txBox="1"/>
          <p:nvPr/>
        </p:nvSpPr>
        <p:spPr>
          <a:xfrm>
            <a:off x="3048000" y="5301208"/>
            <a:ext cx="6096000"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https://www.youtube.com/watch?v=mEIqLcGxZRM</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pic>
        <p:nvPicPr>
          <p:cNvPr id="5" name="Online Media 4" title="Global Supply Chain Management | International Business | From A Business Professor">
            <a:hlinkClick r:id="" action="ppaction://media"/>
            <a:extLst>
              <a:ext uri="{FF2B5EF4-FFF2-40B4-BE49-F238E27FC236}">
                <a16:creationId xmlns:a16="http://schemas.microsoft.com/office/drawing/2014/main" id="{02D04945-5BED-D97E-E1D3-FAA8C7C87FD5}"/>
              </a:ext>
            </a:extLst>
          </p:cNvPr>
          <p:cNvPicPr>
            <a:picLocks noRot="1" noChangeAspect="1"/>
          </p:cNvPicPr>
          <p:nvPr>
            <a:videoFile r:link="rId1"/>
          </p:nvPr>
        </p:nvPicPr>
        <p:blipFill>
          <a:blip r:embed="rId5"/>
          <a:stretch>
            <a:fillRect/>
          </a:stretch>
        </p:blipFill>
        <p:spPr>
          <a:xfrm>
            <a:off x="1896604" y="994002"/>
            <a:ext cx="8398792" cy="4297788"/>
          </a:xfrm>
          <a:prstGeom prst="rect">
            <a:avLst/>
          </a:prstGeom>
        </p:spPr>
      </p:pic>
      <p:sp>
        <p:nvSpPr>
          <p:cNvPr id="2" name="Footer Placeholder 1">
            <a:extLst>
              <a:ext uri="{FF2B5EF4-FFF2-40B4-BE49-F238E27FC236}">
                <a16:creationId xmlns:a16="http://schemas.microsoft.com/office/drawing/2014/main" id="{3C65EB16-231D-A975-47E6-AB8204AD6883}"/>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14403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Manufacturing of Goods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5" y="1052736"/>
            <a:ext cx="10693188" cy="4608512"/>
          </a:xfrm>
        </p:spPr>
        <p:txBody>
          <a:bodyPr/>
          <a:lstStyle/>
          <a:p>
            <a:pPr algn="just"/>
            <a:r>
              <a:rPr lang="en-GB" sz="2700" dirty="0"/>
              <a:t>MNEs face a variety of concerns in manufacturing goods and services. Primary among these are </a:t>
            </a:r>
            <a:r>
              <a:rPr lang="en-GB" sz="2700" b="1" dirty="0">
                <a:solidFill>
                  <a:srgbClr val="ED1A24"/>
                </a:solidFill>
              </a:rPr>
              <a:t>cost</a:t>
            </a:r>
            <a:r>
              <a:rPr lang="en-GB" sz="2700" dirty="0"/>
              <a:t>, </a:t>
            </a:r>
            <a:r>
              <a:rPr lang="en-GB" sz="2700" b="1" dirty="0">
                <a:solidFill>
                  <a:schemeClr val="accent6">
                    <a:lumMod val="50000"/>
                  </a:schemeClr>
                </a:solidFill>
              </a:rPr>
              <a:t>quality</a:t>
            </a:r>
            <a:r>
              <a:rPr lang="en-GB" sz="2700" dirty="0"/>
              <a:t> and </a:t>
            </a:r>
            <a:r>
              <a:rPr lang="en-GB" sz="2700" b="1" dirty="0">
                <a:solidFill>
                  <a:srgbClr val="00B050"/>
                </a:solidFill>
              </a:rPr>
              <a:t>efficiency</a:t>
            </a:r>
            <a:r>
              <a:rPr lang="en-GB" sz="2700" dirty="0"/>
              <a:t> in production systems.</a:t>
            </a:r>
          </a:p>
          <a:p>
            <a:pPr algn="just"/>
            <a:r>
              <a:rPr lang="en-GB" sz="2700" dirty="0"/>
              <a:t>Decisions about the selection and acquisition of </a:t>
            </a:r>
            <a:r>
              <a:rPr lang="en-GB" sz="2700" b="1" dirty="0">
                <a:solidFill>
                  <a:schemeClr val="accent1">
                    <a:lumMod val="50000"/>
                  </a:schemeClr>
                </a:solidFill>
              </a:rPr>
              <a:t>raw materials </a:t>
            </a:r>
            <a:r>
              <a:rPr lang="en-GB" sz="2700" dirty="0"/>
              <a:t>are important to many different types of manufacturers. The quality of raw material has a huge influence on the quality of a company’s end product. </a:t>
            </a:r>
          </a:p>
          <a:p>
            <a:pPr algn="just"/>
            <a:r>
              <a:rPr lang="en-GB" sz="2700" dirty="0"/>
              <a:t>Levels of quality standards:</a:t>
            </a:r>
          </a:p>
          <a:p>
            <a:pPr lvl="1" algn="just">
              <a:spcBef>
                <a:spcPts val="0"/>
              </a:spcBef>
            </a:pPr>
            <a:r>
              <a:rPr lang="en-GB" sz="2200" dirty="0"/>
              <a:t>General level - ISO 9000, Malcolm Baldrige National Quality Award</a:t>
            </a:r>
          </a:p>
          <a:p>
            <a:pPr lvl="1" algn="just">
              <a:spcBef>
                <a:spcPts val="0"/>
              </a:spcBef>
            </a:pPr>
            <a:r>
              <a:rPr lang="en-GB" sz="2200" dirty="0"/>
              <a:t>Industry-specific level</a:t>
            </a:r>
          </a:p>
          <a:p>
            <a:pPr lvl="1" algn="just">
              <a:spcBef>
                <a:spcPts val="0"/>
              </a:spcBef>
            </a:pPr>
            <a:r>
              <a:rPr lang="en-GB" sz="2200" dirty="0"/>
              <a:t>Company level</a:t>
            </a:r>
          </a:p>
          <a:p>
            <a:pPr algn="just"/>
            <a:endParaRPr lang="en-GB" sz="2700" dirty="0"/>
          </a:p>
          <a:p>
            <a:pPr algn="just"/>
            <a:endParaRPr lang="en-GB" sz="2700" dirty="0"/>
          </a:p>
        </p:txBody>
      </p:sp>
      <p:sp>
        <p:nvSpPr>
          <p:cNvPr id="2" name="Footer Placeholder 1">
            <a:extLst>
              <a:ext uri="{FF2B5EF4-FFF2-40B4-BE49-F238E27FC236}">
                <a16:creationId xmlns:a16="http://schemas.microsoft.com/office/drawing/2014/main" id="{EE051348-B666-3D2D-9070-A7B91DE0469C}"/>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164543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2000"/>
                                        <p:tgtEl>
                                          <p:spTgt spid="7172">
                                            <p:txEl>
                                              <p:pRg st="1" end="1"/>
                                            </p:txEl>
                                          </p:spTgt>
                                        </p:tgtEl>
                                      </p:cBhvr>
                                    </p:animEffect>
                                    <p:anim calcmode="lin" valueType="num">
                                      <p:cBhvr>
                                        <p:cTn id="13" dur="2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2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2000"/>
                                        <p:tgtEl>
                                          <p:spTgt spid="7172">
                                            <p:txEl>
                                              <p:pRg st="2" end="2"/>
                                            </p:txEl>
                                          </p:spTgt>
                                        </p:tgtEl>
                                      </p:cBhvr>
                                    </p:animEffect>
                                    <p:anim calcmode="lin" valueType="num">
                                      <p:cBhvr>
                                        <p:cTn id="18"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2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2000"/>
                                        <p:tgtEl>
                                          <p:spTgt spid="7172">
                                            <p:txEl>
                                              <p:pRg st="3" end="3"/>
                                            </p:txEl>
                                          </p:spTgt>
                                        </p:tgtEl>
                                      </p:cBhvr>
                                    </p:animEffect>
                                    <p:anim calcmode="lin" valueType="num">
                                      <p:cBhvr>
                                        <p:cTn id="23" dur="2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2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2000"/>
                                        <p:tgtEl>
                                          <p:spTgt spid="7172">
                                            <p:txEl>
                                              <p:pRg st="4" end="4"/>
                                            </p:txEl>
                                          </p:spTgt>
                                        </p:tgtEl>
                                      </p:cBhvr>
                                    </p:animEffect>
                                    <p:anim calcmode="lin" valueType="num">
                                      <p:cBhvr>
                                        <p:cTn id="28" dur="2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2000" fill="hold"/>
                                        <p:tgtEl>
                                          <p:spTgt spid="7172">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172">
                                            <p:txEl>
                                              <p:pRg st="5" end="5"/>
                                            </p:txEl>
                                          </p:spTgt>
                                        </p:tgtEl>
                                        <p:attrNameLst>
                                          <p:attrName>style.visibility</p:attrName>
                                        </p:attrNameLst>
                                      </p:cBhvr>
                                      <p:to>
                                        <p:strVal val="visible"/>
                                      </p:to>
                                    </p:set>
                                    <p:animEffect transition="in" filter="fade">
                                      <p:cBhvr>
                                        <p:cTn id="32" dur="2000"/>
                                        <p:tgtEl>
                                          <p:spTgt spid="7172">
                                            <p:txEl>
                                              <p:pRg st="5" end="5"/>
                                            </p:txEl>
                                          </p:spTgt>
                                        </p:tgtEl>
                                      </p:cBhvr>
                                    </p:animEffect>
                                    <p:anim calcmode="lin" valueType="num">
                                      <p:cBhvr>
                                        <p:cTn id="33" dur="2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4" dur="2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Make or Buy Decision</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5" y="1052736"/>
            <a:ext cx="10693188" cy="4680520"/>
          </a:xfrm>
        </p:spPr>
        <p:txBody>
          <a:bodyPr/>
          <a:lstStyle/>
          <a:p>
            <a:pPr algn="just">
              <a:spcBef>
                <a:spcPts val="1200"/>
              </a:spcBef>
              <a:spcAft>
                <a:spcPts val="1200"/>
              </a:spcAft>
              <a:buClr>
                <a:schemeClr val="tx1"/>
              </a:buClr>
            </a:pPr>
            <a:r>
              <a:rPr lang="en-GB" dirty="0"/>
              <a:t>Make or buy - outsource or supply parts from internal production</a:t>
            </a:r>
          </a:p>
          <a:p>
            <a:pPr algn="just">
              <a:spcBef>
                <a:spcPts val="1200"/>
              </a:spcBef>
              <a:spcAft>
                <a:spcPts val="1200"/>
              </a:spcAft>
              <a:buClr>
                <a:schemeClr val="tx1"/>
              </a:buClr>
            </a:pPr>
            <a:r>
              <a:rPr lang="en-GB" dirty="0"/>
              <a:t>If MNEs outsource parts instead of sourcing them from internal production, they need to determine the degree of involvement with suppliers.</a:t>
            </a:r>
          </a:p>
          <a:p>
            <a:pPr algn="just">
              <a:spcBef>
                <a:spcPts val="1200"/>
              </a:spcBef>
              <a:spcAft>
                <a:spcPts val="1200"/>
              </a:spcAft>
              <a:buClr>
                <a:schemeClr val="tx1"/>
              </a:buClr>
            </a:pPr>
            <a:r>
              <a:rPr lang="en-GB" dirty="0"/>
              <a:t>Supplier relationships are very important but sometimes complicated, especially for MNEs trying to manage supplier relationships around the world</a:t>
            </a:r>
          </a:p>
          <a:p>
            <a:pPr algn="just">
              <a:buClr>
                <a:schemeClr val="tx1"/>
              </a:buClr>
            </a:pPr>
            <a:endParaRPr lang="en-GB" sz="2800" dirty="0"/>
          </a:p>
          <a:p>
            <a:pPr marL="0" indent="0" algn="just">
              <a:buNone/>
            </a:pPr>
            <a:endParaRPr lang="en-GB" sz="2700" dirty="0"/>
          </a:p>
        </p:txBody>
      </p:sp>
      <p:sp>
        <p:nvSpPr>
          <p:cNvPr id="2" name="Footer Placeholder 1">
            <a:extLst>
              <a:ext uri="{FF2B5EF4-FFF2-40B4-BE49-F238E27FC236}">
                <a16:creationId xmlns:a16="http://schemas.microsoft.com/office/drawing/2014/main" id="{30F8161F-C078-1CA7-96E7-CC53F011DC14}"/>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4208978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2000"/>
                                        <p:tgtEl>
                                          <p:spTgt spid="7172">
                                            <p:txEl>
                                              <p:pRg st="1" end="1"/>
                                            </p:txEl>
                                          </p:spTgt>
                                        </p:tgtEl>
                                      </p:cBhvr>
                                    </p:animEffect>
                                    <p:anim calcmode="lin" valueType="num">
                                      <p:cBhvr>
                                        <p:cTn id="13" dur="2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2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2000"/>
                                        <p:tgtEl>
                                          <p:spTgt spid="7172">
                                            <p:txEl>
                                              <p:pRg st="2" end="2"/>
                                            </p:txEl>
                                          </p:spTgt>
                                        </p:tgtEl>
                                      </p:cBhvr>
                                    </p:animEffect>
                                    <p:anim calcmode="lin" valueType="num">
                                      <p:cBhvr>
                                        <p:cTn id="18"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Major Sourcing Strategies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5" y="1196752"/>
            <a:ext cx="10693188" cy="4536504"/>
          </a:xfrm>
        </p:spPr>
        <p:txBody>
          <a:bodyPr/>
          <a:lstStyle/>
          <a:p>
            <a:pPr algn="just">
              <a:spcBef>
                <a:spcPts val="1200"/>
              </a:spcBef>
              <a:spcAft>
                <a:spcPts val="1200"/>
              </a:spcAft>
              <a:buClr>
                <a:schemeClr val="tx1"/>
              </a:buClr>
            </a:pPr>
            <a:r>
              <a:rPr lang="en-GB" dirty="0"/>
              <a:t>Assign domestic buyers for foreign purchasing.</a:t>
            </a:r>
          </a:p>
          <a:p>
            <a:pPr algn="just">
              <a:spcBef>
                <a:spcPts val="1200"/>
              </a:spcBef>
              <a:spcAft>
                <a:spcPts val="1200"/>
              </a:spcAft>
              <a:buClr>
                <a:schemeClr val="tx1"/>
              </a:buClr>
            </a:pPr>
            <a:r>
              <a:rPr lang="en-GB" dirty="0"/>
              <a:t>Use foreign subsidiaries or business agents.</a:t>
            </a:r>
          </a:p>
          <a:p>
            <a:pPr algn="just">
              <a:spcBef>
                <a:spcPts val="1200"/>
              </a:spcBef>
              <a:spcAft>
                <a:spcPts val="1200"/>
              </a:spcAft>
              <a:buClr>
                <a:schemeClr val="tx1"/>
              </a:buClr>
            </a:pPr>
            <a:r>
              <a:rPr lang="en-GB" dirty="0"/>
              <a:t>Establish international purchasing offices.</a:t>
            </a:r>
          </a:p>
          <a:p>
            <a:pPr algn="just">
              <a:spcBef>
                <a:spcPts val="1200"/>
              </a:spcBef>
              <a:spcAft>
                <a:spcPts val="1200"/>
              </a:spcAft>
              <a:buClr>
                <a:schemeClr val="tx1"/>
              </a:buClr>
            </a:pPr>
            <a:r>
              <a:rPr lang="en-GB" dirty="0"/>
              <a:t>Assign the responsibility for global sourcing to a specific business unit or units.</a:t>
            </a:r>
          </a:p>
          <a:p>
            <a:pPr algn="just">
              <a:spcBef>
                <a:spcPts val="1200"/>
              </a:spcBef>
              <a:spcAft>
                <a:spcPts val="1200"/>
              </a:spcAft>
              <a:buClr>
                <a:schemeClr val="tx1"/>
              </a:buClr>
            </a:pPr>
            <a:r>
              <a:rPr lang="en-GB" dirty="0"/>
              <a:t>Integrate and coordinate worldwide sourcing.</a:t>
            </a:r>
          </a:p>
          <a:p>
            <a:pPr algn="just">
              <a:buClr>
                <a:schemeClr val="tx1"/>
              </a:buClr>
            </a:pPr>
            <a:endParaRPr lang="en-GB" sz="2800" dirty="0"/>
          </a:p>
          <a:p>
            <a:pPr marL="0" indent="0" algn="just">
              <a:buNone/>
            </a:pPr>
            <a:endParaRPr lang="en-GB" sz="2700" dirty="0"/>
          </a:p>
        </p:txBody>
      </p:sp>
      <p:sp>
        <p:nvSpPr>
          <p:cNvPr id="2" name="Footer Placeholder 1">
            <a:extLst>
              <a:ext uri="{FF2B5EF4-FFF2-40B4-BE49-F238E27FC236}">
                <a16:creationId xmlns:a16="http://schemas.microsoft.com/office/drawing/2014/main" id="{D56F6FD9-6B73-C1A3-E13D-194D8913948F}"/>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997671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International Logistics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5" y="1196752"/>
            <a:ext cx="10693188" cy="4536504"/>
          </a:xfrm>
        </p:spPr>
        <p:txBody>
          <a:bodyPr/>
          <a:lstStyle/>
          <a:p>
            <a:pPr algn="just">
              <a:spcBef>
                <a:spcPts val="1200"/>
              </a:spcBef>
              <a:spcAft>
                <a:spcPts val="1200"/>
              </a:spcAft>
              <a:buClr>
                <a:schemeClr val="tx1"/>
              </a:buClr>
            </a:pPr>
            <a:r>
              <a:rPr lang="en-GB" b="1" dirty="0">
                <a:solidFill>
                  <a:srgbClr val="CC0000"/>
                </a:solidFill>
              </a:rPr>
              <a:t>International logistics </a:t>
            </a:r>
            <a:r>
              <a:rPr lang="en-GB" dirty="0"/>
              <a:t>is the designing and managing of a system to control the flow of materials and products throughout the firm. </a:t>
            </a:r>
          </a:p>
          <a:p>
            <a:pPr algn="just">
              <a:spcBef>
                <a:spcPts val="1200"/>
              </a:spcBef>
              <a:spcAft>
                <a:spcPts val="1200"/>
              </a:spcAft>
              <a:buClr>
                <a:schemeClr val="tx1"/>
              </a:buClr>
            </a:pPr>
            <a:r>
              <a:rPr lang="en-GB" sz="2800" dirty="0"/>
              <a:t>This includes the inflow of materials, movement through the production process and outflow to the wholesale/retail firm or final consumer.</a:t>
            </a:r>
          </a:p>
          <a:p>
            <a:pPr algn="just">
              <a:spcBef>
                <a:spcPts val="1200"/>
              </a:spcBef>
              <a:spcAft>
                <a:spcPts val="1200"/>
              </a:spcAft>
              <a:buClr>
                <a:schemeClr val="tx1"/>
              </a:buClr>
            </a:pPr>
            <a:r>
              <a:rPr lang="en-GB" sz="2800" dirty="0"/>
              <a:t>Transportation, packaging and storage are three key aspects of international logistics. </a:t>
            </a:r>
          </a:p>
          <a:p>
            <a:pPr marL="0" indent="0" algn="just">
              <a:buNone/>
            </a:pPr>
            <a:endParaRPr lang="en-GB" sz="2700" dirty="0"/>
          </a:p>
        </p:txBody>
      </p:sp>
      <p:sp>
        <p:nvSpPr>
          <p:cNvPr id="2" name="Footer Placeholder 1">
            <a:extLst>
              <a:ext uri="{FF2B5EF4-FFF2-40B4-BE49-F238E27FC236}">
                <a16:creationId xmlns:a16="http://schemas.microsoft.com/office/drawing/2014/main" id="{9F3970E4-548D-BE00-4944-7F6DFEC0B015}"/>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242110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EC81F687-7DAE-9318-9E1E-3B16CE613937}"/>
            </a:ext>
          </a:extLst>
        </p:cNvPr>
        <p:cNvGrpSpPr/>
        <p:nvPr/>
      </p:nvGrpSpPr>
      <p:grpSpPr>
        <a:xfrm>
          <a:off x="0" y="0"/>
          <a:ext cx="0" cy="0"/>
          <a:chOff x="0" y="0"/>
          <a:chExt cx="0" cy="0"/>
        </a:xfrm>
      </p:grpSpPr>
      <p:sp>
        <p:nvSpPr>
          <p:cNvPr id="7171" name="Title 1">
            <a:extLst>
              <a:ext uri="{FF2B5EF4-FFF2-40B4-BE49-F238E27FC236}">
                <a16:creationId xmlns:a16="http://schemas.microsoft.com/office/drawing/2014/main" id="{C341A029-4CE9-8EA8-AE01-E5C96AAFA5E7}"/>
              </a:ext>
            </a:extLst>
          </p:cNvPr>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International Finance</a:t>
            </a:r>
          </a:p>
        </p:txBody>
      </p:sp>
      <p:sp>
        <p:nvSpPr>
          <p:cNvPr id="7172" name="Content Placeholder 2">
            <a:extLst>
              <a:ext uri="{FF2B5EF4-FFF2-40B4-BE49-F238E27FC236}">
                <a16:creationId xmlns:a16="http://schemas.microsoft.com/office/drawing/2014/main" id="{ACD07853-5EC3-5E80-07EA-78D0285F2FE8}"/>
              </a:ext>
            </a:extLst>
          </p:cNvPr>
          <p:cNvSpPr>
            <a:spLocks noGrp="1"/>
          </p:cNvSpPr>
          <p:nvPr>
            <p:ph idx="4294967295"/>
          </p:nvPr>
        </p:nvSpPr>
        <p:spPr>
          <a:xfrm>
            <a:off x="749405" y="1196752"/>
            <a:ext cx="10693188" cy="4536504"/>
          </a:xfrm>
        </p:spPr>
        <p:txBody>
          <a:bodyPr/>
          <a:lstStyle/>
          <a:p>
            <a:pPr algn="just">
              <a:spcBef>
                <a:spcPts val="1200"/>
              </a:spcBef>
              <a:spcAft>
                <a:spcPts val="1200"/>
              </a:spcAft>
              <a:buClr>
                <a:schemeClr val="tx1"/>
              </a:buClr>
            </a:pPr>
            <a:r>
              <a:rPr lang="en-GB" b="1" dirty="0"/>
              <a:t>Foreign Exchange Management</a:t>
            </a:r>
          </a:p>
          <a:p>
            <a:pPr algn="just">
              <a:spcBef>
                <a:spcPts val="1200"/>
              </a:spcBef>
              <a:spcAft>
                <a:spcPts val="1200"/>
              </a:spcAft>
              <a:buClr>
                <a:schemeClr val="tx1"/>
              </a:buClr>
            </a:pPr>
            <a:r>
              <a:rPr lang="en-GB" b="1" dirty="0"/>
              <a:t>International Investment</a:t>
            </a:r>
          </a:p>
          <a:p>
            <a:pPr algn="just">
              <a:spcBef>
                <a:spcPts val="1200"/>
              </a:spcBef>
              <a:spcAft>
                <a:spcPts val="1200"/>
              </a:spcAft>
              <a:buClr>
                <a:schemeClr val="tx1"/>
              </a:buClr>
            </a:pPr>
            <a:r>
              <a:rPr lang="en-GB" b="1" dirty="0"/>
              <a:t>International Financing and Capital</a:t>
            </a:r>
          </a:p>
          <a:p>
            <a:pPr algn="just">
              <a:spcBef>
                <a:spcPts val="1200"/>
              </a:spcBef>
              <a:spcAft>
                <a:spcPts val="1200"/>
              </a:spcAft>
              <a:buClr>
                <a:schemeClr val="tx1"/>
              </a:buClr>
            </a:pPr>
            <a:r>
              <a:rPr lang="en-GB" b="1" dirty="0"/>
              <a:t>Risk Management</a:t>
            </a:r>
          </a:p>
          <a:p>
            <a:pPr algn="just">
              <a:spcBef>
                <a:spcPts val="1200"/>
              </a:spcBef>
              <a:spcAft>
                <a:spcPts val="1200"/>
              </a:spcAft>
              <a:buClr>
                <a:schemeClr val="tx1"/>
              </a:buClr>
            </a:pPr>
            <a:r>
              <a:rPr lang="en-GB" b="1" dirty="0"/>
              <a:t>Compliance and Accounting</a:t>
            </a:r>
            <a:endParaRPr lang="en-GB" sz="2700" dirty="0"/>
          </a:p>
        </p:txBody>
      </p:sp>
      <p:sp>
        <p:nvSpPr>
          <p:cNvPr id="2" name="Footer Placeholder 1">
            <a:extLst>
              <a:ext uri="{FF2B5EF4-FFF2-40B4-BE49-F238E27FC236}">
                <a16:creationId xmlns:a16="http://schemas.microsoft.com/office/drawing/2014/main" id="{C16FC880-8C64-85A3-8BBE-A5665671634D}"/>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426293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172">
                                            <p:txEl>
                                              <p:pRg st="2" end="2"/>
                                            </p:txEl>
                                          </p:spTgt>
                                        </p:tgtEl>
                                        <p:attrNameLst>
                                          <p:attrName>style.visibility</p:attrName>
                                        </p:attrNameLst>
                                      </p:cBhvr>
                                      <p:to>
                                        <p:strVal val="visible"/>
                                      </p:to>
                                    </p:set>
                                    <p:animEffect transition="in" filter="fade">
                                      <p:cBhvr>
                                        <p:cTn id="21" dur="1000"/>
                                        <p:tgtEl>
                                          <p:spTgt spid="7172">
                                            <p:txEl>
                                              <p:pRg st="2" end="2"/>
                                            </p:txEl>
                                          </p:spTgt>
                                        </p:tgtEl>
                                      </p:cBhvr>
                                    </p:animEffect>
                                    <p:anim calcmode="lin" valueType="num">
                                      <p:cBhvr>
                                        <p:cTn id="22"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172">
                                            <p:txEl>
                                              <p:pRg st="3" end="3"/>
                                            </p:txEl>
                                          </p:spTgt>
                                        </p:tgtEl>
                                        <p:attrNameLst>
                                          <p:attrName>style.visibility</p:attrName>
                                        </p:attrNameLst>
                                      </p:cBhvr>
                                      <p:to>
                                        <p:strVal val="visible"/>
                                      </p:to>
                                    </p:set>
                                    <p:animEffect transition="in" filter="fade">
                                      <p:cBhvr>
                                        <p:cTn id="28" dur="1000"/>
                                        <p:tgtEl>
                                          <p:spTgt spid="7172">
                                            <p:txEl>
                                              <p:pRg st="3" end="3"/>
                                            </p:txEl>
                                          </p:spTgt>
                                        </p:tgtEl>
                                      </p:cBhvr>
                                    </p:animEffect>
                                    <p:anim calcmode="lin" valueType="num">
                                      <p:cBhvr>
                                        <p:cTn id="29"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172">
                                            <p:txEl>
                                              <p:pRg st="4" end="4"/>
                                            </p:txEl>
                                          </p:spTgt>
                                        </p:tgtEl>
                                        <p:attrNameLst>
                                          <p:attrName>style.visibility</p:attrName>
                                        </p:attrNameLst>
                                      </p:cBhvr>
                                      <p:to>
                                        <p:strVal val="visible"/>
                                      </p:to>
                                    </p:set>
                                    <p:animEffect transition="in" filter="fade">
                                      <p:cBhvr>
                                        <p:cTn id="35" dur="1000"/>
                                        <p:tgtEl>
                                          <p:spTgt spid="7172">
                                            <p:txEl>
                                              <p:pRg st="4" end="4"/>
                                            </p:txEl>
                                          </p:spTgt>
                                        </p:tgtEl>
                                      </p:cBhvr>
                                    </p:animEffect>
                                    <p:anim calcmode="lin" valueType="num">
                                      <p:cBhvr>
                                        <p:cTn id="36"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
        <p:nvSpPr>
          <p:cNvPr id="7" name="Footer Placeholder 1">
            <a:extLst>
              <a:ext uri="{FF2B5EF4-FFF2-40B4-BE49-F238E27FC236}">
                <a16:creationId xmlns:a16="http://schemas.microsoft.com/office/drawing/2014/main" id="{199B6117-46B7-302D-116F-41EA6D4BF9A0}"/>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32240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26"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31404" y="1376772"/>
            <a:ext cx="10729191"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Aft>
                <a:spcPts val="600"/>
              </a:spcAft>
              <a:buFont typeface="Symbol" panose="05050102010706020507" pitchFamily="18" charset="2"/>
              <a:buChar char=""/>
            </a:pPr>
            <a:r>
              <a:rPr lang="en-GB" sz="1800" dirty="0">
                <a:latin typeface="Arial" panose="020B0604020202020204" pitchFamily="34" charset="0"/>
                <a:ea typeface="Times New Roman" panose="02020603050405020304" pitchFamily="18" charset="0"/>
                <a:cs typeface="Times New Roman" panose="02020603050405020304" pitchFamily="18" charset="0"/>
              </a:rPr>
              <a:t>Collinson, S., Narula, R., &amp; Rugman, A. M., 2020. </a:t>
            </a:r>
            <a:r>
              <a:rPr lang="en-GB" sz="1800" i="1" dirty="0">
                <a:latin typeface="Arial" panose="020B0604020202020204" pitchFamily="34" charset="0"/>
                <a:ea typeface="Times New Roman" panose="02020603050405020304" pitchFamily="18" charset="0"/>
                <a:cs typeface="Times New Roman" panose="02020603050405020304" pitchFamily="18" charset="0"/>
              </a:rPr>
              <a:t>International Business</a:t>
            </a:r>
            <a:r>
              <a:rPr lang="en-GB" sz="1800" dirty="0">
                <a:latin typeface="Arial" panose="020B0604020202020204" pitchFamily="34" charset="0"/>
                <a:ea typeface="Times New Roman" panose="02020603050405020304" pitchFamily="18" charset="0"/>
                <a:cs typeface="Times New Roman" panose="02020603050405020304" pitchFamily="18" charset="0"/>
              </a:rPr>
              <a:t>. 8 ed. Essex: Pearson Education Limited.</a:t>
            </a:r>
          </a:p>
          <a:p>
            <a:pPr lvl="0" algn="just">
              <a:lnSpc>
                <a:spcPct val="150000"/>
              </a:lnSpc>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Daniels, J. D.,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Radebaugh</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L. H., Sullivan, D. P</a:t>
            </a:r>
            <a:r>
              <a:rPr lang="en-GB" sz="1800" dirty="0">
                <a:latin typeface="Arial" panose="020B0604020202020204" pitchFamily="34" charset="0"/>
                <a:ea typeface="Times New Roman" panose="02020603050405020304" pitchFamily="18" charset="0"/>
                <a:cs typeface="Times New Roman" panose="02020603050405020304" pitchFamily="18" charset="0"/>
              </a:rPr>
              <a:t>., &amp; Click, R. W., </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2022.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International Business: Environments and Operations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17 ed. Essex: Pearson Education Limited.</a:t>
            </a:r>
          </a:p>
          <a:p>
            <a:pPr marL="342900" lvl="0" indent="-342900" algn="just">
              <a:lnSpc>
                <a:spcPct val="150000"/>
              </a:lnSpc>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Hill, C. W. L., 2023.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International Business: Competing in the global marketplace</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14 ed. New York: McGraw-Hill.</a:t>
            </a:r>
          </a:p>
          <a:p>
            <a:pPr marL="342900" lvl="0" indent="-342900" algn="just">
              <a:lnSpc>
                <a:spcPct val="150000"/>
              </a:lnSpc>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Wild, J. J. &amp; Wild, K. L., 2023.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International Business: The Challenges of Globalization. </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10 ed. Essex: Pearson Education Limited.</a:t>
            </a:r>
            <a:endParaRPr lang="en-GB" sz="1800" i="1"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700" dirty="0"/>
          </a:p>
          <a:p>
            <a:endParaRPr lang="en-GB" sz="1700"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sp>
        <p:nvSpPr>
          <p:cNvPr id="3" name="Footer Placeholder 1">
            <a:extLst>
              <a:ext uri="{FF2B5EF4-FFF2-40B4-BE49-F238E27FC236}">
                <a16:creationId xmlns:a16="http://schemas.microsoft.com/office/drawing/2014/main" id="{B56F9921-ECFA-EDD9-7C2E-375116DDFFA6}"/>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09885456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4635</Words>
  <Application>Microsoft Office PowerPoint</Application>
  <PresentationFormat>Widescreen</PresentationFormat>
  <Paragraphs>418</Paragraphs>
  <Slides>42</Slides>
  <Notes>38</Notes>
  <HiddenSlides>0</HiddenSlides>
  <MMClips>1</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42</vt:i4>
      </vt:variant>
    </vt:vector>
  </HeadingPairs>
  <TitlesOfParts>
    <vt:vector size="56" baseType="lpstr">
      <vt:lpstr>Monotype Sorts</vt:lpstr>
      <vt:lpstr>MS PGothic</vt:lpstr>
      <vt:lpstr>Myriad Pro</vt:lpstr>
      <vt:lpstr>Aharoni</vt:lpstr>
      <vt:lpstr>Arabic Typesetting</vt:lpstr>
      <vt:lpstr>Arial</vt:lpstr>
      <vt:lpstr>Arial Narrow</vt:lpstr>
      <vt:lpstr>Bodoni MT</vt:lpstr>
      <vt:lpstr>Calibri</vt:lpstr>
      <vt:lpstr>Symbol</vt:lpstr>
      <vt:lpstr>Times New Roman</vt:lpstr>
      <vt:lpstr>Verdana</vt:lpstr>
      <vt:lpstr>Wingdings</vt:lpstr>
      <vt:lpstr>20140311PresentationUWTSDTemplate</vt:lpstr>
      <vt:lpstr>LCMB7034</vt:lpstr>
      <vt:lpstr>Learning Objectives</vt:lpstr>
      <vt:lpstr>The Firm as Value Chain</vt:lpstr>
      <vt:lpstr>Company Value Chain</vt:lpstr>
      <vt:lpstr>Company Value Chain</vt:lpstr>
      <vt:lpstr>Factors That Influence The Value Chain</vt:lpstr>
      <vt:lpstr>Coordination</vt:lpstr>
      <vt:lpstr>Coordination Concerns</vt:lpstr>
      <vt:lpstr>PowerPoint Presentation</vt:lpstr>
      <vt:lpstr>Segmentation </vt:lpstr>
      <vt:lpstr>Segment characteristics – Kotler et al (2013)</vt:lpstr>
      <vt:lpstr>Basis for segmentation</vt:lpstr>
      <vt:lpstr>Geodemographic - ACORN</vt:lpstr>
      <vt:lpstr>MOSAIC</vt:lpstr>
      <vt:lpstr>Segmentation criteria - summary</vt:lpstr>
      <vt:lpstr>Targeting</vt:lpstr>
      <vt:lpstr>Targeting</vt:lpstr>
      <vt:lpstr>Positioning</vt:lpstr>
      <vt:lpstr>Positioning dimensions</vt:lpstr>
      <vt:lpstr>Matching the benefits with what consumers are looking for</vt:lpstr>
      <vt:lpstr>Positioning map example</vt:lpstr>
      <vt:lpstr>PowerPoint Presentation</vt:lpstr>
      <vt:lpstr>PowerPoint Presentation</vt:lpstr>
      <vt:lpstr>PowerPoint Presentation</vt:lpstr>
      <vt:lpstr>PowerPoint Presentation</vt:lpstr>
      <vt:lpstr>PowerPoint Presentation</vt:lpstr>
      <vt:lpstr>PowerPoint Presentation</vt:lpstr>
      <vt:lpstr>Global Operations and Supply Chain Management</vt:lpstr>
      <vt:lpstr>Production Strategies</vt:lpstr>
      <vt:lpstr>Global Manufacturing Strategies</vt:lpstr>
      <vt:lpstr>Compatibility</vt:lpstr>
      <vt:lpstr>Manufacturing Configuration</vt:lpstr>
      <vt:lpstr>Coordination Control</vt:lpstr>
      <vt:lpstr>Global Sourcing</vt:lpstr>
      <vt:lpstr>Global Supply Chain Management</vt:lpstr>
      <vt:lpstr>Manufacturing of Goods</vt:lpstr>
      <vt:lpstr>Make or Buy Decision</vt:lpstr>
      <vt:lpstr>Major Sourcing Strategies</vt:lpstr>
      <vt:lpstr>International Logistics</vt:lpstr>
      <vt:lpstr>International Finance</vt:lpstr>
      <vt:lpstr>Any Questions?</vt:lpstr>
      <vt:lpstr>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LCMB7014</dc:title>
  <dc:creator>Hossein Shokri (Doctoral Researcher)</dc:creator>
  <cp:lastModifiedBy>Akshay Narayanan</cp:lastModifiedBy>
  <cp:revision>213</cp:revision>
  <dcterms:created xsi:type="dcterms:W3CDTF">2020-09-30T03:06:41Z</dcterms:created>
  <dcterms:modified xsi:type="dcterms:W3CDTF">2026-03-23T10:33:27Z</dcterms:modified>
</cp:coreProperties>
</file>