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58" r:id="rId4"/>
    <p:sldId id="270" r:id="rId5"/>
    <p:sldId id="262" r:id="rId6"/>
    <p:sldId id="260" r:id="rId7"/>
    <p:sldId id="261" r:id="rId8"/>
    <p:sldId id="264" r:id="rId9"/>
    <p:sldId id="263" r:id="rId10"/>
    <p:sldId id="267" r:id="rId11"/>
    <p:sldId id="268" r:id="rId12"/>
    <p:sldId id="266" r:id="rId13"/>
    <p:sldId id="269" r:id="rId14"/>
    <p:sldId id="259" r:id="rId15"/>
    <p:sldId id="265" r:id="rId16"/>
    <p:sldId id="271" r:id="rId1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72" d="100"/>
          <a:sy n="72" d="100"/>
        </p:scale>
        <p:origin x="660"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242851"/>
            <a:ext cx="8968084" cy="275942"/>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111716" y="4243845"/>
            <a:ext cx="3077108" cy="276940"/>
          </a:xfrm>
          <a:prstGeom prst="rect">
            <a:avLst/>
          </a:prstGeom>
        </p:spPr>
      </p:pic>
      <p:sp>
        <p:nvSpPr>
          <p:cNvPr id="9" name="Rectangle 8"/>
          <p:cNvSpPr/>
          <p:nvPr/>
        </p:nvSpPr>
        <p:spPr bwMode="ltGray">
          <a:xfrm>
            <a:off x="0" y="2590078"/>
            <a:ext cx="8968085" cy="1660332"/>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9111715" y="2590078"/>
            <a:ext cx="3077109" cy="166033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680322" y="2733709"/>
            <a:ext cx="8144134" cy="1373070"/>
          </a:xfrm>
        </p:spPr>
        <p:txBody>
          <a:bodyPr anchor="b">
            <a:noAutofit/>
          </a:bodyPr>
          <a:lstStyle>
            <a:lvl1pPr algn="r">
              <a:defRPr sz="5400"/>
            </a:lvl1pPr>
          </a:lstStyle>
          <a:p>
            <a:r>
              <a:rPr lang="en-US"/>
              <a:t>Click to edit Master title style</a:t>
            </a:r>
            <a:endParaRPr lang="en-US" dirty="0"/>
          </a:p>
        </p:txBody>
      </p:sp>
      <p:sp>
        <p:nvSpPr>
          <p:cNvPr id="3" name="Subtitle 2"/>
          <p:cNvSpPr>
            <a:spLocks noGrp="1"/>
          </p:cNvSpPr>
          <p:nvPr>
            <p:ph type="subTitle" idx="1"/>
          </p:nvPr>
        </p:nvSpPr>
        <p:spPr>
          <a:xfrm>
            <a:off x="680322" y="4394039"/>
            <a:ext cx="8144134" cy="1117687"/>
          </a:xfrm>
        </p:spPr>
        <p:txBody>
          <a:bodyPr>
            <a:normAutofit/>
          </a:bodyPr>
          <a:lstStyle>
            <a:lvl1pPr marL="0" indent="0" algn="r">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3663BBFF-77C1-4BF1-A3B2-2505841100BA}" type="datetimeFigureOut">
              <a:rPr lang="en-US" dirty="0"/>
              <a:t>5/7/2018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9255346" y="2750337"/>
            <a:ext cx="1171888" cy="1356442"/>
          </a:xfrm>
        </p:spPr>
        <p:txBody>
          <a:bodyPr/>
          <a:lstStyle/>
          <a:p>
            <a:fld id="{6D22F896-40B5-4ADD-8801-0D06FADFA09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FED2BB1-BB31-4EB8-A961-18800A74EAA8}" type="datetimeFigureOut">
              <a:rPr lang="en-US" dirty="0"/>
              <a:t>5/7/2018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086907"/>
            <a:ext cx="10437812" cy="321164"/>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4" y="4087901"/>
            <a:ext cx="1602997" cy="144270"/>
          </a:xfrm>
          <a:prstGeom prst="rect">
            <a:avLst/>
          </a:prstGeom>
        </p:spPr>
      </p:pic>
      <p:sp>
        <p:nvSpPr>
          <p:cNvPr id="9" name="Rectangle 8"/>
          <p:cNvSpPr/>
          <p:nvPr/>
        </p:nvSpPr>
        <p:spPr bwMode="ltGray">
          <a:xfrm>
            <a:off x="-2" y="2726267"/>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0585825" y="2726267"/>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2869895"/>
            <a:ext cx="9613860" cy="1090788"/>
          </a:xfrm>
        </p:spPr>
        <p:txBody>
          <a:bodyPr anchor="ctr">
            <a:normAutofit/>
          </a:bodyPr>
          <a:lstStyle>
            <a:lvl1pPr algn="r">
              <a:defRPr sz="3600"/>
            </a:lvl1pPr>
          </a:lstStyle>
          <a:p>
            <a:r>
              <a:rPr lang="en-US"/>
              <a:t>Click to edit Master title style</a:t>
            </a:r>
            <a:endParaRPr lang="en-US" dirty="0"/>
          </a:p>
        </p:txBody>
      </p:sp>
      <p:sp>
        <p:nvSpPr>
          <p:cNvPr id="3" name="Text Placeholder 2"/>
          <p:cNvSpPr>
            <a:spLocks noGrp="1"/>
          </p:cNvSpPr>
          <p:nvPr>
            <p:ph type="body" idx="1"/>
          </p:nvPr>
        </p:nvSpPr>
        <p:spPr>
          <a:xfrm>
            <a:off x="680322" y="4232171"/>
            <a:ext cx="9613860" cy="1704017"/>
          </a:xfrm>
        </p:spPr>
        <p:txBody>
          <a:bodyPr>
            <a:normAutofit/>
          </a:bodyPr>
          <a:lstStyle>
            <a:lvl1pPr marL="0" indent="0" algn="r">
              <a:buNone/>
              <a:defRPr sz="20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3B40B886-74BB-4D5E-9EA9-584482FE40E6}" type="datetimeFigureOut">
              <a:rPr lang="en-US" dirty="0"/>
              <a:t>5/7/2018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10729455" y="2869895"/>
            <a:ext cx="1154151" cy="1090789"/>
          </a:xfrm>
        </p:spPr>
        <p:txBody>
          <a:bodyPr/>
          <a:lstStyle/>
          <a:p>
            <a:fld id="{6D22F896-40B5-4ADD-8801-0D06FADFA09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0320" y="2336873"/>
            <a:ext cx="4698358" cy="3599316"/>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594123" y="2336873"/>
            <a:ext cx="4700058" cy="3599316"/>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CA4CCD1-3502-4C30-947C-75FC88992007}" type="datetimeFigureOut">
              <a:rPr lang="en-US" dirty="0"/>
              <a:t>5/7/2018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0" name="Picture 9"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1" name="Picture 10"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2" name="Rectangle 11"/>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19" y="753229"/>
            <a:ext cx="9613863" cy="1080937"/>
          </a:xfrm>
        </p:spPr>
        <p:txBody>
          <a:bodyPr/>
          <a:lstStyle/>
          <a:p>
            <a:r>
              <a:rPr lang="en-US"/>
              <a:t>Click to edit Master title style</a:t>
            </a:r>
            <a:endParaRPr lang="en-US" dirty="0"/>
          </a:p>
        </p:txBody>
      </p:sp>
      <p:sp>
        <p:nvSpPr>
          <p:cNvPr id="3" name="Text Placeholder 2"/>
          <p:cNvSpPr>
            <a:spLocks noGrp="1"/>
          </p:cNvSpPr>
          <p:nvPr>
            <p:ph type="body" idx="1"/>
          </p:nvPr>
        </p:nvSpPr>
        <p:spPr>
          <a:xfrm>
            <a:off x="906350" y="2336873"/>
            <a:ext cx="4472327" cy="693135"/>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80322" y="3030008"/>
            <a:ext cx="4698355" cy="290617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820154" y="2336873"/>
            <a:ext cx="4474028" cy="692076"/>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594123" y="3030008"/>
            <a:ext cx="4700059" cy="290617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50B797A-E8AF-4231-9C64-308C5BB9ED3E}" type="datetimeFigureOut">
              <a:rPr lang="en-US" dirty="0"/>
              <a:t>5/7/2018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7" name="Picture 6"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8" name="Rectangle 7"/>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EB24146-07E2-48CA-8629-5887ED47FCDB}" type="datetimeFigureOut">
              <a:rPr lang="en-US" dirty="0"/>
              <a:t>5/7/2018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HD-ShadowShor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6" name="Rectangle 5"/>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p:cNvSpPr>
            <a:spLocks noGrp="1"/>
          </p:cNvSpPr>
          <p:nvPr>
            <p:ph type="dt" sz="half" idx="10"/>
          </p:nvPr>
        </p:nvSpPr>
        <p:spPr/>
        <p:txBody>
          <a:bodyPr/>
          <a:lstStyle/>
          <a:p>
            <a:fld id="{D407E718-B4F0-433E-A285-0013249184C0}" type="datetimeFigureOut">
              <a:rPr lang="en-US" dirty="0"/>
              <a:t>5/7/2018</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1" y="753227"/>
            <a:ext cx="9613859" cy="1080940"/>
          </a:xfrm>
        </p:spPr>
        <p:txBody>
          <a:bodyPr anchor="ct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a:xfrm>
            <a:off x="4685846" y="2336873"/>
            <a:ext cx="5608336" cy="359931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0322" y="2336872"/>
            <a:ext cx="3790078" cy="359931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2B8E44C4-3D72-4D6E-86A4-F5491DC49E6D}" type="datetimeFigureOut">
              <a:rPr lang="en-US" dirty="0"/>
              <a:t>5/7/2018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3" y="753228"/>
            <a:ext cx="9613857" cy="1080938"/>
          </a:xfrm>
        </p:spPr>
        <p:txBody>
          <a:bodyPr anchor="ctr">
            <a:normAutofit/>
          </a:bodyPr>
          <a:lstStyle>
            <a:lvl1pPr>
              <a:defRPr sz="3600"/>
            </a:lvl1pPr>
          </a:lstStyle>
          <a:p>
            <a:r>
              <a:rPr lang="en-US"/>
              <a:t>Click to edit Master title style</a:t>
            </a:r>
            <a:endParaRPr lang="en-US" dirty="0"/>
          </a:p>
        </p:txBody>
      </p:sp>
      <p:sp>
        <p:nvSpPr>
          <p:cNvPr id="3" name="Picture Placeholder 2"/>
          <p:cNvSpPr>
            <a:spLocks noGrp="1" noChangeAspect="1"/>
          </p:cNvSpPr>
          <p:nvPr>
            <p:ph type="pic" idx="1"/>
          </p:nvPr>
        </p:nvSpPr>
        <p:spPr>
          <a:xfrm>
            <a:off x="4868333" y="2336874"/>
            <a:ext cx="5425849" cy="3599312"/>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0323" y="2336873"/>
            <a:ext cx="3876256" cy="3599315"/>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06B8EA14-E6AC-4B59-973C-7A06B0EDE3E3}" type="datetimeFigureOut">
              <a:rPr lang="en-US" dirty="0"/>
              <a:t>5/7/2018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0" name="Rectangle 9"/>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4711616"/>
            <a:ext cx="9613859" cy="453051"/>
          </a:xfrm>
        </p:spPr>
        <p:txBody>
          <a:bodyPr anchor="b">
            <a:normAutofit/>
          </a:bodyPr>
          <a:lstStyle>
            <a:lvl1pPr>
              <a:defRPr sz="2400"/>
            </a:lvl1pPr>
          </a:lstStyle>
          <a:p>
            <a:r>
              <a:rPr lang="en-US"/>
              <a:t>Click to edit Master title style</a:t>
            </a:r>
            <a:endParaRPr lang="en-US" dirty="0"/>
          </a:p>
        </p:txBody>
      </p:sp>
      <p:sp>
        <p:nvSpPr>
          <p:cNvPr id="3" name="Picture Placeholder 2"/>
          <p:cNvSpPr>
            <a:spLocks noGrp="1" noChangeAspect="1"/>
          </p:cNvSpPr>
          <p:nvPr>
            <p:ph type="pic" idx="1"/>
          </p:nvPr>
        </p:nvSpPr>
        <p:spPr>
          <a:xfrm>
            <a:off x="680322" y="609597"/>
            <a:ext cx="9613859" cy="3589575"/>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0319" y="5169583"/>
            <a:ext cx="9613862" cy="62297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5EC93879-1153-42D3-8EC7-7A3CC94658D3}" type="datetimeFigureOut">
              <a:rPr lang="en-US" dirty="0"/>
              <a:t>5/7/2018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10729455" y="4711309"/>
            <a:ext cx="1154151" cy="1090789"/>
          </a:xfrm>
        </p:spPr>
        <p:txBody>
          <a:bodyPr/>
          <a:lstStyle/>
          <a:p>
            <a:fld id="{6D22F896-40B5-4ADD-8801-0D06FADFA09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0" name="Rectangle 9"/>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609597"/>
            <a:ext cx="9613858" cy="3592750"/>
          </a:xfrm>
        </p:spPr>
        <p:txBody>
          <a:bodyPr anchor="ctr"/>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680322" y="4711615"/>
            <a:ext cx="9613859" cy="1090789"/>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382E1496-D8B1-4FDC-98A5-AD2561A2EE12}" type="datetimeFigureOut">
              <a:rPr lang="en-US" dirty="0"/>
              <a:t>5/7/2018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10729455" y="4711615"/>
            <a:ext cx="1154151" cy="1090789"/>
          </a:xfrm>
        </p:spPr>
        <p:txBody>
          <a:bodyPr/>
          <a:lstStyle/>
          <a:p>
            <a:fld id="{6D22F896-40B5-4ADD-8801-0D06FADFA09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13" name="Picture 12"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4" name="Rectangle 13"/>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127856" y="609598"/>
            <a:ext cx="8718877" cy="3036061"/>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402288" y="3653379"/>
            <a:ext cx="815657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 name="Text Placeholder 3"/>
          <p:cNvSpPr>
            <a:spLocks noGrp="1"/>
          </p:cNvSpPr>
          <p:nvPr>
            <p:ph type="body" sz="half" idx="2"/>
          </p:nvPr>
        </p:nvSpPr>
        <p:spPr>
          <a:xfrm>
            <a:off x="680322" y="4711615"/>
            <a:ext cx="9613859" cy="1090789"/>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08AD3855-5B08-4570-810C-DE4498675D2C}" type="datetimeFigureOut">
              <a:rPr lang="en-US" dirty="0"/>
              <a:t>5/7/2018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10729455" y="4709925"/>
            <a:ext cx="1154151" cy="1090789"/>
          </a:xfrm>
        </p:spPr>
        <p:txBody>
          <a:bodyPr/>
          <a:lstStyle/>
          <a:p>
            <a:fld id="{6D22F896-40B5-4ADD-8801-0D06FADFA095}" type="slidenum">
              <a:rPr lang="en-US" dirty="0"/>
              <a:t>‹#›</a:t>
            </a:fld>
            <a:endParaRPr lang="en-US" dirty="0"/>
          </a:p>
        </p:txBody>
      </p:sp>
      <p:sp>
        <p:nvSpPr>
          <p:cNvPr id="16" name="TextBox 15"/>
          <p:cNvSpPr txBox="1"/>
          <p:nvPr/>
        </p:nvSpPr>
        <p:spPr>
          <a:xfrm>
            <a:off x="583572" y="74811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7200" dirty="0">
                <a:solidFill>
                  <a:schemeClr val="tx1"/>
                </a:solidFill>
                <a:effectLst/>
              </a:rPr>
              <a:t>“</a:t>
            </a:r>
          </a:p>
        </p:txBody>
      </p:sp>
      <p:sp>
        <p:nvSpPr>
          <p:cNvPr id="17" name="TextBox 16"/>
          <p:cNvSpPr txBox="1"/>
          <p:nvPr/>
        </p:nvSpPr>
        <p:spPr>
          <a:xfrm>
            <a:off x="9662809" y="30335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7200" dirty="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9" name="Picture 8"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10" name="Picture 9"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1" name="Rectangle 10"/>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19" y="4711615"/>
            <a:ext cx="9613862" cy="588535"/>
          </a:xfrm>
        </p:spPr>
        <p:txBody>
          <a:bodyPr anchor="b"/>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680320" y="5300149"/>
            <a:ext cx="9613862" cy="50225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95FC1B1A-3400-4A09-B018-5620D6ADA4AF}" type="datetimeFigureOut">
              <a:rPr lang="en-US" dirty="0"/>
              <a:t>5/7/2018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10729455" y="4709925"/>
            <a:ext cx="1154151" cy="1090789"/>
          </a:xfrm>
        </p:spPr>
        <p:txBody>
          <a:bodyPr/>
          <a:lstStyle/>
          <a:p>
            <a:fld id="{6D22F896-40B5-4ADD-8801-0D06FADFA09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4" name="Picture 13"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6" name="Rectangle 15"/>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Rectangle 16"/>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Title 1"/>
          <p:cNvSpPr>
            <a:spLocks noGrp="1"/>
          </p:cNvSpPr>
          <p:nvPr>
            <p:ph type="title"/>
          </p:nvPr>
        </p:nvSpPr>
        <p:spPr>
          <a:xfrm>
            <a:off x="669222" y="753228"/>
            <a:ext cx="9624960" cy="1080938"/>
          </a:xfrm>
        </p:spPr>
        <p:txBody>
          <a:bodyPr/>
          <a:lstStyle/>
          <a:p>
            <a:r>
              <a:rPr lang="en-US"/>
              <a:t>Click to edit Master title style</a:t>
            </a:r>
            <a:endParaRPr lang="en-US" dirty="0"/>
          </a:p>
        </p:txBody>
      </p:sp>
      <p:sp>
        <p:nvSpPr>
          <p:cNvPr id="7" name="Text Placeholder 2"/>
          <p:cNvSpPr>
            <a:spLocks noGrp="1"/>
          </p:cNvSpPr>
          <p:nvPr>
            <p:ph type="body" idx="1"/>
          </p:nvPr>
        </p:nvSpPr>
        <p:spPr>
          <a:xfrm>
            <a:off x="660946" y="2336873"/>
            <a:ext cx="3070034"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8" name="Text Placeholder 3"/>
          <p:cNvSpPr>
            <a:spLocks noGrp="1"/>
          </p:cNvSpPr>
          <p:nvPr>
            <p:ph type="body" sz="half" idx="15"/>
          </p:nvPr>
        </p:nvSpPr>
        <p:spPr>
          <a:xfrm>
            <a:off x="680322" y="3022673"/>
            <a:ext cx="3049702"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9" name="Text Placeholder 4"/>
          <p:cNvSpPr>
            <a:spLocks noGrp="1"/>
          </p:cNvSpPr>
          <p:nvPr>
            <p:ph type="body" sz="quarter" idx="3"/>
          </p:nvPr>
        </p:nvSpPr>
        <p:spPr>
          <a:xfrm>
            <a:off x="3956025" y="2336873"/>
            <a:ext cx="306324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0" name="Text Placeholder 3"/>
          <p:cNvSpPr>
            <a:spLocks noGrp="1"/>
          </p:cNvSpPr>
          <p:nvPr>
            <p:ph type="body" sz="half" idx="16"/>
          </p:nvPr>
        </p:nvSpPr>
        <p:spPr>
          <a:xfrm>
            <a:off x="3945470" y="3022673"/>
            <a:ext cx="3063240"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1" name="Text Placeholder 4"/>
          <p:cNvSpPr>
            <a:spLocks noGrp="1"/>
          </p:cNvSpPr>
          <p:nvPr>
            <p:ph type="body" sz="quarter" idx="13"/>
          </p:nvPr>
        </p:nvSpPr>
        <p:spPr>
          <a:xfrm>
            <a:off x="7224156" y="2336873"/>
            <a:ext cx="307002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2" name="Text Placeholder 3"/>
          <p:cNvSpPr>
            <a:spLocks noGrp="1"/>
          </p:cNvSpPr>
          <p:nvPr>
            <p:ph type="body" sz="half" idx="17"/>
          </p:nvPr>
        </p:nvSpPr>
        <p:spPr>
          <a:xfrm>
            <a:off x="7224156" y="3022673"/>
            <a:ext cx="3070025"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333EE65E-8B04-4250-B4A9-5C65F355F1A2}" type="datetimeFigureOut">
              <a:rPr lang="en-US" dirty="0"/>
              <a:t>5/7/2018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0" name="Title 1"/>
          <p:cNvSpPr>
            <a:spLocks noGrp="1"/>
          </p:cNvSpPr>
          <p:nvPr>
            <p:ph type="title"/>
          </p:nvPr>
        </p:nvSpPr>
        <p:spPr>
          <a:xfrm>
            <a:off x="680322" y="753228"/>
            <a:ext cx="9613860" cy="1080938"/>
          </a:xfrm>
        </p:spPr>
        <p:txBody>
          <a:bodyPr/>
          <a:lstStyle/>
          <a:p>
            <a:r>
              <a:rPr lang="en-US"/>
              <a:t>Click to edit Master title style</a:t>
            </a:r>
            <a:endParaRPr lang="en-US" dirty="0"/>
          </a:p>
        </p:txBody>
      </p:sp>
      <p:sp>
        <p:nvSpPr>
          <p:cNvPr id="19" name="Text Placeholder 2"/>
          <p:cNvSpPr>
            <a:spLocks noGrp="1"/>
          </p:cNvSpPr>
          <p:nvPr>
            <p:ph type="body" idx="1"/>
          </p:nvPr>
        </p:nvSpPr>
        <p:spPr>
          <a:xfrm>
            <a:off x="680318" y="4297503"/>
            <a:ext cx="304970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Picture Placeholder 2"/>
          <p:cNvSpPr>
            <a:spLocks noGrp="1" noChangeAspect="1"/>
          </p:cNvSpPr>
          <p:nvPr>
            <p:ph type="pic" idx="15"/>
          </p:nvPr>
        </p:nvSpPr>
        <p:spPr>
          <a:xfrm>
            <a:off x="680318" y="2336873"/>
            <a:ext cx="3049705"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680318" y="4873765"/>
            <a:ext cx="3049705"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2" name="Text Placeholder 4"/>
          <p:cNvSpPr>
            <a:spLocks noGrp="1"/>
          </p:cNvSpPr>
          <p:nvPr>
            <p:ph type="body" sz="quarter" idx="3"/>
          </p:nvPr>
        </p:nvSpPr>
        <p:spPr>
          <a:xfrm>
            <a:off x="3945471" y="4297503"/>
            <a:ext cx="306324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3" name="Picture Placeholder 2"/>
          <p:cNvSpPr>
            <a:spLocks noGrp="1" noChangeAspect="1"/>
          </p:cNvSpPr>
          <p:nvPr>
            <p:ph type="pic" idx="21"/>
          </p:nvPr>
        </p:nvSpPr>
        <p:spPr>
          <a:xfrm>
            <a:off x="3945470" y="2336873"/>
            <a:ext cx="3063240"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3944117" y="4873764"/>
            <a:ext cx="3067297"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5" name="Text Placeholder 4"/>
          <p:cNvSpPr>
            <a:spLocks noGrp="1"/>
          </p:cNvSpPr>
          <p:nvPr>
            <p:ph type="body" sz="quarter" idx="13"/>
          </p:nvPr>
        </p:nvSpPr>
        <p:spPr>
          <a:xfrm>
            <a:off x="7230678" y="4297503"/>
            <a:ext cx="306350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6" name="Picture Placeholder 2"/>
          <p:cNvSpPr>
            <a:spLocks noGrp="1" noChangeAspect="1"/>
          </p:cNvSpPr>
          <p:nvPr>
            <p:ph type="pic" idx="22"/>
          </p:nvPr>
        </p:nvSpPr>
        <p:spPr>
          <a:xfrm>
            <a:off x="7230677" y="2336873"/>
            <a:ext cx="3063505"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230553" y="4873762"/>
            <a:ext cx="3067563"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84F5881F-8E44-4F15-AB98-80B7869E49CA}" type="datetimeFigureOut">
              <a:rPr lang="en-US" dirty="0"/>
              <a:t>5/7/2018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9" name="Rectangle 8"/>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lvl1pPr algn="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97D2069-43FA-49C5-9F0E-58E1EB237AEF}" type="datetimeFigureOut">
              <a:rPr lang="en-US" dirty="0"/>
              <a:t>5/7/2018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p:nvPr/>
        </p:nvSpPr>
        <p:spPr bwMode="ltGray">
          <a:xfrm rot="5400000">
            <a:off x="8116207" y="1869395"/>
            <a:ext cx="5106988"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rot="5400000">
            <a:off x="9868202" y="5372403"/>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10129231" y="609597"/>
            <a:ext cx="1073802" cy="435376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0322" y="609597"/>
            <a:ext cx="8870004" cy="5326589"/>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6807126" y="5936187"/>
            <a:ext cx="2743200" cy="365125"/>
          </a:xfrm>
        </p:spPr>
        <p:txBody>
          <a:bodyPr/>
          <a:lstStyle/>
          <a:p>
            <a:fld id="{C05854CA-19F4-4771-B6A2-DA5C0742B220}" type="datetimeFigureOut">
              <a:rPr lang="en-US" dirty="0"/>
              <a:t>5/7/2018</a:t>
            </a:fld>
            <a:endParaRPr lang="en-US" dirty="0"/>
          </a:p>
        </p:txBody>
      </p:sp>
      <p:sp>
        <p:nvSpPr>
          <p:cNvPr id="5" name="Footer Placeholder 4"/>
          <p:cNvSpPr>
            <a:spLocks noGrp="1"/>
          </p:cNvSpPr>
          <p:nvPr>
            <p:ph type="ftr" sz="quarter" idx="11"/>
          </p:nvPr>
        </p:nvSpPr>
        <p:spPr>
          <a:xfrm>
            <a:off x="680321" y="5936188"/>
            <a:ext cx="6126805" cy="365125"/>
          </a:xfrm>
        </p:spPr>
        <p:txBody>
          <a:bodyPr/>
          <a:lstStyle/>
          <a:p>
            <a:endParaRPr lang="en-US" dirty="0"/>
          </a:p>
        </p:txBody>
      </p:sp>
      <p:sp>
        <p:nvSpPr>
          <p:cNvPr id="6" name="Slide Number Placeholder 5"/>
          <p:cNvSpPr>
            <a:spLocks noGrp="1"/>
          </p:cNvSpPr>
          <p:nvPr>
            <p:ph type="sldNum" sz="quarter" idx="12"/>
          </p:nvPr>
        </p:nvSpPr>
        <p:spPr>
          <a:xfrm>
            <a:off x="10097550" y="5398633"/>
            <a:ext cx="1154151" cy="1090789"/>
          </a:xfrm>
        </p:spPr>
        <p:txBody>
          <a:bodyPr anchor="t"/>
          <a:lstStyle>
            <a:lvl1pPr algn="ctr">
              <a:defRPr/>
            </a:lvl1pPr>
          </a:lstStyle>
          <a:p>
            <a:fld id="{6D22F896-40B5-4ADD-8801-0D06FADFA09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6" descr="hashOverlay-FullResolve.png"/>
          <p:cNvPicPr>
            <a:picLocks noChangeAspect="1"/>
          </p:cNvPicPr>
          <p:nvPr/>
        </p:nvPicPr>
        <p:blipFill>
          <a:blip r:embed="rId19">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Placeholder 1"/>
          <p:cNvSpPr>
            <a:spLocks noGrp="1"/>
          </p:cNvSpPr>
          <p:nvPr>
            <p:ph type="title"/>
          </p:nvPr>
        </p:nvSpPr>
        <p:spPr>
          <a:xfrm>
            <a:off x="680321" y="753228"/>
            <a:ext cx="9613861" cy="108093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0321" y="2336873"/>
            <a:ext cx="9613861" cy="3599316"/>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550981" y="5936187"/>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A3BB3B3F-C0CE-47CB-BCED-F49A710726FF}" type="datetimeFigureOut">
              <a:rPr lang="en-US" dirty="0"/>
              <a:t>5/7/2018</a:t>
            </a:fld>
            <a:endParaRPr lang="en-US" dirty="0"/>
          </a:p>
        </p:txBody>
      </p:sp>
      <p:sp>
        <p:nvSpPr>
          <p:cNvPr id="5" name="Footer Placeholder 4"/>
          <p:cNvSpPr>
            <a:spLocks noGrp="1"/>
          </p:cNvSpPr>
          <p:nvPr>
            <p:ph type="ftr" sz="quarter" idx="3"/>
          </p:nvPr>
        </p:nvSpPr>
        <p:spPr>
          <a:xfrm>
            <a:off x="680321" y="5936188"/>
            <a:ext cx="687066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10729455" y="753227"/>
            <a:ext cx="1154151" cy="1090789"/>
          </a:xfrm>
          <a:prstGeom prst="rect">
            <a:avLst/>
          </a:prstGeom>
        </p:spPr>
        <p:txBody>
          <a:bodyPr vert="horz" lIns="91440" tIns="45720" rIns="91440" bIns="45720" rtlCol="0" anchor="ctr"/>
          <a:lstStyle>
            <a:lvl1pPr algn="l">
              <a:defRPr sz="3600">
                <a:solidFill>
                  <a:schemeClr val="tx1">
                    <a:tint val="75000"/>
                  </a:schemeClr>
                </a:solidFill>
              </a:defRPr>
            </a:lvl1pPr>
          </a:lstStyle>
          <a:p>
            <a:fld id="{6D22F896-40B5-4ADD-8801-0D06FADFA09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6" r:id="rId12"/>
    <p:sldLayoutId id="2147483663" r:id="rId13"/>
    <p:sldLayoutId id="2147483667" r:id="rId14"/>
    <p:sldLayoutId id="2147483668" r:id="rId15"/>
    <p:sldLayoutId id="2147483658" r:id="rId16"/>
    <p:sldLayoutId id="2147483659" r:id="rId17"/>
  </p:sldLayoutIdLst>
  <p:hf sldNum="0" hdr="0" ftr="0" dt="0"/>
  <p:txStyles>
    <p:titleStyle>
      <a:lvl1pPr algn="l" defTabSz="914400" rtl="0" eaLnBrk="1" latinLnBrk="0" hangingPunct="1">
        <a:lnSpc>
          <a:spcPct val="90000"/>
        </a:lnSpc>
        <a:spcBef>
          <a:spcPct val="0"/>
        </a:spcBef>
        <a:buNone/>
        <a:defRPr sz="36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www.weforum.org/agenda/2015/09/5-reasons-why-we-need-to-reduce-global-inequality/" TargetMode="External"/><Relationship Id="rId2" Type="http://schemas.openxmlformats.org/officeDocument/2006/relationships/hyperlink" Target="http://nrl.northumbria.ac.uk/9387/1/Mapping_Sustainable_Development.pdf" TargetMode="Externa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EE1E9B-15D8-4C94-80E0-3DAC8750600A}"/>
              </a:ext>
            </a:extLst>
          </p:cNvPr>
          <p:cNvSpPr>
            <a:spLocks noGrp="1"/>
          </p:cNvSpPr>
          <p:nvPr>
            <p:ph type="ctrTitle"/>
          </p:nvPr>
        </p:nvSpPr>
        <p:spPr/>
        <p:txBody>
          <a:bodyPr/>
          <a:lstStyle/>
          <a:p>
            <a:r>
              <a:rPr lang="en-GB" sz="2800" dirty="0"/>
              <a:t>How does the concept of ESDGC (Education for Sustainable Development and Global Citizenship) contribute to reducing global inequalities?</a:t>
            </a:r>
            <a:br>
              <a:rPr lang="en-GB" sz="2800" dirty="0"/>
            </a:br>
            <a:r>
              <a:rPr lang="en-GB" sz="2800" dirty="0"/>
              <a:t>What are the ESDGC?</a:t>
            </a:r>
            <a:br>
              <a:rPr lang="en-GB" sz="2800" dirty="0"/>
            </a:br>
            <a:r>
              <a:rPr lang="en-GB" sz="2800" dirty="0"/>
              <a:t>What are the global inequalities?</a:t>
            </a:r>
            <a:br>
              <a:rPr lang="en-GB" sz="2800" dirty="0"/>
            </a:br>
            <a:endParaRPr lang="en-GB" sz="2800" dirty="0"/>
          </a:p>
        </p:txBody>
      </p:sp>
      <p:sp>
        <p:nvSpPr>
          <p:cNvPr id="3" name="Subtitle 2">
            <a:extLst>
              <a:ext uri="{FF2B5EF4-FFF2-40B4-BE49-F238E27FC236}">
                <a16:creationId xmlns:a16="http://schemas.microsoft.com/office/drawing/2014/main" id="{972348CE-9844-4A87-AF37-59794D1C8B8B}"/>
              </a:ext>
            </a:extLst>
          </p:cNvPr>
          <p:cNvSpPr>
            <a:spLocks noGrp="1"/>
          </p:cNvSpPr>
          <p:nvPr>
            <p:ph type="subTitle" idx="1"/>
          </p:nvPr>
        </p:nvSpPr>
        <p:spPr/>
        <p:txBody>
          <a:bodyPr/>
          <a:lstStyle/>
          <a:p>
            <a:r>
              <a:rPr lang="en-GB" dirty="0"/>
              <a:t>By Natalie Williams</a:t>
            </a:r>
          </a:p>
          <a:p>
            <a:r>
              <a:rPr lang="en-GB" dirty="0"/>
              <a:t>1601525</a:t>
            </a:r>
          </a:p>
        </p:txBody>
      </p:sp>
    </p:spTree>
    <p:extLst>
      <p:ext uri="{BB962C8B-B14F-4D97-AF65-F5344CB8AC3E}">
        <p14:creationId xmlns:p14="http://schemas.microsoft.com/office/powerpoint/2010/main" val="97259259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3626D6-EF6E-4274-B1A1-8DEBC9318DC8}"/>
              </a:ext>
            </a:extLst>
          </p:cNvPr>
          <p:cNvSpPr>
            <a:spLocks noGrp="1"/>
          </p:cNvSpPr>
          <p:nvPr>
            <p:ph type="title"/>
          </p:nvPr>
        </p:nvSpPr>
        <p:spPr/>
        <p:txBody>
          <a:bodyPr/>
          <a:lstStyle/>
          <a:p>
            <a:r>
              <a:rPr lang="en-GB" dirty="0"/>
              <a:t>Introduction</a:t>
            </a:r>
          </a:p>
        </p:txBody>
      </p:sp>
      <p:sp>
        <p:nvSpPr>
          <p:cNvPr id="3" name="Content Placeholder 2">
            <a:extLst>
              <a:ext uri="{FF2B5EF4-FFF2-40B4-BE49-F238E27FC236}">
                <a16:creationId xmlns:a16="http://schemas.microsoft.com/office/drawing/2014/main" id="{44956526-0E9D-4EC9-A655-6A4D045878BB}"/>
              </a:ext>
            </a:extLst>
          </p:cNvPr>
          <p:cNvSpPr>
            <a:spLocks noGrp="1"/>
          </p:cNvSpPr>
          <p:nvPr>
            <p:ph idx="1"/>
          </p:nvPr>
        </p:nvSpPr>
        <p:spPr/>
        <p:txBody>
          <a:bodyPr>
            <a:normAutofit/>
          </a:bodyPr>
          <a:lstStyle/>
          <a:p>
            <a:pPr marL="0" indent="0">
              <a:buNone/>
            </a:pPr>
            <a:r>
              <a:rPr lang="en-GB" dirty="0"/>
              <a:t>The current global inequalities are affecting people in numerous ways. The role of power is unfairly distributed to the top 1% of society who hold the worlds most wealth. This would need to change to become a fairer more equal society. In order for this to progress a global approach to education for sustainable development is required. The Welsh Government are encouraging  this with their ESDGC(Education for Sustainable Development and Global Citizenship) policy. </a:t>
            </a:r>
          </a:p>
        </p:txBody>
      </p:sp>
    </p:spTree>
    <p:extLst>
      <p:ext uri="{BB962C8B-B14F-4D97-AF65-F5344CB8AC3E}">
        <p14:creationId xmlns:p14="http://schemas.microsoft.com/office/powerpoint/2010/main" val="113522098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B3130C-BC89-4051-B039-FA4F078080B0}"/>
              </a:ext>
            </a:extLst>
          </p:cNvPr>
          <p:cNvSpPr>
            <a:spLocks noGrp="1"/>
          </p:cNvSpPr>
          <p:nvPr>
            <p:ph type="title"/>
          </p:nvPr>
        </p:nvSpPr>
        <p:spPr/>
        <p:txBody>
          <a:bodyPr/>
          <a:lstStyle/>
          <a:p>
            <a:r>
              <a:rPr lang="en-GB" dirty="0"/>
              <a:t>What is Education for Sustainable Development and Global Citizenship?</a:t>
            </a:r>
          </a:p>
        </p:txBody>
      </p:sp>
      <p:sp>
        <p:nvSpPr>
          <p:cNvPr id="3" name="Content Placeholder 2">
            <a:extLst>
              <a:ext uri="{FF2B5EF4-FFF2-40B4-BE49-F238E27FC236}">
                <a16:creationId xmlns:a16="http://schemas.microsoft.com/office/drawing/2014/main" id="{938741B9-A518-469B-B458-9D83F3DB6F83}"/>
              </a:ext>
            </a:extLst>
          </p:cNvPr>
          <p:cNvSpPr>
            <a:spLocks noGrp="1"/>
          </p:cNvSpPr>
          <p:nvPr>
            <p:ph idx="1"/>
          </p:nvPr>
        </p:nvSpPr>
        <p:spPr/>
        <p:txBody>
          <a:bodyPr>
            <a:normAutofit fontScale="92500" lnSpcReduction="20000"/>
          </a:bodyPr>
          <a:lstStyle/>
          <a:p>
            <a:r>
              <a:rPr lang="en-GB" sz="2600" dirty="0"/>
              <a:t>ESDGC is a part of the national curriculum for Wales</a:t>
            </a:r>
          </a:p>
          <a:p>
            <a:endParaRPr lang="en-GB" sz="2600" dirty="0"/>
          </a:p>
          <a:p>
            <a:r>
              <a:rPr lang="en-GB" sz="2600" dirty="0"/>
              <a:t>It focuses on issues across the world</a:t>
            </a:r>
          </a:p>
          <a:p>
            <a:endParaRPr lang="en-GB" sz="2600" dirty="0"/>
          </a:p>
          <a:p>
            <a:r>
              <a:rPr lang="en-GB" sz="2600" dirty="0"/>
              <a:t>It is aim is to prepare children for future challenges such as climate change, environmental depletion and human rights</a:t>
            </a:r>
          </a:p>
          <a:p>
            <a:endParaRPr lang="en-GB" sz="2600" dirty="0"/>
          </a:p>
          <a:p>
            <a:r>
              <a:rPr lang="en-GB" sz="2600" dirty="0"/>
              <a:t>The ESDGC is a holistic approach to education.</a:t>
            </a:r>
          </a:p>
          <a:p>
            <a:pPr marL="0" indent="0">
              <a:buNone/>
            </a:pPr>
            <a:endParaRPr lang="en-GB" dirty="0"/>
          </a:p>
          <a:p>
            <a:pPr marL="0" indent="0">
              <a:buNone/>
            </a:pPr>
            <a:r>
              <a:rPr lang="en-GB" sz="1400" dirty="0"/>
              <a:t>                                                                                                                                              (</a:t>
            </a:r>
            <a:r>
              <a:rPr lang="en-GB" sz="1400" dirty="0" err="1"/>
              <a:t>Gov</a:t>
            </a:r>
            <a:r>
              <a:rPr lang="en-GB" sz="1400" dirty="0"/>
              <a:t>, 2008)</a:t>
            </a:r>
          </a:p>
          <a:p>
            <a:pPr marL="0" indent="0">
              <a:buNone/>
            </a:pPr>
            <a:endParaRPr lang="en-GB" dirty="0"/>
          </a:p>
        </p:txBody>
      </p:sp>
    </p:spTree>
    <p:extLst>
      <p:ext uri="{BB962C8B-B14F-4D97-AF65-F5344CB8AC3E}">
        <p14:creationId xmlns:p14="http://schemas.microsoft.com/office/powerpoint/2010/main" val="280933566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EDABB9-B46A-406C-BEBB-B6858D624CEE}"/>
              </a:ext>
            </a:extLst>
          </p:cNvPr>
          <p:cNvSpPr>
            <a:spLocks noGrp="1"/>
          </p:cNvSpPr>
          <p:nvPr>
            <p:ph type="title"/>
          </p:nvPr>
        </p:nvSpPr>
        <p:spPr/>
        <p:txBody>
          <a:bodyPr/>
          <a:lstStyle/>
          <a:p>
            <a:r>
              <a:rPr lang="en-GB" dirty="0"/>
              <a:t>ESDGC and other British countries?</a:t>
            </a:r>
          </a:p>
        </p:txBody>
      </p:sp>
      <p:sp>
        <p:nvSpPr>
          <p:cNvPr id="3" name="Content Placeholder 2">
            <a:extLst>
              <a:ext uri="{FF2B5EF4-FFF2-40B4-BE49-F238E27FC236}">
                <a16:creationId xmlns:a16="http://schemas.microsoft.com/office/drawing/2014/main" id="{B2CAAF60-70A3-419A-A17D-99341102549F}"/>
              </a:ext>
            </a:extLst>
          </p:cNvPr>
          <p:cNvSpPr>
            <a:spLocks noGrp="1"/>
          </p:cNvSpPr>
          <p:nvPr>
            <p:ph idx="1"/>
          </p:nvPr>
        </p:nvSpPr>
        <p:spPr/>
        <p:txBody>
          <a:bodyPr/>
          <a:lstStyle/>
          <a:p>
            <a:pPr marL="0" indent="0">
              <a:buNone/>
            </a:pPr>
            <a:endParaRPr lang="en-GB" dirty="0"/>
          </a:p>
          <a:p>
            <a:pPr marL="0" indent="0">
              <a:buNone/>
            </a:pPr>
            <a:r>
              <a:rPr lang="en-GB" dirty="0"/>
              <a:t>Although ESDGC is the Welsh branch of the curricula, other countries in Britain are currently implemented their own strategies. These can be found under other heading named Global Dimension, Sustainable Development and Sustainable Schools.</a:t>
            </a:r>
          </a:p>
          <a:p>
            <a:pPr marL="0" indent="0">
              <a:buNone/>
            </a:pPr>
            <a:endParaRPr lang="en-GB" dirty="0"/>
          </a:p>
          <a:p>
            <a:pPr marL="0" indent="0">
              <a:buNone/>
            </a:pPr>
            <a:endParaRPr lang="en-GB" dirty="0"/>
          </a:p>
          <a:p>
            <a:pPr marL="0" indent="0">
              <a:buNone/>
            </a:pPr>
            <a:r>
              <a:rPr lang="en-GB" sz="1200" dirty="0"/>
              <a:t>                                                                                                                                                                               (</a:t>
            </a:r>
            <a:r>
              <a:rPr lang="en-GB" sz="1200" dirty="0" err="1"/>
              <a:t>Gov.Wales</a:t>
            </a:r>
            <a:r>
              <a:rPr lang="en-GB" sz="1200" dirty="0"/>
              <a:t> (2008)</a:t>
            </a:r>
          </a:p>
        </p:txBody>
      </p:sp>
    </p:spTree>
    <p:extLst>
      <p:ext uri="{BB962C8B-B14F-4D97-AF65-F5344CB8AC3E}">
        <p14:creationId xmlns:p14="http://schemas.microsoft.com/office/powerpoint/2010/main" val="44747978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B226D5-CF64-4CB1-9805-99FA78FF2D65}"/>
              </a:ext>
            </a:extLst>
          </p:cNvPr>
          <p:cNvSpPr>
            <a:spLocks noGrp="1"/>
          </p:cNvSpPr>
          <p:nvPr>
            <p:ph type="title"/>
          </p:nvPr>
        </p:nvSpPr>
        <p:spPr/>
        <p:txBody>
          <a:bodyPr/>
          <a:lstStyle/>
          <a:p>
            <a:r>
              <a:rPr lang="en-GB" dirty="0"/>
              <a:t>What is the aim of ESDGC?</a:t>
            </a:r>
          </a:p>
        </p:txBody>
      </p:sp>
      <p:sp>
        <p:nvSpPr>
          <p:cNvPr id="3" name="Content Placeholder 2">
            <a:extLst>
              <a:ext uri="{FF2B5EF4-FFF2-40B4-BE49-F238E27FC236}">
                <a16:creationId xmlns:a16="http://schemas.microsoft.com/office/drawing/2014/main" id="{E54AC277-DFE2-412B-ABE7-27D30510581F}"/>
              </a:ext>
            </a:extLst>
          </p:cNvPr>
          <p:cNvSpPr>
            <a:spLocks noGrp="1"/>
          </p:cNvSpPr>
          <p:nvPr>
            <p:ph idx="1"/>
          </p:nvPr>
        </p:nvSpPr>
        <p:spPr/>
        <p:txBody>
          <a:bodyPr/>
          <a:lstStyle/>
          <a:p>
            <a:pPr marL="0" indent="0">
              <a:buNone/>
            </a:pPr>
            <a:endParaRPr lang="en-GB" dirty="0"/>
          </a:p>
          <a:p>
            <a:pPr marL="0" indent="0">
              <a:buNone/>
            </a:pPr>
            <a:r>
              <a:rPr lang="en-GB" dirty="0"/>
              <a:t>The aim of ESDGC is to empower all people throughout the world to gratify their basic needs and make a better value of life, without negotiating the quality of life of future generations.</a:t>
            </a:r>
          </a:p>
          <a:p>
            <a:pPr marL="0" indent="0">
              <a:buNone/>
            </a:pPr>
            <a:endParaRPr lang="en-GB" dirty="0"/>
          </a:p>
          <a:p>
            <a:pPr marL="0" indent="0">
              <a:buNone/>
            </a:pPr>
            <a:endParaRPr lang="en-GB" dirty="0"/>
          </a:p>
          <a:p>
            <a:pPr marL="0" indent="0">
              <a:buNone/>
            </a:pPr>
            <a:r>
              <a:rPr lang="en-GB" sz="1200" dirty="0"/>
              <a:t>                                                                                                                                                                              (gov.uk,2017)</a:t>
            </a:r>
          </a:p>
        </p:txBody>
      </p:sp>
    </p:spTree>
    <p:extLst>
      <p:ext uri="{BB962C8B-B14F-4D97-AF65-F5344CB8AC3E}">
        <p14:creationId xmlns:p14="http://schemas.microsoft.com/office/powerpoint/2010/main" val="9814419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0484ED-10F0-4047-A8D9-7A280E5F900E}"/>
              </a:ext>
            </a:extLst>
          </p:cNvPr>
          <p:cNvSpPr>
            <a:spLocks noGrp="1"/>
          </p:cNvSpPr>
          <p:nvPr>
            <p:ph type="title"/>
          </p:nvPr>
        </p:nvSpPr>
        <p:spPr/>
        <p:txBody>
          <a:bodyPr/>
          <a:lstStyle/>
          <a:p>
            <a:r>
              <a:rPr lang="en-GB" dirty="0"/>
              <a:t>What are Global Inequalities?</a:t>
            </a:r>
          </a:p>
        </p:txBody>
      </p:sp>
      <p:sp>
        <p:nvSpPr>
          <p:cNvPr id="3" name="Content Placeholder 2">
            <a:extLst>
              <a:ext uri="{FF2B5EF4-FFF2-40B4-BE49-F238E27FC236}">
                <a16:creationId xmlns:a16="http://schemas.microsoft.com/office/drawing/2014/main" id="{9F3FD29F-56AD-4848-8DDD-0E1CAF7B745B}"/>
              </a:ext>
            </a:extLst>
          </p:cNvPr>
          <p:cNvSpPr>
            <a:spLocks noGrp="1"/>
          </p:cNvSpPr>
          <p:nvPr>
            <p:ph idx="1"/>
          </p:nvPr>
        </p:nvSpPr>
        <p:spPr/>
        <p:txBody>
          <a:bodyPr/>
          <a:lstStyle/>
          <a:p>
            <a:endParaRPr lang="en-GB" dirty="0"/>
          </a:p>
          <a:p>
            <a:r>
              <a:rPr lang="en-GB" dirty="0"/>
              <a:t>Global Inequalities can be considered as the disproportionate distribution of wealth</a:t>
            </a:r>
          </a:p>
          <a:p>
            <a:endParaRPr lang="en-GB" dirty="0"/>
          </a:p>
          <a:p>
            <a:r>
              <a:rPr lang="en-GB" dirty="0"/>
              <a:t>Epidemiologists argue that health outcomes can be predicted by economic inequality</a:t>
            </a:r>
          </a:p>
          <a:p>
            <a:endParaRPr lang="en-GB" dirty="0"/>
          </a:p>
          <a:p>
            <a:pPr marL="0" indent="0">
              <a:buNone/>
            </a:pPr>
            <a:r>
              <a:rPr lang="en-GB" sz="1200" dirty="0"/>
              <a:t>                                                                                    </a:t>
            </a:r>
          </a:p>
          <a:p>
            <a:pPr marL="0" indent="0">
              <a:buNone/>
            </a:pPr>
            <a:r>
              <a:rPr lang="en-GB" sz="1200" dirty="0"/>
              <a:t>                                                                                                                                                                        (Inequality.org, 2017)</a:t>
            </a:r>
          </a:p>
        </p:txBody>
      </p:sp>
    </p:spTree>
    <p:extLst>
      <p:ext uri="{BB962C8B-B14F-4D97-AF65-F5344CB8AC3E}">
        <p14:creationId xmlns:p14="http://schemas.microsoft.com/office/powerpoint/2010/main" val="101267186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1F46AF-2B8E-4ACE-B5FF-CBAABFFDDDFA}"/>
              </a:ext>
            </a:extLst>
          </p:cNvPr>
          <p:cNvSpPr>
            <a:spLocks noGrp="1"/>
          </p:cNvSpPr>
          <p:nvPr>
            <p:ph type="title"/>
          </p:nvPr>
        </p:nvSpPr>
        <p:spPr/>
        <p:txBody>
          <a:bodyPr/>
          <a:lstStyle/>
          <a:p>
            <a:r>
              <a:rPr lang="en-GB" dirty="0"/>
              <a:t>What causes global inequalities?</a:t>
            </a:r>
          </a:p>
        </p:txBody>
      </p:sp>
      <p:sp>
        <p:nvSpPr>
          <p:cNvPr id="3" name="Content Placeholder 2">
            <a:extLst>
              <a:ext uri="{FF2B5EF4-FFF2-40B4-BE49-F238E27FC236}">
                <a16:creationId xmlns:a16="http://schemas.microsoft.com/office/drawing/2014/main" id="{F8A851D1-5FF6-401A-87F3-802135F3BB90}"/>
              </a:ext>
            </a:extLst>
          </p:cNvPr>
          <p:cNvSpPr>
            <a:spLocks noGrp="1"/>
          </p:cNvSpPr>
          <p:nvPr>
            <p:ph idx="1"/>
          </p:nvPr>
        </p:nvSpPr>
        <p:spPr/>
        <p:txBody>
          <a:bodyPr/>
          <a:lstStyle/>
          <a:p>
            <a:pPr marL="0" indent="0">
              <a:buNone/>
            </a:pPr>
            <a:endParaRPr lang="en-GB" dirty="0"/>
          </a:p>
          <a:p>
            <a:pPr marL="0" indent="0">
              <a:buNone/>
            </a:pPr>
            <a:r>
              <a:rPr lang="en-GB" dirty="0"/>
              <a:t>Scholars suggest that global inequalities are caused by an unfair distribution of wealth. Despite this other researchers concern global inequalities with the imbalance of power and control through governance.</a:t>
            </a:r>
          </a:p>
          <a:p>
            <a:pPr marL="0" indent="0">
              <a:buNone/>
            </a:pPr>
            <a:endParaRPr lang="en-GB" dirty="0"/>
          </a:p>
          <a:p>
            <a:pPr marL="0" indent="0">
              <a:buNone/>
            </a:pPr>
            <a:endParaRPr lang="en-GB" dirty="0"/>
          </a:p>
          <a:p>
            <a:pPr marL="0" indent="0">
              <a:buNone/>
            </a:pPr>
            <a:r>
              <a:rPr lang="en-GB" sz="1200" dirty="0"/>
              <a:t>                                                                                                                                                                               (</a:t>
            </a:r>
            <a:r>
              <a:rPr lang="en-GB" sz="1200" dirty="0" err="1"/>
              <a:t>Milanovic</a:t>
            </a:r>
            <a:r>
              <a:rPr lang="en-GB" sz="1200" dirty="0"/>
              <a:t>, 2010) </a:t>
            </a:r>
          </a:p>
        </p:txBody>
      </p:sp>
    </p:spTree>
    <p:extLst>
      <p:ext uri="{BB962C8B-B14F-4D97-AF65-F5344CB8AC3E}">
        <p14:creationId xmlns:p14="http://schemas.microsoft.com/office/powerpoint/2010/main" val="101456559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0A604F-1267-49E3-8CE6-EAC14D0F7AF5}"/>
              </a:ext>
            </a:extLst>
          </p:cNvPr>
          <p:cNvSpPr>
            <a:spLocks noGrp="1"/>
          </p:cNvSpPr>
          <p:nvPr>
            <p:ph type="title"/>
          </p:nvPr>
        </p:nvSpPr>
        <p:spPr/>
        <p:txBody>
          <a:bodyPr/>
          <a:lstStyle/>
          <a:p>
            <a:r>
              <a:rPr lang="en-GB" dirty="0"/>
              <a:t>What is sustainable development?</a:t>
            </a:r>
          </a:p>
        </p:txBody>
      </p:sp>
      <p:sp>
        <p:nvSpPr>
          <p:cNvPr id="3" name="Content Placeholder 2">
            <a:extLst>
              <a:ext uri="{FF2B5EF4-FFF2-40B4-BE49-F238E27FC236}">
                <a16:creationId xmlns:a16="http://schemas.microsoft.com/office/drawing/2014/main" id="{D052AED4-6234-4614-AE31-C90A0D3DA689}"/>
              </a:ext>
            </a:extLst>
          </p:cNvPr>
          <p:cNvSpPr>
            <a:spLocks noGrp="1"/>
          </p:cNvSpPr>
          <p:nvPr>
            <p:ph idx="1"/>
          </p:nvPr>
        </p:nvSpPr>
        <p:spPr/>
        <p:txBody>
          <a:bodyPr/>
          <a:lstStyle/>
          <a:p>
            <a:pPr marL="0" indent="0">
              <a:buNone/>
            </a:pPr>
            <a:endParaRPr lang="en-GB" dirty="0"/>
          </a:p>
          <a:p>
            <a:pPr marL="0" indent="0">
              <a:buNone/>
            </a:pPr>
            <a:r>
              <a:rPr lang="en-GB" dirty="0"/>
              <a:t>Sustainable development is a phrase that concerns a variety of socio-economic development and environmental issues.</a:t>
            </a:r>
          </a:p>
          <a:p>
            <a:pPr marL="0" indent="0">
              <a:buNone/>
            </a:pPr>
            <a:endParaRPr lang="en-GB" dirty="0"/>
          </a:p>
          <a:p>
            <a:pPr marL="0" indent="0">
              <a:buNone/>
            </a:pPr>
            <a:endParaRPr lang="en-GB" dirty="0"/>
          </a:p>
          <a:p>
            <a:pPr marL="0" indent="0">
              <a:buNone/>
            </a:pPr>
            <a:r>
              <a:rPr lang="en-GB" sz="1200" dirty="0"/>
              <a:t>                                                                                                                                                    (Mellor, Hopwood and </a:t>
            </a:r>
            <a:r>
              <a:rPr lang="en-GB" sz="1200" dirty="0" err="1"/>
              <a:t>O’brien</a:t>
            </a:r>
            <a:r>
              <a:rPr lang="en-GB" sz="1200" dirty="0"/>
              <a:t> 2005)</a:t>
            </a:r>
          </a:p>
        </p:txBody>
      </p:sp>
    </p:spTree>
    <p:extLst>
      <p:ext uri="{BB962C8B-B14F-4D97-AF65-F5344CB8AC3E}">
        <p14:creationId xmlns:p14="http://schemas.microsoft.com/office/powerpoint/2010/main" val="114015167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3B0767-ADD6-4C9A-9705-B763B49C22CB}"/>
              </a:ext>
            </a:extLst>
          </p:cNvPr>
          <p:cNvSpPr>
            <a:spLocks noGrp="1"/>
          </p:cNvSpPr>
          <p:nvPr>
            <p:ph type="title"/>
          </p:nvPr>
        </p:nvSpPr>
        <p:spPr/>
        <p:txBody>
          <a:bodyPr/>
          <a:lstStyle/>
          <a:p>
            <a:r>
              <a:rPr lang="en-GB" dirty="0"/>
              <a:t>Ecofeminism and the role of power in social change &amp; sustainability</a:t>
            </a:r>
          </a:p>
        </p:txBody>
      </p:sp>
      <p:sp>
        <p:nvSpPr>
          <p:cNvPr id="3" name="Content Placeholder 2">
            <a:extLst>
              <a:ext uri="{FF2B5EF4-FFF2-40B4-BE49-F238E27FC236}">
                <a16:creationId xmlns:a16="http://schemas.microsoft.com/office/drawing/2014/main" id="{4D58F68C-9D34-4F65-92FB-D0B3001A014A}"/>
              </a:ext>
            </a:extLst>
          </p:cNvPr>
          <p:cNvSpPr>
            <a:spLocks noGrp="1"/>
          </p:cNvSpPr>
          <p:nvPr>
            <p:ph idx="1"/>
          </p:nvPr>
        </p:nvSpPr>
        <p:spPr/>
        <p:txBody>
          <a:bodyPr/>
          <a:lstStyle/>
          <a:p>
            <a:pPr marL="0" indent="0">
              <a:buNone/>
            </a:pPr>
            <a:endParaRPr lang="en-GB" dirty="0"/>
          </a:p>
          <a:p>
            <a:pPr marL="0" indent="0">
              <a:buNone/>
            </a:pPr>
            <a:r>
              <a:rPr lang="en-GB" dirty="0"/>
              <a:t>Ecofeminists argue that global issues stem from interrelated domination. They consider the world to be male gender bias and state that sustainability may be unreachable because of patriarchal capitalist society in which we live.</a:t>
            </a:r>
          </a:p>
          <a:p>
            <a:pPr marL="0" indent="0">
              <a:buNone/>
            </a:pPr>
            <a:endParaRPr lang="en-GB" dirty="0"/>
          </a:p>
          <a:p>
            <a:pPr marL="0" indent="0">
              <a:buNone/>
            </a:pPr>
            <a:r>
              <a:rPr lang="en-GB" sz="1200" dirty="0"/>
              <a:t>                         </a:t>
            </a:r>
          </a:p>
          <a:p>
            <a:pPr marL="0" indent="0">
              <a:buNone/>
            </a:pPr>
            <a:r>
              <a:rPr lang="en-GB" sz="1200" dirty="0"/>
              <a:t>                                                                                                                                                            (</a:t>
            </a:r>
            <a:r>
              <a:rPr lang="en-GB" sz="1200" dirty="0" err="1"/>
              <a:t>Leichenko</a:t>
            </a:r>
            <a:r>
              <a:rPr lang="en-GB" sz="1200" dirty="0"/>
              <a:t> and O'Brien, 2008)</a:t>
            </a:r>
          </a:p>
        </p:txBody>
      </p:sp>
    </p:spTree>
    <p:extLst>
      <p:ext uri="{BB962C8B-B14F-4D97-AF65-F5344CB8AC3E}">
        <p14:creationId xmlns:p14="http://schemas.microsoft.com/office/powerpoint/2010/main" val="80263445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42A773-951C-4691-959A-BC4D43A1F7DF}"/>
              </a:ext>
            </a:extLst>
          </p:cNvPr>
          <p:cNvSpPr>
            <a:spLocks noGrp="1"/>
          </p:cNvSpPr>
          <p:nvPr>
            <p:ph type="title"/>
          </p:nvPr>
        </p:nvSpPr>
        <p:spPr/>
        <p:txBody>
          <a:bodyPr/>
          <a:lstStyle/>
          <a:p>
            <a:r>
              <a:rPr lang="en-GB" dirty="0"/>
              <a:t>Importance of ESDGC for Wales</a:t>
            </a:r>
          </a:p>
        </p:txBody>
      </p:sp>
      <p:sp>
        <p:nvSpPr>
          <p:cNvPr id="3" name="Content Placeholder 2">
            <a:extLst>
              <a:ext uri="{FF2B5EF4-FFF2-40B4-BE49-F238E27FC236}">
                <a16:creationId xmlns:a16="http://schemas.microsoft.com/office/drawing/2014/main" id="{1A497128-C212-4007-9257-56B869941D4B}"/>
              </a:ext>
            </a:extLst>
          </p:cNvPr>
          <p:cNvSpPr>
            <a:spLocks noGrp="1"/>
          </p:cNvSpPr>
          <p:nvPr>
            <p:ph idx="1"/>
          </p:nvPr>
        </p:nvSpPr>
        <p:spPr/>
        <p:txBody>
          <a:bodyPr/>
          <a:lstStyle/>
          <a:p>
            <a:pPr marL="0" indent="0">
              <a:buNone/>
            </a:pPr>
            <a:endParaRPr lang="en-GB" dirty="0"/>
          </a:p>
          <a:p>
            <a:pPr marL="0" indent="0">
              <a:buNone/>
            </a:pPr>
            <a:r>
              <a:rPr lang="en-GB" dirty="0"/>
              <a:t>The importance of ESDGC for Wales can be to break the barriers that pose challenges for ethnic communities, diversity of cultures and economic challenges. To become more aware of global issues and become more globally connected.</a:t>
            </a:r>
          </a:p>
          <a:p>
            <a:pPr marL="0" indent="0">
              <a:buNone/>
            </a:pPr>
            <a:endParaRPr lang="en-GB" dirty="0"/>
          </a:p>
          <a:p>
            <a:pPr marL="0" indent="0">
              <a:buNone/>
            </a:pPr>
            <a:endParaRPr lang="en-GB" dirty="0"/>
          </a:p>
          <a:p>
            <a:pPr marL="0" indent="0">
              <a:buNone/>
            </a:pPr>
            <a:r>
              <a:rPr lang="en-GB" sz="1200" dirty="0"/>
              <a:t>                                                                                                                                                                                    (Smith, 2016)</a:t>
            </a:r>
          </a:p>
        </p:txBody>
      </p:sp>
    </p:spTree>
    <p:extLst>
      <p:ext uri="{BB962C8B-B14F-4D97-AF65-F5344CB8AC3E}">
        <p14:creationId xmlns:p14="http://schemas.microsoft.com/office/powerpoint/2010/main" val="42794781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9AAD61-16DC-4053-8DF4-48EC1E33F0C5}"/>
              </a:ext>
            </a:extLst>
          </p:cNvPr>
          <p:cNvSpPr>
            <a:spLocks noGrp="1"/>
          </p:cNvSpPr>
          <p:nvPr>
            <p:ph type="title"/>
          </p:nvPr>
        </p:nvSpPr>
        <p:spPr/>
        <p:txBody>
          <a:bodyPr/>
          <a:lstStyle/>
          <a:p>
            <a:r>
              <a:rPr lang="en-GB" dirty="0"/>
              <a:t>How does ESDGC reduce Global Inequalities?</a:t>
            </a:r>
          </a:p>
        </p:txBody>
      </p:sp>
      <p:sp>
        <p:nvSpPr>
          <p:cNvPr id="3" name="Content Placeholder 2">
            <a:extLst>
              <a:ext uri="{FF2B5EF4-FFF2-40B4-BE49-F238E27FC236}">
                <a16:creationId xmlns:a16="http://schemas.microsoft.com/office/drawing/2014/main" id="{77AC35F2-80D8-436D-AC67-74A85C9A620D}"/>
              </a:ext>
            </a:extLst>
          </p:cNvPr>
          <p:cNvSpPr>
            <a:spLocks noGrp="1"/>
          </p:cNvSpPr>
          <p:nvPr>
            <p:ph idx="1"/>
          </p:nvPr>
        </p:nvSpPr>
        <p:spPr/>
        <p:txBody>
          <a:bodyPr/>
          <a:lstStyle/>
          <a:p>
            <a:pPr marL="0" indent="0">
              <a:buNone/>
            </a:pPr>
            <a:endParaRPr lang="en-GB" dirty="0"/>
          </a:p>
          <a:p>
            <a:pPr marL="0" indent="0">
              <a:buNone/>
            </a:pPr>
            <a:r>
              <a:rPr lang="en-GB" dirty="0"/>
              <a:t>ESDGC hopes to teach children to become more aware of inequalities on a global scale and learn to become more sustainable humans and reduce the impacts of global inequalities.</a:t>
            </a:r>
          </a:p>
          <a:p>
            <a:pPr marL="0" indent="0">
              <a:buNone/>
            </a:pPr>
            <a:endParaRPr lang="en-GB" dirty="0"/>
          </a:p>
          <a:p>
            <a:pPr marL="0" indent="0">
              <a:buNone/>
            </a:pPr>
            <a:endParaRPr lang="en-GB" dirty="0"/>
          </a:p>
          <a:p>
            <a:pPr marL="0" indent="0">
              <a:buNone/>
            </a:pPr>
            <a:r>
              <a:rPr lang="en-GB" sz="1200" dirty="0"/>
              <a:t>                                                                                                                                                                                    (</a:t>
            </a:r>
            <a:r>
              <a:rPr lang="en-GB" sz="1200" dirty="0" err="1"/>
              <a:t>Pikett</a:t>
            </a:r>
            <a:r>
              <a:rPr lang="en-GB" sz="1200" dirty="0"/>
              <a:t>, 2015)</a:t>
            </a:r>
          </a:p>
        </p:txBody>
      </p:sp>
    </p:spTree>
    <p:extLst>
      <p:ext uri="{BB962C8B-B14F-4D97-AF65-F5344CB8AC3E}">
        <p14:creationId xmlns:p14="http://schemas.microsoft.com/office/powerpoint/2010/main" val="362992528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9C2901-9E68-4453-AA0E-BCB8B8FB8736}"/>
              </a:ext>
            </a:extLst>
          </p:cNvPr>
          <p:cNvSpPr>
            <a:spLocks noGrp="1"/>
          </p:cNvSpPr>
          <p:nvPr>
            <p:ph type="title"/>
          </p:nvPr>
        </p:nvSpPr>
        <p:spPr/>
        <p:txBody>
          <a:bodyPr/>
          <a:lstStyle/>
          <a:p>
            <a:r>
              <a:rPr lang="en-GB" dirty="0"/>
              <a:t>How is society becoming more globally connected?</a:t>
            </a:r>
          </a:p>
        </p:txBody>
      </p:sp>
      <p:sp>
        <p:nvSpPr>
          <p:cNvPr id="3" name="Content Placeholder 2">
            <a:extLst>
              <a:ext uri="{FF2B5EF4-FFF2-40B4-BE49-F238E27FC236}">
                <a16:creationId xmlns:a16="http://schemas.microsoft.com/office/drawing/2014/main" id="{7106E706-2F56-401D-AD24-21E873D98CDB}"/>
              </a:ext>
            </a:extLst>
          </p:cNvPr>
          <p:cNvSpPr>
            <a:spLocks noGrp="1"/>
          </p:cNvSpPr>
          <p:nvPr>
            <p:ph idx="1"/>
          </p:nvPr>
        </p:nvSpPr>
        <p:spPr/>
        <p:txBody>
          <a:bodyPr/>
          <a:lstStyle/>
          <a:p>
            <a:pPr marL="0" indent="0">
              <a:buNone/>
            </a:pPr>
            <a:endParaRPr lang="en-GB" dirty="0"/>
          </a:p>
          <a:p>
            <a:pPr marL="0" indent="0">
              <a:buNone/>
            </a:pPr>
            <a:r>
              <a:rPr lang="en-GB" dirty="0"/>
              <a:t>The availability of the internet is considered to have played a part in making the world more connected and enabling countries to become more culturally, economically and politically connected.</a:t>
            </a:r>
          </a:p>
          <a:p>
            <a:pPr marL="0" indent="0">
              <a:buNone/>
            </a:pPr>
            <a:endParaRPr lang="en-GB" dirty="0"/>
          </a:p>
          <a:p>
            <a:pPr marL="0" indent="0">
              <a:buNone/>
            </a:pPr>
            <a:endParaRPr lang="en-GB" dirty="0"/>
          </a:p>
          <a:p>
            <a:pPr marL="0" indent="0">
              <a:buNone/>
            </a:pPr>
            <a:r>
              <a:rPr lang="en-GB" sz="1200" dirty="0"/>
              <a:t>                                                                                                                                                                  (Tooms and </a:t>
            </a:r>
            <a:r>
              <a:rPr lang="en-GB" sz="1200" dirty="0" err="1"/>
              <a:t>Boske</a:t>
            </a:r>
            <a:r>
              <a:rPr lang="en-GB" sz="1200" dirty="0"/>
              <a:t>, 2010)</a:t>
            </a:r>
          </a:p>
        </p:txBody>
      </p:sp>
    </p:spTree>
    <p:extLst>
      <p:ext uri="{BB962C8B-B14F-4D97-AF65-F5344CB8AC3E}">
        <p14:creationId xmlns:p14="http://schemas.microsoft.com/office/powerpoint/2010/main" val="14974471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BECE08-180D-483C-A942-3F93848BF3AF}"/>
              </a:ext>
            </a:extLst>
          </p:cNvPr>
          <p:cNvSpPr>
            <a:spLocks noGrp="1"/>
          </p:cNvSpPr>
          <p:nvPr>
            <p:ph type="title"/>
          </p:nvPr>
        </p:nvSpPr>
        <p:spPr/>
        <p:txBody>
          <a:bodyPr/>
          <a:lstStyle/>
          <a:p>
            <a:r>
              <a:rPr lang="en-GB" dirty="0"/>
              <a:t>Conclusion</a:t>
            </a:r>
          </a:p>
        </p:txBody>
      </p:sp>
      <p:sp>
        <p:nvSpPr>
          <p:cNvPr id="3" name="Content Placeholder 2">
            <a:extLst>
              <a:ext uri="{FF2B5EF4-FFF2-40B4-BE49-F238E27FC236}">
                <a16:creationId xmlns:a16="http://schemas.microsoft.com/office/drawing/2014/main" id="{D15C9786-8D57-476F-BCA5-0F7CD2E14BAB}"/>
              </a:ext>
            </a:extLst>
          </p:cNvPr>
          <p:cNvSpPr>
            <a:spLocks noGrp="1"/>
          </p:cNvSpPr>
          <p:nvPr>
            <p:ph idx="1"/>
          </p:nvPr>
        </p:nvSpPr>
        <p:spPr/>
        <p:txBody>
          <a:bodyPr/>
          <a:lstStyle/>
          <a:p>
            <a:pPr marL="0" indent="0">
              <a:buNone/>
            </a:pPr>
            <a:r>
              <a:rPr lang="en-GB" dirty="0"/>
              <a:t>ESDGC should be an important part of the curriculum. More needs to be done in implementing it or making it in to a core subject. Global inequalities appear to be a big issue and power and wealth contribute to this by being unfairly distributed. More needs to be done to make the world more equal and sustainable. We need to look after the planet and the people and big changes need to be  made to make this happen.</a:t>
            </a:r>
          </a:p>
        </p:txBody>
      </p:sp>
    </p:spTree>
    <p:extLst>
      <p:ext uri="{BB962C8B-B14F-4D97-AF65-F5344CB8AC3E}">
        <p14:creationId xmlns:p14="http://schemas.microsoft.com/office/powerpoint/2010/main" val="220347573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1CB1BC-5911-48E2-90C2-651B5870B005}"/>
              </a:ext>
            </a:extLst>
          </p:cNvPr>
          <p:cNvSpPr>
            <a:spLocks noGrp="1"/>
          </p:cNvSpPr>
          <p:nvPr>
            <p:ph type="title"/>
          </p:nvPr>
        </p:nvSpPr>
        <p:spPr/>
        <p:txBody>
          <a:bodyPr/>
          <a:lstStyle/>
          <a:p>
            <a:r>
              <a:rPr lang="en-GB" dirty="0"/>
              <a:t>Reference List</a:t>
            </a:r>
          </a:p>
        </p:txBody>
      </p:sp>
      <p:sp>
        <p:nvSpPr>
          <p:cNvPr id="3" name="Content Placeholder 2">
            <a:extLst>
              <a:ext uri="{FF2B5EF4-FFF2-40B4-BE49-F238E27FC236}">
                <a16:creationId xmlns:a16="http://schemas.microsoft.com/office/drawing/2014/main" id="{73D69A45-80A7-4084-A9F0-5A359A452EB4}"/>
              </a:ext>
            </a:extLst>
          </p:cNvPr>
          <p:cNvSpPr>
            <a:spLocks noGrp="1"/>
          </p:cNvSpPr>
          <p:nvPr>
            <p:ph idx="1"/>
          </p:nvPr>
        </p:nvSpPr>
        <p:spPr/>
        <p:txBody>
          <a:bodyPr>
            <a:normAutofit/>
          </a:bodyPr>
          <a:lstStyle/>
          <a:p>
            <a:pPr marL="0" indent="0">
              <a:buNone/>
            </a:pPr>
            <a:r>
              <a:rPr lang="en-GB" sz="1400" dirty="0" err="1"/>
              <a:t>Gov.wales</a:t>
            </a:r>
            <a:r>
              <a:rPr lang="en-GB" sz="1400" dirty="0"/>
              <a:t>. (2008) </a:t>
            </a:r>
            <a:r>
              <a:rPr lang="en-GB" sz="1400" i="1" dirty="0"/>
              <a:t>Education for Sustainable Development and Global Citizenship Information for teacher trainees and new teachers in Wales. </a:t>
            </a:r>
            <a:r>
              <a:rPr lang="en-GB" sz="1400" dirty="0"/>
              <a:t>Available at: http://learning.gov.wales/docs/learningwales/publications/081204infoteachertraineesen.pdf (Accessed: 25 April 2018).</a:t>
            </a:r>
          </a:p>
          <a:p>
            <a:pPr marL="0" indent="0">
              <a:buNone/>
            </a:pPr>
            <a:endParaRPr lang="en-GB" sz="1400" dirty="0"/>
          </a:p>
          <a:p>
            <a:pPr marL="0" indent="0">
              <a:buNone/>
            </a:pPr>
            <a:r>
              <a:rPr lang="en-GB" sz="1400" dirty="0"/>
              <a:t>Gov.uk. (2017) </a:t>
            </a:r>
            <a:r>
              <a:rPr lang="en-GB" sz="1400" i="1" dirty="0"/>
              <a:t>Education for Sustainable Development &amp; Global Citizenship. </a:t>
            </a:r>
            <a:r>
              <a:rPr lang="en-GB" sz="1400" dirty="0"/>
              <a:t>Available at: your.caerphilly.gov.uk/.../328%20Adult%20Community%20Learning%20ESDGC%2 (Accessed: 04 May 2018).</a:t>
            </a:r>
          </a:p>
          <a:p>
            <a:pPr marL="0" indent="0">
              <a:buNone/>
            </a:pPr>
            <a:endParaRPr lang="en-GB" sz="1400" dirty="0"/>
          </a:p>
          <a:p>
            <a:pPr marL="0" indent="0">
              <a:buNone/>
            </a:pPr>
            <a:r>
              <a:rPr lang="en-GB" sz="1400" dirty="0"/>
              <a:t>Inequality.org. (2017) </a:t>
            </a:r>
            <a:r>
              <a:rPr lang="en-GB" sz="1400" i="1" dirty="0"/>
              <a:t>Global  Inequality.</a:t>
            </a:r>
            <a:r>
              <a:rPr lang="en-GB" sz="1400" dirty="0"/>
              <a:t>  Available at: https://inequality.org/facts/global-inequality/ (Accessed: 02 May 2018).</a:t>
            </a:r>
          </a:p>
          <a:p>
            <a:pPr marL="0" indent="0">
              <a:buNone/>
            </a:pPr>
            <a:endParaRPr lang="en-GB" sz="1400" dirty="0"/>
          </a:p>
          <a:p>
            <a:pPr marL="0" indent="0">
              <a:buNone/>
            </a:pPr>
            <a:r>
              <a:rPr lang="en-GB" sz="1400" dirty="0" err="1"/>
              <a:t>Leichenko,R</a:t>
            </a:r>
            <a:r>
              <a:rPr lang="en-GB" sz="1400" dirty="0"/>
              <a:t>. and O'Brien, K. (2008) </a:t>
            </a:r>
            <a:r>
              <a:rPr lang="en-GB" sz="1400" i="1" dirty="0"/>
              <a:t>Environmental Change and Globalization: Doubles Exposures. </a:t>
            </a:r>
            <a:r>
              <a:rPr lang="en-GB" sz="1400" dirty="0"/>
              <a:t>Oxford: Oxford University Press.</a:t>
            </a:r>
          </a:p>
          <a:p>
            <a:pPr marL="0" indent="0">
              <a:buNone/>
            </a:pPr>
            <a:endParaRPr lang="en-GB" sz="1400" dirty="0"/>
          </a:p>
        </p:txBody>
      </p:sp>
    </p:spTree>
    <p:extLst>
      <p:ext uri="{BB962C8B-B14F-4D97-AF65-F5344CB8AC3E}">
        <p14:creationId xmlns:p14="http://schemas.microsoft.com/office/powerpoint/2010/main" val="134091011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45B14F-DF75-4A9F-A5EC-F571C5BB473E}"/>
              </a:ext>
            </a:extLst>
          </p:cNvPr>
          <p:cNvSpPr>
            <a:spLocks noGrp="1"/>
          </p:cNvSpPr>
          <p:nvPr>
            <p:ph type="title"/>
          </p:nvPr>
        </p:nvSpPr>
        <p:spPr/>
        <p:txBody>
          <a:bodyPr/>
          <a:lstStyle/>
          <a:p>
            <a:r>
              <a:rPr lang="en-GB" dirty="0"/>
              <a:t>Reference List</a:t>
            </a:r>
          </a:p>
        </p:txBody>
      </p:sp>
      <p:sp>
        <p:nvSpPr>
          <p:cNvPr id="3" name="Content Placeholder 2">
            <a:extLst>
              <a:ext uri="{FF2B5EF4-FFF2-40B4-BE49-F238E27FC236}">
                <a16:creationId xmlns:a16="http://schemas.microsoft.com/office/drawing/2014/main" id="{63B11F06-17DF-4DB8-AE3E-855B9E16620D}"/>
              </a:ext>
            </a:extLst>
          </p:cNvPr>
          <p:cNvSpPr>
            <a:spLocks noGrp="1"/>
          </p:cNvSpPr>
          <p:nvPr>
            <p:ph idx="1"/>
          </p:nvPr>
        </p:nvSpPr>
        <p:spPr/>
        <p:txBody>
          <a:bodyPr>
            <a:normAutofit/>
          </a:bodyPr>
          <a:lstStyle/>
          <a:p>
            <a:pPr marL="0" indent="0">
              <a:buNone/>
            </a:pPr>
            <a:r>
              <a:rPr lang="en-GB" sz="1400" dirty="0"/>
              <a:t>Mellor, M., Hopwood, B. and </a:t>
            </a:r>
            <a:r>
              <a:rPr lang="en-GB" sz="1400" dirty="0" err="1"/>
              <a:t>O’brien</a:t>
            </a:r>
            <a:r>
              <a:rPr lang="en-GB" sz="1400" dirty="0"/>
              <a:t>, G. (2005) ‘Sustainable development: mapping different approaches’, </a:t>
            </a:r>
            <a:r>
              <a:rPr lang="en-GB" sz="1400" i="1" dirty="0"/>
              <a:t>Sustainable Development</a:t>
            </a:r>
            <a:r>
              <a:rPr lang="en-GB" sz="1400" dirty="0"/>
              <a:t>, 13. pp. 38-52. Available at: </a:t>
            </a:r>
            <a:r>
              <a:rPr lang="en-GB" sz="1400" dirty="0">
                <a:hlinkClick r:id="rId2"/>
              </a:rPr>
              <a:t>http://nrl.northumbria.ac.uk/9387/1/Mapping_Sustainable_Development.pdf</a:t>
            </a:r>
            <a:r>
              <a:rPr lang="en-GB" sz="1400" dirty="0"/>
              <a:t> (Accessed: 04 May 2018). </a:t>
            </a:r>
          </a:p>
          <a:p>
            <a:pPr marL="0" indent="0">
              <a:buNone/>
            </a:pPr>
            <a:endParaRPr lang="en-GB" sz="1400" dirty="0"/>
          </a:p>
          <a:p>
            <a:pPr marL="0" indent="0">
              <a:buNone/>
            </a:pPr>
            <a:r>
              <a:rPr lang="en-GB" sz="1400" dirty="0" err="1"/>
              <a:t>Milanovic</a:t>
            </a:r>
            <a:r>
              <a:rPr lang="en-GB" sz="1400" dirty="0"/>
              <a:t>, B. (2010) </a:t>
            </a:r>
            <a:r>
              <a:rPr lang="en-GB" sz="1400" i="1" dirty="0"/>
              <a:t>The Haves and the Have-Nots: A Brief and Idiosyncratic History of Global Inequality. </a:t>
            </a:r>
            <a:r>
              <a:rPr lang="en-GB" sz="1400" dirty="0"/>
              <a:t>New York: Perseus Book Group.</a:t>
            </a:r>
          </a:p>
          <a:p>
            <a:pPr marL="0" indent="0">
              <a:buNone/>
            </a:pPr>
            <a:endParaRPr lang="en-GB" sz="1400" dirty="0"/>
          </a:p>
          <a:p>
            <a:pPr marL="0" indent="0">
              <a:buNone/>
            </a:pPr>
            <a:r>
              <a:rPr lang="en-GB" sz="1400" dirty="0" err="1"/>
              <a:t>Pikett</a:t>
            </a:r>
            <a:r>
              <a:rPr lang="en-GB" sz="1400" dirty="0"/>
              <a:t>, K. (2015) </a:t>
            </a:r>
            <a:r>
              <a:rPr lang="en-GB" sz="1400" i="1" dirty="0"/>
              <a:t>5 reasons why we need to reduce global inequality. </a:t>
            </a:r>
            <a:r>
              <a:rPr lang="en-GB" sz="1400" dirty="0"/>
              <a:t>Available at: </a:t>
            </a:r>
            <a:r>
              <a:rPr lang="en-GB" sz="1400" dirty="0">
                <a:hlinkClick r:id="rId3"/>
              </a:rPr>
              <a:t>https://www.weforum.org/agenda/2015/09/5-reasons-why-we-need-to-reduce-global-inequality/</a:t>
            </a:r>
            <a:r>
              <a:rPr lang="en-GB" sz="1400" dirty="0"/>
              <a:t> (Accessed: 07 May 2018).</a:t>
            </a:r>
          </a:p>
          <a:p>
            <a:pPr marL="0" indent="0">
              <a:buNone/>
            </a:pPr>
            <a:endParaRPr lang="en-GB" sz="1400" dirty="0"/>
          </a:p>
          <a:p>
            <a:pPr marL="0" indent="0">
              <a:buNone/>
            </a:pPr>
            <a:r>
              <a:rPr lang="en-GB" sz="1400" dirty="0"/>
              <a:t>Smith, K. (2016) </a:t>
            </a:r>
            <a:r>
              <a:rPr lang="en-GB" sz="1400" i="1" dirty="0"/>
              <a:t>Curriculum, Culture and Citizenship Education in Wales. </a:t>
            </a:r>
            <a:r>
              <a:rPr lang="en-GB" sz="1400" dirty="0"/>
              <a:t>London: Palgrave Macmillan.</a:t>
            </a:r>
          </a:p>
          <a:p>
            <a:pPr marL="0" indent="0">
              <a:buNone/>
            </a:pPr>
            <a:endParaRPr lang="en-GB" sz="1400" dirty="0"/>
          </a:p>
          <a:p>
            <a:pPr marL="0" indent="0">
              <a:buNone/>
            </a:pPr>
            <a:endParaRPr lang="en-GB" sz="1400" dirty="0"/>
          </a:p>
          <a:p>
            <a:pPr marL="0" indent="0">
              <a:buNone/>
            </a:pPr>
            <a:endParaRPr lang="en-GB" sz="1400" dirty="0"/>
          </a:p>
          <a:p>
            <a:pPr marL="0" indent="0">
              <a:buNone/>
            </a:pPr>
            <a:endParaRPr lang="en-GB" sz="1400" dirty="0"/>
          </a:p>
        </p:txBody>
      </p:sp>
    </p:spTree>
    <p:extLst>
      <p:ext uri="{BB962C8B-B14F-4D97-AF65-F5344CB8AC3E}">
        <p14:creationId xmlns:p14="http://schemas.microsoft.com/office/powerpoint/2010/main" val="97566826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A5D99C-C356-4C0B-BE16-21D8524E5FC6}"/>
              </a:ext>
            </a:extLst>
          </p:cNvPr>
          <p:cNvSpPr>
            <a:spLocks noGrp="1"/>
          </p:cNvSpPr>
          <p:nvPr>
            <p:ph type="title"/>
          </p:nvPr>
        </p:nvSpPr>
        <p:spPr/>
        <p:txBody>
          <a:bodyPr/>
          <a:lstStyle/>
          <a:p>
            <a:r>
              <a:rPr lang="en-GB" dirty="0"/>
              <a:t>Reference List</a:t>
            </a:r>
          </a:p>
        </p:txBody>
      </p:sp>
      <p:sp>
        <p:nvSpPr>
          <p:cNvPr id="3" name="Content Placeholder 2">
            <a:extLst>
              <a:ext uri="{FF2B5EF4-FFF2-40B4-BE49-F238E27FC236}">
                <a16:creationId xmlns:a16="http://schemas.microsoft.com/office/drawing/2014/main" id="{00A413FF-E589-4222-B29D-3BE366B1AC77}"/>
              </a:ext>
            </a:extLst>
          </p:cNvPr>
          <p:cNvSpPr>
            <a:spLocks noGrp="1"/>
          </p:cNvSpPr>
          <p:nvPr>
            <p:ph idx="1"/>
          </p:nvPr>
        </p:nvSpPr>
        <p:spPr/>
        <p:txBody>
          <a:bodyPr>
            <a:normAutofit/>
          </a:bodyPr>
          <a:lstStyle/>
          <a:p>
            <a:pPr marL="0" indent="0">
              <a:buNone/>
            </a:pPr>
            <a:r>
              <a:rPr lang="en-GB" sz="1400" dirty="0"/>
              <a:t>Tooms, A. and </a:t>
            </a:r>
            <a:r>
              <a:rPr lang="en-GB" sz="1400" dirty="0" err="1"/>
              <a:t>Boske</a:t>
            </a:r>
            <a:r>
              <a:rPr lang="en-GB" sz="1400" dirty="0"/>
              <a:t>, C. (2010) </a:t>
            </a:r>
            <a:r>
              <a:rPr lang="en-GB" sz="1400" i="1" dirty="0"/>
              <a:t>Bridge Leadership: Connecting Educational Leadership and Social Justice to Improve Schools. </a:t>
            </a:r>
            <a:r>
              <a:rPr lang="en-GB" sz="1400" dirty="0"/>
              <a:t>USA: Information Age Publishing, Inc.</a:t>
            </a:r>
          </a:p>
        </p:txBody>
      </p:sp>
    </p:spTree>
    <p:extLst>
      <p:ext uri="{BB962C8B-B14F-4D97-AF65-F5344CB8AC3E}">
        <p14:creationId xmlns:p14="http://schemas.microsoft.com/office/powerpoint/2010/main" val="433639363"/>
      </p:ext>
    </p:extLst>
  </p:cSld>
  <p:clrMapOvr>
    <a:masterClrMapping/>
  </p:clrMapOvr>
</p:sld>
</file>

<file path=ppt/theme/theme1.xml><?xml version="1.0" encoding="utf-8"?>
<a:theme xmlns:a="http://schemas.openxmlformats.org/drawingml/2006/main" name="Berlin">
  <a:themeElements>
    <a:clrScheme name="Berlin">
      <a:dk1>
        <a:sysClr val="windowText" lastClr="000000"/>
      </a:dk1>
      <a:lt1>
        <a:sysClr val="window" lastClr="FFFFFF"/>
      </a:lt1>
      <a:dk2>
        <a:srgbClr val="8D4585"/>
      </a:dk2>
      <a:lt2>
        <a:srgbClr val="E7E6E6"/>
      </a:lt2>
      <a:accent1>
        <a:srgbClr val="F35AE6"/>
      </a:accent1>
      <a:accent2>
        <a:srgbClr val="FC5283"/>
      </a:accent2>
      <a:accent3>
        <a:srgbClr val="F67C64"/>
      </a:accent3>
      <a:accent4>
        <a:srgbClr val="F89F65"/>
      </a:accent4>
      <a:accent5>
        <a:srgbClr val="55C6BA"/>
      </a:accent5>
      <a:accent6>
        <a:srgbClr val="84A3FD"/>
      </a:accent6>
      <a:hlink>
        <a:srgbClr val="6ED4F6"/>
      </a:hlink>
      <a:folHlink>
        <a:srgbClr val="9FECFC"/>
      </a:folHlink>
    </a:clrScheme>
    <a:fontScheme name="Berlin">
      <a:majorFont>
        <a:latin typeface="Trebuchet MS" panose="020B0603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rebuchet MS" panose="020B0603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Berlin">
      <a:fillStyleLst>
        <a:solidFill>
          <a:schemeClr val="phClr"/>
        </a:solidFill>
        <a:gradFill rotWithShape="1">
          <a:gsLst>
            <a:gs pos="0">
              <a:schemeClr val="phClr">
                <a:tint val="60000"/>
                <a:satMod val="100000"/>
                <a:lumMod val="110000"/>
              </a:schemeClr>
            </a:gs>
            <a:gs pos="100000">
              <a:schemeClr val="phClr">
                <a:tint val="70000"/>
                <a:satMod val="100000"/>
                <a:lumMod val="100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6000"/>
                <a:shade val="100000"/>
                <a:hueMod val="106000"/>
                <a:satMod val="220000"/>
                <a:lumMod val="140000"/>
              </a:schemeClr>
            </a:gs>
            <a:gs pos="50000">
              <a:schemeClr val="phClr">
                <a:shade val="100000"/>
                <a:hueMod val="100000"/>
                <a:satMod val="110000"/>
                <a:lumMod val="130000"/>
              </a:schemeClr>
            </a:gs>
            <a:gs pos="100000">
              <a:schemeClr val="phClr">
                <a:shade val="69000"/>
                <a:hueMod val="88000"/>
                <a:satMod val="160000"/>
                <a:lumMod val="69000"/>
              </a:schemeClr>
            </a:gs>
          </a:gsLst>
          <a:lin ang="2520000" scaled="0"/>
        </a:gradFill>
      </a:bgFillStyleLst>
    </a:fmtScheme>
  </a:themeElements>
  <a:objectDefaults/>
  <a:extraClrSchemeLst/>
  <a:extLst>
    <a:ext uri="{05A4C25C-085E-4340-85A3-A5531E510DB2}">
      <thm15:themeFamily xmlns:thm15="http://schemas.microsoft.com/office/thememl/2012/main" name="Berlin" id="{7B5DBA9E-B069-418E-9360-A61BDD0615A4}" vid="{7D30EEFE-7128-4DE5-8A0D-8D4EF32CB0AF}"/>
    </a:ext>
  </a:extLst>
</a:theme>
</file>

<file path=docProps/app.xml><?xml version="1.0" encoding="utf-8"?>
<Properties xmlns="http://schemas.openxmlformats.org/officeDocument/2006/extended-properties" xmlns:vt="http://schemas.openxmlformats.org/officeDocument/2006/docPropsVTypes">
  <Template>TM04033917[[fn=Berlin]]</Template>
  <TotalTime>578</TotalTime>
  <Words>999</Words>
  <Application>Microsoft Office PowerPoint</Application>
  <PresentationFormat>Widescreen</PresentationFormat>
  <Paragraphs>93</Paragraphs>
  <Slides>16</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16</vt:i4>
      </vt:variant>
    </vt:vector>
  </HeadingPairs>
  <TitlesOfParts>
    <vt:vector size="19" baseType="lpstr">
      <vt:lpstr>Arial</vt:lpstr>
      <vt:lpstr>Trebuchet MS</vt:lpstr>
      <vt:lpstr>Berlin</vt:lpstr>
      <vt:lpstr>How does the concept of ESDGC (Education for Sustainable Development and Global Citizenship) contribute to reducing global inequalities? What are the ESDGC? What are the global inequalities? </vt:lpstr>
      <vt:lpstr>Introduction</vt:lpstr>
      <vt:lpstr>What is Education for Sustainable Development and Global Citizenship?</vt:lpstr>
      <vt:lpstr>ESDGC and other British countries?</vt:lpstr>
      <vt:lpstr>What is the aim of ESDGC?</vt:lpstr>
      <vt:lpstr>What are Global Inequalities?</vt:lpstr>
      <vt:lpstr>What causes global inequalities?</vt:lpstr>
      <vt:lpstr>What is sustainable development?</vt:lpstr>
      <vt:lpstr>Ecofeminism and the role of power in social change &amp; sustainability</vt:lpstr>
      <vt:lpstr>Importance of ESDGC for Wales</vt:lpstr>
      <vt:lpstr>How does ESDGC reduce Global Inequalities?</vt:lpstr>
      <vt:lpstr>How is society becoming more globally connected?</vt:lpstr>
      <vt:lpstr>Conclusion</vt:lpstr>
      <vt:lpstr>Reference List</vt:lpstr>
      <vt:lpstr>Reference List</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How does the concept of ESDGC (Education for Sustainable Development and Global Citizenship) contribute to reducing global inequalities? What are the ESDGC? What are the global inequalities?</dc:title>
  <dc:creator>Natalie Williams (1601525)</dc:creator>
  <cp:lastModifiedBy>Natalie Williams (1601525)</cp:lastModifiedBy>
  <cp:revision>27</cp:revision>
  <dcterms:created xsi:type="dcterms:W3CDTF">2018-04-25T10:50:17Z</dcterms:created>
  <dcterms:modified xsi:type="dcterms:W3CDTF">2018-05-07T12:54:55Z</dcterms:modified>
</cp:coreProperties>
</file>