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302" r:id="rId2"/>
    <p:sldId id="301" r:id="rId3"/>
    <p:sldId id="300" r:id="rId4"/>
    <p:sldId id="299" r:id="rId5"/>
    <p:sldId id="298" r:id="rId6"/>
    <p:sldId id="297" r:id="rId7"/>
    <p:sldId id="295" r:id="rId8"/>
    <p:sldId id="294" r:id="rId9"/>
    <p:sldId id="293" r:id="rId10"/>
    <p:sldId id="292" r:id="rId11"/>
    <p:sldId id="291" r:id="rId12"/>
    <p:sldId id="288" r:id="rId13"/>
    <p:sldId id="28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70196" autoAdjust="0"/>
  </p:normalViewPr>
  <p:slideViewPr>
    <p:cSldViewPr snapToGrid="0">
      <p:cViewPr varScale="1">
        <p:scale>
          <a:sx n="56" d="100"/>
          <a:sy n="56" d="100"/>
        </p:scale>
        <p:origin x="875" y="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F6A779-9796-461F-AB3A-AD3E0AFB2BEB}" type="doc">
      <dgm:prSet loTypeId="urn:microsoft.com/office/officeart/2005/8/layout/pyramid4" loCatId="pyramid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4D6F9574-BAC9-4FCB-8632-D8F38F1CBB6B}">
      <dgm:prSet phldrT="[Text]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Congruence</a:t>
          </a: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Authenticity and Realness</a:t>
          </a: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D86E43-0335-4047-9A71-45EBDB330C47}" type="parTrans" cxnId="{B7404A24-2567-4903-AA4E-5D2CA1966191}">
      <dgm:prSet/>
      <dgm:spPr/>
      <dgm:t>
        <a:bodyPr/>
        <a:lstStyle/>
        <a:p>
          <a:endParaRPr lang="en-GB"/>
        </a:p>
      </dgm:t>
    </dgm:pt>
    <dgm:pt modelId="{48507D37-3887-43DB-BB48-1C7BB090EBF8}" type="sibTrans" cxnId="{B7404A24-2567-4903-AA4E-5D2CA1966191}">
      <dgm:prSet/>
      <dgm:spPr/>
      <dgm:t>
        <a:bodyPr/>
        <a:lstStyle/>
        <a:p>
          <a:endParaRPr lang="en-GB"/>
        </a:p>
      </dgm:t>
    </dgm:pt>
    <dgm:pt modelId="{9E394D57-DB62-4948-82AC-104FC34756D9}">
      <dgm:prSet phldrT="[Text]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Empathy</a:t>
          </a: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Process of Understanding</a:t>
          </a:r>
        </a:p>
      </dgm:t>
    </dgm:pt>
    <dgm:pt modelId="{F3C783DA-C44E-4F6D-B50A-A762C4844F93}" type="parTrans" cxnId="{9B971BA2-9948-48B7-B1FB-FF1414236BF9}">
      <dgm:prSet/>
      <dgm:spPr/>
      <dgm:t>
        <a:bodyPr/>
        <a:lstStyle/>
        <a:p>
          <a:endParaRPr lang="en-GB"/>
        </a:p>
      </dgm:t>
    </dgm:pt>
    <dgm:pt modelId="{3FB5522B-9487-4D7D-A80B-913B5C07C051}" type="sibTrans" cxnId="{9B971BA2-9948-48B7-B1FB-FF1414236BF9}">
      <dgm:prSet/>
      <dgm:spPr/>
      <dgm:t>
        <a:bodyPr/>
        <a:lstStyle/>
        <a:p>
          <a:endParaRPr lang="en-GB"/>
        </a:p>
      </dgm:t>
    </dgm:pt>
    <dgm:pt modelId="{6C8F8A07-912B-4C5C-B679-64080995A4B0}">
      <dgm:prSet phldrT="[Text]"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Person-Centred Approach</a:t>
          </a:r>
        </a:p>
      </dgm:t>
    </dgm:pt>
    <dgm:pt modelId="{5B7E1D18-74AE-479B-944B-D02D0F26863F}" type="parTrans" cxnId="{A4EA7592-FD21-4319-9E23-E8D037D6C04B}">
      <dgm:prSet/>
      <dgm:spPr/>
      <dgm:t>
        <a:bodyPr/>
        <a:lstStyle/>
        <a:p>
          <a:endParaRPr lang="en-GB"/>
        </a:p>
      </dgm:t>
    </dgm:pt>
    <dgm:pt modelId="{53E00A00-04B7-47CC-A069-2C42D687DE36}" type="sibTrans" cxnId="{A4EA7592-FD21-4319-9E23-E8D037D6C04B}">
      <dgm:prSet/>
      <dgm:spPr/>
      <dgm:t>
        <a:bodyPr/>
        <a:lstStyle/>
        <a:p>
          <a:endParaRPr lang="en-GB"/>
        </a:p>
      </dgm:t>
    </dgm:pt>
    <dgm:pt modelId="{CC9629FD-8C43-43E1-A218-A0122674E7C7}">
      <dgm:prSet phldrT="[Text]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Unconditional Positive Regard</a:t>
          </a:r>
        </a:p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Non-Judgemental Respect</a:t>
          </a:r>
        </a:p>
      </dgm:t>
    </dgm:pt>
    <dgm:pt modelId="{8DF5D35E-1DD0-42FF-8333-2D011C6C0A7C}" type="parTrans" cxnId="{8DD837E7-2AB2-492C-AF16-B906712F96CC}">
      <dgm:prSet/>
      <dgm:spPr/>
      <dgm:t>
        <a:bodyPr/>
        <a:lstStyle/>
        <a:p>
          <a:endParaRPr lang="en-GB"/>
        </a:p>
      </dgm:t>
    </dgm:pt>
    <dgm:pt modelId="{9E7EB1D9-98CE-498E-AC87-4E8439509FC2}" type="sibTrans" cxnId="{8DD837E7-2AB2-492C-AF16-B906712F96CC}">
      <dgm:prSet/>
      <dgm:spPr/>
      <dgm:t>
        <a:bodyPr/>
        <a:lstStyle/>
        <a:p>
          <a:endParaRPr lang="en-GB"/>
        </a:p>
      </dgm:t>
    </dgm:pt>
    <dgm:pt modelId="{FD475152-7986-4FAA-879E-4AF9DDC86693}" type="pres">
      <dgm:prSet presAssocID="{4CF6A779-9796-461F-AB3A-AD3E0AFB2BEB}" presName="compositeShape" presStyleCnt="0">
        <dgm:presLayoutVars>
          <dgm:chMax val="9"/>
          <dgm:dir/>
          <dgm:resizeHandles val="exact"/>
        </dgm:presLayoutVars>
      </dgm:prSet>
      <dgm:spPr/>
    </dgm:pt>
    <dgm:pt modelId="{9B93A195-0F8D-4B4F-97E4-E4B2D963C71A}" type="pres">
      <dgm:prSet presAssocID="{4CF6A779-9796-461F-AB3A-AD3E0AFB2BEB}" presName="triangle1" presStyleLbl="node1" presStyleIdx="0" presStyleCnt="4">
        <dgm:presLayoutVars>
          <dgm:bulletEnabled val="1"/>
        </dgm:presLayoutVars>
      </dgm:prSet>
      <dgm:spPr/>
    </dgm:pt>
    <dgm:pt modelId="{C007453D-10E1-4A79-8724-ABA0CA19DF40}" type="pres">
      <dgm:prSet presAssocID="{4CF6A779-9796-461F-AB3A-AD3E0AFB2BEB}" presName="triangle2" presStyleLbl="node1" presStyleIdx="1" presStyleCnt="4">
        <dgm:presLayoutVars>
          <dgm:bulletEnabled val="1"/>
        </dgm:presLayoutVars>
      </dgm:prSet>
      <dgm:spPr/>
    </dgm:pt>
    <dgm:pt modelId="{C1F44B65-64DB-487F-B9A3-16F3FFBC7F53}" type="pres">
      <dgm:prSet presAssocID="{4CF6A779-9796-461F-AB3A-AD3E0AFB2BEB}" presName="triangle3" presStyleLbl="node1" presStyleIdx="2" presStyleCnt="4">
        <dgm:presLayoutVars>
          <dgm:bulletEnabled val="1"/>
        </dgm:presLayoutVars>
      </dgm:prSet>
      <dgm:spPr/>
    </dgm:pt>
    <dgm:pt modelId="{CCDDDF67-CDA7-4AE4-9498-E4B70DFD685C}" type="pres">
      <dgm:prSet presAssocID="{4CF6A779-9796-461F-AB3A-AD3E0AFB2BEB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B7404A24-2567-4903-AA4E-5D2CA1966191}" srcId="{4CF6A779-9796-461F-AB3A-AD3E0AFB2BEB}" destId="{4D6F9574-BAC9-4FCB-8632-D8F38F1CBB6B}" srcOrd="0" destOrd="0" parTransId="{FCD86E43-0335-4047-9A71-45EBDB330C47}" sibTransId="{48507D37-3887-43DB-BB48-1C7BB090EBF8}"/>
    <dgm:cxn modelId="{B44F8378-06DC-48EE-9ACB-F2EC356B22FD}" type="presOf" srcId="{6C8F8A07-912B-4C5C-B679-64080995A4B0}" destId="{C1F44B65-64DB-487F-B9A3-16F3FFBC7F53}" srcOrd="0" destOrd="0" presId="urn:microsoft.com/office/officeart/2005/8/layout/pyramid4"/>
    <dgm:cxn modelId="{A4EA7592-FD21-4319-9E23-E8D037D6C04B}" srcId="{4CF6A779-9796-461F-AB3A-AD3E0AFB2BEB}" destId="{6C8F8A07-912B-4C5C-B679-64080995A4B0}" srcOrd="2" destOrd="0" parTransId="{5B7E1D18-74AE-479B-944B-D02D0F26863F}" sibTransId="{53E00A00-04B7-47CC-A069-2C42D687DE36}"/>
    <dgm:cxn modelId="{9B971BA2-9948-48B7-B1FB-FF1414236BF9}" srcId="{4CF6A779-9796-461F-AB3A-AD3E0AFB2BEB}" destId="{9E394D57-DB62-4948-82AC-104FC34756D9}" srcOrd="1" destOrd="0" parTransId="{F3C783DA-C44E-4F6D-B50A-A762C4844F93}" sibTransId="{3FB5522B-9487-4D7D-A80B-913B5C07C051}"/>
    <dgm:cxn modelId="{A963F5A5-ABFD-4DE4-994E-30F736D62C62}" type="presOf" srcId="{4CF6A779-9796-461F-AB3A-AD3E0AFB2BEB}" destId="{FD475152-7986-4FAA-879E-4AF9DDC86693}" srcOrd="0" destOrd="0" presId="urn:microsoft.com/office/officeart/2005/8/layout/pyramid4"/>
    <dgm:cxn modelId="{9F482BAE-F0C5-43A0-ADB6-0A3564342FF4}" type="presOf" srcId="{CC9629FD-8C43-43E1-A218-A0122674E7C7}" destId="{CCDDDF67-CDA7-4AE4-9498-E4B70DFD685C}" srcOrd="0" destOrd="0" presId="urn:microsoft.com/office/officeart/2005/8/layout/pyramid4"/>
    <dgm:cxn modelId="{C1F36CC5-0A74-4B5A-AF07-EC5F35555C36}" type="presOf" srcId="{4D6F9574-BAC9-4FCB-8632-D8F38F1CBB6B}" destId="{9B93A195-0F8D-4B4F-97E4-E4B2D963C71A}" srcOrd="0" destOrd="0" presId="urn:microsoft.com/office/officeart/2005/8/layout/pyramid4"/>
    <dgm:cxn modelId="{8DD837E7-2AB2-492C-AF16-B906712F96CC}" srcId="{4CF6A779-9796-461F-AB3A-AD3E0AFB2BEB}" destId="{CC9629FD-8C43-43E1-A218-A0122674E7C7}" srcOrd="3" destOrd="0" parTransId="{8DF5D35E-1DD0-42FF-8333-2D011C6C0A7C}" sibTransId="{9E7EB1D9-98CE-498E-AC87-4E8439509FC2}"/>
    <dgm:cxn modelId="{E37589F8-0EC0-41FC-ACE4-910693933D8E}" type="presOf" srcId="{9E394D57-DB62-4948-82AC-104FC34756D9}" destId="{C007453D-10E1-4A79-8724-ABA0CA19DF40}" srcOrd="0" destOrd="0" presId="urn:microsoft.com/office/officeart/2005/8/layout/pyramid4"/>
    <dgm:cxn modelId="{6E8B2B31-2E07-4E6D-9CC7-906B464F836A}" type="presParOf" srcId="{FD475152-7986-4FAA-879E-4AF9DDC86693}" destId="{9B93A195-0F8D-4B4F-97E4-E4B2D963C71A}" srcOrd="0" destOrd="0" presId="urn:microsoft.com/office/officeart/2005/8/layout/pyramid4"/>
    <dgm:cxn modelId="{CE09BB0D-F125-4077-A0C8-AB24C7482798}" type="presParOf" srcId="{FD475152-7986-4FAA-879E-4AF9DDC86693}" destId="{C007453D-10E1-4A79-8724-ABA0CA19DF40}" srcOrd="1" destOrd="0" presId="urn:microsoft.com/office/officeart/2005/8/layout/pyramid4"/>
    <dgm:cxn modelId="{A94275FB-CFD4-448D-80BE-FA6332D8A385}" type="presParOf" srcId="{FD475152-7986-4FAA-879E-4AF9DDC86693}" destId="{C1F44B65-64DB-487F-B9A3-16F3FFBC7F53}" srcOrd="2" destOrd="0" presId="urn:microsoft.com/office/officeart/2005/8/layout/pyramid4"/>
    <dgm:cxn modelId="{B03CA959-1DA1-40A5-928D-017AFBAB7541}" type="presParOf" srcId="{FD475152-7986-4FAA-879E-4AF9DDC86693}" destId="{CCDDDF67-CDA7-4AE4-9498-E4B70DFD685C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93A195-0F8D-4B4F-97E4-E4B2D963C71A}">
      <dsp:nvSpPr>
        <dsp:cNvPr id="0" name=""/>
        <dsp:cNvSpPr/>
      </dsp:nvSpPr>
      <dsp:spPr>
        <a:xfrm>
          <a:off x="4169664" y="0"/>
          <a:ext cx="2176272" cy="2176272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Congruence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Authenticity and Realness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13732" y="1088136"/>
        <a:ext cx="1088136" cy="1088136"/>
      </dsp:txXfrm>
    </dsp:sp>
    <dsp:sp modelId="{C007453D-10E1-4A79-8724-ABA0CA19DF40}">
      <dsp:nvSpPr>
        <dsp:cNvPr id="0" name=""/>
        <dsp:cNvSpPr/>
      </dsp:nvSpPr>
      <dsp:spPr>
        <a:xfrm>
          <a:off x="3081528" y="2176272"/>
          <a:ext cx="2176272" cy="2176272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Empathy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Process of Understanding</a:t>
          </a:r>
        </a:p>
      </dsp:txBody>
      <dsp:txXfrm>
        <a:off x="3625596" y="3264408"/>
        <a:ext cx="1088136" cy="1088136"/>
      </dsp:txXfrm>
    </dsp:sp>
    <dsp:sp modelId="{C1F44B65-64DB-487F-B9A3-16F3FFBC7F53}">
      <dsp:nvSpPr>
        <dsp:cNvPr id="0" name=""/>
        <dsp:cNvSpPr/>
      </dsp:nvSpPr>
      <dsp:spPr>
        <a:xfrm rot="10800000">
          <a:off x="4169664" y="2176272"/>
          <a:ext cx="2176272" cy="2176272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Person-Centred Approach</a:t>
          </a:r>
        </a:p>
      </dsp:txBody>
      <dsp:txXfrm rot="10800000">
        <a:off x="4713732" y="2176272"/>
        <a:ext cx="1088136" cy="1088136"/>
      </dsp:txXfrm>
    </dsp:sp>
    <dsp:sp modelId="{CCDDDF67-CDA7-4AE4-9498-E4B70DFD685C}">
      <dsp:nvSpPr>
        <dsp:cNvPr id="0" name=""/>
        <dsp:cNvSpPr/>
      </dsp:nvSpPr>
      <dsp:spPr>
        <a:xfrm>
          <a:off x="5257800" y="2176272"/>
          <a:ext cx="2176272" cy="2176272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>
              <a:latin typeface="Arial" panose="020B0604020202020204" pitchFamily="34" charset="0"/>
              <a:cs typeface="Arial" panose="020B0604020202020204" pitchFamily="34" charset="0"/>
            </a:rPr>
            <a:t>Unconditional Positive Regard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>
              <a:latin typeface="Arial" panose="020B0604020202020204" pitchFamily="34" charset="0"/>
              <a:cs typeface="Arial" panose="020B0604020202020204" pitchFamily="34" charset="0"/>
            </a:rPr>
            <a:t>Non-Judgemental Respect</a:t>
          </a:r>
        </a:p>
      </dsp:txBody>
      <dsp:txXfrm>
        <a:off x="5801868" y="3264408"/>
        <a:ext cx="1088136" cy="10881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2C8C2C-57C2-436F-8976-3BC23530A9EB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34C533-EE7A-4760-A402-AECD9FB40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19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776765-6DB5-43AC-9B0C-7EDC92453349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9742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  <a:p>
            <a:endParaRPr lang="en-GB" dirty="0">
              <a:latin typeface="+mn-lt"/>
            </a:endParaRPr>
          </a:p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79C85A-BE6F-4403-A48E-A938B8D833C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0245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10C55CF-D6E3-4A00-856E-A70E72DFF608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4374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DAC5736-CA60-4D1E-B4B6-D7623BAA5298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212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15D0D4B-9D87-4E93-957A-188A775A38A2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168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172B86E-E476-48A4-A5AC-1414416AAAE3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0513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79C85A-BE6F-4403-A48E-A938B8D833C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493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0987154-A119-4EA7-9D07-06636A486C41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156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B22BC2D-99A4-412F-AFEB-6315ADDB1656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768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936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578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903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8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055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923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962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738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972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897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71700-F872-4FB7-9C55-49E495A922D1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281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471700-F872-4FB7-9C55-49E495A922D1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EF588-0333-4CD0-9F5D-22A70C08A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479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3E4CBDBB-4FBD-4B9E-BD01-054A81D43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B01A6F03-171F-40B2-8B2C-A061B8924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78" name="Rectangle 77">
            <a:extLst>
              <a:ext uri="{FF2B5EF4-FFF2-40B4-BE49-F238E27FC236}">
                <a16:creationId xmlns:a16="http://schemas.microsoft.com/office/drawing/2014/main" id="{72C4834C-B602-4125-8264-BD0D55A58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53172EE5-132F-4DD4-8855-4DBBD9C34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998875" y="1302871"/>
            <a:ext cx="8188026" cy="2044650"/>
          </a:xfrm>
        </p:spPr>
        <p:txBody>
          <a:bodyPr anchor="b">
            <a:normAutofit/>
          </a:bodyPr>
          <a:lstStyle/>
          <a:p>
            <a:pPr algn="ctr" eaLnBrk="1" hangingPunct="1">
              <a:defRPr/>
            </a:pPr>
            <a:r>
              <a:rPr lang="en-US" sz="4800" b="1" dirty="0">
                <a:latin typeface="+mn-lt"/>
              </a:rPr>
              <a:t>History of Humanism and relationship to Psychology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1993641" y="3519236"/>
            <a:ext cx="8192843" cy="2057046"/>
          </a:xfrm>
        </p:spPr>
        <p:txBody>
          <a:bodyPr anchor="t">
            <a:normAutofit/>
          </a:bodyPr>
          <a:lstStyle/>
          <a:p>
            <a:pPr algn="ctr">
              <a:defRPr/>
            </a:pPr>
            <a:r>
              <a:rPr lang="en-US" sz="1800" dirty="0"/>
              <a:t>In 1954, Humanistic Psychology gave rise after the First and Second Forces of  Psychoanalysis and Behaviorism</a:t>
            </a:r>
            <a:endParaRPr lang="en-US" sz="1800" dirty="0" err="1">
              <a:cs typeface="Calibri"/>
            </a:endParaRPr>
          </a:p>
          <a:p>
            <a:pPr algn="ctr" eaLnBrk="1" hangingPunct="1">
              <a:defRPr/>
            </a:pPr>
            <a:r>
              <a:rPr lang="en-US" sz="1800" dirty="0"/>
              <a:t>Humanistic Psychology, the Third Force, was popularized during the 1950’s and 1960’s following WWII and the Cold War.</a:t>
            </a:r>
            <a:endParaRPr lang="en-US" sz="1800" dirty="0">
              <a:cs typeface="Calibri"/>
            </a:endParaRPr>
          </a:p>
          <a:p>
            <a:pPr algn="ctr" eaLnBrk="1" hangingPunct="1">
              <a:defRPr/>
            </a:pPr>
            <a:r>
              <a:rPr lang="en-US" sz="1800" dirty="0"/>
              <a:t>During this time period psychologists were seeking a more optimistic and nurturing approach in response to the stresses that came with war.</a:t>
            </a:r>
            <a:endParaRPr lang="en-US" sz="1800" dirty="0">
              <a:cs typeface="Arial" charset="0"/>
            </a:endParaRPr>
          </a:p>
          <a:p>
            <a:pPr algn="ctr" eaLnBrk="1" hangingPunct="1">
              <a:defRPr/>
            </a:pPr>
            <a:endParaRPr lang="en-US" sz="1800">
              <a:cs typeface="Arial" charset="0"/>
            </a:endParaRPr>
          </a:p>
          <a:p>
            <a:pPr algn="ctr" eaLnBrk="1" hangingPunct="1">
              <a:defRPr/>
            </a:pPr>
            <a:endParaRPr lang="en-US" sz="1800"/>
          </a:p>
          <a:p>
            <a:pPr algn="ctr" eaLnBrk="1" hangingPunct="1">
              <a:defRPr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454827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  <a:latin typeface="+mn-lt"/>
              </a:rPr>
              <a:t>Defining characteristics</a:t>
            </a: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r>
              <a:rPr lang="en-GB" sz="2200">
                <a:latin typeface="+mn-lt"/>
              </a:rPr>
              <a:t>View of the Human Person </a:t>
            </a:r>
          </a:p>
          <a:p>
            <a:r>
              <a:rPr lang="en-GB" sz="2200">
                <a:latin typeface="+mn-lt"/>
              </a:rPr>
              <a:t>Values –right, desire and ability of determining what is best. </a:t>
            </a:r>
          </a:p>
          <a:p>
            <a:r>
              <a:rPr lang="en-GB" sz="2200">
                <a:latin typeface="+mn-lt"/>
              </a:rPr>
              <a:t>Actualizing Tendency – maintain self and develop potential</a:t>
            </a:r>
          </a:p>
          <a:p>
            <a:r>
              <a:rPr lang="en-GB" sz="2200">
                <a:latin typeface="+mn-lt"/>
              </a:rPr>
              <a:t>Relational Emphasis</a:t>
            </a:r>
          </a:p>
          <a:p>
            <a:r>
              <a:rPr lang="en-GB" sz="2200">
                <a:latin typeface="+mn-lt"/>
              </a:rPr>
              <a:t>Phenomenology </a:t>
            </a:r>
          </a:p>
          <a:p>
            <a:r>
              <a:rPr lang="en-GB" sz="2200">
                <a:latin typeface="+mn-lt"/>
              </a:rPr>
              <a:t>Empathy</a:t>
            </a:r>
          </a:p>
          <a:p>
            <a:r>
              <a:rPr lang="en-GB" sz="2200">
                <a:latin typeface="+mn-lt"/>
              </a:rPr>
              <a:t>The Self – the ‘I’ or me of one’s existence</a:t>
            </a:r>
          </a:p>
          <a:p>
            <a:r>
              <a:rPr lang="en-GB" sz="2200">
                <a:latin typeface="+mn-lt"/>
              </a:rPr>
              <a:t>Emotion</a:t>
            </a:r>
          </a:p>
          <a:p>
            <a:r>
              <a:rPr lang="en-GB" sz="2200">
                <a:latin typeface="+mn-lt"/>
              </a:rPr>
              <a:t>Meaning</a:t>
            </a:r>
          </a:p>
          <a:p>
            <a:r>
              <a:rPr lang="en-GB" sz="2200">
                <a:latin typeface="+mn-lt"/>
              </a:rPr>
              <a:t>Holism – the human organism is conceives as a constantly  interconnected, indivisible whole.  Person viewed as a gestalt, a dynamic whole. Mind body are inseparable.</a:t>
            </a:r>
          </a:p>
          <a:p>
            <a:endParaRPr lang="en-GB" sz="220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866522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schools of Humanistic Counselling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Some of the various approaches and theories within the modern and post-modern tapestry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Person-Centred</a:t>
            </a:r>
          </a:p>
          <a:p>
            <a:r>
              <a:rPr lang="en-GB" dirty="0"/>
              <a:t>Existential Psychotherapies</a:t>
            </a:r>
          </a:p>
          <a:p>
            <a:r>
              <a:rPr lang="en-GB" dirty="0"/>
              <a:t>Gestalt Psychotherapy</a:t>
            </a:r>
          </a:p>
          <a:p>
            <a:r>
              <a:rPr lang="en-GB" dirty="0"/>
              <a:t>Experiential Psychotherapy</a:t>
            </a:r>
          </a:p>
          <a:p>
            <a:r>
              <a:rPr lang="en-GB" dirty="0"/>
              <a:t>Transactional Analysis (T.A.)</a:t>
            </a:r>
          </a:p>
          <a:p>
            <a:r>
              <a:rPr lang="en-GB" dirty="0"/>
              <a:t>Humanistic Creative therapies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440265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6004" y="2176253"/>
            <a:ext cx="4481512" cy="358520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4782131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800" b="1">
                <a:solidFill>
                  <a:srgbClr val="FFFFFF"/>
                </a:solidFill>
                <a:latin typeface="+mn-lt"/>
              </a:rPr>
              <a:t>The Humanistic Perspective</a:t>
            </a:r>
          </a:p>
        </p:txBody>
      </p:sp>
      <p:sp>
        <p:nvSpPr>
          <p:cNvPr id="5125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 sz="2600"/>
              <a:t>Unlike the first force of psychology, human behaviour was no longer attributed to conditioned responses to the environment or a result of early childhood experiences, as was explained by such as the second force.</a:t>
            </a:r>
            <a:endParaRPr lang="en-US" sz="2600">
              <a:cs typeface="Arial" charset="0"/>
            </a:endParaRPr>
          </a:p>
          <a:p>
            <a:pPr eaLnBrk="1" hangingPunct="1">
              <a:defRPr/>
            </a:pPr>
            <a:r>
              <a:rPr lang="en-US" sz="2600"/>
              <a:t>The humanistic perspective was based on the belief that human beings have an innate need to search for the meaning of life.</a:t>
            </a:r>
            <a:endParaRPr lang="en-US" sz="2600">
              <a:cs typeface="Arial" charset="0"/>
            </a:endParaRPr>
          </a:p>
          <a:p>
            <a:pPr eaLnBrk="1" hangingPunct="1">
              <a:defRPr/>
            </a:pPr>
            <a:r>
              <a:rPr lang="en-US" sz="2600"/>
              <a:t>The founders of humanism also based this perspective on the belief that human beings were </a:t>
            </a:r>
            <a:r>
              <a:rPr lang="en-US" sz="2600" b="1"/>
              <a:t>self-reflective, self-determined, and possessed free will.</a:t>
            </a:r>
            <a:endParaRPr lang="en-US" sz="2600" b="1">
              <a:cs typeface="Arial" charset="0"/>
            </a:endParaRPr>
          </a:p>
          <a:p>
            <a:pPr eaLnBrk="1" hangingPunct="1">
              <a:defRPr/>
            </a:pPr>
            <a:endParaRPr lang="en-US" sz="260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4028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5" name="Rectangle 72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9" y="450221"/>
            <a:ext cx="4111931" cy="5957175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700" y="761999"/>
            <a:ext cx="3511188" cy="536841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  <a:t>Carl Rogers</a:t>
            </a:r>
            <a:br>
              <a:rPr lang="en-US" b="1" i="1">
                <a:solidFill>
                  <a:srgbClr val="FFFFFF"/>
                </a:solidFill>
                <a:latin typeface="+mn-lt"/>
              </a:rPr>
            </a:br>
            <a:r>
              <a:rPr lang="en-US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  <a:t>(Father of Humanism)</a:t>
            </a:r>
          </a:p>
        </p:txBody>
      </p:sp>
      <p:sp>
        <p:nvSpPr>
          <p:cNvPr id="9226" name="Rectangle 74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7274" y="446007"/>
            <a:ext cx="4676305" cy="595717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3623" y="762000"/>
            <a:ext cx="4042310" cy="5368412"/>
          </a:xfrm>
        </p:spPr>
        <p:txBody>
          <a:bodyPr rtlCol="0" anchor="ctr">
            <a:normAutofit/>
          </a:bodyPr>
          <a:lstStyle/>
          <a:p>
            <a:pPr>
              <a:buFont typeface="Wingdings" pitchFamily="2" charset="2"/>
              <a:buChar char="Ø"/>
              <a:defRPr/>
            </a:pPr>
            <a:r>
              <a:rPr lang="en-US" sz="1900" dirty="0">
                <a:cs typeface="Times New Roman"/>
              </a:rPr>
              <a:t>Carl Rogers was born January 8, 1902 in Oak Park, Illinois a suburb of Chicago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900" dirty="0">
                <a:cs typeface="Times New Roman"/>
              </a:rPr>
              <a:t>Carl Rogers was very isolated, independent, and self-disciplined as a child.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900" dirty="0">
                <a:cs typeface="Times New Roman"/>
              </a:rPr>
              <a:t>He went to the University of Wisconsin as an Agriculture major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900" dirty="0">
                <a:cs typeface="Times New Roman"/>
              </a:rPr>
              <a:t>Later, he switched his major to religion to study for ministry</a:t>
            </a:r>
          </a:p>
          <a:p>
            <a:pPr marL="0" indent="0">
              <a:buNone/>
              <a:defRPr/>
            </a:pPr>
            <a:endParaRPr lang="en-US" sz="1900" dirty="0"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  <a:defRPr/>
            </a:pPr>
            <a:endParaRPr lang="en-US" sz="1900"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  <a:defRPr/>
            </a:pPr>
            <a:endParaRPr lang="en-US" sz="1900">
              <a:cs typeface="Times New Roman" pitchFamily="18" charset="0"/>
            </a:endParaRPr>
          </a:p>
        </p:txBody>
      </p:sp>
      <p:pic>
        <p:nvPicPr>
          <p:cNvPr id="9220" name="Picture 2" descr="http://tbn0.google.com/images?q=tbn:889Oou9Oq-D4wM:http://blog.newport.ac.uk/photos/msimmo01/images/172/299x425.aspx"/>
          <p:cNvPicPr>
            <a:picLocks noChangeAspect="1" noChangeArrowheads="1"/>
          </p:cNvPicPr>
          <p:nvPr/>
        </p:nvPicPr>
        <p:blipFill rotWithShape="1">
          <a:blip r:embed="rId3" cstate="print"/>
          <a:srcRect b="2234"/>
          <a:stretch/>
        </p:blipFill>
        <p:spPr bwMode="auto">
          <a:xfrm>
            <a:off x="9616863" y="446007"/>
            <a:ext cx="2100838" cy="2907792"/>
          </a:xfrm>
          <a:prstGeom prst="rect">
            <a:avLst/>
          </a:prstGeom>
          <a:noFill/>
        </p:spPr>
      </p:pic>
      <p:sp>
        <p:nvSpPr>
          <p:cNvPr id="9227" name="Rectangle 76">
            <a:extLst>
              <a:ext uri="{FF2B5EF4-FFF2-40B4-BE49-F238E27FC236}">
                <a16:creationId xmlns:a16="http://schemas.microsoft.com/office/drawing/2014/main" id="{05CC4153-3F0D-4F4C-8F12-E8FC3FA40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6862" y="3494844"/>
            <a:ext cx="2104001" cy="2907792"/>
          </a:xfrm>
          <a:prstGeom prst="rect">
            <a:avLst/>
          </a:prstGeom>
          <a:solidFill>
            <a:srgbClr val="726550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313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sz="3800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  <a:t>Carl Rogers</a:t>
            </a:r>
            <a:br>
              <a:rPr lang="en-US" sz="3800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</a:br>
            <a:r>
              <a:rPr lang="en-US" sz="3800" b="1" i="1">
                <a:solidFill>
                  <a:srgbClr val="FFFFFF"/>
                </a:solidFill>
                <a:latin typeface="+mn-lt"/>
                <a:cs typeface="Times New Roman" pitchFamily="18" charset="0"/>
              </a:rPr>
              <a:t> (CONT)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rtlCol="0" anchor="ctr">
            <a:normAutofit/>
          </a:bodyPr>
          <a:lstStyle/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After attending a seminar Rogers realized that his interest was not with the ministry and moved on to pursue Psychology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Rogers than switched to the Clinical psychology program of Columbia University, and received his PhD. In 1931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 He was offered a full professorship at Ohio State in 1940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In 1942, he wrote his first book, </a:t>
            </a:r>
            <a:r>
              <a:rPr lang="en-US" sz="2600" i="1">
                <a:cs typeface="Times New Roman" pitchFamily="18" charset="0"/>
              </a:rPr>
              <a:t>Counseling and Psychotherapy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2600">
                <a:cs typeface="Times New Roman" pitchFamily="18" charset="0"/>
              </a:rPr>
              <a:t>It was while working there that in 1951 he published his major work, </a:t>
            </a:r>
            <a:r>
              <a:rPr lang="en-US" sz="2600" b="1">
                <a:cs typeface="Times New Roman" pitchFamily="18" charset="0"/>
              </a:rPr>
              <a:t>Client-Centered therapy</a:t>
            </a:r>
            <a:r>
              <a:rPr lang="en-US" sz="2600">
                <a:cs typeface="Times New Roman" pitchFamily="18" charset="0"/>
              </a:rPr>
              <a:t>, wherein he outlines his basic theory</a:t>
            </a:r>
          </a:p>
        </p:txBody>
      </p:sp>
    </p:spTree>
    <p:extLst>
      <p:ext uri="{BB962C8B-B14F-4D97-AF65-F5344CB8AC3E}">
        <p14:creationId xmlns:p14="http://schemas.microsoft.com/office/powerpoint/2010/main" val="1610401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Rectangle 135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US" sz="3800">
                <a:solidFill>
                  <a:srgbClr val="FFFFFF"/>
                </a:solidFill>
                <a:effectLst/>
                <a:latin typeface="+mn-lt"/>
              </a:rPr>
              <a:t>Influence</a:t>
            </a:r>
          </a:p>
        </p:txBody>
      </p:sp>
      <p:sp>
        <p:nvSpPr>
          <p:cNvPr id="65541" name="Rectangle 137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5542" name="Rectangle 139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US" sz="2600"/>
              <a:t>How did this philosophy get translated into psychology  and psychotherapeutic practices</a:t>
            </a:r>
            <a:r>
              <a:rPr lang="en-US" sz="2600">
                <a:latin typeface="+mn-lt"/>
              </a:rPr>
              <a:t> </a:t>
            </a:r>
            <a:r>
              <a:rPr lang="en-US" sz="2600"/>
              <a:t>and furthermore what does it have in common with Humanistic Psychology?</a:t>
            </a:r>
          </a:p>
          <a:p>
            <a:pPr>
              <a:defRPr/>
            </a:pPr>
            <a:r>
              <a:rPr lang="en-US" sz="2600"/>
              <a:t>The existentialists could be thought of as stressing the meaning of human existence.  Thus, they can  be seen as predecessors of modern Humanistic Psychology.  </a:t>
            </a:r>
          </a:p>
          <a:p>
            <a:pPr>
              <a:defRPr/>
            </a:pP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812477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800" b="1">
                <a:solidFill>
                  <a:srgbClr val="FFFFFF"/>
                </a:solidFill>
                <a:latin typeface="+mn-lt"/>
              </a:rPr>
              <a:t>Client Centered Therapy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 sz="2600"/>
              <a:t>The purpose of this therapy is to help the client discover a better way to develop self awareness</a:t>
            </a:r>
          </a:p>
          <a:p>
            <a:pPr eaLnBrk="1" hangingPunct="1">
              <a:defRPr/>
            </a:pPr>
            <a:r>
              <a:rPr lang="en-US" sz="2600"/>
              <a:t>Based on the idea that client can make positive and constructive choices.</a:t>
            </a:r>
          </a:p>
          <a:p>
            <a:pPr eaLnBrk="1" hangingPunct="1">
              <a:defRPr/>
            </a:pPr>
            <a:r>
              <a:rPr lang="en-US" sz="2600"/>
              <a:t>People are trustworthy (can solve problems without intervention)</a:t>
            </a:r>
          </a:p>
          <a:p>
            <a:pPr eaLnBrk="1" hangingPunct="1">
              <a:defRPr/>
            </a:pPr>
            <a:r>
              <a:rPr lang="en-US" sz="2600"/>
              <a:t>People are capable of self-directed growth if involved in a therapeutic relationship</a:t>
            </a:r>
          </a:p>
          <a:p>
            <a:pPr eaLnBrk="1" hangingPunct="1">
              <a:defRPr/>
            </a:pPr>
            <a:r>
              <a:rPr lang="en-US" sz="2600"/>
              <a:t>Under nurturing conditions an individual can move forward and resolve their problems.</a:t>
            </a:r>
          </a:p>
          <a:p>
            <a:pPr eaLnBrk="1" hangingPunct="1">
              <a:defRPr/>
            </a:pP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4203230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Rectangle 71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9" y="450221"/>
            <a:ext cx="4111931" cy="5957175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74700" y="761999"/>
            <a:ext cx="3511188" cy="536841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b="1">
                <a:solidFill>
                  <a:srgbClr val="FFFFFF"/>
                </a:solidFill>
                <a:latin typeface="+mn-lt"/>
              </a:rPr>
              <a:t>Client Centered Therapy</a:t>
            </a:r>
          </a:p>
        </p:txBody>
      </p:sp>
      <p:sp>
        <p:nvSpPr>
          <p:cNvPr id="10246" name="Rectangle 73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7274" y="446007"/>
            <a:ext cx="4676305" cy="595717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5093623" y="762000"/>
            <a:ext cx="4042310" cy="5368412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 sz="2400" dirty="0"/>
              <a:t>Rogers believed that people are capable of self directed growth if they are in a therapeutic relationship</a:t>
            </a:r>
          </a:p>
          <a:p>
            <a:pPr eaLnBrk="1" hangingPunct="1">
              <a:defRPr/>
            </a:pPr>
            <a:r>
              <a:rPr lang="en-US" sz="2400" dirty="0"/>
              <a:t>We are capable of directing one’s life</a:t>
            </a:r>
          </a:p>
          <a:p>
            <a:pPr eaLnBrk="1" hangingPunct="1">
              <a:defRPr/>
            </a:pPr>
            <a:r>
              <a:rPr lang="en-US" sz="2400" dirty="0"/>
              <a:t>His primary focus was helping the client discover more appropriate behaviors by becoming aware of their true self and develop ways to fully “encounter reality”. </a:t>
            </a:r>
          </a:p>
          <a:p>
            <a:pPr eaLnBrk="1" hangingPunct="1">
              <a:defRPr/>
            </a:pPr>
            <a:endParaRPr lang="en-US" sz="2400" dirty="0"/>
          </a:p>
          <a:p>
            <a:pPr eaLnBrk="1" hangingPunct="1">
              <a:defRPr/>
            </a:pPr>
            <a:endParaRPr lang="en-US" sz="2400" dirty="0"/>
          </a:p>
          <a:p>
            <a:pPr eaLnBrk="1" hangingPunct="1">
              <a:defRPr/>
            </a:pPr>
            <a:endParaRPr lang="en-US" sz="2400">
              <a:latin typeface="+mn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10513"/>
          <a:stretch/>
        </p:blipFill>
        <p:spPr>
          <a:xfrm>
            <a:off x="9616863" y="446007"/>
            <a:ext cx="2100838" cy="2907792"/>
          </a:xfrm>
          <a:prstGeom prst="rect">
            <a:avLst/>
          </a:prstGeom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0247" name="Rectangle 75">
            <a:extLst>
              <a:ext uri="{FF2B5EF4-FFF2-40B4-BE49-F238E27FC236}">
                <a16:creationId xmlns:a16="http://schemas.microsoft.com/office/drawing/2014/main" id="{05CC4153-3F0D-4F4C-8F12-E8FC3FA40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6862" y="3494844"/>
            <a:ext cx="2104001" cy="2907792"/>
          </a:xfrm>
          <a:prstGeom prst="rect">
            <a:avLst/>
          </a:prstGeom>
          <a:solidFill>
            <a:srgbClr val="80A65A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453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/>
              <a:t>Growth Promoting Climate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5195449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71468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900" b="1">
                <a:solidFill>
                  <a:srgbClr val="FFFFFF"/>
                </a:solidFill>
                <a:latin typeface="+mn-lt"/>
              </a:rPr>
              <a:t>Psychopathology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marL="609600" indent="-609600">
              <a:defRPr/>
            </a:pPr>
            <a:r>
              <a:rPr lang="en-US" sz="2600"/>
              <a:t>Neurotic persons deny awareness of significant sensory and emotional experiences</a:t>
            </a:r>
          </a:p>
          <a:p>
            <a:pPr marL="609600" indent="-609600">
              <a:defRPr/>
            </a:pPr>
            <a:r>
              <a:rPr lang="en-US" sz="2600"/>
              <a:t>Experiences that are incongruent with their self-structure are subceived; reality is denied or distorted</a:t>
            </a:r>
          </a:p>
          <a:p>
            <a:pPr marL="609600" indent="-609600">
              <a:defRPr/>
            </a:pPr>
            <a:r>
              <a:rPr lang="en-US" sz="2600"/>
              <a:t>Distortion and denial results in self-experience discrepancy</a:t>
            </a:r>
          </a:p>
          <a:p>
            <a:pPr marL="609600" indent="-609600">
              <a:defRPr/>
            </a:pP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27494851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800" b="1">
                <a:solidFill>
                  <a:srgbClr val="FFFFFF"/>
                </a:solidFill>
                <a:latin typeface="+mn-lt"/>
              </a:rPr>
              <a:t>Therapist’s Job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 sz="2600"/>
              <a:t>The therapist helps promote change but are not to direct change in the client</a:t>
            </a:r>
          </a:p>
          <a:p>
            <a:pPr eaLnBrk="1" hangingPunct="1">
              <a:defRPr/>
            </a:pPr>
            <a:r>
              <a:rPr lang="en-US" sz="2600"/>
              <a:t>Develops an environment where the patient can grow</a:t>
            </a:r>
          </a:p>
          <a:p>
            <a:pPr eaLnBrk="1" hangingPunct="1">
              <a:defRPr/>
            </a:pPr>
            <a:r>
              <a:rPr lang="en-US" sz="2600"/>
              <a:t>Is respectful, real, understanding and caring the client. In doing this the client can let go of his/her defenses, gain perception and reconnect with themselves.</a:t>
            </a:r>
          </a:p>
        </p:txBody>
      </p:sp>
    </p:spTree>
    <p:extLst>
      <p:ext uri="{BB962C8B-B14F-4D97-AF65-F5344CB8AC3E}">
        <p14:creationId xmlns:p14="http://schemas.microsoft.com/office/powerpoint/2010/main" val="14995852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800" b="1">
                <a:solidFill>
                  <a:srgbClr val="FFFFFF"/>
                </a:solidFill>
                <a:latin typeface="+mn-lt"/>
              </a:rPr>
              <a:t>Since Rogers..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sz="2600" dirty="0"/>
              <a:t>Other psychologists have worked within the Humanistic Psychology approach:</a:t>
            </a:r>
            <a:endParaRPr lang="en-US" sz="2600">
              <a:cs typeface="Calibri"/>
            </a:endParaRPr>
          </a:p>
          <a:p>
            <a:pPr lvl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latin typeface="+mn-lt"/>
              </a:rPr>
              <a:t>Abraham Maslow</a:t>
            </a:r>
            <a:r>
              <a:rPr lang="en-US" sz="2600" dirty="0"/>
              <a:t> </a:t>
            </a:r>
            <a:endParaRPr lang="en-US" sz="2600" dirty="0">
              <a:latin typeface="+mn-lt"/>
              <a:cs typeface="Calibri"/>
            </a:endParaRPr>
          </a:p>
          <a:p>
            <a:pPr lvl="1" eaLnBrk="1" hangingPunct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latin typeface="+mn-lt"/>
              </a:rPr>
              <a:t>Fritz </a:t>
            </a:r>
            <a:r>
              <a:rPr lang="en-US" sz="2600" dirty="0" err="1">
                <a:latin typeface="+mn-lt"/>
              </a:rPr>
              <a:t>Perls</a:t>
            </a:r>
            <a:endParaRPr lang="en-US" sz="2600" dirty="0">
              <a:latin typeface="+mn-lt"/>
              <a:cs typeface="Calibri"/>
            </a:endParaRPr>
          </a:p>
          <a:p>
            <a:pPr lvl="1" eaLnBrk="1" hangingPunct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latin typeface="+mn-lt"/>
              </a:rPr>
              <a:t>Victor Frankl</a:t>
            </a:r>
            <a:endParaRPr lang="en-US" sz="2600" dirty="0">
              <a:latin typeface="+mn-lt"/>
              <a:cs typeface="Calibri"/>
            </a:endParaRPr>
          </a:p>
          <a:p>
            <a:pPr lvl="1" eaLnBrk="1" hangingPunct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/>
              <a:t>Existential-Humanistic Therapist</a:t>
            </a:r>
            <a:endParaRPr lang="en-US" sz="2600" dirty="0">
              <a:latin typeface="+mn-lt"/>
              <a:cs typeface="Calibri"/>
            </a:endParaRPr>
          </a:p>
          <a:p>
            <a:pPr lvl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cs typeface="Calibri"/>
              </a:rPr>
              <a:t>Emotion-Focused Therapies</a:t>
            </a:r>
            <a:endParaRPr lang="en-US" sz="2600" dirty="0">
              <a:latin typeface="+mn-lt"/>
              <a:cs typeface="Calibri"/>
            </a:endParaRPr>
          </a:p>
          <a:p>
            <a:pPr lvl="1">
              <a:buClr>
                <a:schemeClr val="hlink"/>
              </a:buClr>
              <a:buSzPct val="120000"/>
              <a:buFontTx/>
              <a:buChar char="•"/>
              <a:defRPr/>
            </a:pPr>
            <a:r>
              <a:rPr lang="en-US" sz="2600" dirty="0">
                <a:cs typeface="Calibri" panose="020F0502020204030204"/>
              </a:rPr>
              <a:t>The Tribe of the Person-</a:t>
            </a:r>
            <a:r>
              <a:rPr lang="en-US" sz="2600" dirty="0" err="1">
                <a:cs typeface="Calibri" panose="020F0502020204030204"/>
              </a:rPr>
              <a:t>Centred</a:t>
            </a:r>
            <a:r>
              <a:rPr lang="en-US" sz="2600" dirty="0">
                <a:cs typeface="Calibri" panose="020F0502020204030204"/>
              </a:rPr>
              <a:t> Approach</a:t>
            </a:r>
          </a:p>
          <a:p>
            <a:pPr lvl="1">
              <a:buClr>
                <a:schemeClr val="hlink"/>
              </a:buClr>
              <a:buSzPct val="120000"/>
              <a:buFontTx/>
              <a:buChar char="•"/>
              <a:defRPr/>
            </a:pPr>
            <a:endParaRPr lang="en-US" sz="26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0385976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742</Words>
  <Application>Microsoft Office PowerPoint</Application>
  <PresentationFormat>Widescreen</PresentationFormat>
  <Paragraphs>93</Paragraphs>
  <Slides>13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Office Theme</vt:lpstr>
      <vt:lpstr>History of Humanism and relationship to Psychology </vt:lpstr>
      <vt:lpstr>Defining characteristics</vt:lpstr>
      <vt:lpstr>Introduction to the schools of Humanistic Counselling</vt:lpstr>
      <vt:lpstr>The Humanistic Perspective</vt:lpstr>
      <vt:lpstr>Carl Rogers (Father of Humanism)</vt:lpstr>
      <vt:lpstr>Carl Rogers  (CONT)</vt:lpstr>
      <vt:lpstr>Influence</vt:lpstr>
      <vt:lpstr>Client Centered Therapy</vt:lpstr>
      <vt:lpstr>Client Centered Therapy</vt:lpstr>
      <vt:lpstr>Growth Promoting Climate</vt:lpstr>
      <vt:lpstr>Psychopathology</vt:lpstr>
      <vt:lpstr>Therapist’s Job</vt:lpstr>
      <vt:lpstr>Since Rogers..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Ruth Groff</cp:lastModifiedBy>
  <cp:revision>164</cp:revision>
  <dcterms:created xsi:type="dcterms:W3CDTF">2018-03-19T13:33:52Z</dcterms:created>
  <dcterms:modified xsi:type="dcterms:W3CDTF">2024-02-05T22:23:27Z</dcterms:modified>
</cp:coreProperties>
</file>