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76B53B-A11E-3ED8-0211-99A506746A7A}" v="91" dt="2019-11-26T18:26:52.738"/>
    <p1510:client id="{16292B31-8E3B-6EA6-98BC-91312F792818}" v="43" dt="2019-11-26T19:29:53.454"/>
    <p1510:client id="{250817F8-941E-F329-3C7E-76D6E9C64E81}" v="182" dt="2019-11-26T17:59:48.743"/>
    <p1510:client id="{61D986B9-827F-66AC-2059-66097F967402}" v="60" dt="2019-11-26T18:23:29.299"/>
    <p1510:client id="{85CE6376-48D9-56FA-C1D3-B7C309EFE2FF}" v="2342" dt="2019-11-26T17:41:15.875"/>
    <p1510:client id="{FB1C2B21-111E-A49F-9FE5-D2F0EED10543}" v="215" dt="2019-11-26T18:12:05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33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22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374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405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1/7/2020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431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1/7/2020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xmlns="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xmlns="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848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1/7/2020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1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1/7/2020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943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494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412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857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77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8368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9" r:id="rId5"/>
    <p:sldLayoutId id="2147483723" r:id="rId6"/>
    <p:sldLayoutId id="2147483724" r:id="rId7"/>
    <p:sldLayoutId id="2147483725" r:id="rId8"/>
    <p:sldLayoutId id="2147483728" r:id="rId9"/>
    <p:sldLayoutId id="2147483726" r:id="rId10"/>
    <p:sldLayoutId id="2147483727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gl.co.uk/" TargetMode="External"/><Relationship Id="rId2" Type="http://schemas.openxmlformats.org/officeDocument/2006/relationships/hyperlink" Target="https://www.glamorgancricket.com/sophia-gardens-our-venu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lanelly-house.org.uk" TargetMode="External"/><Relationship Id="rId5" Type="http://schemas.openxmlformats.org/officeDocument/2006/relationships/hyperlink" Target="http://&#160;[Online].Available:" TargetMode="External"/><Relationship Id="rId4" Type="http://schemas.openxmlformats.org/officeDocument/2006/relationships/hyperlink" Target="https://www.llanelly-house.org.uk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0AF4F2BA-3C03-4E2C-8ABC-0949B61B3C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1CA255D-826C-4698-BE1D-182F7B264C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PLACEMENT           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                UWTSD    2020 </a:t>
            </a:r>
            <a:endParaRPr lang="en-US"/>
          </a:p>
          <a:p>
            <a:r>
              <a:rPr lang="en-GB">
                <a:solidFill>
                  <a:srgbClr val="FFFFFF"/>
                </a:solidFill>
              </a:rPr>
              <a:t>                                     </a:t>
            </a:r>
            <a:r>
              <a:rPr lang="en-GB" dirty="0" err="1">
                <a:solidFill>
                  <a:srgbClr val="FFFFFF"/>
                </a:solidFill>
              </a:rPr>
              <a:t>Uljana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Abramcukova</a:t>
            </a:r>
            <a:r>
              <a:rPr lang="en-GB" dirty="0">
                <a:solidFill>
                  <a:srgbClr val="FFFFFF"/>
                </a:solidFill>
              </a:rPr>
              <a:t> 1810708</a:t>
            </a:r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A07787ED-5EDC-4C54-AD87-55B60D0FE3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B40A8CA7-7D5A-43B0-A1A0-B558ECA9EE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xmlns="" id="{416A0E3C-60E6-4F39-BC55-5F7C224E1F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xmlns="" id="{C5025DAC-8B93-4160-B017-3A274A5828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xmlns="" id="{0AB6E427-3F73-4C06-A5D5-AE52C3883B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xmlns="" id="{D8C9BDAA-0390-4B39-9B5C-BC95E5120D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1D3F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C4DD051-1A6F-4E51-802E-BFD069E32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>
                <a:solidFill>
                  <a:srgbClr val="FFFFFF"/>
                </a:solidFill>
              </a:rPr>
              <a:t>What is GCCC ?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xmlns="" id="{E04A321A-A039-4720-87B4-66A4210E0D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D77CB38-B4AC-4A55-8C32-9158C5C4A5D3}"/>
              </a:ext>
            </a:extLst>
          </p:cNvPr>
          <p:cNvSpPr txBox="1"/>
          <p:nvPr/>
        </p:nvSpPr>
        <p:spPr>
          <a:xfrm>
            <a:off x="571752" y="2799654"/>
            <a:ext cx="3005462" cy="3189665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700">
                <a:solidFill>
                  <a:srgbClr val="FFFFFF"/>
                </a:solidFill>
              </a:rPr>
              <a:t>“</a:t>
            </a:r>
            <a:r>
              <a:rPr lang="en-US" sz="1700" b="1">
                <a:solidFill>
                  <a:srgbClr val="FFFFFF"/>
                </a:solidFill>
              </a:rPr>
              <a:t>Glamorgan County Cricket Club :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700" b="1">
                <a:solidFill>
                  <a:srgbClr val="FFFFFF"/>
                </a:solidFill>
              </a:rPr>
              <a:t> the world-class cricket stadium ,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700" b="1">
                <a:solidFill>
                  <a:srgbClr val="FFFFFF"/>
                </a:solidFill>
              </a:rPr>
              <a:t>meetings place ,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700" b="1">
                <a:solidFill>
                  <a:srgbClr val="FFFFFF"/>
                </a:solidFill>
              </a:rPr>
              <a:t>events space ,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700" b="1">
                <a:solidFill>
                  <a:srgbClr val="FFFFFF"/>
                </a:solidFill>
              </a:rPr>
              <a:t>Museum of Welsh Cricket,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b="1"/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700" b="1">
                <a:solidFill>
                  <a:srgbClr val="FFFFFF"/>
                </a:solidFill>
              </a:rPr>
              <a:t>exceptional food</a:t>
            </a:r>
            <a:endParaRPr lang="en-US" sz="17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700">
              <a:solidFill>
                <a:srgbClr val="FFFFFF"/>
              </a:solidFill>
            </a:endParaRPr>
          </a:p>
        </p:txBody>
      </p:sp>
      <p:pic>
        <p:nvPicPr>
          <p:cNvPr id="4" name="Picture 4" descr="A picture containing drawing, food&#10;&#10;Description generated with very high confidence">
            <a:extLst>
              <a:ext uri="{FF2B5EF4-FFF2-40B4-BE49-F238E27FC236}">
                <a16:creationId xmlns:a16="http://schemas.microsoft.com/office/drawing/2014/main" xmlns="" id="{E33D3377-CC84-4532-9CD9-E355F64B95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2017" y="1517039"/>
            <a:ext cx="6798082" cy="3823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924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16A0E3C-60E6-4F39-BC55-5F7C224E1F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C5025DAC-8B93-4160-B017-3A274A5828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0AB6E427-3F73-4C06-A5D5-AE52C3883B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D8C9BDAA-0390-4B39-9B5C-BC95E5120D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F72411B-E420-43EA-BD76-D957AAD8D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>
                <a:solidFill>
                  <a:srgbClr val="FFFFFF"/>
                </a:solidFill>
              </a:rPr>
              <a:t>Where is GCCC 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xmlns="" id="{E04A321A-A039-4720-87B4-66A4210E0D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2F61C8DB-DAF8-412D-9299-7BF5C220167E}"/>
              </a:ext>
            </a:extLst>
          </p:cNvPr>
          <p:cNvSpPr txBox="1"/>
          <p:nvPr/>
        </p:nvSpPr>
        <p:spPr>
          <a:xfrm>
            <a:off x="571752" y="2799654"/>
            <a:ext cx="3005462" cy="3189665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b="1">
                <a:solidFill>
                  <a:srgbClr val="FFFFFF"/>
                </a:solidFill>
              </a:rPr>
              <a:t> LOCATION:</a:t>
            </a:r>
            <a:r>
              <a:rPr lang="en-US"/>
              <a:t/>
            </a:r>
            <a:br>
              <a:rPr lang="en-US"/>
            </a:br>
            <a:r>
              <a:rPr lang="en-US">
                <a:solidFill>
                  <a:srgbClr val="FFFFFF"/>
                </a:solidFill>
              </a:rPr>
              <a:t>GCCC is  in central Cardiff,</a:t>
            </a:r>
            <a:endParaRPr lang="en-US"/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 Less than one mile from Cardiff Central Station (CF11 9XR) ,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 Five miles from junction 32 of the M4.</a:t>
            </a:r>
            <a:endParaRPr lang="en-US"/>
          </a:p>
        </p:txBody>
      </p:sp>
      <p:pic>
        <p:nvPicPr>
          <p:cNvPr id="4" name="Picture 4" descr="A close up of a map&#10;&#10;Description generated with high confidence">
            <a:extLst>
              <a:ext uri="{FF2B5EF4-FFF2-40B4-BE49-F238E27FC236}">
                <a16:creationId xmlns:a16="http://schemas.microsoft.com/office/drawing/2014/main" xmlns="" id="{A99404FD-19FC-4945-96EC-3868BC344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4465" y="640080"/>
            <a:ext cx="4433186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483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FBA7473-335A-4258-B3C3-DE975420E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>
                <a:ea typeface="+mj-lt"/>
                <a:cs typeface="+mj-lt"/>
              </a:rPr>
              <a:t>Volunteers:</a:t>
            </a:r>
            <a:br>
              <a:rPr lang="en-US" b="1">
                <a:ea typeface="+mj-lt"/>
                <a:cs typeface="+mj-lt"/>
              </a:rPr>
            </a:br>
            <a:r>
              <a:rPr lang="en-US" b="1"/>
              <a:t/>
            </a:r>
            <a:br>
              <a:rPr lang="en-US" b="1"/>
            </a:br>
            <a:endParaRPr lang="en-US" b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888B753-B90D-4545-8BBC-8466EDB75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xmlns="" id="{2AD1F852-5C25-4626-B979-56EC4C784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Media,</a:t>
            </a:r>
          </a:p>
          <a:p>
            <a:r>
              <a:rPr lang="en-GB"/>
              <a:t>Administration support,</a:t>
            </a:r>
          </a:p>
          <a:p>
            <a:r>
              <a:rPr lang="en-GB"/>
              <a:t>Junior coaching support,</a:t>
            </a:r>
          </a:p>
          <a:p>
            <a:r>
              <a:rPr lang="en-GB"/>
              <a:t>Spectator services,</a:t>
            </a:r>
          </a:p>
          <a:p>
            <a:r>
              <a:rPr lang="en-GB"/>
              <a:t>CC4 Museum of Welsh cricket</a:t>
            </a:r>
          </a:p>
        </p:txBody>
      </p:sp>
      <p:pic>
        <p:nvPicPr>
          <p:cNvPr id="3" name="Picture 3" descr="A group of people wearing costumes&#10;&#10;Description generated with high confidence">
            <a:extLst>
              <a:ext uri="{FF2B5EF4-FFF2-40B4-BE49-F238E27FC236}">
                <a16:creationId xmlns:a16="http://schemas.microsoft.com/office/drawing/2014/main" xmlns="" id="{451C33B8-5E8E-4851-A1C5-A9E381D991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33" r="-2" b="-2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FA4A754-267D-4857-B7B2-022DA45C7BD7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0B2558"/>
                </a:solidFill>
                <a:latin typeface="Roboto"/>
              </a:rPr>
              <a:t>Volunteers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606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416A0E3C-60E6-4F39-BC55-5F7C224E1F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C5025DAC-8B93-4160-B017-3A274A5828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E844E128-FF69-4E9F-8327-6B504B3C5A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5199A30-1F7C-4EDB-8BE9-94E75F480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200"/>
              </a:spcAft>
            </a:pPr>
            <a:r>
              <a:rPr lang="en-US" sz="3700" b="1"/>
              <a:t>CC4 Museum of Welsh Cricket</a:t>
            </a:r>
            <a:endParaRPr lang="en-US" sz="3700"/>
          </a:p>
          <a:p>
            <a:endParaRPr lang="en-US" sz="37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055CEADF-09EA-423C-8C45-F94AF44D5A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ACC8182-88BC-48B8-AFB8-FB1B82DC7A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 to assist the Club with various tasks,</a:t>
            </a:r>
          </a:p>
          <a:p>
            <a:pPr>
              <a:lnSpc>
                <a:spcPct val="100000"/>
              </a:lnSpc>
            </a:pPr>
            <a:r>
              <a:rPr lang="en-US"/>
              <a:t> to update of the catalogue, </a:t>
            </a:r>
          </a:p>
          <a:p>
            <a:pPr>
              <a:lnSpc>
                <a:spcPct val="100000"/>
              </a:lnSpc>
            </a:pPr>
            <a:r>
              <a:rPr lang="en-US"/>
              <a:t>to  archive material and other memorabilia stored both at the Museum.</a:t>
            </a:r>
          </a:p>
          <a:p>
            <a:pPr>
              <a:lnSpc>
                <a:spcPct val="100000"/>
              </a:lnSpc>
            </a:pPr>
            <a:endParaRPr lang="en-US"/>
          </a:p>
        </p:txBody>
      </p:sp>
      <p:pic>
        <p:nvPicPr>
          <p:cNvPr id="5" name="Picture 5" descr="A picture containing indoor, kitchen, table, sitting&#10;&#10;Description generated with very high confidence">
            <a:extLst>
              <a:ext uri="{FF2B5EF4-FFF2-40B4-BE49-F238E27FC236}">
                <a16:creationId xmlns:a16="http://schemas.microsoft.com/office/drawing/2014/main" xmlns="" id="{0404EB6B-C3A9-457D-9DE7-0879583B8D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802" r="21373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1984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C1787A-47F6-4BED-9EBD-598ACBDD5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PGL-UK's leading outdoor education provider</a:t>
            </a:r>
          </a:p>
        </p:txBody>
      </p:sp>
      <p:pic>
        <p:nvPicPr>
          <p:cNvPr id="5" name="Picture 5" descr="Two people wearing a helmet&#10;&#10;Description generated with high confidence">
            <a:extLst>
              <a:ext uri="{FF2B5EF4-FFF2-40B4-BE49-F238E27FC236}">
                <a16:creationId xmlns:a16="http://schemas.microsoft.com/office/drawing/2014/main" xmlns="" id="{4180B482-0A9A-4248-9275-66301E5A47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59413" y="1885405"/>
            <a:ext cx="5927725" cy="314910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191E792-1386-4976-8396-F971DA1102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06835" cy="351526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-educational activity courses, 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-school trips, 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-French Language courses, 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-children’s activity holidays,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 summer camps ,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 ski trips in UK and France.</a:t>
            </a:r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99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416A0E3C-60E6-4F39-BC55-5F7C224E1F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xmlns="" id="{C5025DAC-8B93-4160-B017-3A274A5828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xmlns="" id="{73734CDA-1CE8-4F1C-B0B3-AAB252B013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F1355C-EE89-457C-8B34-5E2F3FC13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chemeClr val="tx1">
                    <a:lumMod val="75000"/>
                    <a:lumOff val="25000"/>
                  </a:schemeClr>
                </a:solidFill>
              </a:rPr>
              <a:t>Why PGL is good placement for students of UWTSD?</a:t>
            </a:r>
          </a:p>
        </p:txBody>
      </p:sp>
      <p:pic>
        <p:nvPicPr>
          <p:cNvPr id="9" name="Picture 9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C54D0807-C5BC-4AF8-97BC-A760344E75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4000" y="1369227"/>
            <a:ext cx="3856114" cy="3856114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xmlns="" id="{D7143990-FA50-4B23-AE6D-E17D22F526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063482" y="2246569"/>
            <a:ext cx="58521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5400414-5B81-4050-99E0-A21D1800AB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93769" y="2245799"/>
            <a:ext cx="6574973" cy="3461657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lnSpc>
                <a:spcPct val="90000"/>
              </a:lnSpc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Professional skills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+mn-lt"/>
                <a:cs typeface="+mn-lt"/>
              </a:rPr>
              <a:t>, good experience, lifestyle.</a:t>
            </a: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+mn-lt"/>
                <a:cs typeface="+mn-lt"/>
              </a:rPr>
              <a:t>OPPORTUNITY:</a:t>
            </a: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+mn-lt"/>
                <a:cs typeface="+mn-lt"/>
              </a:rPr>
              <a:t>Retail jobs,</a:t>
            </a: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+mn-lt"/>
                <a:cs typeface="+mn-lt"/>
              </a:rPr>
              <a:t>Activity instructor/group leader,</a:t>
            </a: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+mn-lt"/>
                <a:cs typeface="+mn-lt"/>
              </a:rPr>
              <a:t>Group coordinator,</a:t>
            </a: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+mn-lt"/>
                <a:cs typeface="+mn-lt"/>
              </a:rPr>
              <a:t>Language jobs,</a:t>
            </a: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+mn-lt"/>
                <a:cs typeface="+mn-lt"/>
              </a:rPr>
              <a:t>Catering jobs and many more!</a:t>
            </a:r>
          </a:p>
          <a:p>
            <a:pPr>
              <a:lnSpc>
                <a:spcPct val="90000"/>
              </a:lnSpc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+mn-lt"/>
                <a:cs typeface="+mn-lt"/>
              </a:rPr>
              <a:t>And any more</a:t>
            </a:r>
          </a:p>
          <a:p>
            <a:pPr>
              <a:lnSpc>
                <a:spcPct val="90000"/>
              </a:lnSpc>
            </a:pPr>
            <a:endParaRPr lang="en-US" sz="2000">
              <a:solidFill>
                <a:srgbClr val="404040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000">
                <a:latin typeface="Arial"/>
                <a:ea typeface="+mn-lt"/>
                <a:cs typeface="+mn-lt"/>
              </a:rPr>
              <a:t>-activity instructor/group leader,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-good experience,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-.</a:t>
            </a:r>
            <a:endParaRPr lang="en-US" sz="2000"/>
          </a:p>
          <a:p>
            <a:pPr>
              <a:lnSpc>
                <a:spcPct val="90000"/>
              </a:lnSpc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xmlns="" id="{6E53EDC6-E7A0-411C-871D-6FE54ADF94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93954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F6491A-100D-4FCA-9102-084F102A4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Llanelli House</a:t>
            </a:r>
            <a:endParaRPr lang="en-US" dirty="0"/>
          </a:p>
        </p:txBody>
      </p:sp>
      <p:pic>
        <p:nvPicPr>
          <p:cNvPr id="5" name="Picture 5" descr="A large brick building with a clock on the side of a road&#10;&#10;Description generated with very high confidence">
            <a:extLst>
              <a:ext uri="{FF2B5EF4-FFF2-40B4-BE49-F238E27FC236}">
                <a16:creationId xmlns:a16="http://schemas.microsoft.com/office/drawing/2014/main" xmlns="" id="{ADEAD99A-ACB2-4024-9587-3B56F6C53B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59413" y="1488199"/>
            <a:ext cx="5927725" cy="3943514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F07D97B-C052-48C7-9B46-A93989ACB1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9550" y="3096712"/>
            <a:ext cx="3517567" cy="30645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Llanelli House is one of the most notable historic properties in Llanelli, Carmarthenshire, Wales—an excellent example of an early-18th-century Georgian town house. It had been described as "the most outstanding domestic building of its early Georgian type to survive in South Wales."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4620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D33204-BE5F-4235-A867-963486D90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LLANELLY HOUSE ?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DC7FCD38-08DA-433E-A17B-78F93708BC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660000">
            <a:off x="7296255" y="3866198"/>
            <a:ext cx="1524000" cy="73342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7FA3797-AE20-4D7E-9484-32E4BF19339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 Historical heart of Llanelli</a:t>
            </a:r>
            <a:endParaRPr lang="en-US"/>
          </a:p>
          <a:p>
            <a:r>
              <a:rPr lang="en-GB">
                <a:ea typeface="+mn-lt"/>
                <a:cs typeface="+mn-lt"/>
              </a:rPr>
              <a:t> The legacy of the Stepney family,</a:t>
            </a:r>
            <a:endParaRPr lang="en-GB"/>
          </a:p>
          <a:p>
            <a:r>
              <a:rPr lang="en-GB">
                <a:ea typeface="+mn-lt"/>
                <a:cs typeface="+mn-lt"/>
              </a:rPr>
              <a:t>  The Bistro and  delicious food</a:t>
            </a:r>
            <a:endParaRPr lang="en-GB"/>
          </a:p>
          <a:p>
            <a:r>
              <a:rPr lang="en-GB">
                <a:ea typeface="+mn-lt"/>
                <a:cs typeface="+mn-lt"/>
              </a:rPr>
              <a:t>  Stunning 18th-century surroundings</a:t>
            </a:r>
            <a:endParaRPr lang="en-GB"/>
          </a:p>
        </p:txBody>
      </p:sp>
      <p:pic>
        <p:nvPicPr>
          <p:cNvPr id="3" name="Picture 5" descr="A living room filled with furniture and vase of flowers on a table&#10;&#10;Description generated with very high confidence">
            <a:extLst>
              <a:ext uri="{FF2B5EF4-FFF2-40B4-BE49-F238E27FC236}">
                <a16:creationId xmlns:a16="http://schemas.microsoft.com/office/drawing/2014/main" xmlns="" id="{39B7859D-E054-4DF9-BC42-3CCFF117DE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8147" y="1012066"/>
            <a:ext cx="5512157" cy="5177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154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CAD0B2F-C22D-43DA-8092-956E1696E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Tour Guide in Llanelli House</a:t>
            </a:r>
          </a:p>
        </p:txBody>
      </p:sp>
      <p:pic>
        <p:nvPicPr>
          <p:cNvPr id="5" name="Picture 5" descr="A group of people standing in front of a box&#10;&#10;Description generated with very high confidence">
            <a:extLst>
              <a:ext uri="{FF2B5EF4-FFF2-40B4-BE49-F238E27FC236}">
                <a16:creationId xmlns:a16="http://schemas.microsoft.com/office/drawing/2014/main" xmlns="" id="{A62349B8-65FB-4E3C-9104-6BB546C75F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7622" y="812799"/>
            <a:ext cx="3971068" cy="529475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A94E951-02DB-4631-B3FC-4DA234ED56B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latin typeface="Abadi"/>
                <a:ea typeface="+mn-lt"/>
                <a:cs typeface="+mn-lt"/>
              </a:rPr>
              <a:t>WHERE HISTORY COMES TO LIFE</a:t>
            </a:r>
            <a:r>
              <a:rPr lang="en-GB" sz="1400" dirty="0">
                <a:latin typeface="Abadi"/>
              </a:rPr>
              <a:t> </a:t>
            </a:r>
            <a:endParaRPr lang="en-GB" sz="1400" dirty="0">
              <a:latin typeface="Abadi"/>
              <a:ea typeface="+mn-lt"/>
              <a:cs typeface="+mn-lt"/>
            </a:endParaRPr>
          </a:p>
          <a:p>
            <a:r>
              <a:rPr lang="en-GB" sz="1400" dirty="0">
                <a:latin typeface="Abadi"/>
                <a:ea typeface="+mn-lt"/>
                <a:cs typeface="+mn-lt"/>
              </a:rPr>
              <a:t>Enthusiastic Guides</a:t>
            </a:r>
            <a:endParaRPr lang="en-GB" sz="1400" dirty="0">
              <a:latin typeface="Abadi"/>
            </a:endParaRPr>
          </a:p>
          <a:p>
            <a:r>
              <a:rPr lang="en-GB" sz="1400" dirty="0">
                <a:latin typeface="Abadi"/>
              </a:rPr>
              <a:t>Journey to rich history</a:t>
            </a:r>
          </a:p>
          <a:p>
            <a:r>
              <a:rPr lang="en-GB" sz="1400" dirty="0">
                <a:latin typeface="Abadi"/>
                <a:ea typeface="+mn-lt"/>
                <a:cs typeface="+mn-lt"/>
              </a:rPr>
              <a:t>Come to life and experience how the Georgians lived</a:t>
            </a:r>
          </a:p>
          <a:p>
            <a:r>
              <a:rPr lang="en-GB" sz="1400" dirty="0">
                <a:latin typeface="Abadi"/>
                <a:ea typeface="+mn-lt"/>
                <a:cs typeface="+mn-lt"/>
              </a:rPr>
              <a:t>,A great option for a event or night out with friends!</a:t>
            </a:r>
            <a:endParaRPr lang="en-GB" sz="1400" dirty="0">
              <a:latin typeface="Abadi"/>
            </a:endParaRPr>
          </a:p>
          <a:p>
            <a:endParaRPr lang="en-GB" sz="1400" dirty="0">
              <a:latin typeface="Abadi"/>
            </a:endParaRPr>
          </a:p>
          <a:p>
            <a:endParaRPr lang="en-GB" sz="1400" dirty="0">
              <a:latin typeface="Abadi"/>
            </a:endParaRPr>
          </a:p>
          <a:p>
            <a:r>
              <a:rPr lang="en-GB" sz="1400" dirty="0">
                <a:latin typeface="Abadi"/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1092870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FB7D51-48CA-4DE9-A9C4-3049ECC6B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Volunteer assistant to the Tour Guides</a:t>
            </a:r>
          </a:p>
        </p:txBody>
      </p:sp>
      <p:pic>
        <p:nvPicPr>
          <p:cNvPr id="5" name="Picture 5" descr="A group of people standing in front of a box&#10;&#10;Description generated with very high confidence">
            <a:extLst>
              <a:ext uri="{FF2B5EF4-FFF2-40B4-BE49-F238E27FC236}">
                <a16:creationId xmlns:a16="http://schemas.microsoft.com/office/drawing/2014/main" xmlns="" id="{FE66125C-1F81-44CE-8808-82BAAD53B6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7622" y="812799"/>
            <a:ext cx="3971068" cy="529475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F0E9375-854A-450D-A00D-A976E46FA0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845" y="2302515"/>
            <a:ext cx="3850271" cy="451337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 dirty="0">
              <a:latin typeface="Abadi"/>
              <a:ea typeface="+mn-lt"/>
              <a:cs typeface="+mn-lt"/>
            </a:endParaRPr>
          </a:p>
          <a:p>
            <a:r>
              <a:rPr lang="en-GB" sz="1400" dirty="0">
                <a:latin typeface="Abadi"/>
                <a:ea typeface="+mn-lt"/>
                <a:cs typeface="+mn-lt"/>
              </a:rPr>
              <a:t>Chrissie Lackey</a:t>
            </a:r>
            <a:br>
              <a:rPr lang="en-GB" sz="1400" dirty="0">
                <a:latin typeface="Abadi"/>
                <a:ea typeface="+mn-lt"/>
                <a:cs typeface="+mn-lt"/>
              </a:rPr>
            </a:br>
            <a:r>
              <a:rPr lang="en-GB" sz="1400" dirty="0">
                <a:latin typeface="Abadi"/>
                <a:ea typeface="+mn-lt"/>
                <a:cs typeface="+mn-lt"/>
              </a:rPr>
              <a:t> Front of House Coordinator</a:t>
            </a:r>
            <a:br>
              <a:rPr lang="en-GB" sz="1400" dirty="0">
                <a:latin typeface="Abadi"/>
                <a:ea typeface="+mn-lt"/>
                <a:cs typeface="+mn-lt"/>
              </a:rPr>
            </a:br>
            <a:r>
              <a:rPr lang="en-GB" sz="1400" dirty="0">
                <a:latin typeface="Abadi"/>
                <a:ea typeface="+mn-lt"/>
                <a:cs typeface="+mn-lt"/>
              </a:rPr>
              <a:t> </a:t>
            </a:r>
            <a:r>
              <a:rPr lang="en-GB" sz="1400" err="1">
                <a:latin typeface="Abadi"/>
                <a:ea typeface="+mn-lt"/>
                <a:cs typeface="+mn-lt"/>
              </a:rPr>
              <a:t>Derbynfa</a:t>
            </a:r>
            <a:r>
              <a:rPr lang="en-GB" sz="1400" dirty="0">
                <a:latin typeface="Abadi"/>
                <a:ea typeface="+mn-lt"/>
                <a:cs typeface="+mn-lt"/>
              </a:rPr>
              <a:t> </a:t>
            </a:r>
            <a:br>
              <a:rPr lang="en-GB" sz="1400" dirty="0">
                <a:latin typeface="Abadi"/>
                <a:ea typeface="+mn-lt"/>
                <a:cs typeface="+mn-lt"/>
              </a:rPr>
            </a:br>
            <a:r>
              <a:rPr lang="en-GB" sz="1400" dirty="0">
                <a:latin typeface="Abadi"/>
                <a:ea typeface="+mn-lt"/>
                <a:cs typeface="+mn-lt"/>
              </a:rPr>
              <a:t> Plas </a:t>
            </a:r>
            <a:r>
              <a:rPr lang="en-GB" sz="1400" err="1">
                <a:latin typeface="Abadi"/>
                <a:ea typeface="+mn-lt"/>
                <a:cs typeface="+mn-lt"/>
              </a:rPr>
              <a:t>Llanelly</a:t>
            </a:r>
            <a:r>
              <a:rPr lang="en-GB" sz="1400" dirty="0">
                <a:latin typeface="Abadi"/>
                <a:ea typeface="+mn-lt"/>
                <a:cs typeface="+mn-lt"/>
              </a:rPr>
              <a:t> House</a:t>
            </a:r>
          </a:p>
          <a:p>
            <a:r>
              <a:rPr lang="en-GB" sz="1400" dirty="0">
                <a:latin typeface="Abadi"/>
                <a:ea typeface="+mn-lt"/>
                <a:cs typeface="+mn-lt"/>
              </a:rPr>
              <a:t>Dear </a:t>
            </a:r>
            <a:r>
              <a:rPr lang="en-GB" sz="1400" dirty="0" err="1">
                <a:latin typeface="Abadi"/>
                <a:ea typeface="+mn-lt"/>
                <a:cs typeface="+mn-lt"/>
              </a:rPr>
              <a:t>Uljana</a:t>
            </a:r>
            <a:r>
              <a:rPr lang="en-GB" sz="1400" dirty="0">
                <a:latin typeface="Abadi"/>
                <a:ea typeface="+mn-lt"/>
                <a:cs typeface="+mn-lt"/>
              </a:rPr>
              <a:t>,</a:t>
            </a:r>
            <a:br>
              <a:rPr lang="en-GB" sz="1400" dirty="0">
                <a:latin typeface="Abadi"/>
                <a:ea typeface="+mn-lt"/>
                <a:cs typeface="+mn-lt"/>
              </a:rPr>
            </a:br>
            <a:r>
              <a:rPr lang="en-GB" sz="1400" dirty="0">
                <a:latin typeface="Abadi"/>
                <a:ea typeface="+mn-lt"/>
                <a:cs typeface="+mn-lt"/>
              </a:rPr>
              <a:t> It was lovely to see you today and continue our discussion. As I mentioned, the only opportunities we have to volunteer would be as an assistant to the Tour Guides when we have large groups visiting to do the Llanelli House Tour, or as a character for our Group Tours and Events.</a:t>
            </a:r>
            <a:endParaRPr lang="en-GB" sz="1600" dirty="0">
              <a:latin typeface="Abadi"/>
            </a:endParaRPr>
          </a:p>
          <a:p>
            <a:r>
              <a:rPr lang="en-GB" sz="1600" dirty="0">
                <a:latin typeface="Abadi"/>
                <a:ea typeface="+mn-lt"/>
                <a:cs typeface="+mn-lt"/>
              </a:rPr>
              <a:t> </a:t>
            </a:r>
            <a:br>
              <a:rPr lang="en-GB" sz="1600" dirty="0">
                <a:latin typeface="Abadi"/>
                <a:ea typeface="+mn-lt"/>
                <a:cs typeface="+mn-lt"/>
              </a:rPr>
            </a:br>
            <a:endParaRPr lang="en-GB" sz="1600" dirty="0">
              <a:latin typeface="Abadi"/>
              <a:ea typeface="+mn-lt"/>
              <a:cs typeface="+mn-lt"/>
            </a:endParaRPr>
          </a:p>
          <a:p>
            <a:endParaRPr lang="en-GB" sz="1600" dirty="0">
              <a:latin typeface="Abadi"/>
            </a:endParaRPr>
          </a:p>
        </p:txBody>
      </p:sp>
    </p:spTree>
    <p:extLst>
      <p:ext uri="{BB962C8B-B14F-4D97-AF65-F5344CB8AC3E}">
        <p14:creationId xmlns:p14="http://schemas.microsoft.com/office/powerpoint/2010/main" val="1889281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3B7D42B-5B48-45D4-B6ED-1E13AC828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6112F7D-65E8-483A-9F23-19C127F09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Sophia Gardens | Glamorgan Cricket</a:t>
            </a:r>
            <a:r>
              <a:rPr lang="en-GB" dirty="0">
                <a:ea typeface="+mn-lt"/>
                <a:cs typeface="+mn-lt"/>
              </a:rPr>
              <a:t>,(2019),[Online].Available at :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https://www.glamorgancricket.com/sophia-gardens-our-venue</a:t>
            </a:r>
            <a:r>
              <a:rPr lang="en-GB" dirty="0">
                <a:ea typeface="+mn-lt"/>
                <a:cs typeface="+mn-lt"/>
              </a:rPr>
              <a:t> (Accessed:24 October 2019).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 PGL.co.uk,(2019),’</a:t>
            </a:r>
            <a:r>
              <a:rPr lang="en-GB" u="sng" dirty="0">
                <a:ea typeface="+mn-lt"/>
                <a:cs typeface="+mn-lt"/>
                <a:hlinkClick r:id="rId3"/>
              </a:rPr>
              <a:t>PGL - School Trips, Summer Camps &amp; Adventure Holidays</a:t>
            </a:r>
            <a:r>
              <a:rPr lang="en-GB" dirty="0">
                <a:ea typeface="+mn-lt"/>
                <a:cs typeface="+mn-lt"/>
              </a:rPr>
              <a:t>’,[online].Available:  </a:t>
            </a:r>
            <a:r>
              <a:rPr lang="en-GB" dirty="0">
                <a:ea typeface="+mn-lt"/>
                <a:cs typeface="+mn-lt"/>
                <a:hlinkClick r:id="rId3"/>
              </a:rPr>
              <a:t>https://www.pgl.co.uk</a:t>
            </a:r>
            <a:r>
              <a:rPr lang="en-GB" dirty="0">
                <a:ea typeface="+mn-lt"/>
                <a:cs typeface="+mn-lt"/>
              </a:rPr>
              <a:t>(Accessed 18 November 2019).</a:t>
            </a:r>
          </a:p>
          <a:p>
            <a:r>
              <a:rPr lang="en-GB" u="sng" dirty="0">
                <a:hlinkClick r:id="rId4"/>
              </a:rPr>
              <a:t>LLanelly House.org.uk,</a:t>
            </a:r>
            <a:r>
              <a:rPr lang="en-GB" u="sng" dirty="0">
                <a:solidFill>
                  <a:schemeClr val="tx1"/>
                </a:solidFill>
                <a:hlinkClick r:id="rId4"/>
              </a:rPr>
              <a:t>(2018),</a:t>
            </a:r>
            <a:r>
              <a:rPr lang="en-GB" u="sng" dirty="0">
                <a:solidFill>
                  <a:schemeClr val="tx1"/>
                </a:solidFill>
                <a:ea typeface="+mn-lt"/>
                <a:cs typeface="+mn-lt"/>
                <a:hlinkClick r:id="rId4"/>
              </a:rPr>
              <a:t>Home | Llanelly House</a:t>
            </a:r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u="sng" dirty="0">
                <a:solidFill>
                  <a:schemeClr val="tx1"/>
                </a:solidFill>
                <a:hlinkClick r:id="rId5"/>
              </a:rPr>
              <a:t> [Online].Available:</a:t>
            </a:r>
            <a:r>
              <a:rPr lang="en-GB" dirty="0">
                <a:ea typeface="+mn-lt"/>
                <a:cs typeface="+mn-lt"/>
                <a:hlinkClick r:id="rId6"/>
              </a:rPr>
              <a:t>https://www.llanelly-house.org.uk</a:t>
            </a:r>
            <a:r>
              <a:rPr lang="en-GB" dirty="0">
                <a:ea typeface="+mn-lt"/>
                <a:cs typeface="+mn-lt"/>
              </a:rPr>
              <a:t>,(Accessed 17 November 2019).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239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B09C50-3C91-400D-99A4-F369A95E36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Thank you very much!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6CEC45A-EFE7-4122-A9EB-98885CB20FC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80918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242941"/>
      </a:dk2>
      <a:lt2>
        <a:srgbClr val="E2E8E2"/>
      </a:lt2>
      <a:accent1>
        <a:srgbClr val="E729E0"/>
      </a:accent1>
      <a:accent2>
        <a:srgbClr val="8D17D5"/>
      </a:accent2>
      <a:accent3>
        <a:srgbClr val="542FE7"/>
      </a:accent3>
      <a:accent4>
        <a:srgbClr val="2047D7"/>
      </a:accent4>
      <a:accent5>
        <a:srgbClr val="29A1E7"/>
      </a:accent5>
      <a:accent6>
        <a:srgbClr val="14B7AF"/>
      </a:accent6>
      <a:hlink>
        <a:srgbClr val="3F7ABF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201</Words>
  <Application>Microsoft Office PowerPoint</Application>
  <PresentationFormat>Widescreen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Abadi</vt:lpstr>
      <vt:lpstr>Arial</vt:lpstr>
      <vt:lpstr>Calibri</vt:lpstr>
      <vt:lpstr>Roboto</vt:lpstr>
      <vt:lpstr>Tw Cen MT</vt:lpstr>
      <vt:lpstr>RetrospectVTI</vt:lpstr>
      <vt:lpstr> PLACEMENT            </vt:lpstr>
      <vt:lpstr>What is GCCC ?</vt:lpstr>
      <vt:lpstr>Where is GCCC ?</vt:lpstr>
      <vt:lpstr>Volunteers:  </vt:lpstr>
      <vt:lpstr>CC4 Museum of Welsh Cricket </vt:lpstr>
      <vt:lpstr>PGL-UK's leading outdoor education provider</vt:lpstr>
      <vt:lpstr>Why PGL is good placement for students of UWTSD?</vt:lpstr>
      <vt:lpstr>Llanelli House</vt:lpstr>
      <vt:lpstr>WHY LLANELLY HOUSE ?</vt:lpstr>
      <vt:lpstr>Tour Guide in Llanelli House</vt:lpstr>
      <vt:lpstr>Volunteer assistant to the Tour Guides</vt:lpstr>
      <vt:lpstr>REFERENCES</vt:lpstr>
      <vt:lpstr>Thank you very much!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Marie Pitson</dc:creator>
  <cp:lastModifiedBy>Marie Pitson</cp:lastModifiedBy>
  <cp:revision>112</cp:revision>
  <dcterms:created xsi:type="dcterms:W3CDTF">2019-11-26T15:34:32Z</dcterms:created>
  <dcterms:modified xsi:type="dcterms:W3CDTF">2020-01-07T07:21:34Z</dcterms:modified>
</cp:coreProperties>
</file>