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2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8401D-4B59-B0E1-16D1-92E50F701C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6F7E3-0EF6-854C-C69D-FE54E3E54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B3BEF-5AAE-396F-7499-799D2F745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7F8FD-B426-E559-8FE6-C98254900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55231-B2AC-E6E4-DE99-1C3AA81A2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970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BDAB9-794A-86C2-CEF9-68C0D62AE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B1FA1-F6E5-573A-3C2D-25F7436DD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BAED4-901C-A7BE-25FC-A9DE567C1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12C92B-0C87-273A-9AD8-E772F7BD8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59229-932F-3AB7-F547-4B2BCF42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971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D567E-B14F-9ADD-8211-044D0FD2F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293FA-F8A7-FB26-E5B3-F97EFB735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382D1-FE01-CE19-800A-5C36FEB8A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3EE430-D8DA-1D66-EE5D-044F351A2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81293-EB30-BC9B-5B48-0EA8993F5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82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B85C5-F399-04D2-9C4D-895C873A9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AE57A-E390-7E8D-DFA5-48A13AA6A6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82122A-1052-F68A-DF14-89D44AB036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8E55A1-0935-1EC6-21AB-178FEF3AF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0432AF-8C5C-727E-5819-85FD2E140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7FF026-0C76-B79B-9EC2-800655B2F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712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94F45-6940-C5AA-67F7-BD715A6D3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432956-A414-8356-B53E-9EEA1315A7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344FC4-EBD2-2D17-9B1C-C7B92AFFB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DF611A-C413-C098-5535-8564A04452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265C7-9867-9493-4F5E-E85CFF52EF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A17BE0-5E14-94A8-9B16-5FCB1DDD8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D3478A-B8AB-5A0E-A0D6-1D89A7127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06CE3A-A07A-3611-3082-ABC14CA15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015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21915-9576-0EFA-59F0-AF211ED73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B75AD9-AFB3-93A7-0411-D1A1DC2A0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EAD09C-560C-A317-D0C2-FF2A0C8CC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ED262E-7CED-C942-29BB-2D2C14D5F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10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D16EED-6E41-7D39-6D24-E5863E12D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98186-C296-E70F-25E9-9BD97D45F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B2DF81-DA94-491C-3334-2B5431450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430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AA33-C86D-1005-49AB-55FC0CFF6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A7B91-421B-96C8-7DBE-737439A6F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E63C0F-C85F-81F0-50D9-4758997C61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757D5-8046-4245-7D65-030E8EC39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AA7C5D-74C7-1144-2C8F-00C7404E4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2E68B-B17A-21B4-D2C5-3C10EA757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594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DC435-B362-0FB9-A3CA-B726BE788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4A36C0-8EFB-DDBB-6724-41AB40836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635E26-EBCD-5B09-159D-A32BAD81A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E4EFE-54B7-14E8-3A99-2F4788CD1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BAD41-3ED8-4E3B-1287-C4DB836F7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7F5F2-3F48-1432-5983-C0CF2363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706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6D4E6-34CF-5AA5-F8C3-2BB543383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FCFFBE-821B-BDB0-B889-30BAB89E2E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5C84B-2461-A769-C8C7-606F531CC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9EFDF-A42A-AB50-8370-E1B2B34ED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CDC60-45AA-F7DF-866A-BF6327C2A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979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6FDAEC-4EDF-AD6B-B235-E91C373025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A80C27-0C4C-A503-4B06-B2E39D1F73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6D3F9-3726-D19F-82E6-2D18F224D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FC038-195E-D291-7F1E-400E98329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C33-774C-1899-7DFD-D0036E17F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291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05E3F5-3C1B-F1C5-6D29-A0454406A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4046A-20B9-FFD0-AB50-A90F05F91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EEF96-18C7-6034-49E4-0A127E221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DCF64A-6358-4068-8805-9B9711160E73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ACBFF-AC72-60C0-0D1F-DA599C7A80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653B6-7D5D-CC80-BE45-6FC87ACFDD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CF7686-9A60-4308-A73F-3A8384490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939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forsustainability.net/social-marketing/" TargetMode="External"/><Relationship Id="rId2" Type="http://schemas.openxmlformats.org/officeDocument/2006/relationships/hyperlink" Target="https://www.linkedin.com/pulse/role-social-marketing-driving-change-vaibhav-damani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rategic-planet.com/2012/11/what-is-social-marke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80F35A-F780-1108-CBBE-22DB402D8F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252" b="755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1AEBD-5026-5BB3-6917-3E144A2D2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886967"/>
            <a:ext cx="4230621" cy="1378069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4000" dirty="0">
                <a:solidFill>
                  <a:schemeClr val="accent3"/>
                </a:solidFill>
                <a:latin typeface="Arial Black" panose="020B0A04020102020204" pitchFamily="34" charset="0"/>
              </a:rPr>
              <a:t>What is social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410AE-5775-1685-4ED8-F152A8056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" y="2468879"/>
            <a:ext cx="4230621" cy="3708083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Uses marketing to influence positive behaviour.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Benefits consumers, businesses and society.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Focuses on needs, motives and barriers.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sustainability and social responsibility.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Uses ideas from psychology and consumer behaviour (Ferreira &amp; Alves, 2026).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Creates value through planning and evaluation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Mowar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endParaRPr lang="en-US" sz="1600" dirty="0"/>
          </a:p>
        </p:txBody>
      </p:sp>
      <p:pic>
        <p:nvPicPr>
          <p:cNvPr id="6" name="Voce 260719_174015">
            <a:hlinkClick r:id="" action="ppaction://media"/>
            <a:extLst>
              <a:ext uri="{FF2B5EF4-FFF2-40B4-BE49-F238E27FC236}">
                <a16:creationId xmlns:a16="http://schemas.microsoft.com/office/drawing/2014/main" id="{D13B2A4F-A6A1-10E7-45E5-D353CDC934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6462" y="57712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8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ECED2-0EEC-C570-245A-E5C7A4FDD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5" y="4180713"/>
            <a:ext cx="3290887" cy="159696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4000" dirty="0">
                <a:solidFill>
                  <a:schemeClr val="accent3"/>
                </a:solidFill>
                <a:latin typeface="Arial Black" panose="020B0A04020102020204" pitchFamily="34" charset="0"/>
              </a:rPr>
              <a:t>Key Features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A93B91-611B-9032-1885-63692AC3FCE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4676" b="30402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616E3-E5D1-F55C-225B-6ED8986E7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4261104"/>
            <a:ext cx="7485413" cy="1944433"/>
          </a:xfrm>
        </p:spPr>
        <p:txBody>
          <a:bodyPr anchor="ctr"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Marketing orientation: it is aware of consumer habits and needs.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Segmentation: it allows focusing on many different groups.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Communications: it involves a range of communications, including positive or negative ones (Florence et al., 2022).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marketing: it utilises social media for reaching consumers (Khanom, 2023).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Consumer rights: it aims to protect socially vulnerable consumers.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Sustainability: it advocates for responsible consumption (Christie, Venter De Villiers, 2023).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Voce 260719_174218">
            <a:hlinkClick r:id="" action="ppaction://media"/>
            <a:extLst>
              <a:ext uri="{FF2B5EF4-FFF2-40B4-BE49-F238E27FC236}">
                <a16:creationId xmlns:a16="http://schemas.microsoft.com/office/drawing/2014/main" id="{6045B534-5B67-9ACF-841D-280D94E7EC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6013" y="59429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287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E89AC2-89BC-1A92-D829-DA18424018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506"/>
          <a:stretch>
            <a:fillRect/>
          </a:stretch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A3E9D9-9B13-FF72-94BA-9177C68D3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1060703"/>
            <a:ext cx="4474462" cy="120433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4000" dirty="0">
                <a:solidFill>
                  <a:schemeClr val="accent3"/>
                </a:solidFill>
                <a:latin typeface="Arial Black" panose="020B0A04020102020204" pitchFamily="34" charset="0"/>
              </a:rPr>
              <a:t>Why It Is Best for 2026</a:t>
            </a:r>
            <a:endParaRPr lang="en-US" sz="4000" dirty="0">
              <a:solidFill>
                <a:schemeClr val="accent3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40278-8F86-F6B0-D327-AD93F9B0B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0"/>
            <a:ext cx="4584190" cy="4268351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addresses ecological problems (Kotler,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helps establish the atmosphere of trust and loyalty among consumers (Minh et al.,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facilitates the implementation of ethical business solutions.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ensures protection of socially vulnerable consumers (Mende et al., 2024).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functions using different approaches, both modern and traditional.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provides opportunities for interaction with the government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Uryuhara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achieves the balance between profit and societal benefit.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Voce 260719_174403">
            <a:hlinkClick r:id="" action="ppaction://media"/>
            <a:extLst>
              <a:ext uri="{FF2B5EF4-FFF2-40B4-BE49-F238E27FC236}">
                <a16:creationId xmlns:a16="http://schemas.microsoft.com/office/drawing/2014/main" id="{862F4DA9-78C9-3E37-42E9-F8EB98905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08750" y="57213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75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6C426-5E48-27D5-9597-C5081C1DB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009" y="2962655"/>
            <a:ext cx="4008120" cy="56039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3"/>
                </a:solidFill>
                <a:latin typeface="Arial Black" panose="020B0A04020102020204" pitchFamily="34" charset="0"/>
              </a:rPr>
              <a:t>References </a:t>
            </a:r>
            <a:endParaRPr lang="en-US" dirty="0">
              <a:solidFill>
                <a:schemeClr val="accent3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F6B69-B7F6-EEAD-836D-342FA4008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3129" y="557189"/>
            <a:ext cx="7735823" cy="5571898"/>
          </a:xfrm>
        </p:spPr>
        <p:txBody>
          <a:bodyPr anchor="ctr"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Christie, L., &amp; Venter De Villiers, M. (2023). The role of social marketing in promoting quality of life through the lens of sustainable consumption.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Marketing, 13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419–433.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Ferreira, A. C., &amp; Alves, H. (2026). Social marketing: What theories and methods have been used to develop empirical research within the field?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Review on Public and Nonprofit Marketing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1–36.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Florence, E. S., Fleischman, D., Mulcahy, R., &amp; Wynder, M. (2022). Message framing effects on sustainable consumer behaviour: A systematic review and future research directions for social marketing.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Marketing, 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(4), 623–652.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Khanom, M. T. (2023). Using social media marketing in the digital era: A necessity or a choice.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Research in Business and Social Science, 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88–98.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Kotler, P. (2025). Degrowth and marketing: Their critical interdependence.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Marketing Theory, 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(4), 525–530.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Mende, M., Bradford, T. W., Roggeveen, A. L., Scott, M. L., &amp; Zavala, M. (2024). Consumer vulnerability dynamics and marketing: Conceptual foundations and future research opportunities.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Science, 52(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5), 1301–1322.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Minh, N. N., Phuong, N. H. Q., Khanh, V. H., &amp; Chan, T. H. P. (2025). The relationship between corporate social marketing activities and brand equity.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Cultural Analysis and Social Change,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474–484.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Mowar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(2022).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Blue Rose Publishers.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Uryuhara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Y. (2025). Local government and social marketing. In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Local governance in Japan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(pp. 189–205). Springer Nature Switzerland.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https://www.linkedin.com/pulse/role-social-marketing-driving-change-vaibhav-damania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https://learningforsustainability.net/social-marketing/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https://www.strategic-planet.com/2012/11/what-is-social-marketing/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9683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608</Words>
  <Application>Microsoft Office PowerPoint</Application>
  <PresentationFormat>Widescreen</PresentationFormat>
  <Paragraphs>35</Paragraphs>
  <Slides>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What is social marketing?</vt:lpstr>
      <vt:lpstr>Key Features</vt:lpstr>
      <vt:lpstr>Why It Is Best for 2026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2026-07-17T06:47:16Z</dcterms:created>
  <dcterms:modified xsi:type="dcterms:W3CDTF">2026-07-20T10:44:55Z</dcterms:modified>
</cp:coreProperties>
</file>