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15"/>
  </p:notesMasterIdLst>
  <p:sldIdLst>
    <p:sldId id="256" r:id="rId5"/>
    <p:sldId id="303" r:id="rId6"/>
    <p:sldId id="267" r:id="rId7"/>
    <p:sldId id="308" r:id="rId8"/>
    <p:sldId id="310" r:id="rId9"/>
    <p:sldId id="317" r:id="rId10"/>
    <p:sldId id="318" r:id="rId11"/>
    <p:sldId id="319" r:id="rId12"/>
    <p:sldId id="320" r:id="rId13"/>
    <p:sldId id="29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1DA44D-9F52-451E-A2B8-4CFEC3F0873E}" v="3" dt="2026-04-27T14:46:10.5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63" y="7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EE516-8D72-45F3-BEAE-B0DFBC2262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6F1948-28C6-4DA3-9DD4-8FBF2F3B888F}">
      <dgm:prSet custT="1"/>
      <dgm:spPr/>
      <dgm:t>
        <a:bodyPr/>
        <a:lstStyle/>
        <a:p>
          <a:r>
            <a:rPr lang="en-GB" sz="2400" b="1" dirty="0">
              <a:solidFill>
                <a:schemeClr val="accent1">
                  <a:lumMod val="20000"/>
                  <a:lumOff val="80000"/>
                </a:schemeClr>
              </a:solidFill>
            </a:rPr>
            <a:t>Assessment  Component Two: Practical: Academic Interview </a:t>
          </a:r>
        </a:p>
        <a:p>
          <a:r>
            <a:rPr lang="en-GB" sz="2400" b="0" dirty="0">
              <a:solidFill>
                <a:schemeClr val="accent1">
                  <a:lumMod val="20000"/>
                  <a:lumOff val="80000"/>
                </a:schemeClr>
              </a:solidFill>
            </a:rPr>
            <a:t>Assessment Time: 15 Minutes</a:t>
          </a:r>
        </a:p>
        <a:p>
          <a:r>
            <a:rPr lang="en-GB" sz="2400" b="0" dirty="0">
              <a:solidFill>
                <a:schemeClr val="accent1">
                  <a:lumMod val="20000"/>
                  <a:lumOff val="80000"/>
                </a:schemeClr>
              </a:solidFill>
            </a:rPr>
            <a:t>Assessment Weighting: 50%</a:t>
          </a:r>
        </a:p>
        <a:p>
          <a:endParaRPr lang="en-US" sz="2400" dirty="0"/>
        </a:p>
      </dgm:t>
    </dgm:pt>
    <dgm:pt modelId="{D732CB8C-086D-4D93-A1E5-4667A40AB020}" type="parTrans" cxnId="{F0FD98A2-C6F6-4E6F-92CE-8CD83DADDAAA}">
      <dgm:prSet/>
      <dgm:spPr/>
      <dgm:t>
        <a:bodyPr/>
        <a:lstStyle/>
        <a:p>
          <a:endParaRPr lang="en-US"/>
        </a:p>
      </dgm:t>
    </dgm:pt>
    <dgm:pt modelId="{E2BF2CB6-99BE-48B6-8188-CA62DA1B401D}" type="sibTrans" cxnId="{F0FD98A2-C6F6-4E6F-92CE-8CD83DADDAAA}">
      <dgm:prSet/>
      <dgm:spPr/>
      <dgm:t>
        <a:bodyPr/>
        <a:lstStyle/>
        <a:p>
          <a:endParaRPr lang="en-US"/>
        </a:p>
      </dgm:t>
    </dgm:pt>
    <dgm:pt modelId="{8086793E-4CB3-41C2-9390-2FDC4D35639D}">
      <dgm:prSet custT="1"/>
      <dgm:spPr/>
      <dgm:t>
        <a:bodyPr/>
        <a:lstStyle/>
        <a:p>
          <a:pPr>
            <a:buNone/>
          </a:pPr>
          <a:r>
            <a:rPr lang="en-GB" sz="2400" b="1" dirty="0">
              <a:solidFill>
                <a:schemeClr val="accent1">
                  <a:lumMod val="20000"/>
                  <a:lumOff val="80000"/>
                </a:schemeClr>
              </a:solidFill>
            </a:rPr>
            <a:t>Assessment Task:</a:t>
          </a:r>
        </a:p>
        <a:p>
          <a:pPr>
            <a:buNone/>
          </a:pPr>
          <a:r>
            <a:rPr lang="en-GB" sz="2400" dirty="0">
              <a:solidFill>
                <a:schemeClr val="accent1">
                  <a:lumMod val="20000"/>
                  <a:lumOff val="80000"/>
                </a:schemeClr>
              </a:solidFill>
            </a:rPr>
            <a:t>Academic  interview to assess current progress with basic counselling skills </a:t>
          </a:r>
        </a:p>
      </dgm:t>
    </dgm:pt>
    <dgm:pt modelId="{639BFCE4-A9D6-444A-BCE8-29A324CFA642}" type="parTrans" cxnId="{88AEA8F2-A3AE-4D10-936D-FC1285937807}">
      <dgm:prSet/>
      <dgm:spPr/>
      <dgm:t>
        <a:bodyPr/>
        <a:lstStyle/>
        <a:p>
          <a:endParaRPr lang="en-GB"/>
        </a:p>
      </dgm:t>
    </dgm:pt>
    <dgm:pt modelId="{75F17314-822F-4340-8C11-36EC3D77AC48}" type="sibTrans" cxnId="{88AEA8F2-A3AE-4D10-936D-FC1285937807}">
      <dgm:prSet/>
      <dgm:spPr/>
      <dgm:t>
        <a:bodyPr/>
        <a:lstStyle/>
        <a:p>
          <a:endParaRPr lang="en-GB"/>
        </a:p>
      </dgm:t>
    </dgm:pt>
    <dgm:pt modelId="{95C442D6-5B26-4FE2-996D-B32FDD17CE41}" type="pres">
      <dgm:prSet presAssocID="{8D2EE516-8D72-45F3-BEAE-B0DFBC22626D}" presName="linear" presStyleCnt="0">
        <dgm:presLayoutVars>
          <dgm:animLvl val="lvl"/>
          <dgm:resizeHandles val="exact"/>
        </dgm:presLayoutVars>
      </dgm:prSet>
      <dgm:spPr/>
    </dgm:pt>
    <dgm:pt modelId="{78C00230-A840-4408-A66D-DDD5A1F615B8}" type="pres">
      <dgm:prSet presAssocID="{F36F1948-28C6-4DA3-9DD4-8FBF2F3B888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02D38BD-D11D-4A1D-8B4B-AEDFA905F672}" type="pres">
      <dgm:prSet presAssocID="{E2BF2CB6-99BE-48B6-8188-CA62DA1B401D}" presName="spacer" presStyleCnt="0"/>
      <dgm:spPr/>
    </dgm:pt>
    <dgm:pt modelId="{9EDF7137-DA5B-4A53-A2FC-C3BB6CD06D3E}" type="pres">
      <dgm:prSet presAssocID="{8086793E-4CB3-41C2-9390-2FDC4D35639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38FD511-7937-48AC-A6E6-5AF5A12CE918}" type="presOf" srcId="{8086793E-4CB3-41C2-9390-2FDC4D35639D}" destId="{9EDF7137-DA5B-4A53-A2FC-C3BB6CD06D3E}" srcOrd="0" destOrd="0" presId="urn:microsoft.com/office/officeart/2005/8/layout/vList2"/>
    <dgm:cxn modelId="{3B1F6414-77E4-4656-B2EE-60C36DEB3718}" type="presOf" srcId="{8D2EE516-8D72-45F3-BEAE-B0DFBC22626D}" destId="{95C442D6-5B26-4FE2-996D-B32FDD17CE41}" srcOrd="0" destOrd="0" presId="urn:microsoft.com/office/officeart/2005/8/layout/vList2"/>
    <dgm:cxn modelId="{165A6C67-AD8C-4F00-AD26-1E14163A6435}" type="presOf" srcId="{F36F1948-28C6-4DA3-9DD4-8FBF2F3B888F}" destId="{78C00230-A840-4408-A66D-DDD5A1F615B8}" srcOrd="0" destOrd="0" presId="urn:microsoft.com/office/officeart/2005/8/layout/vList2"/>
    <dgm:cxn modelId="{F0FD98A2-C6F6-4E6F-92CE-8CD83DADDAAA}" srcId="{8D2EE516-8D72-45F3-BEAE-B0DFBC22626D}" destId="{F36F1948-28C6-4DA3-9DD4-8FBF2F3B888F}" srcOrd="0" destOrd="0" parTransId="{D732CB8C-086D-4D93-A1E5-4667A40AB020}" sibTransId="{E2BF2CB6-99BE-48B6-8188-CA62DA1B401D}"/>
    <dgm:cxn modelId="{88AEA8F2-A3AE-4D10-936D-FC1285937807}" srcId="{8D2EE516-8D72-45F3-BEAE-B0DFBC22626D}" destId="{8086793E-4CB3-41C2-9390-2FDC4D35639D}" srcOrd="1" destOrd="0" parTransId="{639BFCE4-A9D6-444A-BCE8-29A324CFA642}" sibTransId="{75F17314-822F-4340-8C11-36EC3D77AC48}"/>
    <dgm:cxn modelId="{1CA00270-1C7F-4A8C-8C6E-643D60447CF8}" type="presParOf" srcId="{95C442D6-5B26-4FE2-996D-B32FDD17CE41}" destId="{78C00230-A840-4408-A66D-DDD5A1F615B8}" srcOrd="0" destOrd="0" presId="urn:microsoft.com/office/officeart/2005/8/layout/vList2"/>
    <dgm:cxn modelId="{D2CA9809-A0C3-4D70-A6AB-8AFA0FBF9D08}" type="presParOf" srcId="{95C442D6-5B26-4FE2-996D-B32FDD17CE41}" destId="{902D38BD-D11D-4A1D-8B4B-AEDFA905F672}" srcOrd="1" destOrd="0" presId="urn:microsoft.com/office/officeart/2005/8/layout/vList2"/>
    <dgm:cxn modelId="{41256717-A2CF-4E1D-9995-808CC4E8EB5E}" type="presParOf" srcId="{95C442D6-5B26-4FE2-996D-B32FDD17CE41}" destId="{9EDF7137-DA5B-4A53-A2FC-C3BB6CD06D3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C00230-A840-4408-A66D-DDD5A1F615B8}">
      <dsp:nvSpPr>
        <dsp:cNvPr id="0" name=""/>
        <dsp:cNvSpPr/>
      </dsp:nvSpPr>
      <dsp:spPr>
        <a:xfrm>
          <a:off x="0" y="1516"/>
          <a:ext cx="4754880" cy="2515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Assessment  Component Two: Practical: Academic Interview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Assessment Time: 15 Minutes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Assessment Weighting: 50%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122797" y="124313"/>
        <a:ext cx="4509286" cy="2269905"/>
      </dsp:txXfrm>
    </dsp:sp>
    <dsp:sp modelId="{9EDF7137-DA5B-4A53-A2FC-C3BB6CD06D3E}">
      <dsp:nvSpPr>
        <dsp:cNvPr id="0" name=""/>
        <dsp:cNvSpPr/>
      </dsp:nvSpPr>
      <dsp:spPr>
        <a:xfrm>
          <a:off x="0" y="2640856"/>
          <a:ext cx="4754880" cy="2515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Assessment Task: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accent1">
                  <a:lumMod val="20000"/>
                  <a:lumOff val="80000"/>
                </a:schemeClr>
              </a:solidFill>
            </a:rPr>
            <a:t>Academic  interview to assess current progress with basic counselling skills </a:t>
          </a:r>
        </a:p>
      </dsp:txBody>
      <dsp:txXfrm>
        <a:off x="122797" y="2763653"/>
        <a:ext cx="4509286" cy="22699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>
                <a:solidFill>
                  <a:schemeClr val="accent1"/>
                </a:solidFill>
              </a:rPr>
              <a:t>ECPS4015: Introduction to Counselling Skills</a:t>
            </a:r>
            <a:br>
              <a:rPr lang="en-US" sz="4000">
                <a:solidFill>
                  <a:schemeClr val="accent1"/>
                </a:solidFill>
              </a:rPr>
            </a:br>
            <a:r>
              <a:rPr lang="en-US" sz="220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-2384090" y="-69335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08C80-63F4-D1D6-88D6-3F847034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7" y="69276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Lesson Aims:</a:t>
            </a:r>
            <a:br>
              <a:rPr lang="en-GB" sz="28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Week 10:</a:t>
            </a:r>
            <a:endParaRPr lang="en-GB" sz="2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41CA5-AE01-53F6-AC51-EA3F2748B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effectLst/>
                <a:ea typeface="Times New Roman" panose="02020603050405020304" pitchFamily="18" charset="0"/>
              </a:rPr>
              <a:t>Opening Round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effectLst/>
                <a:ea typeface="Times New Roman" panose="02020603050405020304" pitchFamily="18" charset="0"/>
              </a:rPr>
              <a:t>Module Review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Academic Interview assignment work-shop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Reflective Practice: Johari Window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Group Exercise: The Games People Play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Closing Round and Feedback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46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Module Review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en-GB" sz="2800" b="1" dirty="0"/>
          </a:p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ECPS4015 Introduction to Counselling Skills</a:t>
            </a:r>
          </a:p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Centre for Psychology and Counselling</a:t>
            </a:r>
          </a:p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Yr Athrofa : Institute of Education and Humanities </a:t>
            </a:r>
          </a:p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00E32-407A-1204-0EA4-51C19396C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Assessment Component 2 – Academic Interview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5FF221A-B82D-8B13-EFCC-82B47A0570D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8245152"/>
              </p:ext>
            </p:extLst>
          </p:nvPr>
        </p:nvGraphicFramePr>
        <p:xfrm>
          <a:off x="1143000" y="1341486"/>
          <a:ext cx="4754880" cy="5157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519A4-8DEF-60EC-1E62-F442D7F3FF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Assignment Date: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Wednesday 6th May 2026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Individual timeslots will be posted on Moodle closer to the day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968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170C47-F2E6-1917-FAEB-913C43E52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8" y="873457"/>
            <a:ext cx="3714049" cy="522254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4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Working in pairs: </a:t>
            </a:r>
            <a:br>
              <a:rPr lang="en-GB" sz="40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4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Mock interview</a:t>
            </a:r>
            <a:endParaRPr lang="en-US" sz="40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B6D5C-D365-C033-AE11-007D11FC7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5059" y="1"/>
            <a:ext cx="8036940" cy="6857998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endParaRPr lang="en-GB" sz="2400" dirty="0">
              <a:solidFill>
                <a:schemeClr val="tx1"/>
              </a:solidFill>
            </a:endParaRPr>
          </a:p>
          <a:p>
            <a:pPr marL="45720" lvl="0" indent="0">
              <a:buNone/>
            </a:pPr>
            <a:endParaRPr lang="en-GB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45720" lvl="0" indent="0">
              <a:buNone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Questions will consider the following skills and understanding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  <a:p>
            <a:pPr lvl="0"/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1.Significance of building rapport  - </a:t>
            </a:r>
            <a:r>
              <a:rPr lang="en-GB" sz="2400" b="1" u="sng" dirty="0">
                <a:solidFill>
                  <a:schemeClr val="accent1">
                    <a:lumMod val="75000"/>
                  </a:schemeClr>
                </a:solidFill>
              </a:rPr>
              <a:t>How is this done?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2. Contracting –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(refer to BACP Counselling Skills Competency Framework, BACP Ethical Framework) - </a:t>
            </a: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Why are they important?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3. Attending Skills – (SOLER/Minimal encourager) </a:t>
            </a: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Give examples of how you use these skills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4. Responding Skills – (Paraphrasing, restating, summarising) – </a:t>
            </a: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Why are they important?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5. Appropriate use of questions – </a:t>
            </a: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Give examples of how a question can help of hinder a process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6. Process of a session (Beginning, middle, end) - </a:t>
            </a: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Describe the process and why this is important?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7. Core conditions (Empathy, Congruence, UPR ) - </a:t>
            </a: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How are these communicated when using counselling skills?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8. Areas for further development – </a:t>
            </a:r>
            <a:r>
              <a:rPr lang="en-GB" b="1" u="sng" dirty="0">
                <a:solidFill>
                  <a:schemeClr val="accent1">
                    <a:lumMod val="75000"/>
                  </a:schemeClr>
                </a:solidFill>
              </a:rPr>
              <a:t>Give an example of your growing edge</a:t>
            </a:r>
          </a:p>
          <a:p>
            <a:pPr lvl="0"/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" indent="0">
              <a:buNone/>
            </a:pPr>
            <a:endParaRPr lang="en-GB" sz="2000" dirty="0">
              <a:solidFill>
                <a:schemeClr val="tx1"/>
              </a:solidFill>
            </a:endParaRPr>
          </a:p>
          <a:p>
            <a:endParaRPr lang="en-US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390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17396E8-8E85-71FE-4EF0-B9D76A9A3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Preparation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2ECF4-664D-4EB0-98D9-A445F36F1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14965"/>
            <a:ext cx="9872871" cy="4081035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Utilise formative feedback provided by peers and course tutor 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Consider the Gibbs Cycle of reflection model to develop your thoughts.  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Provide examples of how the various skills were used – reflect on what was effective and consider challenges and areas for development.   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Awareness of theoretical approaches and interventions; areas of good practice – ethical framework/competency framework </a:t>
            </a:r>
          </a:p>
          <a:p>
            <a:pPr lvl="0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 on your own personal development and growing edge (self-awareness)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346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63183-EA75-61E3-6634-EE94915D2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4200" b="1" cap="all">
                <a:solidFill>
                  <a:srgbClr val="FFFFFF"/>
                </a:solidFill>
              </a:rPr>
              <a:t>Group Reflective Practice: Johari Window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BAA3693-4D4C-2840-319C-B4707B72EC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285" r="7455" b="1"/>
          <a:stretch>
            <a:fillRect/>
          </a:stretch>
        </p:blipFill>
        <p:spPr>
          <a:xfrm>
            <a:off x="236219" y="239681"/>
            <a:ext cx="7314184" cy="6371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480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DB95FCF-AD96-482F-9FB8-CD95725E6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4EEEC00-AD80-4734-BEE6-04CBDEC83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6EF21389-A1DE-4EF4-BA43-0D21F5EFA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FFFEF6E-0CEE-4323-A07F-58FDA5E0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378" y="246887"/>
            <a:ext cx="5861321" cy="6377939"/>
          </a:xfrm>
          <a:prstGeom prst="rect">
            <a:avLst/>
          </a:prstGeom>
          <a:solidFill>
            <a:srgbClr val="A6B727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7A69A5B-FB7E-40C2-A416-68C80A100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36924" y="4220801"/>
            <a:ext cx="421593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44D330D6-5765-4B60-A01C-C0E4DE44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E5767-D88D-E041-A3D7-21FBF0196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924" y="857675"/>
            <a:ext cx="4566230" cy="34377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4000" b="1" cap="all">
                <a:solidFill>
                  <a:srgbClr val="FFFFFF"/>
                </a:solidFill>
              </a:rPr>
              <a:t>Transactional Analysis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BD866F-23CA-E690-A322-483E89D6C3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9157" y="857675"/>
            <a:ext cx="4459529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004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F7726A94-1EF0-4D91-B7BF-C033E3D6E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Multi-colored dialogue boxes">
            <a:extLst>
              <a:ext uri="{FF2B5EF4-FFF2-40B4-BE49-F238E27FC236}">
                <a16:creationId xmlns:a16="http://schemas.microsoft.com/office/drawing/2014/main" id="{8CDB82CF-6A9D-65E5-58A6-3AF7D87CDA2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21441" b="5978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8F0650C-11DF-45E6-8EC2-E3B298F0D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24FB4153-1E3E-4AE9-8306-E8C292894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6AA1E-99F0-F9AB-EE83-0F365B322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882376"/>
            <a:ext cx="9966960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7200" b="1" cap="all">
                <a:solidFill>
                  <a:srgbClr val="FFFFFF"/>
                </a:solidFill>
              </a:rPr>
              <a:t>Module Feedback</a:t>
            </a:r>
          </a:p>
        </p:txBody>
      </p:sp>
    </p:spTree>
    <p:extLst>
      <p:ext uri="{BB962C8B-B14F-4D97-AF65-F5344CB8AC3E}">
        <p14:creationId xmlns:p14="http://schemas.microsoft.com/office/powerpoint/2010/main" val="2918700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C0B311-F8C2-4EC9-8BE3-57FFC031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34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96909C-85A9-45ED-860C-23E681677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34BF9-9CFC-456E-9D10-1CF452667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1" r="1" b="212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67175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0915EF7-B9F6-4EB7-AA4F-557BE6AB702C}">
  <ds:schemaRefs>
    <ds:schemaRef ds:uri="16c05727-aa75-4e4a-9b5f-8a80a1165891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928E4D0-782D-4812-BE7D-AE5131FD375E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369</Words>
  <Application>Microsoft Office PowerPoint</Application>
  <PresentationFormat>Widescreen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Corbel</vt:lpstr>
      <vt:lpstr>Times New Roman</vt:lpstr>
      <vt:lpstr>Basis</vt:lpstr>
      <vt:lpstr>ECPS4015: Introduction to Counselling Skills Module Lead: Andrea Williams</vt:lpstr>
      <vt:lpstr>Lesson Aims: Week 10:</vt:lpstr>
      <vt:lpstr>Module Review </vt:lpstr>
      <vt:lpstr>Assessment Component 2 – Academic Interview </vt:lpstr>
      <vt:lpstr>Working in pairs:  Mock interview</vt:lpstr>
      <vt:lpstr>Preparation</vt:lpstr>
      <vt:lpstr>Group Reflective Practice: Johari Window</vt:lpstr>
      <vt:lpstr>Transactional Analysis</vt:lpstr>
      <vt:lpstr>Module Feedback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2026-04-28T11:14:20Z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