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notesMasterIdLst>
    <p:notesMasterId r:id="rId20"/>
  </p:notesMasterIdLst>
  <p:handoutMasterIdLst>
    <p:handoutMasterId r:id="rId21"/>
  </p:handoutMasterIdLst>
  <p:sldIdLst>
    <p:sldId id="265" r:id="rId2"/>
    <p:sldId id="291" r:id="rId3"/>
    <p:sldId id="266" r:id="rId4"/>
    <p:sldId id="282" r:id="rId5"/>
    <p:sldId id="267" r:id="rId6"/>
    <p:sldId id="268" r:id="rId7"/>
    <p:sldId id="269" r:id="rId8"/>
    <p:sldId id="284" r:id="rId9"/>
    <p:sldId id="270" r:id="rId10"/>
    <p:sldId id="271" r:id="rId11"/>
    <p:sldId id="272" r:id="rId12"/>
    <p:sldId id="273" r:id="rId13"/>
    <p:sldId id="288" r:id="rId14"/>
    <p:sldId id="289" r:id="rId15"/>
    <p:sldId id="274" r:id="rId16"/>
    <p:sldId id="285" r:id="rId17"/>
    <p:sldId id="292" r:id="rId18"/>
    <p:sldId id="275" r:id="rId19"/>
  </p:sldIdLst>
  <p:sldSz cx="9144000" cy="6858000" type="screen4x3"/>
  <p:notesSz cx="6858000" cy="97234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06699"/>
    <a:srgbClr val="3366FF"/>
    <a:srgbClr val="00FF00"/>
    <a:srgbClr val="0066FF"/>
    <a:srgbClr val="00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1"/>
  </p:normalViewPr>
  <p:slideViewPr>
    <p:cSldViewPr>
      <p:cViewPr varScale="1">
        <p:scale>
          <a:sx n="105" d="100"/>
          <a:sy n="105" d="100"/>
        </p:scale>
        <p:origin x="174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F3344F2-BA04-4DEB-9DAB-50E169D6B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8538" y="730250"/>
            <a:ext cx="4860925" cy="3644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18038"/>
            <a:ext cx="5486400" cy="43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ct val="0"/>
              </a:spcBef>
              <a:spcAft>
                <a:spcPts val="0"/>
              </a:spcAft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E45DAF4-0FDC-45DF-A76A-0E86D1618D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21C9EA17-CF49-46F0-A7C6-FABFDC2F65EF}" type="slidenum">
              <a:rPr lang="en-US" altLang="en-US" smtClean="0">
                <a:latin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EB5FAC2D-2CE4-450B-88E5-BED28AFFE3E0}" type="slidenum">
              <a:rPr lang="en-US" altLang="en-US" smtClean="0">
                <a:latin typeface="Times New Roman" panose="02020603050405020304" pitchFamily="18" charset="0"/>
              </a:rPr>
              <a:pPr/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13338905-8C05-46AE-AA1F-FA935BE7D5EC}" type="slidenum">
              <a:rPr lang="en-US" altLang="en-US" smtClean="0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27075"/>
            <a:ext cx="4864100" cy="3648075"/>
          </a:xfrm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618038"/>
            <a:ext cx="5486400" cy="4378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9C48E662-FE5B-4C2B-BEC1-81342C5CD457}" type="slidenum">
              <a:rPr lang="en-US" altLang="en-US" smtClean="0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36637F82-AADD-4EE1-ACD5-7412173BB1E0}" type="slidenum">
              <a:rPr lang="en-US" altLang="en-US" smtClean="0">
                <a:latin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2858B043-8A5D-422A-8243-FE3EB3CCF3C6}" type="slidenum">
              <a:rPr lang="en-US" altLang="en-US" smtClean="0">
                <a:latin typeface="Times New Roman" panose="02020603050405020304" pitchFamily="18" charset="0"/>
              </a:rPr>
              <a:pPr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F854921A-3919-403F-9FCB-626F85CFBCE6}" type="slidenum">
              <a:rPr lang="en-US" altLang="en-US" smtClean="0">
                <a:latin typeface="Times New Roman" panose="02020603050405020304" pitchFamily="18" charset="0"/>
              </a:rPr>
              <a:pPr/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3C6AC60F-4D77-4FE3-A22E-4647AD4340AF}" type="slidenum">
              <a:rPr lang="en-US" altLang="en-US" smtClean="0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8F2E800A-F316-4953-9EF4-D1E02050A710}" type="slidenum">
              <a:rPr lang="en-US" altLang="en-US" smtClean="0">
                <a:latin typeface="Times New Roman" panose="02020603050405020304" pitchFamily="18" charset="0"/>
              </a:rPr>
              <a:pPr/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A21E63D3-F5CC-47B4-9F54-D74947E3DFB9}" type="slidenum">
              <a:rPr lang="en-US" altLang="en-US" smtClean="0">
                <a:latin typeface="Times New Roman" panose="02020603050405020304" pitchFamily="18" charset="0"/>
              </a:rPr>
              <a:pPr/>
              <a:t>12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0F2814AB-7CDB-4618-BF82-3154B47D95CC}" type="slidenum">
              <a:rPr lang="en-US" altLang="en-US" smtClean="0">
                <a:latin typeface="Times New Roman" panose="02020603050405020304" pitchFamily="18" charset="0"/>
              </a:rPr>
              <a:pPr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fld id="{EE8A09BF-6555-4EAA-96BA-02A0EC6FD2EC}" type="slidenum">
              <a:rPr lang="en-US" altLang="en-US" smtClean="0">
                <a:latin typeface="Times New Roman" panose="02020603050405020304" pitchFamily="18" charset="0"/>
              </a:rPr>
              <a:pPr/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677" cy="6858000"/>
          </a:xfrm>
        </p:grpSpPr>
        <p:pic>
          <p:nvPicPr>
            <p:cNvPr id="5" name="Picture 12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7" name="Picture 14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0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7480469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8"/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3A634-C542-4727-8494-D6CDD75C1F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953912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71D81-8CD6-4A6D-961B-242D2D69308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565818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35EC2-5950-4A71-8628-7A8E1EED6F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7054969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7DA03-C837-4F37-910B-A64A8B8BEC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834907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B705C-5E8B-4FC4-9919-8763F1567E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772134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685FE-0A88-4161-B78C-E7E5C9AADB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1897156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939A2-F062-4E2C-8CCF-9CE518D741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636710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C4527-D818-4860-8AFD-8897802D59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7640023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A8554-7703-4A08-8974-3F668A09B4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7458290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E5D01-DE72-4116-9C92-530D98E84C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6306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13AEA-0590-4809-9E47-C10403AAB4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9160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9313" y="9048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ja-JP" altLang="en-US" sz="7200"/>
              <a:t>“</a:t>
            </a:r>
            <a:endParaRPr lang="en-US" altLang="en-US" sz="72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34288" y="2827338"/>
            <a:ext cx="4572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ja-JP" altLang="en-US" sz="7200"/>
              <a:t>”</a:t>
            </a:r>
            <a:endParaRPr lang="en-US" altLang="en-US" sz="7200"/>
          </a:p>
        </p:txBody>
      </p:sp>
      <p:cxnSp>
        <p:nvCxnSpPr>
          <p:cNvPr id="7" name="Straight Connector 6"/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8E18E-0FA7-4CBD-9491-671518FCD1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5533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FE90A-568A-4FE5-B95C-0F0D423829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2565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77888" y="896938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ja-JP" altLang="en-US" sz="8000"/>
              <a:t>“</a:t>
            </a:r>
            <a:endParaRPr lang="en-US" altLang="en-US" sz="80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50163" y="2608263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anose="02020404030301010803" pitchFamily="18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ja-JP" altLang="en-US" sz="8000"/>
              <a:t>”</a:t>
            </a:r>
            <a:endParaRPr lang="en-US" altLang="en-US" sz="8000"/>
          </a:p>
        </p:txBody>
      </p:sp>
      <p:cxnSp>
        <p:nvCxnSpPr>
          <p:cNvPr id="7" name="Straight Connector 6"/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D2E5C-AC9C-487B-A5C8-7F0F5B7A6B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4262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B07BE-98D4-4A40-A06B-E5532DF2B5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9757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2602F-5D2D-400B-ABCE-63645F8ABB4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1857759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59FD3-87FF-4662-89F6-334DF0D16EC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760729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0"/>
            <a:ext cx="9151938" cy="6858000"/>
            <a:chOff x="0" y="0"/>
            <a:chExt cx="9152467" cy="6858000"/>
          </a:xfrm>
        </p:grpSpPr>
        <p:pic>
          <p:nvPicPr>
            <p:cNvPr id="1032" name="Picture 7" descr="S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0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8466667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5CE6F7E7-540C-45CF-88AD-AB8EB6506A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46" r:id="rId7"/>
    <p:sldLayoutId id="2147483956" r:id="rId8"/>
    <p:sldLayoutId id="2147483947" r:id="rId9"/>
    <p:sldLayoutId id="2147483948" r:id="rId10"/>
    <p:sldLayoutId id="2147483957" r:id="rId11"/>
    <p:sldLayoutId id="2147483958" r:id="rId12"/>
    <p:sldLayoutId id="2147483949" r:id="rId13"/>
    <p:sldLayoutId id="2147483959" r:id="rId14"/>
    <p:sldLayoutId id="2147483960" r:id="rId15"/>
    <p:sldLayoutId id="2147483961" r:id="rId16"/>
    <p:sldLayoutId id="2147483962" r:id="rId17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charset="0"/>
          <a:ea typeface="MS PGothic" panose="020B0600070205080204" pitchFamily="34" charset="-128"/>
          <a:cs typeface="ＭＳ Ｐゴシック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MS PGothic" panose="020B0600070205080204" pitchFamily="34" charset="-128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MS PGothic" panose="020B0600070205080204" pitchFamily="34" charset="-128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MS PGothic" panose="020B0600070205080204" pitchFamily="34" charset="-128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Rectangle 17417">
            <a:extLst>
              <a:ext uri="{FF2B5EF4-FFF2-40B4-BE49-F238E27FC236}">
                <a16:creationId xmlns:a16="http://schemas.microsoft.com/office/drawing/2014/main" id="{9401732C-37EE-4B98-A709-9530173F3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420" name="Group 17419">
            <a:extLst>
              <a:ext uri="{FF2B5EF4-FFF2-40B4-BE49-F238E27FC236}">
                <a16:creationId xmlns:a16="http://schemas.microsoft.com/office/drawing/2014/main" id="{654E48C8-2A00-4C54-BC9C-B18EE49E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9172471" cy="6856214"/>
            <a:chOff x="-15736" y="0"/>
            <a:chExt cx="12229962" cy="6856214"/>
          </a:xfrm>
        </p:grpSpPr>
        <p:pic>
          <p:nvPicPr>
            <p:cNvPr id="17421" name="Picture 17420">
              <a:extLst>
                <a:ext uri="{FF2B5EF4-FFF2-40B4-BE49-F238E27FC236}">
                  <a16:creationId xmlns:a16="http://schemas.microsoft.com/office/drawing/2014/main" id="{CE0A0544-8F52-43F0-AC3E-DF683908B5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7422" name="Rectangle 17421">
              <a:extLst>
                <a:ext uri="{FF2B5EF4-FFF2-40B4-BE49-F238E27FC236}">
                  <a16:creationId xmlns:a16="http://schemas.microsoft.com/office/drawing/2014/main" id="{2F4057D3-A680-4443-9E51-ED920A691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7423" name="Picture 17422">
              <a:extLst>
                <a:ext uri="{FF2B5EF4-FFF2-40B4-BE49-F238E27FC236}">
                  <a16:creationId xmlns:a16="http://schemas.microsoft.com/office/drawing/2014/main" id="{2F6853A4-7B38-4FDE-B024-AE8BA71E7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7424" name="Picture 17423">
              <a:extLst>
                <a:ext uri="{FF2B5EF4-FFF2-40B4-BE49-F238E27FC236}">
                  <a16:creationId xmlns:a16="http://schemas.microsoft.com/office/drawing/2014/main" id="{86ADF4DB-4290-4441-8F8E-04152FE60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1741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48146" y="982132"/>
            <a:ext cx="3070512" cy="282388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200">
                <a:ln>
                  <a:noFill/>
                </a:ln>
              </a:rPr>
              <a:t>Writing a Discussion</a:t>
            </a:r>
            <a:endParaRPr lang="en-US" altLang="en-US" sz="4200">
              <a:ln>
                <a:noFill/>
              </a:ln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48146" y="4076944"/>
            <a:ext cx="3070512" cy="167962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</a:rPr>
              <a:t>BMSS6007 / BMST6003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</a:rPr>
              <a:t>Alison Connaughton</a:t>
            </a:r>
          </a:p>
        </p:txBody>
      </p:sp>
      <p:pic>
        <p:nvPicPr>
          <p:cNvPr id="17415" name="Graphic 17414" descr="Pencil">
            <a:extLst>
              <a:ext uri="{FF2B5EF4-FFF2-40B4-BE49-F238E27FC236}">
                <a16:creationId xmlns:a16="http://schemas.microsoft.com/office/drawing/2014/main" id="{9C68A23C-6D56-E916-AE9E-E1D6B1E84A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64001" y="1377949"/>
            <a:ext cx="4102099" cy="4102099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65" name="Rectangle 19464">
            <a:extLst>
              <a:ext uri="{FF2B5EF4-FFF2-40B4-BE49-F238E27FC236}">
                <a16:creationId xmlns:a16="http://schemas.microsoft.com/office/drawing/2014/main" id="{75E66D3F-14EA-4BCD-819B-EEF581746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467" name="Group 19466">
            <a:extLst>
              <a:ext uri="{FF2B5EF4-FFF2-40B4-BE49-F238E27FC236}">
                <a16:creationId xmlns:a16="http://schemas.microsoft.com/office/drawing/2014/main" id="{D49D3EDE-CC3B-4573-A04B-26F32F1B2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1802" y="0"/>
            <a:ext cx="9172471" cy="6856214"/>
            <a:chOff x="-15736" y="0"/>
            <a:chExt cx="12229962" cy="6856214"/>
          </a:xfrm>
        </p:grpSpPr>
        <p:pic>
          <p:nvPicPr>
            <p:cNvPr id="19468" name="Picture 19467">
              <a:extLst>
                <a:ext uri="{FF2B5EF4-FFF2-40B4-BE49-F238E27FC236}">
                  <a16:creationId xmlns:a16="http://schemas.microsoft.com/office/drawing/2014/main" id="{700D0D4B-CC81-434D-B595-71AA691923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9469" name="Rectangle 19468">
              <a:extLst>
                <a:ext uri="{FF2B5EF4-FFF2-40B4-BE49-F238E27FC236}">
                  <a16:creationId xmlns:a16="http://schemas.microsoft.com/office/drawing/2014/main" id="{B8047919-8C66-4EF3-9979-FB7112EB6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9470" name="Picture 19469">
              <a:extLst>
                <a:ext uri="{FF2B5EF4-FFF2-40B4-BE49-F238E27FC236}">
                  <a16:creationId xmlns:a16="http://schemas.microsoft.com/office/drawing/2014/main" id="{C00195C4-7BCF-469C-A003-AC2F0D2F91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9471" name="Picture 19470">
              <a:extLst>
                <a:ext uri="{FF2B5EF4-FFF2-40B4-BE49-F238E27FC236}">
                  <a16:creationId xmlns:a16="http://schemas.microsoft.com/office/drawing/2014/main" id="{CEE82425-33CD-4CF1-9623-91BECE687F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0809" y="982132"/>
            <a:ext cx="3601638" cy="1303867"/>
          </a:xfrm>
        </p:spPr>
        <p:txBody>
          <a:bodyPr>
            <a:normAutofit/>
          </a:bodyPr>
          <a:lstStyle/>
          <a:p>
            <a:endParaRPr lang="en-GB" altLang="en-US">
              <a:ln>
                <a:noFill/>
              </a:ln>
              <a:latin typeface="Times New Roman" panose="02020603050405020304" pitchFamily="18" charset="0"/>
            </a:endParaRPr>
          </a:p>
        </p:txBody>
      </p:sp>
      <p:sp>
        <p:nvSpPr>
          <p:cNvPr id="19473" name="Rectangle 19472">
            <a:extLst>
              <a:ext uri="{FF2B5EF4-FFF2-40B4-BE49-F238E27FC236}">
                <a16:creationId xmlns:a16="http://schemas.microsoft.com/office/drawing/2014/main" id="{DD5289D1-D3B7-4C53-823E-280A79C02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9482" y="1092200"/>
            <a:ext cx="3387757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9512" y="3005224"/>
            <a:ext cx="2907601" cy="66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475" name="Straight Connector 19474">
            <a:extLst>
              <a:ext uri="{FF2B5EF4-FFF2-40B4-BE49-F238E27FC236}">
                <a16:creationId xmlns:a16="http://schemas.microsoft.com/office/drawing/2014/main" id="{A456CE10-0EE3-4503-ACF3-1D53A6FDB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70809" y="2400639"/>
            <a:ext cx="36016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0809" y="2556932"/>
            <a:ext cx="3601638" cy="3318936"/>
          </a:xfrm>
        </p:spPr>
        <p:txBody>
          <a:bodyPr>
            <a:normAutofit/>
          </a:bodyPr>
          <a:lstStyle/>
          <a:p>
            <a:r>
              <a:rPr lang="en-GB" altLang="en-US">
                <a:latin typeface="Times New Roman" panose="02020603050405020304" pitchFamily="18" charset="0"/>
              </a:rPr>
              <a:t>See chapter on Moodle…</a:t>
            </a: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8" name="Rectangle 20487">
            <a:extLst>
              <a:ext uri="{FF2B5EF4-FFF2-40B4-BE49-F238E27FC236}">
                <a16:creationId xmlns:a16="http://schemas.microsoft.com/office/drawing/2014/main" id="{DC878D9A-77BE-4701-AE3D-EEFC53CD5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0" name="Rectangle 20489">
            <a:extLst>
              <a:ext uri="{FF2B5EF4-FFF2-40B4-BE49-F238E27FC236}">
                <a16:creationId xmlns:a16="http://schemas.microsoft.com/office/drawing/2014/main" id="{F643BE08-0ED1-4B73-AC6D-B7E26A59C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97" y="469900"/>
            <a:ext cx="2771251" cy="59182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2" name="Rectangle 20491">
            <a:extLst>
              <a:ext uri="{FF2B5EF4-FFF2-40B4-BE49-F238E27FC236}">
                <a16:creationId xmlns:a16="http://schemas.microsoft.com/office/drawing/2014/main" id="{956B2094-7FC0-45FC-BFED-3CB88CEE6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751" y="635508"/>
            <a:ext cx="2523744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14081" y="954756"/>
            <a:ext cx="2047810" cy="494600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400">
                <a:solidFill>
                  <a:srgbClr val="FFFFFF"/>
                </a:solidFill>
                <a:ea typeface="+mj-ea"/>
                <a:cs typeface="+mj-cs"/>
              </a:rPr>
              <a:t>What is the Purpose of the Discussion Section?</a:t>
            </a:r>
            <a:endParaRPr lang="en-US" altLang="en-US" sz="3400">
              <a:solidFill>
                <a:srgbClr val="FFFFFF"/>
              </a:solidFill>
              <a:ea typeface="+mj-ea"/>
              <a:cs typeface="+mj-cs"/>
            </a:endParaRPr>
          </a:p>
        </p:txBody>
      </p:sp>
      <p:sp>
        <p:nvSpPr>
          <p:cNvPr id="20494" name="Rectangle 20493">
            <a:extLst>
              <a:ext uri="{FF2B5EF4-FFF2-40B4-BE49-F238E27FC236}">
                <a16:creationId xmlns:a16="http://schemas.microsoft.com/office/drawing/2014/main" id="{07A4B640-BB7F-4272-A710-068DBA9F9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0722" y="0"/>
            <a:ext cx="5653278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855700" y="469900"/>
            <a:ext cx="4465223" cy="540596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/>
              <a:t>Explain your results and place them into context.</a:t>
            </a:r>
          </a:p>
          <a:p>
            <a:pPr eaLnBrk="1" hangingPunct="1"/>
            <a:r>
              <a:rPr lang="en-GB" altLang="en-US"/>
              <a:t>Most important section of the dissertation.</a:t>
            </a:r>
          </a:p>
          <a:p>
            <a:pPr eaLnBrk="1" hangingPunct="1"/>
            <a:r>
              <a:rPr lang="en-GB" altLang="en-US"/>
              <a:t>Why?</a:t>
            </a:r>
          </a:p>
          <a:p>
            <a:pPr eaLnBrk="1" hangingPunct="1"/>
            <a:r>
              <a:rPr lang="en-US" altLang="en-US"/>
              <a:t>Section most likely to be cited or quoted.</a:t>
            </a:r>
            <a:r>
              <a:rPr lang="en-GB" altLang="en-US"/>
              <a:t> </a:t>
            </a:r>
          </a:p>
          <a:p>
            <a:pPr eaLnBrk="1" hangingPunct="1"/>
            <a:r>
              <a:rPr lang="en-GB" altLang="en-US"/>
              <a:t>Demonstrates understanding, interpretation analysis skills.</a:t>
            </a:r>
            <a:endParaRPr lang="en-US" altLang="en-US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Discussion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ctr" eaLnBrk="1" fontAlgn="auto" hangingPunct="1">
              <a:buFontTx/>
              <a:buNone/>
              <a:defRPr/>
            </a:pPr>
            <a:r>
              <a:rPr lang="en-GB" altLang="en-US" dirty="0">
                <a:solidFill>
                  <a:srgbClr val="0066FF"/>
                </a:solidFill>
                <a:ea typeface="+mn-ea"/>
                <a:cs typeface="+mn-cs"/>
              </a:rPr>
              <a:t>Specific</a:t>
            </a: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b="1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algn="ctr" eaLnBrk="1" fontAlgn="auto" hangingPunct="1">
              <a:buFontTx/>
              <a:buNone/>
              <a:defRPr/>
            </a:pPr>
            <a:endParaRPr lang="en-GB" altLang="en-US" sz="4400" b="1" dirty="0">
              <a:solidFill>
                <a:srgbClr val="FFFF66"/>
              </a:solidFill>
              <a:ea typeface="+mn-ea"/>
              <a:cs typeface="+mn-cs"/>
            </a:endParaRPr>
          </a:p>
          <a:p>
            <a:pPr algn="ctr" eaLnBrk="1" fontAlgn="auto" hangingPunct="1">
              <a:buFontTx/>
              <a:buNone/>
              <a:defRPr/>
            </a:pPr>
            <a:r>
              <a:rPr lang="en-GB" altLang="en-US" sz="4400" b="1" dirty="0">
                <a:solidFill>
                  <a:srgbClr val="0000FF"/>
                </a:solidFill>
                <a:ea typeface="+mn-ea"/>
                <a:cs typeface="+mn-cs"/>
              </a:rPr>
              <a:t>General</a:t>
            </a: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>
            <a:off x="4643438" y="3068638"/>
            <a:ext cx="0" cy="1944687"/>
          </a:xfrm>
          <a:prstGeom prst="line">
            <a:avLst/>
          </a:prstGeom>
          <a:noFill/>
          <a:ln w="79375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Important Components of the Discussion Section</a:t>
            </a:r>
            <a:endParaRPr lang="en-US" altLang="en-US">
              <a:solidFill>
                <a:schemeClr val="tx1">
                  <a:lumMod val="85000"/>
                  <a:lumOff val="1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1062038" y="2492375"/>
            <a:ext cx="7769225" cy="3889375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Introduction of key findings from your results.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Relating your results to previous research (and theory).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Suggest reasons for your findings.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Strengths and limitations of your study.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Practical implications.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/>
              <a:t>Directions for future research.</a:t>
            </a:r>
            <a:endParaRPr lang="en-US" altLang="en-US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484188"/>
            <a:ext cx="6799263" cy="1303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Introduction of Key Findings From Your Results.</a:t>
            </a:r>
            <a:endParaRPr lang="en-US" altLang="en-US" dirty="0">
              <a:solidFill>
                <a:schemeClr val="tx1">
                  <a:lumMod val="85000"/>
                  <a:lumOff val="1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766888"/>
            <a:ext cx="8388350" cy="50911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/>
              <a:t>The first sentence in the discussion should briefly describe the most important result you obtained.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What were your key findings?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Relate back to your aims… State the conclusion(s) in clear, precise, unambiguous language. 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Remember you have not </a:t>
            </a:r>
            <a:r>
              <a:rPr lang="en-US" altLang="en-GB" sz="2000"/>
              <a:t>‘</a:t>
            </a:r>
            <a:r>
              <a:rPr lang="en-US" altLang="en-US" sz="2000"/>
              <a:t>proved</a:t>
            </a:r>
            <a:r>
              <a:rPr lang="en-US" altLang="en-GB" sz="2000"/>
              <a:t>’</a:t>
            </a:r>
            <a:r>
              <a:rPr lang="en-US" altLang="en-US" sz="2000"/>
              <a:t> anything, you merely support or reject previous research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If you proposed hypotheses – you can support or reject these.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You do not HAVE to have hypotheses.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The first section is a direct interpretation of your statistical test results or qualitative analysis, however do not simply re-state what you have said in the results section.</a:t>
            </a:r>
            <a:r>
              <a:rPr lang="en-GB" altLang="en-US" sz="200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Significance values (quantitative research) should be included (P&lt;0.05 or P&lt;0.01).</a:t>
            </a: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463550"/>
            <a:ext cx="6799263" cy="13033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Relating Your Results to Previous Research.</a:t>
            </a:r>
            <a:endParaRPr lang="en-US" altLang="en-US" dirty="0">
              <a:solidFill>
                <a:schemeClr val="tx1">
                  <a:lumMod val="85000"/>
                  <a:lumOff val="1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062038" y="1766888"/>
            <a:ext cx="7769225" cy="50911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/>
              <a:t>The reader should be able to go directly to the discussion section and establish the key findings from the first paragraph.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Relate back to previous work that you have discussed.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The main emphasis in this section should lie in relating your results to previous work in the area and in discussing the theoretical implications.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Start with most specific / relevant research.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Similar study / using the same methods / same population…if possible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Do your results support or reject previous studies?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Similarities / differences? 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404813"/>
            <a:ext cx="6799263" cy="1303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Relating to Previous Theory / Models Proposed to Explain Behaviour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708150"/>
            <a:ext cx="7488238" cy="440213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altLang="en-US" sz="2800"/>
              <a:t>You will normally have theoretical positions outlined in your literature review.  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800"/>
              <a:t>Relate back to these key theories mentioned in the literature review – does your research support or reject these?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800"/>
              <a:t>What changes / additions would you suggest need to be made to theories in light of what you have found – this may not be the case!</a:t>
            </a:r>
          </a:p>
          <a:p>
            <a:pPr eaLnBrk="1" hangingPunct="1">
              <a:lnSpc>
                <a:spcPct val="70000"/>
              </a:lnSpc>
            </a:pPr>
            <a:r>
              <a:rPr lang="en-US" altLang="en-US" sz="2800"/>
              <a:t>Move to less specific research studies </a:t>
            </a:r>
            <a:r>
              <a:rPr lang="en-US" altLang="en-US" sz="2800">
                <a:solidFill>
                  <a:srgbClr val="CC00FF"/>
                </a:solidFill>
              </a:rPr>
              <a:t>(still relevant though!)</a:t>
            </a:r>
            <a:r>
              <a:rPr lang="en-US" altLang="en-US" sz="2800"/>
              <a:t> – different population / country / method.</a:t>
            </a:r>
          </a:p>
          <a:p>
            <a:pPr eaLnBrk="1" hangingPunct="1">
              <a:lnSpc>
                <a:spcPct val="70000"/>
              </a:lnSpc>
              <a:buFontTx/>
              <a:buNone/>
            </a:pPr>
            <a:endParaRPr lang="en-GB" altLang="en-US" sz="280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836613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Suggest Reasons for Your Findings.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769225" cy="42560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2600"/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General rule - you should not be referring to research that you have not previously reviewed (introduction / review / rationale section).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If it was not worthy of appearing in your literature review – why include it now?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If it is important now it needs to go in the literature review – </a:t>
            </a:r>
            <a:r>
              <a:rPr lang="en-US" altLang="en-US" sz="2600">
                <a:solidFill>
                  <a:srgbClr val="0066FF"/>
                </a:solidFill>
              </a:rPr>
              <a:t>add it in somewhere!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Try not to make broad generalisations in your writing, you may only suggest reasons for your findings, not categorically state something caused them</a:t>
            </a:r>
            <a:r>
              <a:rPr lang="en-US" altLang="en-US" sz="2600" b="1"/>
              <a:t>.</a:t>
            </a:r>
            <a:r>
              <a:rPr lang="en-US" altLang="en-US" sz="2600"/>
              <a:t> </a:t>
            </a: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268413"/>
            <a:ext cx="7777163" cy="7143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+mj-ea"/>
                <a:cs typeface="+mj-cs"/>
              </a:rPr>
              <a:t>Strengths and Limitations of Your Study.</a:t>
            </a:r>
            <a:endParaRPr lang="en-US" altLang="en-US" dirty="0">
              <a:solidFill>
                <a:schemeClr val="tx1">
                  <a:lumMod val="85000"/>
                  <a:lumOff val="1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2420938"/>
            <a:ext cx="7769225" cy="46148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/>
              <a:t>You may also wish to discuss your study in broader terms; say why you may not have got the results/effect you anticipated i.e. sample size too small, not enough control of extraneous variables or  inappropriate measures of performance.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What strengths did your study have?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>
                <a:solidFill>
                  <a:srgbClr val="0066FF"/>
                </a:solidFill>
              </a:rPr>
              <a:t>Has this ever been done before?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>
                <a:solidFill>
                  <a:srgbClr val="0066FF"/>
                </a:solidFill>
              </a:rPr>
              <a:t>In this way? - Type of methods used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>
                <a:solidFill>
                  <a:srgbClr val="0066FF"/>
                </a:solidFill>
              </a:rPr>
              <a:t>Sample of participants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/>
              <a:t>What weaknesses did your study have?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>
                <a:solidFill>
                  <a:srgbClr val="0066FF"/>
                </a:solidFill>
              </a:rPr>
              <a:t>Time limitations – what impact did this have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>
                <a:solidFill>
                  <a:srgbClr val="0066FF"/>
                </a:solidFill>
              </a:rPr>
              <a:t>Sample of participants – size etc…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485775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Practical Implications.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628775"/>
            <a:ext cx="7769225" cy="461486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Finally, you may wish to suggest the implications of the results for practical situations. </a:t>
            </a:r>
          </a:p>
          <a:p>
            <a:pPr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If you have established: </a:t>
            </a:r>
          </a:p>
          <a:p>
            <a:pPr lvl="1"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400" dirty="0">
                <a:solidFill>
                  <a:srgbClr val="0066FF"/>
                </a:solidFill>
                <a:ea typeface="+mn-ea"/>
              </a:rPr>
              <a:t>Barriers to exercising for a population </a:t>
            </a:r>
          </a:p>
          <a:p>
            <a:pPr lvl="1"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400" dirty="0">
                <a:solidFill>
                  <a:srgbClr val="0066FF"/>
                </a:solidFill>
                <a:ea typeface="+mn-ea"/>
              </a:rPr>
              <a:t>Motives for exercising for a previously neglected population</a:t>
            </a:r>
          </a:p>
          <a:p>
            <a:pPr lvl="1"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400" dirty="0">
                <a:solidFill>
                  <a:srgbClr val="0066FF"/>
                </a:solidFill>
                <a:ea typeface="+mn-ea"/>
              </a:rPr>
              <a:t>Effects of an intervention </a:t>
            </a:r>
            <a:r>
              <a:rPr lang="en-US" altLang="en-US" sz="2400" dirty="0" err="1">
                <a:solidFill>
                  <a:srgbClr val="0066FF"/>
                </a:solidFill>
                <a:ea typeface="+mn-ea"/>
              </a:rPr>
              <a:t>programme</a:t>
            </a:r>
            <a:endParaRPr lang="en-US" altLang="en-US" sz="2400" dirty="0">
              <a:solidFill>
                <a:srgbClr val="0066FF"/>
              </a:solidFill>
              <a:ea typeface="+mn-ea"/>
            </a:endParaRPr>
          </a:p>
          <a:p>
            <a:pPr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Who is this information going to be useful for?</a:t>
            </a:r>
          </a:p>
          <a:p>
            <a:pPr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How could this information be used by these people?</a:t>
            </a:r>
          </a:p>
          <a:p>
            <a:pPr eaLnBrk="1" fontAlgn="auto" hangingPunct="1">
              <a:lnSpc>
                <a:spcPct val="80000"/>
              </a:lnSpc>
              <a:buFont typeface="Arial"/>
              <a:buChar char="•"/>
              <a:defRPr/>
            </a:pPr>
            <a:r>
              <a:rPr lang="en-US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You are again providing reasons why your study was worthwhile.</a:t>
            </a: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33463" y="47625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Directions for Future Research.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116013" y="1766888"/>
            <a:ext cx="7715250" cy="48307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en-US" altLang="en-US" sz="280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Suggest avenues of future research in the field.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en-US" altLang="en-US" sz="280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From conducting your research you may be aware early on of how the study could be improved.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en-US" altLang="en-US" sz="280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Different methods: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en-US" altLang="en-US" sz="2400">
                <a:solidFill>
                  <a:srgbClr val="0066FF"/>
                </a:solidFill>
                <a:ea typeface="+mn-ea"/>
              </a:rPr>
              <a:t>Qualitative / quantitative 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en-US" altLang="en-US" sz="2400">
                <a:solidFill>
                  <a:srgbClr val="0066FF"/>
                </a:solidFill>
                <a:ea typeface="+mn-ea"/>
              </a:rPr>
              <a:t>Longitudinal study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en-US" altLang="en-US" sz="2400">
                <a:solidFill>
                  <a:srgbClr val="0066FF"/>
                </a:solidFill>
                <a:ea typeface="+mn-ea"/>
              </a:rPr>
              <a:t>Triangulation of methods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en-US" altLang="en-US" sz="2400">
                <a:solidFill>
                  <a:srgbClr val="0066FF"/>
                </a:solidFill>
                <a:ea typeface="+mn-ea"/>
              </a:rPr>
              <a:t>Alternative questionnaire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en-US" altLang="en-US" sz="280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cs typeface="+mn-cs"/>
              </a:rPr>
              <a:t>Different sample: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en-US" altLang="en-US" sz="2400">
                <a:solidFill>
                  <a:srgbClr val="0066FF"/>
                </a:solidFill>
                <a:ea typeface="+mn-ea"/>
              </a:rPr>
              <a:t>Expand to further populations</a:t>
            </a:r>
          </a:p>
          <a:p>
            <a:pPr eaLnBrk="1" fontAlgn="auto" hangingPunct="1">
              <a:buFontTx/>
              <a:buNone/>
              <a:defRPr/>
            </a:pPr>
            <a:endParaRPr lang="en-US" altLang="en-US" sz="2800">
              <a:solidFill>
                <a:srgbClr val="0066FF"/>
              </a:solidFill>
              <a:ea typeface="+mn-ea"/>
              <a:cs typeface="+mn-cs"/>
            </a:endParaRPr>
          </a:p>
          <a:p>
            <a:pPr eaLnBrk="1" fontAlgn="auto" hangingPunct="1">
              <a:buFontTx/>
              <a:buNone/>
              <a:defRPr/>
            </a:pPr>
            <a:endParaRPr lang="en-US" altLang="en-US" sz="2800">
              <a:solidFill>
                <a:srgbClr val="0066FF"/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US" altLang="en-US" sz="280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US" altLang="en-US" sz="2800">
              <a:solidFill>
                <a:schemeClr val="tx1">
                  <a:lumMod val="85000"/>
                  <a:lumOff val="1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Task 1: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GB" altLang="en-US"/>
              <a:t>Read a journal article of your choice…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en-US"/>
              <a:t>Identify the key focus of the introduction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en-US"/>
              <a:t>Identify the key focus of the discussion</a:t>
            </a:r>
          </a:p>
          <a:p>
            <a:pPr marL="0" indent="0" eaLnBrk="1" hangingPunct="1">
              <a:lnSpc>
                <a:spcPct val="80000"/>
              </a:lnSpc>
            </a:pPr>
            <a:endParaRPr lang="en-GB" altLang="en-US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GB" altLang="en-US"/>
              <a:t>Where the author has used the same reference in each section…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en-US"/>
              <a:t>Identify how this has been used in the introduction.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en-US"/>
              <a:t>Identify how this has been used in the discussion </a:t>
            </a:r>
          </a:p>
          <a:p>
            <a:pPr marL="0" indent="0" eaLnBrk="1" hangingPunct="1">
              <a:lnSpc>
                <a:spcPct val="80000"/>
              </a:lnSpc>
            </a:pPr>
            <a:endParaRPr lang="en-GB" altLang="en-US" sz="200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Task 2: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Highlight the key focus of each paragraph in the discussion. </a:t>
            </a:r>
          </a:p>
          <a:p>
            <a:pPr eaLnBrk="1" hangingPunct="1"/>
            <a:r>
              <a:rPr lang="en-GB" altLang="en-US"/>
              <a:t>Use key words / simple sentence (your own words).</a:t>
            </a:r>
            <a:endParaRPr lang="en-US" altLang="en-US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549275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General Presentation Rules…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1062038" y="1766888"/>
            <a:ext cx="7769225" cy="50911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altLang="en-US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>
              <a:ln>
                <a:noFill/>
              </a:ln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412875"/>
            <a:ext cx="7769225" cy="5043488"/>
          </a:xfrm>
        </p:spPr>
        <p:txBody>
          <a:bodyPr/>
          <a:lstStyle/>
          <a:p>
            <a:pPr eaLnBrk="1" hangingPunct="1"/>
            <a:r>
              <a:rPr lang="en-US" altLang="en-US" sz="2600"/>
              <a:t>Write in the third person only throughout your discussion.</a:t>
            </a:r>
          </a:p>
          <a:p>
            <a:pPr lvl="1" eaLnBrk="1" hangingPunct="1"/>
            <a:r>
              <a:rPr lang="en-US" altLang="en-US" sz="2200">
                <a:solidFill>
                  <a:srgbClr val="006699"/>
                </a:solidFill>
              </a:rPr>
              <a:t>The results of the current study support the work of Davies (2004) by suggesting that…..</a:t>
            </a:r>
          </a:p>
          <a:p>
            <a:pPr eaLnBrk="1" hangingPunct="1"/>
            <a:r>
              <a:rPr lang="en-US" altLang="en-US" sz="2600"/>
              <a:t>Past tense.</a:t>
            </a:r>
          </a:p>
          <a:p>
            <a:pPr eaLnBrk="1" hangingPunct="1"/>
            <a:r>
              <a:rPr lang="en-US" altLang="en-US" sz="2600"/>
              <a:t>Discussion becomes more speculative towards the end.</a:t>
            </a:r>
          </a:p>
          <a:p>
            <a:pPr lvl="1" eaLnBrk="1" hangingPunct="1"/>
            <a:r>
              <a:rPr lang="en-US" altLang="en-US" sz="2200">
                <a:solidFill>
                  <a:srgbClr val="3366FF"/>
                </a:solidFill>
              </a:rPr>
              <a:t>Suggesting reasons for findings</a:t>
            </a:r>
          </a:p>
          <a:p>
            <a:pPr lvl="1" eaLnBrk="1" hangingPunct="1"/>
            <a:r>
              <a:rPr lang="en-US" altLang="en-US" sz="2200">
                <a:solidFill>
                  <a:srgbClr val="3366FF"/>
                </a:solidFill>
              </a:rPr>
              <a:t>Practical application.</a:t>
            </a:r>
          </a:p>
          <a:p>
            <a:pPr eaLnBrk="1" hangingPunct="1"/>
            <a:r>
              <a:rPr lang="en-US" altLang="en-US" sz="2600"/>
              <a:t>Suggest ideas for future research to test this speculation.</a:t>
            </a:r>
          </a:p>
          <a:p>
            <a:pPr eaLnBrk="1" hangingPunct="1">
              <a:buFontTx/>
              <a:buNone/>
            </a:pPr>
            <a:endParaRPr lang="en-US" altLang="en-US" sz="2600"/>
          </a:p>
          <a:p>
            <a:pPr eaLnBrk="1" hangingPunct="1"/>
            <a:endParaRPr lang="en-GB" altLang="en-US" sz="260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n>
                  <a:noFill/>
                </a:ln>
                <a:latin typeface="Times New Roman" panose="02020603050405020304" pitchFamily="18" charset="0"/>
              </a:rPr>
              <a:t>Task: </a:t>
            </a:r>
            <a:endParaRPr lang="en-US" altLang="en-US">
              <a:ln>
                <a:noFill/>
              </a:ln>
              <a:latin typeface="Times New Roman" panose="02020603050405020304" pitchFamily="18" charset="0"/>
            </a:endParaRP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en-GB" altLang="en-US">
                <a:latin typeface="Times New Roman" panose="02020603050405020304" pitchFamily="18" charset="0"/>
              </a:rPr>
              <a:t>For your study…Outline the following. </a:t>
            </a:r>
          </a:p>
          <a:p>
            <a:pPr marL="0" indent="0" eaLnBrk="1" hangingPunct="1"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  <a:p>
            <a:pPr marL="0" indent="0" eaLnBrk="1" hangingPunct="1">
              <a:buFontTx/>
              <a:buNone/>
            </a:pPr>
            <a:r>
              <a:rPr lang="en-GB" altLang="en-US">
                <a:latin typeface="Times New Roman" panose="02020603050405020304" pitchFamily="18" charset="0"/>
              </a:rPr>
              <a:t>4. Strengths and limitations of your study.</a:t>
            </a:r>
          </a:p>
          <a:p>
            <a:pPr marL="0" indent="0" eaLnBrk="1" hangingPunct="1">
              <a:buFontTx/>
              <a:buNone/>
            </a:pPr>
            <a:r>
              <a:rPr lang="en-GB" altLang="en-US">
                <a:latin typeface="Times New Roman" panose="02020603050405020304" pitchFamily="18" charset="0"/>
              </a:rPr>
              <a:t>5. Practical implications.</a:t>
            </a:r>
          </a:p>
          <a:p>
            <a:pPr marL="0" indent="0" eaLnBrk="1" hangingPunct="1">
              <a:buFontTx/>
              <a:buNone/>
            </a:pPr>
            <a:r>
              <a:rPr lang="en-GB" altLang="en-US">
                <a:latin typeface="Times New Roman" panose="02020603050405020304" pitchFamily="18" charset="0"/>
              </a:rPr>
              <a:t>6. Directions for future research.</a:t>
            </a:r>
            <a:endParaRPr lang="en-US" altLang="en-US">
              <a:latin typeface="Times New Roman" panose="02020603050405020304" pitchFamily="18" charset="0"/>
            </a:endParaRPr>
          </a:p>
          <a:p>
            <a:pPr marL="0" indent="0"/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836613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</a:rPr>
              <a:t>Summary</a:t>
            </a:r>
            <a:endParaRPr lang="en-US" altLang="en-US">
              <a:ln>
                <a:noFill/>
              </a:ln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2492375"/>
            <a:ext cx="7769225" cy="4614863"/>
          </a:xfrm>
        </p:spPr>
        <p:txBody>
          <a:bodyPr/>
          <a:lstStyle/>
          <a:p>
            <a:pPr marL="609600" indent="-609600" eaLnBrk="1" hangingPunct="1"/>
            <a:r>
              <a:rPr lang="en-US" altLang="en-US"/>
              <a:t>Structure of the discussion section:</a:t>
            </a:r>
          </a:p>
          <a:p>
            <a:pPr marL="990600" lvl="1" indent="-533400" eaLnBrk="1" hangingPunct="1"/>
            <a:r>
              <a:rPr lang="en-GB" altLang="en-US">
                <a:solidFill>
                  <a:srgbClr val="3366FF"/>
                </a:solidFill>
              </a:rPr>
              <a:t>Introduction of key findings from your results.</a:t>
            </a:r>
          </a:p>
          <a:p>
            <a:pPr marL="990600" lvl="1" indent="-533400" eaLnBrk="1" hangingPunct="1"/>
            <a:r>
              <a:rPr lang="en-GB" altLang="en-US"/>
              <a:t>Relating your results to previous research.</a:t>
            </a:r>
          </a:p>
          <a:p>
            <a:pPr marL="990600" lvl="1" indent="-533400" eaLnBrk="1" hangingPunct="1"/>
            <a:r>
              <a:rPr lang="en-GB" altLang="en-US">
                <a:solidFill>
                  <a:srgbClr val="3366FF"/>
                </a:solidFill>
              </a:rPr>
              <a:t>Suggest reasons for your findings.</a:t>
            </a:r>
          </a:p>
          <a:p>
            <a:pPr marL="990600" lvl="1" indent="-533400" eaLnBrk="1" hangingPunct="1"/>
            <a:r>
              <a:rPr lang="en-GB" altLang="en-US"/>
              <a:t>Strengths and limitations of your study.</a:t>
            </a:r>
          </a:p>
          <a:p>
            <a:pPr marL="990600" lvl="1" indent="-533400" eaLnBrk="1" hangingPunct="1"/>
            <a:r>
              <a:rPr lang="en-GB" altLang="en-US">
                <a:solidFill>
                  <a:srgbClr val="3366FF"/>
                </a:solidFill>
              </a:rPr>
              <a:t>Practical implications.</a:t>
            </a:r>
          </a:p>
          <a:p>
            <a:pPr marL="990600" lvl="1" indent="-533400" eaLnBrk="1" hangingPunct="1"/>
            <a:r>
              <a:rPr lang="en-GB" altLang="en-US"/>
              <a:t>Directions for future research.</a:t>
            </a:r>
            <a:endParaRPr lang="en-US" altLang="en-US"/>
          </a:p>
        </p:txBody>
      </p:sp>
    </p:spTree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1865</TotalTime>
  <Words>971</Words>
  <Application>Microsoft Macintosh PowerPoint</Application>
  <PresentationFormat>On-screen Show (4:3)</PresentationFormat>
  <Paragraphs>128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Garamond</vt:lpstr>
      <vt:lpstr>Times New Roman</vt:lpstr>
      <vt:lpstr>Organic</vt:lpstr>
      <vt:lpstr>Writing a Discussion</vt:lpstr>
      <vt:lpstr>PowerPoint Presentation</vt:lpstr>
      <vt:lpstr>What is the Purpose of the Discussion Section?</vt:lpstr>
      <vt:lpstr>Discussion</vt:lpstr>
      <vt:lpstr>Important Components of the Discussion Section</vt:lpstr>
      <vt:lpstr>Introduction of Key Findings From Your Results.</vt:lpstr>
      <vt:lpstr>Relating Your Results to Previous Research.</vt:lpstr>
      <vt:lpstr>Relating to Previous Theory / Models Proposed to Explain Behaviour</vt:lpstr>
      <vt:lpstr>Suggest Reasons for Your Findings.</vt:lpstr>
      <vt:lpstr>Strengths and Limitations of Your Study.</vt:lpstr>
      <vt:lpstr>Practical Implications.</vt:lpstr>
      <vt:lpstr>Directions for Future Research.</vt:lpstr>
      <vt:lpstr>Task 1:</vt:lpstr>
      <vt:lpstr>Task 2:</vt:lpstr>
      <vt:lpstr>General Presentation Rules…</vt:lpstr>
      <vt:lpstr>PowerPoint Presentation</vt:lpstr>
      <vt:lpstr>Task: </vt:lpstr>
      <vt:lpstr>Summary</vt:lpstr>
    </vt:vector>
  </TitlesOfParts>
  <Company>UWIC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</dc:title>
  <dc:creator>Declan Connaughton</dc:creator>
  <cp:lastModifiedBy>Alison Connaughton</cp:lastModifiedBy>
  <cp:revision>61</cp:revision>
  <dcterms:created xsi:type="dcterms:W3CDTF">2003-11-24T14:45:44Z</dcterms:created>
  <dcterms:modified xsi:type="dcterms:W3CDTF">2026-09-16T09:11:48Z</dcterms:modified>
</cp:coreProperties>
</file>