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tableStyles.xml><?xml version="1.0" encoding="utf-8"?>
<a:tblStyleLst xmlns:a="http://schemas.openxmlformats.org/drawingml/2006/main" xmlns:r="http://schemas.openxmlformats.org/officeDocument/2006/relationships" def="{F7E47B8E-255E-4A7C-862C-C953754F8C96}">
  <a:tblStyle styleId="{F7E47B8E-255E-4A7C-862C-C953754F8C9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Shape 6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 MINS ONCE SLIDE FINISHES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Shape 7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Shape 9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Shape 10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Shape 10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Shape 11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Shape 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title"/>
          </p:nvPr>
        </p:nvSpPr>
        <p:spPr>
          <a:xfrm>
            <a:off x="311700" y="445025"/>
            <a:ext cx="8520600" cy="1553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Georgia"/>
                <a:ea typeface="Georgia"/>
                <a:cs typeface="Georgia"/>
                <a:sym typeface="Georg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Shape 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Shape 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Shape 2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Shape 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Shape 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Shape 3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Shape 38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Shape 3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Shape 4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/>
          <p:nvPr>
            <p:ph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/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/>
          <p:nvPr>
            <p:ph type="ctrTitle"/>
          </p:nvPr>
        </p:nvSpPr>
        <p:spPr>
          <a:xfrm>
            <a:off x="311700" y="267350"/>
            <a:ext cx="8520600" cy="1664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600">
                <a:latin typeface="Georgia"/>
                <a:ea typeface="Georgia"/>
                <a:cs typeface="Georgia"/>
                <a:sym typeface="Georgia"/>
              </a:rPr>
              <a:t>‘An Introduction to the Structural Analysis of Narrative’</a:t>
            </a:r>
            <a:endParaRPr sz="46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5" name="Shape 55"/>
          <p:cNvSpPr txBox="1"/>
          <p:nvPr>
            <p:ph idx="1" type="subTitle"/>
          </p:nvPr>
        </p:nvSpPr>
        <p:spPr>
          <a:xfrm>
            <a:off x="477200" y="212117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4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Do Barthes’ theories on narrative structure allow us to better interpret medieval narratives, or are they a hindrance to our understanding of them?</a:t>
            </a:r>
            <a:endParaRPr i="1" sz="24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56" name="Shape 56"/>
          <p:cNvSpPr txBox="1"/>
          <p:nvPr/>
        </p:nvSpPr>
        <p:spPr>
          <a:xfrm>
            <a:off x="6722200" y="4163175"/>
            <a:ext cx="2110200" cy="6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Georgia"/>
                <a:ea typeface="Georgia"/>
                <a:cs typeface="Georgia"/>
                <a:sym typeface="Georgia"/>
              </a:rPr>
              <a:t>Rebecca Roberts - 1706723</a:t>
            </a:r>
            <a:endParaRPr sz="1600">
              <a:latin typeface="Georgia"/>
              <a:ea typeface="Georgia"/>
              <a:cs typeface="Georgia"/>
              <a:sym typeface="Georgia"/>
            </a:endParaRPr>
          </a:p>
        </p:txBody>
      </p:sp>
      <p:pic>
        <p:nvPicPr>
          <p:cNvPr id="57" name="Shape 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22513" y="3656800"/>
            <a:ext cx="1298975" cy="1298975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Shape 58"/>
          <p:cNvSpPr txBox="1"/>
          <p:nvPr/>
        </p:nvSpPr>
        <p:spPr>
          <a:xfrm>
            <a:off x="311700" y="4163175"/>
            <a:ext cx="29475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Georgia"/>
                <a:ea typeface="Georgia"/>
                <a:cs typeface="Georgia"/>
                <a:sym typeface="Georgia"/>
              </a:rPr>
              <a:t>CSEN7037 - Critical Theory: From Structuralism On</a:t>
            </a:r>
            <a:endParaRPr sz="16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 txBox="1"/>
          <p:nvPr>
            <p:ph type="title"/>
          </p:nvPr>
        </p:nvSpPr>
        <p:spPr>
          <a:xfrm>
            <a:off x="311700" y="0"/>
            <a:ext cx="8520600" cy="155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“...all human groups, have their stories, and very often those stories are enjoyed by men of different and even opposite cultural backgrounds”</a:t>
            </a:r>
            <a:endParaRPr/>
          </a:p>
        </p:txBody>
      </p:sp>
      <p:sp>
        <p:nvSpPr>
          <p:cNvPr id="64" name="Shape 64"/>
          <p:cNvSpPr txBox="1"/>
          <p:nvPr>
            <p:ph idx="1" type="body"/>
          </p:nvPr>
        </p:nvSpPr>
        <p:spPr>
          <a:xfrm>
            <a:off x="311700" y="1553700"/>
            <a:ext cx="8520600" cy="155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Char char="➢"/>
            </a:pPr>
            <a:r>
              <a:rPr lang="en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“countless forms of narrative in the world” (p. 237) 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eorgia"/>
              <a:buChar char="➢"/>
            </a:pPr>
            <a:r>
              <a:rPr lang="en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“It is hardly possible any longer to conceive of literature as an art which would stand free of any relation to language” (p. 241)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trike="sngStrike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trike="sngStrik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Distributional meaning </a:t>
            </a:r>
            <a:r>
              <a:rPr lang="en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/ Integrative meaning</a:t>
            </a:r>
            <a:endParaRPr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65" name="Shape 65"/>
          <p:cNvCxnSpPr/>
          <p:nvPr/>
        </p:nvCxnSpPr>
        <p:spPr>
          <a:xfrm>
            <a:off x="1731475" y="3335625"/>
            <a:ext cx="0" cy="76380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66" name="Shape 66"/>
          <p:cNvCxnSpPr/>
          <p:nvPr/>
        </p:nvCxnSpPr>
        <p:spPr>
          <a:xfrm>
            <a:off x="4572000" y="3335625"/>
            <a:ext cx="0" cy="76380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67" name="Shape 67"/>
          <p:cNvCxnSpPr/>
          <p:nvPr/>
        </p:nvCxnSpPr>
        <p:spPr>
          <a:xfrm>
            <a:off x="7383475" y="3335625"/>
            <a:ext cx="0" cy="76380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68" name="Shape 68"/>
          <p:cNvSpPr txBox="1"/>
          <p:nvPr/>
        </p:nvSpPr>
        <p:spPr>
          <a:xfrm>
            <a:off x="604675" y="4163175"/>
            <a:ext cx="2253600" cy="6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latin typeface="Georgia"/>
                <a:ea typeface="Georgia"/>
                <a:cs typeface="Georgia"/>
                <a:sym typeface="Georgia"/>
              </a:rPr>
              <a:t>FUNCTIONS</a:t>
            </a:r>
            <a:endParaRPr b="1" sz="24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9" name="Shape 69"/>
          <p:cNvSpPr txBox="1"/>
          <p:nvPr/>
        </p:nvSpPr>
        <p:spPr>
          <a:xfrm>
            <a:off x="3430675" y="4163175"/>
            <a:ext cx="2253600" cy="6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latin typeface="Georgia"/>
                <a:ea typeface="Georgia"/>
                <a:cs typeface="Georgia"/>
                <a:sym typeface="Georgia"/>
              </a:rPr>
              <a:t>AC</a:t>
            </a:r>
            <a:r>
              <a:rPr b="1" lang="en" sz="2400">
                <a:latin typeface="Georgia"/>
                <a:ea typeface="Georgia"/>
                <a:cs typeface="Georgia"/>
                <a:sym typeface="Georgia"/>
              </a:rPr>
              <a:t>TIONS</a:t>
            </a:r>
            <a:endParaRPr b="1" sz="24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0" name="Shape 70"/>
          <p:cNvSpPr txBox="1"/>
          <p:nvPr/>
        </p:nvSpPr>
        <p:spPr>
          <a:xfrm>
            <a:off x="6256675" y="4163175"/>
            <a:ext cx="2253600" cy="6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latin typeface="Georgia"/>
                <a:ea typeface="Georgia"/>
                <a:cs typeface="Georgia"/>
                <a:sym typeface="Georgia"/>
              </a:rPr>
              <a:t>NARRA</a:t>
            </a:r>
            <a:r>
              <a:rPr b="1" lang="en" sz="2400">
                <a:latin typeface="Georgia"/>
                <a:ea typeface="Georgia"/>
                <a:cs typeface="Georgia"/>
                <a:sym typeface="Georgia"/>
              </a:rPr>
              <a:t>TION</a:t>
            </a:r>
            <a:endParaRPr b="1" sz="24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5" name="Shape 75"/>
          <p:cNvGraphicFramePr/>
          <p:nvPr/>
        </p:nvGraphicFramePr>
        <p:xfrm>
          <a:off x="952500" y="2305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{F7E47B8E-255E-4A7C-862C-C953754F8C96}</a:tableStyleId>
              </a:tblPr>
              <a:tblGrid>
                <a:gridCol w="3619500"/>
                <a:gridCol w="3619500"/>
              </a:tblGrid>
              <a:tr h="496000">
                <a:tc>
                  <a:txBody>
                    <a:bodyPr>
                      <a:noAutofit/>
                    </a:bodyPr>
                    <a:lstStyle/>
                    <a:p>
                      <a:pPr indent="0" lvl="0" mar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24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FUNCTIONS</a:t>
                      </a:r>
                      <a:endParaRPr b="1" sz="24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2400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INDICES</a:t>
                      </a:r>
                      <a:endParaRPr b="1" sz="2400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T="91425" marB="91425" marR="91425" marL="91425"/>
                </a:tc>
              </a:tr>
              <a:tr h="1349000">
                <a:tc>
                  <a:txBody>
                    <a:bodyPr>
                      <a:noAutofit/>
                    </a:bodyPr>
                    <a:lstStyle/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1"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Cardinal Functions/Nuclei</a:t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An “action to which it refers opens (or maintains or closes) an alternative directly affecting the continuation of the story” (p. 248)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1"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Indices</a:t>
                      </a:r>
                      <a:r>
                        <a:rPr b="1" i="1"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/Index</a:t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Abstract elements like emotions, </a:t>
                      </a: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traits</a:t>
                      </a: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, etc.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“Indices imply a deciphering activeness and consequence, </a:t>
                      </a:r>
                      <a:r>
                        <a:rPr i="1"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what-comes-after </a:t>
                      </a: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being read in a narrative with a character or atmosphere” (p. 249)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T="91425" marB="91425" marR="91425" marL="91425"/>
                </a:tc>
              </a:tr>
              <a:tr h="1349000">
                <a:tc>
                  <a:txBody>
                    <a:bodyPr>
                      <a:noAutofit/>
                    </a:bodyPr>
                    <a:lstStyle/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1"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Catalyses</a:t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“countless minor incidents” (p. 248)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For chronological impact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“areas of security, rest or luxury” (p. 248)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Affects pace, keeps the narrative going without constant action/choices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>
                      <a:noAutofit/>
                    </a:bodyPr>
                    <a:lstStyle/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1"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Informants</a:t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0" lvl="0" mar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i="1"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“used to identify or pinpoint certain elements of time and space” (p. 249)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  <a:p>
                      <a:pPr indent="-317500" lvl="0" marL="45720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Font typeface="Georgia"/>
                        <a:buChar char="-"/>
                      </a:pPr>
                      <a:r>
                        <a:rPr lang="en">
                          <a:latin typeface="Georgia"/>
                          <a:ea typeface="Georgia"/>
                          <a:cs typeface="Georgia"/>
                          <a:sym typeface="Georgia"/>
                        </a:rPr>
                        <a:t>Extra information that is not relevant always, but authentic</a:t>
                      </a:r>
                      <a:endParaRPr>
                        <a:latin typeface="Georgia"/>
                        <a:ea typeface="Georgia"/>
                        <a:cs typeface="Georgia"/>
                        <a:sym typeface="Georgia"/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 txBox="1"/>
          <p:nvPr>
            <p:ph type="title"/>
          </p:nvPr>
        </p:nvSpPr>
        <p:spPr>
          <a:xfrm>
            <a:off x="1388100" y="4550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“And certes, if it nere to long to heere,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I wolde have toold yow fully the manere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How wonnen was the regne of Femenye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By Theseus, and by his chivalrye,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And of the grete bataille for the nones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Bitwixen Atthenes and Amazones,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And how asseged was Ypolita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The faire hardy queene of Scithia,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And of the feste that was at hir weddynge,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And of the tempest at hir hoom-comynge;</a:t>
            </a:r>
            <a:br>
              <a:rPr lang="en" sz="1100">
                <a:latin typeface="Georgia"/>
                <a:ea typeface="Georgia"/>
                <a:cs typeface="Georgia"/>
                <a:sym typeface="Georgia"/>
              </a:rPr>
            </a:br>
            <a:r>
              <a:rPr lang="en" sz="1100">
                <a:latin typeface="Georgia"/>
                <a:ea typeface="Georgia"/>
                <a:cs typeface="Georgia"/>
                <a:sym typeface="Georgia"/>
              </a:rPr>
              <a:t>But al the thyng I moot as now forbere”</a:t>
            </a:r>
            <a:endParaRPr sz="11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1" sz="11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100">
                <a:latin typeface="Georgia"/>
                <a:ea typeface="Georgia"/>
                <a:cs typeface="Georgia"/>
                <a:sym typeface="Georgia"/>
              </a:rPr>
              <a:t>‘The Knight’s Tale’</a:t>
            </a:r>
            <a:endParaRPr b="1" i="1" sz="11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1" name="Shape 81"/>
          <p:cNvSpPr/>
          <p:nvPr/>
        </p:nvSpPr>
        <p:spPr>
          <a:xfrm>
            <a:off x="3716425" y="2869750"/>
            <a:ext cx="2139000" cy="169200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Shape 82"/>
          <p:cNvSpPr/>
          <p:nvPr/>
        </p:nvSpPr>
        <p:spPr>
          <a:xfrm>
            <a:off x="4082275" y="1917025"/>
            <a:ext cx="856500" cy="169200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3" name="Shape 83"/>
          <p:cNvSpPr/>
          <p:nvPr/>
        </p:nvSpPr>
        <p:spPr>
          <a:xfrm>
            <a:off x="4217275" y="2304250"/>
            <a:ext cx="586500" cy="169200"/>
          </a:xfrm>
          <a:prstGeom prst="rect">
            <a:avLst/>
          </a:prstGeom>
          <a:noFill/>
          <a:ln cap="flat" cmpd="sng" w="19050">
            <a:solidFill>
              <a:srgbClr val="98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Shape 84"/>
          <p:cNvSpPr/>
          <p:nvPr/>
        </p:nvSpPr>
        <p:spPr>
          <a:xfrm>
            <a:off x="3716425" y="2652725"/>
            <a:ext cx="2139000" cy="216900"/>
          </a:xfrm>
          <a:prstGeom prst="rect">
            <a:avLst/>
          </a:prstGeom>
          <a:noFill/>
          <a:ln cap="flat" cmpd="sng" w="19050">
            <a:solidFill>
              <a:srgbClr val="98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" name="Shape 85"/>
          <p:cNvSpPr/>
          <p:nvPr/>
        </p:nvSpPr>
        <p:spPr>
          <a:xfrm>
            <a:off x="666375" y="3801250"/>
            <a:ext cx="258300" cy="258600"/>
          </a:xfrm>
          <a:prstGeom prst="rect">
            <a:avLst/>
          </a:prstGeom>
          <a:solidFill>
            <a:schemeClr val="dk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Shape 86"/>
          <p:cNvSpPr/>
          <p:nvPr/>
        </p:nvSpPr>
        <p:spPr>
          <a:xfrm>
            <a:off x="666375" y="3346850"/>
            <a:ext cx="258300" cy="258600"/>
          </a:xfrm>
          <a:prstGeom prst="rect">
            <a:avLst/>
          </a:prstGeom>
          <a:solidFill>
            <a:srgbClr val="98000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Shape 87"/>
          <p:cNvSpPr txBox="1"/>
          <p:nvPr/>
        </p:nvSpPr>
        <p:spPr>
          <a:xfrm>
            <a:off x="882325" y="3779050"/>
            <a:ext cx="730800" cy="30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Indicies</a:t>
            </a:r>
            <a:endParaRPr sz="1100"/>
          </a:p>
        </p:txBody>
      </p:sp>
      <p:sp>
        <p:nvSpPr>
          <p:cNvPr id="88" name="Shape 88"/>
          <p:cNvSpPr txBox="1"/>
          <p:nvPr/>
        </p:nvSpPr>
        <p:spPr>
          <a:xfrm>
            <a:off x="882325" y="3324650"/>
            <a:ext cx="856500" cy="30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Function</a:t>
            </a:r>
            <a:r>
              <a:rPr lang="en" sz="1100"/>
              <a:t>s</a:t>
            </a:r>
            <a:endParaRPr sz="1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/>
          <p:nvPr>
            <p:ph type="title"/>
          </p:nvPr>
        </p:nvSpPr>
        <p:spPr>
          <a:xfrm>
            <a:off x="0" y="0"/>
            <a:ext cx="4443300" cy="116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“In wyfhod I wol use myn instrument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As frely as my Makere hath it sent”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4" name="Shape 94"/>
          <p:cNvSpPr txBox="1"/>
          <p:nvPr/>
        </p:nvSpPr>
        <p:spPr>
          <a:xfrm>
            <a:off x="106900" y="1230000"/>
            <a:ext cx="6623100" cy="9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“hem that wolde lyve parfitly; </a:t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And lordynges, by youre leve, that am nat I”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5" name="Shape 95"/>
          <p:cNvSpPr txBox="1"/>
          <p:nvPr/>
        </p:nvSpPr>
        <p:spPr>
          <a:xfrm>
            <a:off x="1093750" y="2288725"/>
            <a:ext cx="7027800" cy="9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“Crist </a:t>
            </a: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was a mayde and shapen as a man, </a:t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And many a seint, sith that the world bigan”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6" name="Shape 96"/>
          <p:cNvSpPr txBox="1"/>
          <p:nvPr/>
        </p:nvSpPr>
        <p:spPr>
          <a:xfrm>
            <a:off x="3440150" y="3413450"/>
            <a:ext cx="5142300" cy="69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“A fouler wight ther may no man devyse.”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7" name="Shape 97"/>
          <p:cNvSpPr txBox="1"/>
          <p:nvPr/>
        </p:nvSpPr>
        <p:spPr>
          <a:xfrm>
            <a:off x="5498875" y="4108550"/>
            <a:ext cx="3645000" cy="103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“desiren to have sovereynetee</a:t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As wel over hir housband”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8" name="Shape 98"/>
          <p:cNvSpPr txBox="1"/>
          <p:nvPr/>
        </p:nvSpPr>
        <p:spPr>
          <a:xfrm>
            <a:off x="1185350" y="4277900"/>
            <a:ext cx="2352900" cy="55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100">
                <a:latin typeface="Georgia"/>
                <a:ea typeface="Georgia"/>
                <a:cs typeface="Georgia"/>
                <a:sym typeface="Georgia"/>
              </a:rPr>
              <a:t>‘</a:t>
            </a:r>
            <a:r>
              <a:rPr b="1" i="1" lang="en" sz="1100">
                <a:latin typeface="Georgia"/>
                <a:ea typeface="Georgia"/>
                <a:cs typeface="Georgia"/>
                <a:sym typeface="Georgia"/>
              </a:rPr>
              <a:t>The Wife of Bath’s Prologue’,</a:t>
            </a:r>
            <a:endParaRPr b="1" i="1" sz="11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100">
                <a:latin typeface="Georgia"/>
                <a:ea typeface="Georgia"/>
                <a:cs typeface="Georgia"/>
                <a:sym typeface="Georgia"/>
              </a:rPr>
              <a:t> </a:t>
            </a:r>
            <a:r>
              <a:rPr b="1" lang="en" sz="11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‘</a:t>
            </a:r>
            <a:r>
              <a:rPr b="1" i="1" lang="en" sz="11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The Wife of Bath’s </a:t>
            </a:r>
            <a:r>
              <a:rPr b="1" i="1" lang="en" sz="1100">
                <a:latin typeface="Georgia"/>
                <a:ea typeface="Georgia"/>
                <a:cs typeface="Georgia"/>
                <a:sym typeface="Georgia"/>
              </a:rPr>
              <a:t>Tale’</a:t>
            </a:r>
            <a:endParaRPr b="1" i="1" sz="11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 txBox="1"/>
          <p:nvPr>
            <p:ph type="title"/>
          </p:nvPr>
        </p:nvSpPr>
        <p:spPr>
          <a:xfrm>
            <a:off x="0" y="844350"/>
            <a:ext cx="4108800" cy="345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Georgia"/>
                <a:ea typeface="Georgia"/>
                <a:cs typeface="Georgia"/>
                <a:sym typeface="Georgia"/>
              </a:rPr>
              <a:t>ACTANTS</a:t>
            </a:r>
            <a:endParaRPr>
              <a:latin typeface="Georgia"/>
              <a:ea typeface="Georgia"/>
              <a:cs typeface="Georgia"/>
              <a:sym typeface="Georgia"/>
            </a:endParaRPr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(characters/agents)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4" name="Shape 104"/>
          <p:cNvSpPr txBox="1"/>
          <p:nvPr>
            <p:ph type="title"/>
          </p:nvPr>
        </p:nvSpPr>
        <p:spPr>
          <a:xfrm>
            <a:off x="5035200" y="844350"/>
            <a:ext cx="4108800" cy="345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Georgia"/>
                <a:ea typeface="Georgia"/>
                <a:cs typeface="Georgia"/>
                <a:sym typeface="Georgia"/>
              </a:rPr>
              <a:t>ACTIONS</a:t>
            </a:r>
            <a:endParaRPr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(</a:t>
            </a: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events/plot</a:t>
            </a: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)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5" name="Shape 105"/>
          <p:cNvSpPr/>
          <p:nvPr/>
        </p:nvSpPr>
        <p:spPr>
          <a:xfrm>
            <a:off x="3315375" y="2273250"/>
            <a:ext cx="2504100" cy="597000"/>
          </a:xfrm>
          <a:prstGeom prst="leftRightArrow">
            <a:avLst>
              <a:gd fmla="val 46465" name="adj1"/>
              <a:gd fmla="val 50000" name="adj2"/>
            </a:avLst>
          </a:prstGeom>
          <a:solidFill>
            <a:srgbClr val="000000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 txBox="1"/>
          <p:nvPr>
            <p:ph type="title"/>
          </p:nvPr>
        </p:nvSpPr>
        <p:spPr>
          <a:xfrm>
            <a:off x="311700" y="19544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Georgia"/>
                <a:ea typeface="Georgia"/>
                <a:cs typeface="Georgia"/>
                <a:sym typeface="Georgia"/>
              </a:rPr>
              <a:t>Great or greedy?</a:t>
            </a:r>
            <a:endParaRPr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1" name="Shape 111"/>
          <p:cNvSpPr txBox="1"/>
          <p:nvPr>
            <p:ph idx="1" type="body"/>
          </p:nvPr>
        </p:nvSpPr>
        <p:spPr>
          <a:xfrm>
            <a:off x="311700" y="401300"/>
            <a:ext cx="8520600" cy="133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“no man be so boold, ne preest ne clerk,</a:t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algn="ctr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8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Me to destourbe of Cristes hooly werk.”</a:t>
            </a: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12" name="Shape 112"/>
          <p:cNvSpPr txBox="1"/>
          <p:nvPr>
            <p:ph idx="2" type="body"/>
          </p:nvPr>
        </p:nvSpPr>
        <p:spPr>
          <a:xfrm>
            <a:off x="311700" y="3157400"/>
            <a:ext cx="8520600" cy="14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“Myn hooly pardoun may yow alle warice,</a:t>
            </a:r>
            <a:endParaRPr sz="18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algn="ctr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8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So that ye offre nobles or sterlynges”</a:t>
            </a:r>
            <a:endParaRPr sz="18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400">
                <a:latin typeface="Georgia"/>
                <a:ea typeface="Georgia"/>
                <a:cs typeface="Georgia"/>
                <a:sym typeface="Georgia"/>
              </a:rPr>
              <a:t>Do Barthes’ theories on narrative structure allow us to better interpret medieval narratives, or are they a hindrance to our understanding of them?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