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handoutMasterIdLst>
    <p:handoutMasterId r:id="rId39"/>
  </p:handoutMasterIdLst>
  <p:sldIdLst>
    <p:sldId id="263" r:id="rId2"/>
    <p:sldId id="305" r:id="rId3"/>
    <p:sldId id="266" r:id="rId4"/>
    <p:sldId id="268" r:id="rId5"/>
    <p:sldId id="271" r:id="rId6"/>
    <p:sldId id="273" r:id="rId7"/>
    <p:sldId id="274" r:id="rId8"/>
    <p:sldId id="275" r:id="rId9"/>
    <p:sldId id="277" r:id="rId10"/>
    <p:sldId id="278" r:id="rId11"/>
    <p:sldId id="279" r:id="rId12"/>
    <p:sldId id="280" r:id="rId13"/>
    <p:sldId id="281" r:id="rId14"/>
    <p:sldId id="282" r:id="rId15"/>
    <p:sldId id="283" r:id="rId16"/>
    <p:sldId id="284" r:id="rId17"/>
    <p:sldId id="285" r:id="rId18"/>
    <p:sldId id="286" r:id="rId19"/>
    <p:sldId id="287" r:id="rId20"/>
    <p:sldId id="288" r:id="rId21"/>
    <p:sldId id="289" r:id="rId22"/>
    <p:sldId id="290" r:id="rId23"/>
    <p:sldId id="291" r:id="rId24"/>
    <p:sldId id="292" r:id="rId25"/>
    <p:sldId id="293" r:id="rId26"/>
    <p:sldId id="294" r:id="rId27"/>
    <p:sldId id="295" r:id="rId28"/>
    <p:sldId id="296" r:id="rId29"/>
    <p:sldId id="297" r:id="rId30"/>
    <p:sldId id="298" r:id="rId31"/>
    <p:sldId id="299" r:id="rId32"/>
    <p:sldId id="300" r:id="rId33"/>
    <p:sldId id="301" r:id="rId34"/>
    <p:sldId id="302" r:id="rId35"/>
    <p:sldId id="306" r:id="rId36"/>
    <p:sldId id="307" r:id="rId37"/>
  </p:sldIdLst>
  <p:sldSz cx="9144000" cy="6858000" type="screen4x3"/>
  <p:notesSz cx="6797675" cy="9926638"/>
  <p:defaultTextStyle>
    <a:defPPr>
      <a:defRPr lang="en-GB"/>
    </a:defPPr>
    <a:lvl1pPr algn="l" rtl="0" fontAlgn="base">
      <a:spcBef>
        <a:spcPct val="0"/>
      </a:spcBef>
      <a:spcAft>
        <a:spcPct val="0"/>
      </a:spcAft>
      <a:defRPr sz="1400" kern="1200">
        <a:solidFill>
          <a:schemeClr val="tx1"/>
        </a:solidFill>
        <a:latin typeface="Arial" charset="0"/>
        <a:ea typeface="+mn-ea"/>
        <a:cs typeface="+mn-cs"/>
      </a:defRPr>
    </a:lvl1pPr>
    <a:lvl2pPr marL="457200" algn="l" rtl="0" fontAlgn="base">
      <a:spcBef>
        <a:spcPct val="0"/>
      </a:spcBef>
      <a:spcAft>
        <a:spcPct val="0"/>
      </a:spcAft>
      <a:defRPr sz="1400" kern="1200">
        <a:solidFill>
          <a:schemeClr val="tx1"/>
        </a:solidFill>
        <a:latin typeface="Arial" charset="0"/>
        <a:ea typeface="+mn-ea"/>
        <a:cs typeface="+mn-cs"/>
      </a:defRPr>
    </a:lvl2pPr>
    <a:lvl3pPr marL="914400" algn="l" rtl="0" fontAlgn="base">
      <a:spcBef>
        <a:spcPct val="0"/>
      </a:spcBef>
      <a:spcAft>
        <a:spcPct val="0"/>
      </a:spcAft>
      <a:defRPr sz="1400" kern="1200">
        <a:solidFill>
          <a:schemeClr val="tx1"/>
        </a:solidFill>
        <a:latin typeface="Arial" charset="0"/>
        <a:ea typeface="+mn-ea"/>
        <a:cs typeface="+mn-cs"/>
      </a:defRPr>
    </a:lvl3pPr>
    <a:lvl4pPr marL="1371600" algn="l" rtl="0" fontAlgn="base">
      <a:spcBef>
        <a:spcPct val="0"/>
      </a:spcBef>
      <a:spcAft>
        <a:spcPct val="0"/>
      </a:spcAft>
      <a:defRPr sz="1400" kern="1200">
        <a:solidFill>
          <a:schemeClr val="tx1"/>
        </a:solidFill>
        <a:latin typeface="Arial" charset="0"/>
        <a:ea typeface="+mn-ea"/>
        <a:cs typeface="+mn-cs"/>
      </a:defRPr>
    </a:lvl4pPr>
    <a:lvl5pPr marL="1828800" algn="l" rtl="0" fontAlgn="base">
      <a:spcBef>
        <a:spcPct val="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773E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000" autoAdjust="0"/>
    <p:restoredTop sz="94660"/>
  </p:normalViewPr>
  <p:slideViewPr>
    <p:cSldViewPr>
      <p:cViewPr varScale="1">
        <p:scale>
          <a:sx n="73" d="100"/>
          <a:sy n="73" d="100"/>
        </p:scale>
        <p:origin x="-930"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5A6DBCC7-7BC4-4ED4-8DB0-31C1B1470B62}" type="datetimeFigureOut">
              <a:rPr lang="en-GB" smtClean="0"/>
              <a:t>21/03/2013</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FAB5763C-62A4-4513-814A-CE170BD981C9}"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5"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076"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78"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9"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2851B722-5E54-46AF-8AAE-62146363C543}"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2FE0CB1D-9907-4423-A559-C1F3DA702838}" type="slidenum">
              <a:rPr lang="en-GB" smtClean="0"/>
              <a:pPr/>
              <a:t>3</a:t>
            </a:fld>
            <a:endParaRPr lang="en-GB" smtClean="0"/>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p:spPr>
        <p:txBody>
          <a:bodyPr/>
          <a:lstStyle/>
          <a:p>
            <a:pPr eaLnBrk="1" hangingPunct="1"/>
            <a:r>
              <a:rPr lang="en-GB" smtClean="0"/>
              <a:t>Motivation is a perennial organisational problem. The context in which this problem arises, however, changes with economic conditions and social values. </a:t>
            </a:r>
          </a:p>
          <a:p>
            <a:pPr eaLnBrk="1" hangingPunct="1"/>
            <a:r>
              <a:rPr lang="en-GB" smtClean="0"/>
              <a:t>The organisational context of employee motivation changed dramatically during the 1990s, with increasing job insecurity, rapid developments in technology affecting job skills, the pressures of constant change and unpredicatability, and with the work intensification that followed the introduction of organisational approaches such as ‘lean manufacturing’ and down sising.</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4A91C3C1-38CC-4A0E-8857-A65B6C9F88F0}" type="slidenum">
              <a:rPr lang="en-GB" smtClean="0"/>
              <a:pPr/>
              <a:t>4</a:t>
            </a:fld>
            <a:endParaRPr lang="en-GB" smtClean="0"/>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A95AA7ED-7B3E-4552-B809-1BE9558A879B}" type="slidenum">
              <a:rPr lang="en-GB" smtClean="0"/>
              <a:pPr/>
              <a:t>6</a:t>
            </a:fld>
            <a:endParaRPr lang="en-GB" smtClean="0"/>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marL="228600" indent="-228600"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p:spPr>
        <p:txBody>
          <a:bodyPr/>
          <a:lstStyle/>
          <a:p>
            <a:fld id="{7C825A7F-27C2-46F6-BF41-7F913FEEB4AD}" type="slidenum">
              <a:rPr lang="en-GB" smtClean="0"/>
              <a:pPr/>
              <a:t>7</a:t>
            </a:fld>
            <a:endParaRPr lang="en-GB"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marL="228600" indent="-228600"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p:spPr>
        <p:txBody>
          <a:bodyPr/>
          <a:lstStyle/>
          <a:p>
            <a:fld id="{420CEE79-F3C1-4D41-A103-EFAC2CC877CC}" type="slidenum">
              <a:rPr lang="en-GB" smtClean="0"/>
              <a:pPr/>
              <a:t>9</a:t>
            </a:fld>
            <a:endParaRPr lang="en-GB" smtClean="0"/>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p>
            <a:fld id="{611C82B4-5851-4618-A3AC-D771E48808AD}" type="slidenum">
              <a:rPr lang="en-GB" smtClean="0"/>
              <a:pPr/>
              <a:t>10</a:t>
            </a:fld>
            <a:endParaRPr lang="en-GB" smtClean="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p:spPr>
        <p:txBody>
          <a:bodyPr/>
          <a:lstStyle/>
          <a:p>
            <a:pPr eaLnBrk="1" hangingPunct="1"/>
            <a:r>
              <a:rPr lang="en-GB" smtClean="0"/>
              <a:t>Much of what we do is clearly influenced by the ways of thinking and behaving typical of the society into which we have been born.</a:t>
            </a:r>
          </a:p>
          <a:p>
            <a:pPr eaLnBrk="1" hangingPunct="1"/>
            <a:r>
              <a:rPr lang="en-GB" smtClean="0"/>
              <a:t>Our culture, and in some cases sub-culture, shapes our motives through the values, ideals, standard and modes of behaviour of other people. We seek status because that is the appropriate and accepted thing to do in our society. We seek gainful employment for the same reason. Those behaviours tah tare typical and conventional tend to become socially necessary, as non-conformists are shunned, ridiculed and sometimes even imprisoned.</a:t>
            </a:r>
          </a:p>
          <a:p>
            <a:pPr eaLnBrk="1" hangingPunct="1"/>
            <a:r>
              <a:rPr lang="en-GB" smtClean="0"/>
              <a:t>Polygamy is a crime in most Western cultures, but a sign of male achievement, wealth and status, and social norm in parts of the Arab world. In some Muslin countries, the consumption of alcohol carries severe punishment, but a gift of alcohol may be considered a social requirement when invited to dinenr in Britain.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p>
            <a:fld id="{D3101433-4C3A-4FC4-A00D-1501CCDEF686}" type="slidenum">
              <a:rPr lang="en-GB" smtClean="0"/>
              <a:pPr/>
              <a:t>12</a:t>
            </a:fld>
            <a:endParaRPr lang="en-GB" smtClean="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p:spPr>
        <p:txBody>
          <a:bodyPr/>
          <a:lstStyle/>
          <a:p>
            <a:fld id="{D9834936-BC84-47AB-AD4D-DAD698E0E7EB}" type="slidenum">
              <a:rPr lang="en-GB" smtClean="0"/>
              <a:pPr/>
              <a:t>13</a:t>
            </a:fld>
            <a:endParaRPr lang="en-GB" smtClean="0"/>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p>
            <a:fld id="{5CAF4BE0-DACA-49E6-BCDA-E817176B0829}" type="slidenum">
              <a:rPr lang="en-GB" smtClean="0"/>
              <a:pPr/>
              <a:t>14</a:t>
            </a:fld>
            <a:endParaRPr lang="en-GB" smtClean="0"/>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p:spPr>
        <p:txBody>
          <a:bodyPr/>
          <a:lstStyle/>
          <a:p>
            <a:fld id="{34D05B48-7803-4B38-B483-2F2998F1B9B4}" type="slidenum">
              <a:rPr lang="en-GB" smtClean="0"/>
              <a:pPr/>
              <a:t>17</a:t>
            </a:fld>
            <a:endParaRPr lang="en-GB" smtClean="0"/>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p:spPr>
        <p:txBody>
          <a:bodyPr/>
          <a:lstStyle/>
          <a:p>
            <a:pPr eaLnBrk="1" hangingPunct="1"/>
            <a:r>
              <a:rPr lang="en-GB" smtClean="0"/>
              <a:t>Biolog. Needs = sunlight, sexual expression, food, water, rest &amp; oxygen – needs basic to our individual and collective survival</a:t>
            </a:r>
          </a:p>
          <a:p>
            <a:pPr eaLnBrk="1" hangingPunct="1"/>
            <a:r>
              <a:rPr lang="en-GB" smtClean="0"/>
              <a:t>Safety needs = security, comfort, tranquillity, freedom from fear, threat from the environment, for shelter, order, predictability, for an organised world</a:t>
            </a:r>
          </a:p>
          <a:p>
            <a:pPr eaLnBrk="1" hangingPunct="1"/>
            <a:r>
              <a:rPr lang="en-GB" smtClean="0"/>
              <a:t>Affiliation needs = for attachmnet, belongingness, affection, giving and receiving love, relationships</a:t>
            </a:r>
          </a:p>
          <a:p>
            <a:pPr eaLnBrk="1" hangingPunct="1"/>
            <a:r>
              <a:rPr lang="en-GB" smtClean="0"/>
              <a:t>Esteem needs = for strength and confidence, achievement, self-esteem, adequacy, independence, and also for reputation and prestige, recognition, attention, importance and appreciation – in other words, the need for a stable and high self-evaluation, based on capability, and the respect of others.</a:t>
            </a:r>
          </a:p>
          <a:p>
            <a:pPr eaLnBrk="1" hangingPunct="1"/>
            <a:r>
              <a:rPr lang="en-GB" smtClean="0"/>
              <a:t>The need to know and to understand = to gain and systemise knowledge, the need for curiosity, learning, philosophising, experimenting and exploring</a:t>
            </a:r>
          </a:p>
          <a:p>
            <a:pPr eaLnBrk="1" hangingPunct="1"/>
            <a:r>
              <a:rPr lang="en-GB" smtClean="0"/>
              <a:t>Aesthetic needs = for order and beauty</a:t>
            </a:r>
          </a:p>
          <a:p>
            <a:pPr eaLnBrk="1" hangingPunct="1"/>
            <a:r>
              <a:rPr lang="en-GB" smtClean="0"/>
              <a:t>Self-actualisation needs = for the development of our capabilities and potentila to their fullest</a:t>
            </a:r>
          </a:p>
          <a:p>
            <a:pPr eaLnBrk="1" hangingPunct="1"/>
            <a:r>
              <a:rPr lang="en-GB" smtClean="0"/>
              <a:t>The need for transcendence = a spiritual need, for ‘cosmic identification's or ‘to be at one with theuniverse’</a:t>
            </a:r>
          </a:p>
          <a:p>
            <a:pPr eaLnBrk="1" hangingPunct="1"/>
            <a:endParaRPr lang="en-GB"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p>
            <a:fld id="{88D7EE2C-51D6-4E41-BD1F-FC450ED461AC}" type="slidenum">
              <a:rPr lang="en-GB" smtClean="0"/>
              <a:pPr/>
              <a:t>24</a:t>
            </a:fld>
            <a:endParaRPr lang="en-GB" smtClean="0"/>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p:spPr>
        <p:txBody>
          <a:bodyPr/>
          <a:lstStyle/>
          <a:p>
            <a:pPr eaLnBrk="1" hangingPunct="1"/>
            <a:r>
              <a:rPr lang="en-GB" smtClean="0"/>
              <a:t>2 This is a ‘good’ theory, to the extent that it has ‘face validity’: it feels right. Would the world not be a much better place if what Maslow proposed was true.</a:t>
            </a:r>
          </a:p>
          <a:p>
            <a:pPr eaLnBrk="1" hangingPunct="1"/>
            <a:r>
              <a:rPr lang="en-GB" smtClean="0"/>
              <a:t>However, criticisms aside, Maslow’s work has been extremely influential and has stimulated a lot of further thinking and research on the issues of motivation.</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p>
            <a:fld id="{1AEBFA06-BC26-45B4-A2DC-6214DB74628A}" type="slidenum">
              <a:rPr lang="en-GB" smtClean="0"/>
              <a:pPr/>
              <a:t>25</a:t>
            </a:fld>
            <a:endParaRPr lang="en-GB" smtClean="0"/>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a:ln/>
        </p:spPr>
        <p:txBody>
          <a:bodyPr/>
          <a:lstStyle/>
          <a:p>
            <a:pPr eaLnBrk="1" hangingPunct="1"/>
            <a:r>
              <a:rPr lang="en-GB" smtClean="0"/>
              <a:t>Content theory because it adopts a package approach to human motivation, specifying the contents of the package. Content theories are all open to the criticsm that they tend not to recognise either individual choice or social influence </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7099262A-24C6-423C-B698-289EBAB2F572}" type="slidenum">
              <a:rPr lang="en-GB" smtClean="0"/>
              <a:pPr/>
              <a:t>31</a:t>
            </a:fld>
            <a:endParaRPr lang="en-GB" smtClean="0"/>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p:spPr>
        <p:txBody>
          <a:bodyPr/>
          <a:lstStyle/>
          <a:p>
            <a:pPr eaLnBrk="1" hangingPunct="1"/>
            <a:r>
              <a:rPr lang="en-GB" smtClean="0"/>
              <a:t>If an individual needs more money and expects to be given mor emoney for working hard, then we can predict that the individual will probably decide to work hard. If the same individual expects that working hard will win pleasant smiles from his boss and will not bring in more cash, then we can predict that the individual will decide not to work hard (unless the boss’s smile is indeed a valued outcome). In expectancy theory, we are assumed to behave in ways that are instrumental to the achievement of our valued goals</a:t>
            </a:r>
          </a:p>
          <a:p>
            <a:pPr eaLnBrk="1" hangingPunct="1"/>
            <a:r>
              <a:rPr lang="en-GB" smtClean="0"/>
              <a:t>Suppose that the individual values the friendship of colleagues at work and expects that outstanding work performance will anger those friends, by forcing them to work at a more intensified rate too.</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C1C27F3A-6998-4543-B802-000B106D1E90}" type="slidenum">
              <a:rPr lang="en-GB" smtClean="0"/>
              <a:pPr/>
              <a:t>32</a:t>
            </a:fld>
            <a:endParaRPr lang="en-GB" smtClean="0"/>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a:ln/>
        </p:spPr>
        <p:txBody>
          <a:bodyPr/>
          <a:lstStyle/>
          <a:p>
            <a:pPr eaLnBrk="1" hangingPunct="1"/>
            <a:r>
              <a:rPr lang="en-GB" smtClean="0"/>
              <a:t>Valence is the degree of preference that an individual has for a particular outcome. As one may either seek, or seek to avoid , certain outcomes, or be ambivalent about them, valence can be positive, negative or neutral. Valence, can thus potentially be measured.</a:t>
            </a:r>
          </a:p>
          <a:p>
            <a:pPr eaLnBrk="1" hangingPunct="1"/>
            <a:r>
              <a:rPr lang="en-GB" smtClean="0"/>
              <a:t>Subject probability is the individual’s expectation that particular behaviour willlead to particular outcomes. We differ in our expectations or estimations of the relationship between behaviour and outcomes, so these estimations are subjective</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5C0FFDD9-8700-4C2B-A165-26E6D101B923}" type="datetime1">
              <a:rPr lang="en-GB" smtClean="0"/>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4</a:t>
            </a:r>
            <a:endParaRPr lang="en-GB"/>
          </a:p>
        </p:txBody>
      </p:sp>
      <p:sp>
        <p:nvSpPr>
          <p:cNvPr id="6" name="Slide Number Placeholder 5"/>
          <p:cNvSpPr>
            <a:spLocks noGrp="1"/>
          </p:cNvSpPr>
          <p:nvPr>
            <p:ph type="sldNum" sz="quarter" idx="12"/>
          </p:nvPr>
        </p:nvSpPr>
        <p:spPr/>
        <p:txBody>
          <a:bodyPr/>
          <a:lstStyle>
            <a:lvl1pPr>
              <a:defRPr/>
            </a:lvl1pPr>
          </a:lstStyle>
          <a:p>
            <a:fld id="{BA8B2F8E-3916-4238-A191-6B893705E389}"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CF3F0750-10C2-477C-A39B-CD0C206F8760}" type="datetime1">
              <a:rPr lang="en-GB" smtClean="0"/>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4</a:t>
            </a:r>
            <a:endParaRPr lang="en-GB"/>
          </a:p>
        </p:txBody>
      </p:sp>
      <p:sp>
        <p:nvSpPr>
          <p:cNvPr id="6" name="Slide Number Placeholder 5"/>
          <p:cNvSpPr>
            <a:spLocks noGrp="1"/>
          </p:cNvSpPr>
          <p:nvPr>
            <p:ph type="sldNum" sz="quarter" idx="12"/>
          </p:nvPr>
        </p:nvSpPr>
        <p:spPr/>
        <p:txBody>
          <a:bodyPr/>
          <a:lstStyle>
            <a:lvl1pPr>
              <a:defRPr/>
            </a:lvl1pPr>
          </a:lstStyle>
          <a:p>
            <a:fld id="{2754E468-17A5-4843-824A-ECDB2178EE75}"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95FCCD9E-2E24-4952-ACB6-D5CB9CF9ACD2}" type="datetime1">
              <a:rPr lang="en-GB" smtClean="0"/>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4</a:t>
            </a:r>
            <a:endParaRPr lang="en-GB"/>
          </a:p>
        </p:txBody>
      </p:sp>
      <p:sp>
        <p:nvSpPr>
          <p:cNvPr id="6" name="Slide Number Placeholder 5"/>
          <p:cNvSpPr>
            <a:spLocks noGrp="1"/>
          </p:cNvSpPr>
          <p:nvPr>
            <p:ph type="sldNum" sz="quarter" idx="12"/>
          </p:nvPr>
        </p:nvSpPr>
        <p:spPr/>
        <p:txBody>
          <a:bodyPr/>
          <a:lstStyle>
            <a:lvl1pPr>
              <a:defRPr/>
            </a:lvl1pPr>
          </a:lstStyle>
          <a:p>
            <a:fld id="{8C473FF6-3C18-4656-B3A4-827812504728}"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B6DD7610-2E91-4AB3-AD77-812C6AC549D0}" type="datetime1">
              <a:rPr lang="en-GB" smtClean="0"/>
              <a:t>21/03/2013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4</a:t>
            </a:r>
            <a:endParaRPr lang="en-GB"/>
          </a:p>
        </p:txBody>
      </p:sp>
      <p:sp>
        <p:nvSpPr>
          <p:cNvPr id="7" name="Slide Number Placeholder 6"/>
          <p:cNvSpPr>
            <a:spLocks noGrp="1"/>
          </p:cNvSpPr>
          <p:nvPr>
            <p:ph type="sldNum" sz="quarter" idx="12"/>
          </p:nvPr>
        </p:nvSpPr>
        <p:spPr/>
        <p:txBody>
          <a:bodyPr/>
          <a:lstStyle>
            <a:lvl1pPr>
              <a:defRPr/>
            </a:lvl1pPr>
          </a:lstStyle>
          <a:p>
            <a:fld id="{C3C9C090-EA6F-4E3B-90A2-496B69476DD9}"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7D5C4874-C6E5-4924-A4E5-85DE2030F10F}" type="datetime1">
              <a:rPr lang="en-GB" smtClean="0"/>
              <a:t>21/03/2013</a:t>
            </a:fld>
            <a:endParaRPr lang="en-GB"/>
          </a:p>
        </p:txBody>
      </p:sp>
      <p:sp>
        <p:nvSpPr>
          <p:cNvPr id="8" name="Footer Placeholder 7"/>
          <p:cNvSpPr>
            <a:spLocks noGrp="1"/>
          </p:cNvSpPr>
          <p:nvPr>
            <p:ph type="ftr" sz="quarter" idx="11"/>
          </p:nvPr>
        </p:nvSpPr>
        <p:spPr/>
        <p:txBody>
          <a:bodyPr/>
          <a:lstStyle>
            <a:lvl1pPr>
              <a:defRPr/>
            </a:lvl1pPr>
          </a:lstStyle>
          <a:p>
            <a:r>
              <a:rPr lang="en-GB" smtClean="0"/>
              <a:t>Entrepreneurship - lecture 4</a:t>
            </a:r>
            <a:endParaRPr lang="en-GB"/>
          </a:p>
        </p:txBody>
      </p:sp>
      <p:sp>
        <p:nvSpPr>
          <p:cNvPr id="9" name="Slide Number Placeholder 8"/>
          <p:cNvSpPr>
            <a:spLocks noGrp="1"/>
          </p:cNvSpPr>
          <p:nvPr>
            <p:ph type="sldNum" sz="quarter" idx="12"/>
          </p:nvPr>
        </p:nvSpPr>
        <p:spPr/>
        <p:txBody>
          <a:bodyPr/>
          <a:lstStyle>
            <a:lvl1pPr>
              <a:defRPr/>
            </a:lvl1pPr>
          </a:lstStyle>
          <a:p>
            <a:fld id="{C894E974-5E47-45F7-8966-0CDE3BD92BBE}"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20E688FA-D2A1-40B2-B781-411C371ABF58}" type="datetime1">
              <a:rPr lang="en-GB" smtClean="0"/>
              <a:t>21/03/2013</a:t>
            </a:fld>
            <a:endParaRPr lang="en-GB"/>
          </a:p>
        </p:txBody>
      </p:sp>
      <p:sp>
        <p:nvSpPr>
          <p:cNvPr id="4" name="Footer Placeholder 3"/>
          <p:cNvSpPr>
            <a:spLocks noGrp="1"/>
          </p:cNvSpPr>
          <p:nvPr>
            <p:ph type="ftr" sz="quarter" idx="11"/>
          </p:nvPr>
        </p:nvSpPr>
        <p:spPr/>
        <p:txBody>
          <a:bodyPr/>
          <a:lstStyle>
            <a:lvl1pPr>
              <a:defRPr/>
            </a:lvl1pPr>
          </a:lstStyle>
          <a:p>
            <a:r>
              <a:rPr lang="en-GB" smtClean="0"/>
              <a:t>Entrepreneurship - lecture 4</a:t>
            </a:r>
            <a:endParaRPr lang="en-GB"/>
          </a:p>
        </p:txBody>
      </p:sp>
      <p:sp>
        <p:nvSpPr>
          <p:cNvPr id="5" name="Slide Number Placeholder 4"/>
          <p:cNvSpPr>
            <a:spLocks noGrp="1"/>
          </p:cNvSpPr>
          <p:nvPr>
            <p:ph type="sldNum" sz="quarter" idx="12"/>
          </p:nvPr>
        </p:nvSpPr>
        <p:spPr/>
        <p:txBody>
          <a:bodyPr/>
          <a:lstStyle>
            <a:lvl1pPr>
              <a:defRPr/>
            </a:lvl1pPr>
          </a:lstStyle>
          <a:p>
            <a:fld id="{DEC58ADF-EC61-4A11-A9AD-5671EFF5B683}"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7055BB34-7111-4864-8FD2-D2B3A5C969D1}" type="datetime1">
              <a:rPr lang="en-GB" smtClean="0"/>
              <a:t>21/03/2013</a:t>
            </a:fld>
            <a:endParaRPr lang="en-GB"/>
          </a:p>
        </p:txBody>
      </p:sp>
      <p:sp>
        <p:nvSpPr>
          <p:cNvPr id="3" name="Footer Placeholder 2"/>
          <p:cNvSpPr>
            <a:spLocks noGrp="1"/>
          </p:cNvSpPr>
          <p:nvPr>
            <p:ph type="ftr" sz="quarter" idx="11"/>
          </p:nvPr>
        </p:nvSpPr>
        <p:spPr/>
        <p:txBody>
          <a:bodyPr/>
          <a:lstStyle>
            <a:lvl1pPr>
              <a:defRPr/>
            </a:lvl1pPr>
          </a:lstStyle>
          <a:p>
            <a:r>
              <a:rPr lang="en-GB" smtClean="0"/>
              <a:t>Entrepreneurship - lecture 4</a:t>
            </a:r>
            <a:endParaRPr lang="en-GB"/>
          </a:p>
        </p:txBody>
      </p:sp>
      <p:sp>
        <p:nvSpPr>
          <p:cNvPr id="4" name="Slide Number Placeholder 3"/>
          <p:cNvSpPr>
            <a:spLocks noGrp="1"/>
          </p:cNvSpPr>
          <p:nvPr>
            <p:ph type="sldNum" sz="quarter" idx="12"/>
          </p:nvPr>
        </p:nvSpPr>
        <p:spPr/>
        <p:txBody>
          <a:bodyPr/>
          <a:lstStyle>
            <a:lvl1pPr>
              <a:defRPr/>
            </a:lvl1pPr>
          </a:lstStyle>
          <a:p>
            <a:fld id="{6E6CD6D9-1108-4251-89A2-8CE36F5C3490}"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90BA8A5B-8166-4A63-8339-2430ACE4D292}" type="datetime1">
              <a:rPr lang="en-GB" smtClean="0"/>
              <a:t>21/03/2013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4</a:t>
            </a:r>
            <a:endParaRPr lang="en-GB"/>
          </a:p>
        </p:txBody>
      </p:sp>
      <p:sp>
        <p:nvSpPr>
          <p:cNvPr id="7" name="Slide Number Placeholder 6"/>
          <p:cNvSpPr>
            <a:spLocks noGrp="1"/>
          </p:cNvSpPr>
          <p:nvPr>
            <p:ph type="sldNum" sz="quarter" idx="12"/>
          </p:nvPr>
        </p:nvSpPr>
        <p:spPr/>
        <p:txBody>
          <a:bodyPr/>
          <a:lstStyle>
            <a:lvl1pPr>
              <a:defRPr/>
            </a:lvl1pPr>
          </a:lstStyle>
          <a:p>
            <a:fld id="{E97B8C44-9EFB-42EF-AFB7-D13DCB8CD88F}"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A9046CD2-000F-4767-9280-BB60F71F5F02}" type="datetime1">
              <a:rPr lang="en-GB" smtClean="0"/>
              <a:t>21/03/2013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4</a:t>
            </a:r>
            <a:endParaRPr lang="en-GB"/>
          </a:p>
        </p:txBody>
      </p:sp>
      <p:sp>
        <p:nvSpPr>
          <p:cNvPr id="7" name="Slide Number Placeholder 6"/>
          <p:cNvSpPr>
            <a:spLocks noGrp="1"/>
          </p:cNvSpPr>
          <p:nvPr>
            <p:ph type="sldNum" sz="quarter" idx="12"/>
          </p:nvPr>
        </p:nvSpPr>
        <p:spPr/>
        <p:txBody>
          <a:bodyPr/>
          <a:lstStyle>
            <a:lvl1pPr>
              <a:defRPr/>
            </a:lvl1pPr>
          </a:lstStyle>
          <a:p>
            <a:fld id="{6AF86CD4-DF0B-461F-9A80-9FB84961E51E}"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1FC9B8FD-B804-41C6-832A-57B096E2457D}" type="datetime1">
              <a:rPr lang="en-GB" smtClean="0"/>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4</a:t>
            </a:r>
            <a:endParaRPr lang="en-GB"/>
          </a:p>
        </p:txBody>
      </p:sp>
      <p:sp>
        <p:nvSpPr>
          <p:cNvPr id="6" name="Slide Number Placeholder 5"/>
          <p:cNvSpPr>
            <a:spLocks noGrp="1"/>
          </p:cNvSpPr>
          <p:nvPr>
            <p:ph type="sldNum" sz="quarter" idx="12"/>
          </p:nvPr>
        </p:nvSpPr>
        <p:spPr/>
        <p:txBody>
          <a:bodyPr/>
          <a:lstStyle>
            <a:lvl1pPr>
              <a:defRPr/>
            </a:lvl1pPr>
          </a:lstStyle>
          <a:p>
            <a:fld id="{AA4DEEE5-F448-4A58-A6BF-62EE1160F3C5}"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9427DA56-55EA-43AA-BC85-9BE6D159074A}" type="datetime1">
              <a:rPr lang="en-GB" smtClean="0"/>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4</a:t>
            </a:r>
            <a:endParaRPr lang="en-GB"/>
          </a:p>
        </p:txBody>
      </p:sp>
      <p:sp>
        <p:nvSpPr>
          <p:cNvPr id="6" name="Slide Number Placeholder 5"/>
          <p:cNvSpPr>
            <a:spLocks noGrp="1"/>
          </p:cNvSpPr>
          <p:nvPr>
            <p:ph type="sldNum" sz="quarter" idx="12"/>
          </p:nvPr>
        </p:nvSpPr>
        <p:spPr/>
        <p:txBody>
          <a:bodyPr/>
          <a:lstStyle>
            <a:lvl1pPr>
              <a:defRPr/>
            </a:lvl1pPr>
          </a:lstStyle>
          <a:p>
            <a:fld id="{0A294B4D-C2E8-4514-8611-67EE284164DE}"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685800" y="1981200"/>
            <a:ext cx="7772400" cy="4114800"/>
          </a:xfrm>
        </p:spPr>
        <p:txBody>
          <a:bodyPr>
            <a:normAutofit/>
          </a:bodyPr>
          <a:lstStyle/>
          <a:p>
            <a:pPr lvl="0"/>
            <a:endParaRPr lang="en-GB" noProof="0" smtClean="0"/>
          </a:p>
        </p:txBody>
      </p:sp>
      <p:sp>
        <p:nvSpPr>
          <p:cNvPr id="4" name="Date Placeholder 13"/>
          <p:cNvSpPr>
            <a:spLocks noGrp="1"/>
          </p:cNvSpPr>
          <p:nvPr>
            <p:ph type="dt" sz="half" idx="10"/>
          </p:nvPr>
        </p:nvSpPr>
        <p:spPr/>
        <p:txBody>
          <a:bodyPr/>
          <a:lstStyle>
            <a:lvl1pPr>
              <a:defRPr/>
            </a:lvl1pPr>
          </a:lstStyle>
          <a:p>
            <a:pPr>
              <a:defRPr/>
            </a:pPr>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76B28EDD-B0D7-4DEF-A78B-AA7FAC560DB5}"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1035" name="Rectangle 11"/>
          <p:cNvSpPr>
            <a:spLocks noGrp="1" noChangeArrowheads="1"/>
          </p:cNvSpPr>
          <p:nvPr>
            <p:ph type="dt" sz="half" idx="2"/>
          </p:nvPr>
        </p:nvSpPr>
        <p:spPr bwMode="auto">
          <a:xfrm>
            <a:off x="1692275" y="6237288"/>
            <a:ext cx="792163"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fld id="{BB4D6F09-D9EB-4128-8FD6-8315F988FDB6}" type="datetime1">
              <a:rPr lang="en-GB" smtClean="0"/>
              <a:t>21/03/2013</a:t>
            </a:fld>
            <a:endParaRPr lang="en-GB"/>
          </a:p>
        </p:txBody>
      </p:sp>
      <p:sp>
        <p:nvSpPr>
          <p:cNvPr id="1036" name="Rectangle 12"/>
          <p:cNvSpPr>
            <a:spLocks noGrp="1" noChangeArrowheads="1"/>
          </p:cNvSpPr>
          <p:nvPr>
            <p:ph type="ftr" sz="quarter" idx="3"/>
          </p:nvPr>
        </p:nvSpPr>
        <p:spPr bwMode="auto">
          <a:xfrm>
            <a:off x="2557463" y="6237288"/>
            <a:ext cx="4967287"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r>
              <a:rPr lang="en-GB" smtClean="0"/>
              <a:t>Entrepreneurship - lecture 4</a:t>
            </a:r>
            <a:endParaRPr lang="en-GB"/>
          </a:p>
        </p:txBody>
      </p:sp>
      <p:sp>
        <p:nvSpPr>
          <p:cNvPr id="1037" name="Rectangle 13"/>
          <p:cNvSpPr>
            <a:spLocks noGrp="1" noChangeArrowheads="1"/>
          </p:cNvSpPr>
          <p:nvPr>
            <p:ph type="sldNum" sz="quarter" idx="4"/>
          </p:nvPr>
        </p:nvSpPr>
        <p:spPr bwMode="auto">
          <a:xfrm>
            <a:off x="7669213" y="6237288"/>
            <a:ext cx="863600" cy="4333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000"/>
            </a:lvl1pPr>
          </a:lstStyle>
          <a:p>
            <a:fld id="{39F347A4-22F5-48A1-A31A-D5215BA474CD}"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dt="0"/>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Myriad Pro" pitchFamily="34" charset="0"/>
        </a:defRPr>
      </a:lvl2pPr>
      <a:lvl3pPr algn="ctr" rtl="0" eaLnBrk="1" fontAlgn="base" hangingPunct="1">
        <a:spcBef>
          <a:spcPct val="0"/>
        </a:spcBef>
        <a:spcAft>
          <a:spcPct val="0"/>
        </a:spcAft>
        <a:defRPr sz="4400">
          <a:solidFill>
            <a:schemeClr val="tx2"/>
          </a:solidFill>
          <a:latin typeface="Myriad Pro" pitchFamily="34" charset="0"/>
        </a:defRPr>
      </a:lvl3pPr>
      <a:lvl4pPr algn="ctr" rtl="0" eaLnBrk="1" fontAlgn="base" hangingPunct="1">
        <a:spcBef>
          <a:spcPct val="0"/>
        </a:spcBef>
        <a:spcAft>
          <a:spcPct val="0"/>
        </a:spcAft>
        <a:defRPr sz="4400">
          <a:solidFill>
            <a:schemeClr val="tx2"/>
          </a:solidFill>
          <a:latin typeface="Myriad Pro" pitchFamily="34" charset="0"/>
        </a:defRPr>
      </a:lvl4pPr>
      <a:lvl5pPr algn="ctr" rtl="0" eaLnBrk="1" fontAlgn="base" hangingPunct="1">
        <a:spcBef>
          <a:spcPct val="0"/>
        </a:spcBef>
        <a:spcAft>
          <a:spcPct val="0"/>
        </a:spcAft>
        <a:defRPr sz="4400">
          <a:solidFill>
            <a:schemeClr val="tx2"/>
          </a:solidFill>
          <a:latin typeface="Myriad Pro" pitchFamily="34" charset="0"/>
        </a:defRPr>
      </a:lvl5pPr>
      <a:lvl6pPr marL="457200" algn="ctr" rtl="0" eaLnBrk="1" fontAlgn="base" hangingPunct="1">
        <a:spcBef>
          <a:spcPct val="0"/>
        </a:spcBef>
        <a:spcAft>
          <a:spcPct val="0"/>
        </a:spcAft>
        <a:defRPr sz="4400">
          <a:solidFill>
            <a:schemeClr val="tx2"/>
          </a:solidFill>
          <a:latin typeface="Myriad Pro" pitchFamily="34" charset="0"/>
        </a:defRPr>
      </a:lvl6pPr>
      <a:lvl7pPr marL="914400" algn="ctr" rtl="0" eaLnBrk="1" fontAlgn="base" hangingPunct="1">
        <a:spcBef>
          <a:spcPct val="0"/>
        </a:spcBef>
        <a:spcAft>
          <a:spcPct val="0"/>
        </a:spcAft>
        <a:defRPr sz="4400">
          <a:solidFill>
            <a:schemeClr val="tx2"/>
          </a:solidFill>
          <a:latin typeface="Myriad Pro" pitchFamily="34" charset="0"/>
        </a:defRPr>
      </a:lvl7pPr>
      <a:lvl8pPr marL="1371600" algn="ctr" rtl="0" eaLnBrk="1" fontAlgn="base" hangingPunct="1">
        <a:spcBef>
          <a:spcPct val="0"/>
        </a:spcBef>
        <a:spcAft>
          <a:spcPct val="0"/>
        </a:spcAft>
        <a:defRPr sz="4400">
          <a:solidFill>
            <a:schemeClr val="tx2"/>
          </a:solidFill>
          <a:latin typeface="Myriad Pro" pitchFamily="34" charset="0"/>
        </a:defRPr>
      </a:lvl8pPr>
      <a:lvl9pPr marL="1828800" algn="ctr" rtl="0" eaLnBrk="1" fontAlgn="base" hangingPunct="1">
        <a:spcBef>
          <a:spcPct val="0"/>
        </a:spcBef>
        <a:spcAft>
          <a:spcPct val="0"/>
        </a:spcAft>
        <a:defRPr sz="4400">
          <a:solidFill>
            <a:schemeClr val="tx2"/>
          </a:solidFill>
          <a:latin typeface="Myriad Pro" pitchFamily="34"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ctrTitle"/>
          </p:nvPr>
        </p:nvSpPr>
        <p:spPr/>
        <p:txBody>
          <a:bodyPr/>
          <a:lstStyle/>
          <a:p>
            <a:pPr eaLnBrk="1" hangingPunct="1"/>
            <a:r>
              <a:rPr lang="en-GB" sz="3200" b="1" dirty="0" smtClean="0">
                <a:solidFill>
                  <a:schemeClr val="tx1"/>
                </a:solidFill>
              </a:rPr>
              <a:t>SBMA7111 </a:t>
            </a:r>
            <a:r>
              <a:rPr lang="en-GB" sz="3200" b="1" dirty="0" smtClean="0">
                <a:solidFill>
                  <a:schemeClr val="tx1"/>
                </a:solidFill>
              </a:rPr>
              <a:t/>
            </a:r>
            <a:br>
              <a:rPr lang="en-GB" sz="3200" b="1" dirty="0" smtClean="0">
                <a:solidFill>
                  <a:schemeClr val="tx1"/>
                </a:solidFill>
              </a:rPr>
            </a:br>
            <a:r>
              <a:rPr lang="en-GB" sz="3200" b="1" dirty="0" smtClean="0">
                <a:solidFill>
                  <a:schemeClr val="tx1"/>
                </a:solidFill>
              </a:rPr>
              <a:t>Entrepreneurship</a:t>
            </a:r>
            <a:endParaRPr lang="en-GB" sz="3200" b="1" dirty="0" smtClean="0">
              <a:solidFill>
                <a:schemeClr val="tx1"/>
              </a:solidFill>
            </a:endParaRPr>
          </a:p>
        </p:txBody>
      </p:sp>
      <p:sp>
        <p:nvSpPr>
          <p:cNvPr id="6146" name="Rectangle 3"/>
          <p:cNvSpPr>
            <a:spLocks noGrp="1" noChangeArrowheads="1"/>
          </p:cNvSpPr>
          <p:nvPr>
            <p:ph type="subTitle" idx="1"/>
          </p:nvPr>
        </p:nvSpPr>
        <p:spPr>
          <a:xfrm>
            <a:off x="1371600" y="4365104"/>
            <a:ext cx="6400800" cy="1273696"/>
          </a:xfrm>
        </p:spPr>
        <p:txBody>
          <a:bodyPr/>
          <a:lstStyle/>
          <a:p>
            <a:pPr algn="r" eaLnBrk="1" hangingPunct="1"/>
            <a:r>
              <a:rPr lang="en-GB" sz="2400" dirty="0" smtClean="0"/>
              <a:t>Lecture</a:t>
            </a:r>
            <a:r>
              <a:rPr lang="en-GB" sz="2400" dirty="0" smtClean="0"/>
              <a:t> </a:t>
            </a:r>
            <a:r>
              <a:rPr lang="en-GB" sz="2400" dirty="0" smtClean="0"/>
              <a:t>4</a:t>
            </a:r>
            <a:r>
              <a:rPr lang="en-GB" sz="2400" dirty="0" smtClean="0"/>
              <a:t>:  Entrepreneurial motivations</a:t>
            </a:r>
            <a:endParaRPr lang="en-US" sz="2400" dirty="0" smtClean="0"/>
          </a:p>
        </p:txBody>
      </p:sp>
      <p:sp>
        <p:nvSpPr>
          <p:cNvPr id="4" name="Footer Placeholder 3"/>
          <p:cNvSpPr>
            <a:spLocks noGrp="1"/>
          </p:cNvSpPr>
          <p:nvPr>
            <p:ph type="ftr" sz="quarter" idx="11"/>
          </p:nvPr>
        </p:nvSpPr>
        <p:spPr/>
        <p:txBody>
          <a:bodyPr/>
          <a:lstStyle/>
          <a:p>
            <a:r>
              <a:rPr lang="en-GB" smtClean="0"/>
              <a:t>Entrepreneurship - lecture 4</a:t>
            </a:r>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Theories of motivation</a:t>
            </a:r>
          </a:p>
          <a:p>
            <a:r>
              <a:rPr lang="en-GB" dirty="0" smtClean="0"/>
              <a:t>Entrepreneurial motivations</a:t>
            </a:r>
          </a:p>
          <a:p>
            <a:r>
              <a:rPr lang="en-GB" dirty="0" smtClean="0"/>
              <a:t>Gender differences</a:t>
            </a:r>
          </a:p>
          <a:p>
            <a:r>
              <a:rPr lang="en-GB" dirty="0" smtClean="0"/>
              <a:t>Cultural and situational differences</a:t>
            </a:r>
            <a:endParaRPr lang="en-GB" dirty="0"/>
          </a:p>
        </p:txBody>
      </p:sp>
      <p:sp>
        <p:nvSpPr>
          <p:cNvPr id="4" name="Footer Placeholder 3"/>
          <p:cNvSpPr>
            <a:spLocks noGrp="1"/>
          </p:cNvSpPr>
          <p:nvPr>
            <p:ph type="ftr" sz="quarter" idx="11"/>
          </p:nvPr>
        </p:nvSpPr>
        <p:spPr/>
        <p:txBody>
          <a:bodyPr/>
          <a:lstStyle/>
          <a:p>
            <a:r>
              <a:rPr lang="en-GB" smtClean="0"/>
              <a:t>Entrepreneurship - lecture 4</a:t>
            </a:r>
            <a:endParaRPr lang="en-GB"/>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smtClean="0"/>
              <a:t>Motivation…movere = to move</a:t>
            </a:r>
          </a:p>
        </p:txBody>
      </p:sp>
      <p:sp>
        <p:nvSpPr>
          <p:cNvPr id="6147" name="Rectangle 3"/>
          <p:cNvSpPr>
            <a:spLocks noGrp="1" noChangeArrowheads="1"/>
          </p:cNvSpPr>
          <p:nvPr>
            <p:ph sz="quarter" idx="1"/>
          </p:nvPr>
        </p:nvSpPr>
        <p:spPr/>
        <p:txBody>
          <a:bodyPr/>
          <a:lstStyle/>
          <a:p>
            <a:pPr eaLnBrk="1" hangingPunct="1"/>
            <a:r>
              <a:rPr lang="en-GB" smtClean="0"/>
              <a:t>Is the internal psychological  process of initiating, energising, directing and maintaining goal-directed behaviour.</a:t>
            </a:r>
          </a:p>
          <a:p>
            <a:pPr eaLnBrk="1" hangingPunct="1"/>
            <a:r>
              <a:rPr lang="en-GB" smtClean="0"/>
              <a:t>This internal process can be self-initiated, and is also influenced by the action of others.</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457200" y="404664"/>
            <a:ext cx="8229600" cy="1012974"/>
          </a:xfrm>
        </p:spPr>
        <p:txBody>
          <a:bodyPr>
            <a:normAutofit fontScale="90000"/>
          </a:bodyPr>
          <a:lstStyle/>
          <a:p>
            <a:pPr eaLnBrk="1" fontAlgn="auto" hangingPunct="1">
              <a:spcAft>
                <a:spcPts val="0"/>
              </a:spcAft>
              <a:defRPr/>
            </a:pPr>
            <a:r>
              <a:rPr lang="en-GB" sz="3100" b="1" dirty="0" smtClean="0"/>
              <a:t>The terms ‘motive’ and ‘motivation’</a:t>
            </a:r>
            <a:br>
              <a:rPr lang="en-GB" sz="3100" b="1" dirty="0" smtClean="0"/>
            </a:br>
            <a:r>
              <a:rPr lang="en-GB" sz="3100" b="1" dirty="0" smtClean="0"/>
              <a:t>…are used to refer to:</a:t>
            </a:r>
            <a:r>
              <a:rPr lang="en-GB" sz="2800" b="1" u="sng" dirty="0" smtClean="0"/>
              <a:t/>
            </a:r>
            <a:br>
              <a:rPr lang="en-GB" sz="2800" b="1" u="sng" dirty="0" smtClean="0"/>
            </a:br>
            <a:endParaRPr lang="en-GB" sz="2800" b="1" u="sng" dirty="0" smtClean="0"/>
          </a:p>
        </p:txBody>
      </p:sp>
      <p:sp>
        <p:nvSpPr>
          <p:cNvPr id="100355" name="Rectangle 3"/>
          <p:cNvSpPr>
            <a:spLocks noGrp="1" noChangeArrowheads="1"/>
          </p:cNvSpPr>
          <p:nvPr>
            <p:ph sz="quarter" idx="1"/>
          </p:nvPr>
        </p:nvSpPr>
        <p:spPr/>
        <p:txBody>
          <a:bodyPr/>
          <a:lstStyle/>
          <a:p>
            <a:pPr eaLnBrk="1" hangingPunct="1"/>
            <a:r>
              <a:rPr lang="en-GB" sz="2800" smtClean="0"/>
              <a:t>The </a:t>
            </a:r>
            <a:r>
              <a:rPr lang="en-GB" sz="2800" b="1" i="1" smtClean="0"/>
              <a:t>goals </a:t>
            </a:r>
            <a:r>
              <a:rPr lang="en-GB" sz="2800" smtClean="0"/>
              <a:t>that people have, or the outcomes they want to reach. Achievement, status, power, friends and money are commonly regarded as important human motives.</a:t>
            </a:r>
          </a:p>
          <a:p>
            <a:pPr eaLnBrk="1" hangingPunct="1"/>
            <a:r>
              <a:rPr lang="en-GB" sz="2800" smtClean="0"/>
              <a:t>The </a:t>
            </a:r>
            <a:r>
              <a:rPr lang="en-GB" sz="2800" b="1" i="1" smtClean="0"/>
              <a:t>cognitive processes</a:t>
            </a:r>
            <a:r>
              <a:rPr lang="en-GB" sz="2800" smtClean="0"/>
              <a:t>, or decision-making processes, that lead people to pursue particular outcomes or goals in the first place. In other words, we acquire an understanding of what we have to do to achieve those goals.</a:t>
            </a:r>
          </a:p>
          <a:p>
            <a:pPr eaLnBrk="1" hangingPunct="1"/>
            <a:endParaRPr lang="en-GB" sz="2800"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endParaRPr lang="en-US" smtClean="0"/>
          </a:p>
        </p:txBody>
      </p:sp>
      <p:sp>
        <p:nvSpPr>
          <p:cNvPr id="14339" name="Content Placeholder 2"/>
          <p:cNvSpPr>
            <a:spLocks noGrp="1"/>
          </p:cNvSpPr>
          <p:nvPr>
            <p:ph sz="quarter" idx="1"/>
          </p:nvPr>
        </p:nvSpPr>
        <p:spPr/>
        <p:txBody>
          <a:bodyPr/>
          <a:lstStyle/>
          <a:p>
            <a:pPr eaLnBrk="1" hangingPunct="1"/>
            <a:r>
              <a:rPr lang="en-GB" sz="2800" dirty="0" smtClean="0"/>
              <a:t>From an organisational perspective –</a:t>
            </a:r>
          </a:p>
          <a:p>
            <a:pPr eaLnBrk="1" hangingPunct="1">
              <a:buFont typeface="Wingdings 2" pitchFamily="18" charset="2"/>
              <a:buNone/>
            </a:pPr>
            <a:r>
              <a:rPr lang="en-GB" sz="2800" dirty="0" smtClean="0"/>
              <a:t>Performance  = function (ability x motivation)</a:t>
            </a:r>
          </a:p>
          <a:p>
            <a:pPr eaLnBrk="1" hangingPunct="1"/>
            <a:endParaRPr lang="en-GB" sz="2800" dirty="0" smtClean="0"/>
          </a:p>
          <a:p>
            <a:pPr eaLnBrk="1" hangingPunct="1"/>
            <a:r>
              <a:rPr lang="en-GB" sz="2800" dirty="0" smtClean="0"/>
              <a:t>From an individual perspective –</a:t>
            </a:r>
          </a:p>
          <a:p>
            <a:pPr eaLnBrk="1" hangingPunct="1">
              <a:buFont typeface="Wingdings 2" pitchFamily="18" charset="2"/>
              <a:buNone/>
            </a:pPr>
            <a:r>
              <a:rPr lang="en-GB" sz="2800" dirty="0" smtClean="0"/>
              <a:t>Motivation can be linked to success / achievement / desire  </a:t>
            </a:r>
          </a:p>
          <a:p>
            <a:pPr eaLnBrk="1" hangingPunct="1"/>
            <a:endParaRPr lang="en-GB" dirty="0"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p:txBody>
          <a:bodyPr>
            <a:noAutofit/>
          </a:bodyPr>
          <a:lstStyle/>
          <a:p>
            <a:pPr eaLnBrk="1" fontAlgn="auto" hangingPunct="1">
              <a:spcAft>
                <a:spcPts val="0"/>
              </a:spcAft>
              <a:defRPr/>
            </a:pPr>
            <a:r>
              <a:rPr lang="en-GB" sz="3600" b="1" dirty="0" smtClean="0"/>
              <a:t>We have innate cognitive drives concerning…</a:t>
            </a:r>
          </a:p>
        </p:txBody>
      </p:sp>
      <p:sp>
        <p:nvSpPr>
          <p:cNvPr id="120835" name="Rectangle 3"/>
          <p:cNvSpPr>
            <a:spLocks noGrp="1" noChangeArrowheads="1"/>
          </p:cNvSpPr>
          <p:nvPr>
            <p:ph sz="quarter" idx="1"/>
          </p:nvPr>
        </p:nvSpPr>
        <p:spPr/>
        <p:txBody>
          <a:bodyPr/>
          <a:lstStyle/>
          <a:p>
            <a:pPr eaLnBrk="1" hangingPunct="1"/>
            <a:r>
              <a:rPr lang="en-GB" smtClean="0"/>
              <a:t>1. Sense making</a:t>
            </a:r>
          </a:p>
          <a:p>
            <a:pPr eaLnBrk="1" hangingPunct="1"/>
            <a:r>
              <a:rPr lang="en-GB" smtClean="0"/>
              <a:t>2. Effectance or competency</a:t>
            </a:r>
          </a:p>
          <a:p>
            <a:pPr eaLnBrk="1" hangingPunct="1"/>
            <a:r>
              <a:rPr lang="en-GB" smtClean="0"/>
              <a:t>3. Self-understanding</a:t>
            </a:r>
          </a:p>
          <a:p>
            <a:pPr eaLnBrk="1" hangingPunct="1"/>
            <a:r>
              <a:rPr lang="en-GB" smtClean="0"/>
              <a:t>4. Curiosity</a:t>
            </a:r>
          </a:p>
          <a:p>
            <a:pPr eaLnBrk="1" hangingPunct="1"/>
            <a:r>
              <a:rPr lang="en-GB" smtClean="0"/>
              <a:t>5. Order and meaning</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p:txBody>
          <a:bodyPr>
            <a:noAutofit/>
          </a:bodyPr>
          <a:lstStyle/>
          <a:p>
            <a:pPr eaLnBrk="1" fontAlgn="auto" hangingPunct="1">
              <a:spcAft>
                <a:spcPts val="0"/>
              </a:spcAft>
              <a:defRPr/>
            </a:pPr>
            <a:r>
              <a:rPr lang="en-GB" sz="3600" b="1" dirty="0" smtClean="0"/>
              <a:t>It is difficult to sustain a clear-cut division between…</a:t>
            </a:r>
          </a:p>
        </p:txBody>
      </p:sp>
      <p:sp>
        <p:nvSpPr>
          <p:cNvPr id="122883" name="Rectangle 3"/>
          <p:cNvSpPr>
            <a:spLocks noGrp="1" noChangeArrowheads="1"/>
          </p:cNvSpPr>
          <p:nvPr>
            <p:ph sz="quarter" idx="1"/>
          </p:nvPr>
        </p:nvSpPr>
        <p:spPr/>
        <p:txBody>
          <a:bodyPr/>
          <a:lstStyle/>
          <a:p>
            <a:pPr eaLnBrk="1" hangingPunct="1"/>
            <a:r>
              <a:rPr lang="en-GB" smtClean="0"/>
              <a:t>1.Biological drives </a:t>
            </a:r>
          </a:p>
          <a:p>
            <a:pPr eaLnBrk="1" hangingPunct="1"/>
            <a:r>
              <a:rPr lang="en-GB" smtClean="0"/>
              <a:t>2.Cognitive drives</a:t>
            </a:r>
          </a:p>
          <a:p>
            <a:pPr eaLnBrk="1" hangingPunct="1"/>
            <a:r>
              <a:rPr lang="en-GB" smtClean="0"/>
              <a:t>3. Social drives</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11188" y="274638"/>
            <a:ext cx="8075612" cy="561975"/>
          </a:xfrm>
        </p:spPr>
        <p:txBody>
          <a:bodyPr/>
          <a:lstStyle/>
          <a:p>
            <a:pPr eaLnBrk="1" hangingPunct="1"/>
            <a:r>
              <a:rPr lang="en-GB" sz="2400" b="1" dirty="0" smtClean="0"/>
              <a:t>Basic desires guiding human behaviour (Reiss, 2000):</a:t>
            </a:r>
          </a:p>
        </p:txBody>
      </p:sp>
      <p:sp>
        <p:nvSpPr>
          <p:cNvPr id="18435" name="Content Placeholder 2"/>
          <p:cNvSpPr>
            <a:spLocks noGrp="1"/>
          </p:cNvSpPr>
          <p:nvPr>
            <p:ph sz="quarter" idx="1"/>
          </p:nvPr>
        </p:nvSpPr>
        <p:spPr>
          <a:xfrm>
            <a:off x="611188" y="836613"/>
            <a:ext cx="8075612" cy="5761037"/>
          </a:xfrm>
        </p:spPr>
        <p:txBody>
          <a:bodyPr/>
          <a:lstStyle/>
          <a:p>
            <a:pPr eaLnBrk="1" hangingPunct="1"/>
            <a:r>
              <a:rPr lang="en-GB" sz="1800" dirty="0" smtClean="0"/>
              <a:t>Acceptance, the need for approval</a:t>
            </a:r>
          </a:p>
          <a:p>
            <a:pPr eaLnBrk="1" hangingPunct="1"/>
            <a:r>
              <a:rPr lang="en-GB" sz="1800" dirty="0" smtClean="0"/>
              <a:t>Curiosity, the need to learn</a:t>
            </a:r>
          </a:p>
          <a:p>
            <a:pPr eaLnBrk="1" hangingPunct="1"/>
            <a:r>
              <a:rPr lang="en-GB" sz="1800" dirty="0" smtClean="0"/>
              <a:t>Eating, the need for food</a:t>
            </a:r>
          </a:p>
          <a:p>
            <a:pPr eaLnBrk="1" hangingPunct="1"/>
            <a:r>
              <a:rPr lang="en-GB" sz="1800" dirty="0" smtClean="0"/>
              <a:t>Family, the need to raise children</a:t>
            </a:r>
          </a:p>
          <a:p>
            <a:pPr eaLnBrk="1" hangingPunct="1"/>
            <a:r>
              <a:rPr lang="en-GB" sz="1800" dirty="0" smtClean="0"/>
              <a:t>Honour, the need to be loyal to the traditional values of one's clan/ethnic group</a:t>
            </a:r>
          </a:p>
          <a:p>
            <a:pPr eaLnBrk="1" hangingPunct="1"/>
            <a:r>
              <a:rPr lang="en-GB" sz="1800" dirty="0" smtClean="0"/>
              <a:t>Idealism, the need for social justice</a:t>
            </a:r>
          </a:p>
          <a:p>
            <a:pPr eaLnBrk="1" hangingPunct="1"/>
            <a:r>
              <a:rPr lang="en-GB" sz="1800" dirty="0" smtClean="0"/>
              <a:t>Independence, the need for individuality</a:t>
            </a:r>
          </a:p>
          <a:p>
            <a:pPr eaLnBrk="1" hangingPunct="1"/>
            <a:r>
              <a:rPr lang="en-GB" sz="1800" dirty="0" smtClean="0"/>
              <a:t>Order, the need for organized, stable, predictable environments</a:t>
            </a:r>
          </a:p>
          <a:p>
            <a:pPr eaLnBrk="1" hangingPunct="1"/>
            <a:r>
              <a:rPr lang="en-GB" sz="1800" dirty="0" smtClean="0"/>
              <a:t>Physical activity, the need for exercise</a:t>
            </a:r>
          </a:p>
          <a:p>
            <a:pPr eaLnBrk="1" hangingPunct="1"/>
            <a:r>
              <a:rPr lang="en-GB" sz="1800" dirty="0" smtClean="0"/>
              <a:t>Power, the need for influence of will</a:t>
            </a:r>
          </a:p>
          <a:p>
            <a:pPr eaLnBrk="1" hangingPunct="1"/>
            <a:r>
              <a:rPr lang="en-GB" sz="1800" dirty="0" smtClean="0"/>
              <a:t>Romance, the need for sex</a:t>
            </a:r>
          </a:p>
          <a:p>
            <a:pPr eaLnBrk="1" hangingPunct="1"/>
            <a:r>
              <a:rPr lang="en-GB" sz="1800" dirty="0" smtClean="0"/>
              <a:t>Saving, the need to collect</a:t>
            </a:r>
          </a:p>
          <a:p>
            <a:pPr eaLnBrk="1" hangingPunct="1"/>
            <a:r>
              <a:rPr lang="en-GB" sz="1800" dirty="0" smtClean="0"/>
              <a:t>Social contact, the need for friends (peer relationships)</a:t>
            </a:r>
          </a:p>
          <a:p>
            <a:pPr eaLnBrk="1" hangingPunct="1"/>
            <a:r>
              <a:rPr lang="en-GB" sz="1800" dirty="0" smtClean="0"/>
              <a:t>Status, the need for social standing/importance</a:t>
            </a:r>
          </a:p>
          <a:p>
            <a:pPr eaLnBrk="1" hangingPunct="1"/>
            <a:r>
              <a:rPr lang="en-GB" sz="1800" dirty="0" err="1" smtClean="0"/>
              <a:t>Tranquility</a:t>
            </a:r>
            <a:r>
              <a:rPr lang="en-GB" sz="1800" dirty="0" smtClean="0"/>
              <a:t>, the need to be safe</a:t>
            </a:r>
          </a:p>
          <a:p>
            <a:pPr eaLnBrk="1" hangingPunct="1"/>
            <a:r>
              <a:rPr lang="en-GB" sz="1800" dirty="0" smtClean="0"/>
              <a:t>Vengeance, the need to strike back/to win</a:t>
            </a:r>
          </a:p>
          <a:p>
            <a:pPr eaLnBrk="1" hangingPunct="1"/>
            <a:endParaRPr lang="en-GB" sz="1600" dirty="0" smtClean="0"/>
          </a:p>
          <a:p>
            <a:pPr eaLnBrk="1" hangingPunct="1"/>
            <a:endParaRPr lang="en-GB" dirty="0"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a:xfrm>
            <a:off x="179512" y="274638"/>
            <a:ext cx="8712968" cy="1143000"/>
          </a:xfrm>
        </p:spPr>
        <p:txBody>
          <a:bodyPr>
            <a:noAutofit/>
          </a:bodyPr>
          <a:lstStyle/>
          <a:p>
            <a:pPr eaLnBrk="1" fontAlgn="auto" hangingPunct="1">
              <a:spcAft>
                <a:spcPts val="0"/>
              </a:spcAft>
              <a:defRPr/>
            </a:pPr>
            <a:r>
              <a:rPr lang="en-GB" sz="3200" b="1" dirty="0" smtClean="0"/>
              <a:t>The distinction between drives and motives…</a:t>
            </a:r>
          </a:p>
        </p:txBody>
      </p:sp>
      <p:sp>
        <p:nvSpPr>
          <p:cNvPr id="118787" name="Rectangle 3"/>
          <p:cNvSpPr>
            <a:spLocks noGrp="1" noChangeArrowheads="1"/>
          </p:cNvSpPr>
          <p:nvPr>
            <p:ph sz="quarter" idx="1"/>
          </p:nvPr>
        </p:nvSpPr>
        <p:spPr>
          <a:xfrm>
            <a:off x="914400" y="1447800"/>
            <a:ext cx="3749675" cy="4572000"/>
          </a:xfrm>
        </p:spPr>
        <p:txBody>
          <a:bodyPr/>
          <a:lstStyle/>
          <a:p>
            <a:pPr eaLnBrk="1" hangingPunct="1"/>
            <a:r>
              <a:rPr lang="en-GB" b="1" u="sng" smtClean="0"/>
              <a:t>Drives</a:t>
            </a:r>
          </a:p>
          <a:p>
            <a:pPr eaLnBrk="1" hangingPunct="1"/>
            <a:r>
              <a:rPr lang="en-GB" smtClean="0"/>
              <a:t>Are innate</a:t>
            </a:r>
          </a:p>
          <a:p>
            <a:pPr eaLnBrk="1" hangingPunct="1"/>
            <a:r>
              <a:rPr lang="en-GB" smtClean="0"/>
              <a:t>Have a physiological basis</a:t>
            </a:r>
          </a:p>
          <a:p>
            <a:pPr eaLnBrk="1" hangingPunct="1"/>
            <a:r>
              <a:rPr lang="en-GB" smtClean="0"/>
              <a:t>Are activated by deprivation</a:t>
            </a:r>
          </a:p>
          <a:p>
            <a:pPr eaLnBrk="1" hangingPunct="1"/>
            <a:r>
              <a:rPr lang="en-GB" smtClean="0"/>
              <a:t>Are aimed at satiation</a:t>
            </a:r>
          </a:p>
        </p:txBody>
      </p:sp>
      <p:sp>
        <p:nvSpPr>
          <p:cNvPr id="118788" name="Rectangle 4"/>
          <p:cNvSpPr>
            <a:spLocks noGrp="1" noChangeArrowheads="1"/>
          </p:cNvSpPr>
          <p:nvPr>
            <p:ph sz="quarter" idx="2"/>
          </p:nvPr>
        </p:nvSpPr>
        <p:spPr>
          <a:xfrm>
            <a:off x="4933950" y="1447800"/>
            <a:ext cx="3749675" cy="4572000"/>
          </a:xfrm>
        </p:spPr>
        <p:txBody>
          <a:bodyPr/>
          <a:lstStyle/>
          <a:p>
            <a:pPr eaLnBrk="1" hangingPunct="1"/>
            <a:r>
              <a:rPr lang="en-GB" b="1" u="sng" smtClean="0"/>
              <a:t>Motives</a:t>
            </a:r>
          </a:p>
          <a:p>
            <a:pPr eaLnBrk="1" hangingPunct="1"/>
            <a:r>
              <a:rPr lang="en-GB" smtClean="0"/>
              <a:t>Are learned</a:t>
            </a:r>
          </a:p>
          <a:p>
            <a:pPr eaLnBrk="1" hangingPunct="1"/>
            <a:r>
              <a:rPr lang="en-GB" smtClean="0"/>
              <a:t>Have a social basis</a:t>
            </a:r>
          </a:p>
          <a:p>
            <a:pPr eaLnBrk="1" hangingPunct="1"/>
            <a:r>
              <a:rPr lang="en-GB" smtClean="0"/>
              <a:t>Are activated by environment</a:t>
            </a:r>
          </a:p>
          <a:p>
            <a:pPr eaLnBrk="1" hangingPunct="1"/>
            <a:r>
              <a:rPr lang="en-GB" smtClean="0"/>
              <a:t>Are aimed at stimulation</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smtClean="0"/>
              <a:t>Motives are…</a:t>
            </a:r>
          </a:p>
        </p:txBody>
      </p:sp>
      <p:sp>
        <p:nvSpPr>
          <p:cNvPr id="19459" name="Rectangle 3"/>
          <p:cNvSpPr>
            <a:spLocks noGrp="1" noChangeArrowheads="1"/>
          </p:cNvSpPr>
          <p:nvPr>
            <p:ph sz="quarter" idx="1"/>
          </p:nvPr>
        </p:nvSpPr>
        <p:spPr/>
        <p:txBody>
          <a:bodyPr/>
          <a:lstStyle/>
          <a:p>
            <a:pPr eaLnBrk="1" hangingPunct="1"/>
            <a:r>
              <a:rPr lang="en-GB" smtClean="0"/>
              <a:t>Learned needs, which influence our behaviour by leading us to pursue particular goals because they are socially valued.</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eaLnBrk="1" hangingPunct="1"/>
            <a:r>
              <a:rPr lang="en-GB" sz="3600" b="1" dirty="0" smtClean="0"/>
              <a:t>Intrinsic v Extrinsic motivation</a:t>
            </a:r>
          </a:p>
        </p:txBody>
      </p:sp>
      <p:sp>
        <p:nvSpPr>
          <p:cNvPr id="22531" name="Content Placeholder 2"/>
          <p:cNvSpPr>
            <a:spLocks noGrp="1"/>
          </p:cNvSpPr>
          <p:nvPr>
            <p:ph sz="quarter" idx="1"/>
          </p:nvPr>
        </p:nvSpPr>
        <p:spPr/>
        <p:txBody>
          <a:bodyPr/>
          <a:lstStyle/>
          <a:p>
            <a:pPr eaLnBrk="1" hangingPunct="1">
              <a:buFont typeface="Wingdings 2" pitchFamily="18" charset="2"/>
              <a:buNone/>
            </a:pPr>
            <a:r>
              <a:rPr lang="en-GB" sz="2800" b="1" dirty="0" smtClean="0"/>
              <a:t>Intrinsic</a:t>
            </a:r>
          </a:p>
          <a:p>
            <a:pPr eaLnBrk="1" hangingPunct="1"/>
            <a:r>
              <a:rPr lang="en-GB" sz="2800" dirty="0" smtClean="0"/>
              <a:t>Related to ‘psychological’ rewards</a:t>
            </a:r>
          </a:p>
          <a:p>
            <a:pPr eaLnBrk="1" hangingPunct="1"/>
            <a:r>
              <a:rPr lang="en-GB" sz="2800" dirty="0" smtClean="0"/>
              <a:t>Driven by an interest or enjoyment in the task itself</a:t>
            </a:r>
          </a:p>
          <a:p>
            <a:pPr eaLnBrk="1" hangingPunct="1"/>
            <a:r>
              <a:rPr lang="en-GB" sz="2800" dirty="0" smtClean="0"/>
              <a:t>Lies within the individual</a:t>
            </a:r>
          </a:p>
          <a:p>
            <a:pPr eaLnBrk="1" hangingPunct="1"/>
            <a:endParaRPr lang="en-GB" sz="2800" dirty="0" smtClean="0"/>
          </a:p>
          <a:p>
            <a:pPr eaLnBrk="1" hangingPunct="1">
              <a:buFont typeface="Wingdings 2" pitchFamily="18" charset="2"/>
              <a:buNone/>
            </a:pPr>
            <a:r>
              <a:rPr lang="en-GB" sz="2800" b="1" dirty="0" smtClean="0"/>
              <a:t>Extrinsic</a:t>
            </a:r>
          </a:p>
          <a:p>
            <a:pPr eaLnBrk="1" hangingPunct="1"/>
            <a:r>
              <a:rPr lang="en-GB" sz="2800" dirty="0" smtClean="0"/>
              <a:t>Related to ‘tangible’ rewards</a:t>
            </a:r>
          </a:p>
          <a:p>
            <a:pPr eaLnBrk="1" hangingPunct="1"/>
            <a:r>
              <a:rPr lang="en-GB" sz="2800" dirty="0" smtClean="0"/>
              <a:t>Driven from outside the individual</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sz="3600" b="1" dirty="0" smtClean="0"/>
              <a:t>Evolution of theories</a:t>
            </a:r>
          </a:p>
        </p:txBody>
      </p:sp>
      <p:sp>
        <p:nvSpPr>
          <p:cNvPr id="23555" name="Rectangle 3"/>
          <p:cNvSpPr>
            <a:spLocks noGrp="1" noChangeArrowheads="1"/>
          </p:cNvSpPr>
          <p:nvPr>
            <p:ph sz="quarter" idx="1"/>
          </p:nvPr>
        </p:nvSpPr>
        <p:spPr/>
        <p:txBody>
          <a:bodyPr/>
          <a:lstStyle/>
          <a:p>
            <a:pPr eaLnBrk="1" hangingPunct="1">
              <a:buFont typeface="Wingdings 2" pitchFamily="18" charset="2"/>
              <a:buNone/>
            </a:pPr>
            <a:r>
              <a:rPr lang="en-GB" sz="2800" dirty="0" smtClean="0"/>
              <a:t>The literature on motivation is long and large.  It comes from a range of academic disciplines and perspectives.  We need to see how some of these approaches are relevant to motivation at work</a:t>
            </a:r>
          </a:p>
          <a:p>
            <a:pPr eaLnBrk="1" hangingPunct="1">
              <a:buFont typeface="Wingdings 2" pitchFamily="18" charset="2"/>
              <a:buNone/>
            </a:pPr>
            <a:endParaRPr lang="en-GB" sz="2800" dirty="0" smtClean="0"/>
          </a:p>
          <a:p>
            <a:pPr eaLnBrk="1" hangingPunct="1"/>
            <a:r>
              <a:rPr lang="en-GB" sz="2800" b="1" dirty="0" smtClean="0"/>
              <a:t>Content (need) theories</a:t>
            </a:r>
          </a:p>
          <a:p>
            <a:pPr lvl="1" eaLnBrk="1" hangingPunct="1"/>
            <a:endParaRPr lang="en-GB" b="1" dirty="0" smtClean="0"/>
          </a:p>
          <a:p>
            <a:pPr eaLnBrk="1" hangingPunct="1"/>
            <a:r>
              <a:rPr lang="en-GB" sz="2800" b="1" dirty="0" smtClean="0"/>
              <a:t>Process theories</a:t>
            </a:r>
          </a:p>
          <a:p>
            <a:pPr eaLnBrk="1" hangingPunct="1">
              <a:buFont typeface="Wingdings 2" pitchFamily="18" charset="2"/>
              <a:buNone/>
            </a:pPr>
            <a:endParaRPr lang="en-GB" sz="2800" dirty="0"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z="3600" b="1" dirty="0" smtClean="0"/>
              <a:t>Content theories of motivation</a:t>
            </a:r>
          </a:p>
        </p:txBody>
      </p:sp>
      <p:sp>
        <p:nvSpPr>
          <p:cNvPr id="24579" name="Rectangle 3"/>
          <p:cNvSpPr>
            <a:spLocks noGrp="1" noChangeArrowheads="1"/>
          </p:cNvSpPr>
          <p:nvPr>
            <p:ph sz="quarter" idx="1"/>
          </p:nvPr>
        </p:nvSpPr>
        <p:spPr/>
        <p:txBody>
          <a:bodyPr/>
          <a:lstStyle/>
          <a:p>
            <a:pPr eaLnBrk="1" hangingPunct="1">
              <a:lnSpc>
                <a:spcPct val="90000"/>
              </a:lnSpc>
            </a:pPr>
            <a:r>
              <a:rPr lang="en-GB" sz="2800" i="1" smtClean="0"/>
              <a:t>Content theories </a:t>
            </a:r>
            <a:r>
              <a:rPr lang="en-GB" sz="2800" smtClean="0"/>
              <a:t>of motivation define motivation in terms of satisfaction of needs.</a:t>
            </a:r>
          </a:p>
          <a:p>
            <a:pPr eaLnBrk="1" hangingPunct="1">
              <a:lnSpc>
                <a:spcPct val="90000"/>
              </a:lnSpc>
            </a:pPr>
            <a:r>
              <a:rPr lang="en-GB" sz="2800" smtClean="0"/>
              <a:t>ERG Theory: three key needs (Alderfer)</a:t>
            </a:r>
          </a:p>
          <a:p>
            <a:pPr eaLnBrk="1" hangingPunct="1">
              <a:lnSpc>
                <a:spcPct val="90000"/>
              </a:lnSpc>
            </a:pPr>
            <a:r>
              <a:rPr lang="en-GB" sz="2800" b="1" smtClean="0"/>
              <a:t>Motivation-Hygiene Theory</a:t>
            </a:r>
            <a:r>
              <a:rPr lang="en-GB" sz="2800" smtClean="0"/>
              <a:t>:  Hertzberg </a:t>
            </a:r>
          </a:p>
          <a:p>
            <a:pPr eaLnBrk="1" hangingPunct="1">
              <a:lnSpc>
                <a:spcPct val="90000"/>
              </a:lnSpc>
            </a:pPr>
            <a:r>
              <a:rPr lang="en-GB" sz="2800" b="1" smtClean="0"/>
              <a:t>Hierarchy of needs</a:t>
            </a:r>
            <a:r>
              <a:rPr lang="en-GB" sz="2800" smtClean="0"/>
              <a:t>: lower needs must be met first.   (Maslow)</a:t>
            </a:r>
          </a:p>
          <a:p>
            <a:pPr eaLnBrk="1" hangingPunct="1">
              <a:lnSpc>
                <a:spcPct val="90000"/>
              </a:lnSpc>
            </a:pPr>
            <a:r>
              <a:rPr lang="en-GB" sz="2800" smtClean="0"/>
              <a:t>Acquired Needs Theory:  is also a three-need model (McClelland)</a:t>
            </a:r>
          </a:p>
          <a:p>
            <a:pPr eaLnBrk="1" hangingPunct="1">
              <a:lnSpc>
                <a:spcPct val="90000"/>
              </a:lnSpc>
            </a:pPr>
            <a:r>
              <a:rPr lang="en-GB" sz="2800" smtClean="0"/>
              <a:t>Four needs: four basic needs of workers (Mumford)</a:t>
            </a:r>
          </a:p>
          <a:p>
            <a:pPr eaLnBrk="1" hangingPunct="1">
              <a:lnSpc>
                <a:spcPct val="90000"/>
              </a:lnSpc>
            </a:pPr>
            <a:endParaRPr lang="en-GB" sz="2800" smtClean="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sz="3600" b="1" dirty="0" smtClean="0"/>
              <a:t>Process theories of motivation</a:t>
            </a:r>
          </a:p>
        </p:txBody>
      </p:sp>
      <p:sp>
        <p:nvSpPr>
          <p:cNvPr id="25603" name="Rectangle 3"/>
          <p:cNvSpPr>
            <a:spLocks noGrp="1" noChangeArrowheads="1"/>
          </p:cNvSpPr>
          <p:nvPr>
            <p:ph sz="quarter" idx="1"/>
          </p:nvPr>
        </p:nvSpPr>
        <p:spPr/>
        <p:txBody>
          <a:bodyPr/>
          <a:lstStyle/>
          <a:p>
            <a:pPr eaLnBrk="1" hangingPunct="1">
              <a:lnSpc>
                <a:spcPct val="90000"/>
              </a:lnSpc>
            </a:pPr>
            <a:r>
              <a:rPr lang="en-GB" sz="2800" i="1" smtClean="0"/>
              <a:t>Process theories </a:t>
            </a:r>
            <a:r>
              <a:rPr lang="en-GB" sz="2800" smtClean="0"/>
              <a:t>of motivation define in terms of a rational cognitive process.</a:t>
            </a:r>
          </a:p>
          <a:p>
            <a:pPr eaLnBrk="1" hangingPunct="1">
              <a:lnSpc>
                <a:spcPct val="90000"/>
              </a:lnSpc>
            </a:pPr>
            <a:r>
              <a:rPr lang="en-GB" sz="2800" smtClean="0">
                <a:solidFill>
                  <a:schemeClr val="tx2"/>
                </a:solidFill>
              </a:rPr>
              <a:t>Equity Theory:  Balanced give and take (Adams) </a:t>
            </a:r>
          </a:p>
          <a:p>
            <a:pPr eaLnBrk="1" hangingPunct="1">
              <a:lnSpc>
                <a:spcPct val="90000"/>
              </a:lnSpc>
            </a:pPr>
            <a:r>
              <a:rPr lang="en-GB" sz="2800" b="1" smtClean="0">
                <a:solidFill>
                  <a:schemeClr val="tx2"/>
                </a:solidFill>
              </a:rPr>
              <a:t>Expectancy Theory</a:t>
            </a:r>
            <a:r>
              <a:rPr lang="en-GB" sz="2800" smtClean="0">
                <a:solidFill>
                  <a:schemeClr val="tx2"/>
                </a:solidFill>
              </a:rPr>
              <a:t>:  We expect what we predict (Vroom) </a:t>
            </a:r>
          </a:p>
          <a:p>
            <a:pPr eaLnBrk="1" hangingPunct="1">
              <a:lnSpc>
                <a:spcPct val="90000"/>
              </a:lnSpc>
            </a:pPr>
            <a:r>
              <a:rPr lang="en-GB" sz="2800" smtClean="0">
                <a:solidFill>
                  <a:schemeClr val="tx2"/>
                </a:solidFill>
              </a:rPr>
              <a:t>Drivers: I </a:t>
            </a:r>
            <a:r>
              <a:rPr lang="en-GB" sz="2800" smtClean="0"/>
              <a:t>must be perfect, strong, etc. (Kahler)</a:t>
            </a:r>
          </a:p>
          <a:p>
            <a:pPr eaLnBrk="1" hangingPunct="1"/>
            <a:r>
              <a:rPr lang="en-GB" sz="2800" smtClean="0"/>
              <a:t>Goal setting theory (Locke, 1968)</a:t>
            </a:r>
          </a:p>
          <a:p>
            <a:pPr eaLnBrk="1" hangingPunct="1"/>
            <a:r>
              <a:rPr lang="en-GB" sz="2800" smtClean="0"/>
              <a:t>Self efficacy theory (Bandura, 1977)</a:t>
            </a:r>
          </a:p>
          <a:p>
            <a:pPr eaLnBrk="1" hangingPunct="1">
              <a:lnSpc>
                <a:spcPct val="90000"/>
              </a:lnSpc>
            </a:pPr>
            <a:endParaRPr lang="en-GB"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GB" sz="3600" b="1" dirty="0" smtClean="0"/>
              <a:t>Content theory</a:t>
            </a:r>
          </a:p>
        </p:txBody>
      </p:sp>
      <p:sp>
        <p:nvSpPr>
          <p:cNvPr id="26627" name="Content Placeholder 2"/>
          <p:cNvSpPr>
            <a:spLocks noGrp="1"/>
          </p:cNvSpPr>
          <p:nvPr>
            <p:ph sz="quarter" idx="1"/>
          </p:nvPr>
        </p:nvSpPr>
        <p:spPr/>
        <p:txBody>
          <a:bodyPr/>
          <a:lstStyle/>
          <a:p>
            <a:pPr eaLnBrk="1" hangingPunct="1"/>
            <a:endParaRPr lang="en-US"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sz="3200" b="1" dirty="0" smtClean="0"/>
              <a:t>Abraham Maslow  (1908 –1970)</a:t>
            </a:r>
            <a:br>
              <a:rPr lang="en-GB" sz="3200" b="1" dirty="0" smtClean="0"/>
            </a:br>
            <a:r>
              <a:rPr lang="en-GB" sz="3200" b="1" dirty="0" smtClean="0"/>
              <a:t>Hierarchy of needs</a:t>
            </a:r>
          </a:p>
        </p:txBody>
      </p:sp>
      <p:sp>
        <p:nvSpPr>
          <p:cNvPr id="27651" name="Content Placeholder 3"/>
          <p:cNvSpPr>
            <a:spLocks noGrp="1"/>
          </p:cNvSpPr>
          <p:nvPr>
            <p:ph sz="quarter" idx="1"/>
          </p:nvPr>
        </p:nvSpPr>
        <p:spPr>
          <a:xfrm>
            <a:off x="914400" y="1447800"/>
            <a:ext cx="7772400" cy="5005388"/>
          </a:xfrm>
        </p:spPr>
        <p:txBody>
          <a:bodyPr/>
          <a:lstStyle/>
          <a:p>
            <a:pPr eaLnBrk="1" hangingPunct="1">
              <a:buNone/>
            </a:pPr>
            <a:r>
              <a:rPr lang="en-GB" sz="2800" dirty="0" smtClean="0"/>
              <a:t>Originally FIVE levels (1943)</a:t>
            </a:r>
          </a:p>
          <a:p>
            <a:pPr algn="ctr" eaLnBrk="1" hangingPunct="1">
              <a:buFont typeface="Wingdings 2" pitchFamily="18" charset="2"/>
              <a:buNone/>
            </a:pPr>
            <a:r>
              <a:rPr lang="en-GB" sz="2800" b="1" dirty="0" smtClean="0"/>
              <a:t>Self actualisation</a:t>
            </a:r>
          </a:p>
          <a:p>
            <a:pPr algn="ctr" eaLnBrk="1" hangingPunct="1">
              <a:buFont typeface="Wingdings 2" pitchFamily="18" charset="2"/>
              <a:buNone/>
            </a:pPr>
            <a:r>
              <a:rPr lang="en-GB" sz="2800" b="1" dirty="0" smtClean="0">
                <a:sym typeface="Wingdings" pitchFamily="2" charset="2"/>
              </a:rPr>
              <a:t></a:t>
            </a:r>
          </a:p>
          <a:p>
            <a:pPr algn="ctr" eaLnBrk="1" hangingPunct="1">
              <a:buFont typeface="Wingdings 2" pitchFamily="18" charset="2"/>
              <a:buNone/>
            </a:pPr>
            <a:r>
              <a:rPr lang="en-GB" sz="2800" b="1" dirty="0" smtClean="0">
                <a:sym typeface="Wingdings" pitchFamily="2" charset="2"/>
              </a:rPr>
              <a:t>Esteem</a:t>
            </a:r>
          </a:p>
          <a:p>
            <a:pPr algn="ctr" eaLnBrk="1" hangingPunct="1">
              <a:buFont typeface="Wingdings 2" pitchFamily="18" charset="2"/>
              <a:buNone/>
            </a:pPr>
            <a:r>
              <a:rPr lang="en-GB" sz="2800" b="1" dirty="0" smtClean="0">
                <a:sym typeface="Wingdings" pitchFamily="2" charset="2"/>
              </a:rPr>
              <a:t></a:t>
            </a:r>
          </a:p>
          <a:p>
            <a:pPr algn="ctr" eaLnBrk="1" hangingPunct="1">
              <a:buFont typeface="Wingdings 2" pitchFamily="18" charset="2"/>
              <a:buNone/>
            </a:pPr>
            <a:r>
              <a:rPr lang="en-GB" sz="2800" b="1" dirty="0" smtClean="0">
                <a:sym typeface="Wingdings" pitchFamily="2" charset="2"/>
              </a:rPr>
              <a:t>Love</a:t>
            </a:r>
          </a:p>
          <a:p>
            <a:pPr algn="ctr" eaLnBrk="1" hangingPunct="1">
              <a:buFont typeface="Wingdings 2" pitchFamily="18" charset="2"/>
              <a:buNone/>
            </a:pPr>
            <a:r>
              <a:rPr lang="en-GB" sz="2800" b="1" dirty="0" smtClean="0">
                <a:sym typeface="Wingdings" pitchFamily="2" charset="2"/>
              </a:rPr>
              <a:t></a:t>
            </a:r>
          </a:p>
          <a:p>
            <a:pPr algn="ctr" eaLnBrk="1" hangingPunct="1">
              <a:buFont typeface="Wingdings 2" pitchFamily="18" charset="2"/>
              <a:buNone/>
            </a:pPr>
            <a:r>
              <a:rPr lang="en-GB" sz="2800" b="1" dirty="0" smtClean="0">
                <a:sym typeface="Wingdings" pitchFamily="2" charset="2"/>
              </a:rPr>
              <a:t>Safety</a:t>
            </a:r>
          </a:p>
          <a:p>
            <a:pPr algn="ctr" eaLnBrk="1" hangingPunct="1">
              <a:buFont typeface="Wingdings 2" pitchFamily="18" charset="2"/>
              <a:buNone/>
            </a:pPr>
            <a:r>
              <a:rPr lang="en-GB" sz="2800" b="1" dirty="0" smtClean="0">
                <a:sym typeface="Wingdings" pitchFamily="2" charset="2"/>
              </a:rPr>
              <a:t></a:t>
            </a:r>
          </a:p>
          <a:p>
            <a:pPr algn="ctr" eaLnBrk="1" hangingPunct="1">
              <a:buFont typeface="Wingdings 2" pitchFamily="18" charset="2"/>
              <a:buNone/>
            </a:pPr>
            <a:r>
              <a:rPr lang="en-GB" sz="2800" b="1" dirty="0" smtClean="0">
                <a:sym typeface="Wingdings" pitchFamily="2" charset="2"/>
              </a:rPr>
              <a:t>Physiological</a:t>
            </a:r>
          </a:p>
          <a:p>
            <a:pPr eaLnBrk="1" hangingPunct="1"/>
            <a:endParaRPr lang="en-GB" dirty="0"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smtClean="0"/>
              <a:t>Maslow’s hierarchy of needs</a:t>
            </a:r>
          </a:p>
        </p:txBody>
      </p:sp>
      <p:sp>
        <p:nvSpPr>
          <p:cNvPr id="26627" name="AutoShape 3"/>
          <p:cNvSpPr>
            <a:spLocks noChangeArrowheads="1"/>
          </p:cNvSpPr>
          <p:nvPr/>
        </p:nvSpPr>
        <p:spPr bwMode="auto">
          <a:xfrm>
            <a:off x="1763713" y="1628775"/>
            <a:ext cx="5791200" cy="4392514"/>
          </a:xfrm>
          <a:prstGeom prst="triangle">
            <a:avLst>
              <a:gd name="adj" fmla="val 52256"/>
            </a:avLst>
          </a:prstGeom>
          <a:solidFill>
            <a:schemeClr val="accent1"/>
          </a:solidFill>
          <a:ln w="9525">
            <a:solidFill>
              <a:schemeClr val="tx1"/>
            </a:solidFill>
            <a:miter lim="800000"/>
            <a:headEnd/>
            <a:tailEnd/>
          </a:ln>
        </p:spPr>
        <p:txBody>
          <a:bodyPr wrap="none" anchor="ctr"/>
          <a:lstStyle/>
          <a:p>
            <a:pPr>
              <a:defRPr/>
            </a:pPr>
            <a:r>
              <a:rPr lang="en-GB" sz="2400" dirty="0">
                <a:solidFill>
                  <a:schemeClr val="tx1"/>
                </a:solidFill>
                <a:effectLst/>
                <a:latin typeface="+mn-lt"/>
              </a:rPr>
              <a:t>Transcendence</a:t>
            </a:r>
          </a:p>
          <a:p>
            <a:pPr>
              <a:defRPr/>
            </a:pPr>
            <a:r>
              <a:rPr lang="en-GB" sz="2400" dirty="0">
                <a:solidFill>
                  <a:schemeClr val="tx1"/>
                </a:solidFill>
                <a:effectLst/>
                <a:latin typeface="+mn-lt"/>
              </a:rPr>
              <a:t>Self-actualisation</a:t>
            </a:r>
          </a:p>
          <a:p>
            <a:pPr>
              <a:defRPr/>
            </a:pPr>
            <a:r>
              <a:rPr lang="en-GB" sz="2400" dirty="0">
                <a:solidFill>
                  <a:schemeClr val="tx1"/>
                </a:solidFill>
                <a:effectLst/>
                <a:latin typeface="+mn-lt"/>
              </a:rPr>
              <a:t>Aesthetics</a:t>
            </a:r>
          </a:p>
          <a:p>
            <a:pPr>
              <a:defRPr/>
            </a:pPr>
            <a:r>
              <a:rPr lang="en-GB" sz="2400" dirty="0">
                <a:solidFill>
                  <a:schemeClr val="tx1"/>
                </a:solidFill>
                <a:effectLst/>
                <a:latin typeface="+mn-lt"/>
              </a:rPr>
              <a:t>Knowing &amp; understanding</a:t>
            </a:r>
          </a:p>
          <a:p>
            <a:pPr>
              <a:defRPr/>
            </a:pPr>
            <a:r>
              <a:rPr lang="en-GB" sz="2400" dirty="0">
                <a:solidFill>
                  <a:schemeClr val="tx1"/>
                </a:solidFill>
                <a:effectLst/>
                <a:latin typeface="+mn-lt"/>
              </a:rPr>
              <a:t>Esteem</a:t>
            </a:r>
          </a:p>
          <a:p>
            <a:pPr>
              <a:defRPr/>
            </a:pPr>
            <a:r>
              <a:rPr lang="en-GB" sz="2400" dirty="0">
                <a:solidFill>
                  <a:schemeClr val="tx1"/>
                </a:solidFill>
                <a:effectLst/>
                <a:latin typeface="+mn-lt"/>
              </a:rPr>
              <a:t>Affiliation</a:t>
            </a:r>
          </a:p>
          <a:p>
            <a:pPr>
              <a:defRPr/>
            </a:pPr>
            <a:r>
              <a:rPr lang="en-GB" sz="2400" dirty="0">
                <a:solidFill>
                  <a:schemeClr val="tx1"/>
                </a:solidFill>
                <a:effectLst/>
                <a:latin typeface="+mn-lt"/>
              </a:rPr>
              <a:t>Safety</a:t>
            </a:r>
          </a:p>
          <a:p>
            <a:pPr>
              <a:defRPr/>
            </a:pPr>
            <a:r>
              <a:rPr lang="en-GB" sz="2400" dirty="0">
                <a:solidFill>
                  <a:schemeClr val="tx1"/>
                </a:solidFill>
                <a:effectLst/>
                <a:latin typeface="+mn-lt"/>
              </a:rPr>
              <a:t>Biological requirements</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sz="3600" b="1" dirty="0" smtClean="0"/>
              <a:t>Just to complicate matters further… </a:t>
            </a:r>
          </a:p>
        </p:txBody>
      </p:sp>
      <p:sp>
        <p:nvSpPr>
          <p:cNvPr id="28675" name="Rectangle 3"/>
          <p:cNvSpPr>
            <a:spLocks noGrp="1" noChangeArrowheads="1"/>
          </p:cNvSpPr>
          <p:nvPr>
            <p:ph sz="quarter" idx="1"/>
          </p:nvPr>
        </p:nvSpPr>
        <p:spPr/>
        <p:txBody>
          <a:bodyPr/>
          <a:lstStyle/>
          <a:p>
            <a:pPr eaLnBrk="1" hangingPunct="1"/>
            <a:r>
              <a:rPr lang="en-GB" smtClean="0"/>
              <a:t>Maslow’s ninth need:</a:t>
            </a:r>
          </a:p>
          <a:p>
            <a:pPr eaLnBrk="1" hangingPunct="1"/>
            <a:r>
              <a:rPr lang="en-GB" smtClean="0"/>
              <a:t>The need for freedom of enquiry and expression</a:t>
            </a:r>
          </a:p>
          <a:p>
            <a:pPr eaLnBrk="1" hangingPunct="1"/>
            <a:r>
              <a:rPr lang="en-GB" smtClean="0"/>
              <a:t>He argues that this is an essential prerequisite for the satisfaction of the other needs</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Autofit/>
          </a:bodyPr>
          <a:lstStyle/>
          <a:p>
            <a:pPr eaLnBrk="1" fontAlgn="auto" hangingPunct="1">
              <a:spcAft>
                <a:spcPts val="0"/>
              </a:spcAft>
              <a:defRPr/>
            </a:pPr>
            <a:r>
              <a:rPr lang="en-GB" sz="3600" b="1" dirty="0" smtClean="0"/>
              <a:t>The hierarchy has a number of interesting properties…</a:t>
            </a:r>
          </a:p>
        </p:txBody>
      </p:sp>
      <p:sp>
        <p:nvSpPr>
          <p:cNvPr id="29699" name="Rectangle 3"/>
          <p:cNvSpPr>
            <a:spLocks noGrp="1" noChangeArrowheads="1"/>
          </p:cNvSpPr>
          <p:nvPr>
            <p:ph sz="quarter" idx="1"/>
          </p:nvPr>
        </p:nvSpPr>
        <p:spPr/>
        <p:txBody>
          <a:bodyPr/>
          <a:lstStyle/>
          <a:p>
            <a:pPr eaLnBrk="1" hangingPunct="1">
              <a:lnSpc>
                <a:spcPct val="90000"/>
              </a:lnSpc>
            </a:pPr>
            <a:r>
              <a:rPr lang="en-GB" sz="2800" dirty="0" smtClean="0"/>
              <a:t>A need is not an effective motivator until those lower in the hierarchy are more or less satisfied</a:t>
            </a:r>
          </a:p>
          <a:p>
            <a:pPr eaLnBrk="1" hangingPunct="1">
              <a:lnSpc>
                <a:spcPct val="90000"/>
              </a:lnSpc>
            </a:pPr>
            <a:r>
              <a:rPr lang="en-GB" sz="2800" dirty="0" smtClean="0"/>
              <a:t>A satisfied need is not likely to be a strong motivator</a:t>
            </a:r>
          </a:p>
          <a:p>
            <a:pPr eaLnBrk="1" hangingPunct="1">
              <a:lnSpc>
                <a:spcPct val="90000"/>
              </a:lnSpc>
            </a:pPr>
            <a:r>
              <a:rPr lang="en-GB" sz="2800" dirty="0" smtClean="0"/>
              <a:t>Dissatisfaction of these needs affects our mental health</a:t>
            </a:r>
          </a:p>
          <a:p>
            <a:pPr eaLnBrk="1" hangingPunct="1">
              <a:lnSpc>
                <a:spcPct val="90000"/>
              </a:lnSpc>
            </a:pPr>
            <a:r>
              <a:rPr lang="en-GB" sz="2800" dirty="0" smtClean="0"/>
              <a:t>We have an innate desire to work our way up the hierarchy</a:t>
            </a:r>
          </a:p>
          <a:p>
            <a:pPr eaLnBrk="1" hangingPunct="1">
              <a:lnSpc>
                <a:spcPct val="90000"/>
              </a:lnSpc>
            </a:pPr>
            <a:r>
              <a:rPr lang="en-GB" sz="2800" dirty="0" smtClean="0"/>
              <a:t>The experience of self-actualisation stimulates the desire for more.</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685800" y="609600"/>
            <a:ext cx="7772400" cy="4331568"/>
          </a:xfrm>
        </p:spPr>
        <p:txBody>
          <a:bodyPr/>
          <a:lstStyle/>
          <a:p>
            <a:r>
              <a:rPr lang="en-GB" sz="3600" b="1" dirty="0" smtClean="0"/>
              <a:t>How can </a:t>
            </a:r>
            <a:r>
              <a:rPr lang="en-GB" sz="3600" b="1" dirty="0" smtClean="0"/>
              <a:t>different </a:t>
            </a:r>
            <a:r>
              <a:rPr lang="en-GB" sz="3600" b="1" dirty="0" smtClean="0"/>
              <a:t>needs be met from an entrepreneurial perspective</a:t>
            </a:r>
            <a:r>
              <a:rPr lang="en-GB" sz="3600" b="1" dirty="0" smtClean="0"/>
              <a:t>?</a:t>
            </a:r>
            <a:br>
              <a:rPr lang="en-GB" sz="3600" b="1" dirty="0" smtClean="0"/>
            </a:br>
            <a:r>
              <a:rPr lang="en-GB" sz="3600" b="1" dirty="0" smtClean="0"/>
              <a:t/>
            </a:r>
            <a:br>
              <a:rPr lang="en-GB" sz="3600" b="1" dirty="0" smtClean="0"/>
            </a:br>
            <a:r>
              <a:rPr lang="en-GB" sz="3600" b="1" dirty="0" smtClean="0"/>
              <a:t>Consider each in turn </a:t>
            </a:r>
            <a:endParaRPr lang="en-GB" sz="3600" b="1" dirty="0" smtClean="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685800" y="260648"/>
            <a:ext cx="7772400" cy="1491952"/>
          </a:xfrm>
        </p:spPr>
        <p:txBody>
          <a:bodyPr/>
          <a:lstStyle/>
          <a:p>
            <a:pPr eaLnBrk="1" hangingPunct="1"/>
            <a:r>
              <a:rPr lang="en-GB" sz="3600" b="1" dirty="0" smtClean="0"/>
              <a:t>These needs can be met by…</a:t>
            </a:r>
          </a:p>
        </p:txBody>
      </p:sp>
      <p:graphicFrame>
        <p:nvGraphicFramePr>
          <p:cNvPr id="31775" name="Group 31"/>
          <p:cNvGraphicFramePr>
            <a:graphicFrameLocks noGrp="1"/>
          </p:cNvGraphicFramePr>
          <p:nvPr>
            <p:ph type="tbl" idx="1"/>
          </p:nvPr>
        </p:nvGraphicFramePr>
        <p:xfrm>
          <a:off x="685800" y="1600200"/>
          <a:ext cx="8229600" cy="4486656"/>
        </p:xfrm>
        <a:graphic>
          <a:graphicData uri="http://schemas.openxmlformats.org/drawingml/2006/table">
            <a:tbl>
              <a:tblPr/>
              <a:tblGrid>
                <a:gridCol w="2209800"/>
                <a:gridCol w="6019800"/>
              </a:tblGrid>
              <a:tr h="1981200">
                <a:tc>
                  <a:txBody>
                    <a:body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dirty="0" smtClean="0">
                          <a:ln>
                            <a:noFill/>
                          </a:ln>
                          <a:solidFill>
                            <a:schemeClr val="tx1"/>
                          </a:solidFill>
                          <a:effectLst/>
                          <a:latin typeface="+mn-lt"/>
                        </a:rPr>
                        <a:t>Aesthetics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dirty="0" smtClean="0">
                          <a:ln>
                            <a:noFill/>
                          </a:ln>
                          <a:solidFill>
                            <a:schemeClr val="tx1"/>
                          </a:solidFill>
                          <a:effectLst/>
                          <a:latin typeface="+mn-lt"/>
                        </a:rPr>
                        <a:t>Encouraging &amp; rewarding creativity</a:t>
                      </a:r>
                    </a:p>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dirty="0" smtClean="0">
                          <a:ln>
                            <a:noFill/>
                          </a:ln>
                          <a:solidFill>
                            <a:schemeClr val="tx1"/>
                          </a:solidFill>
                          <a:effectLst/>
                          <a:latin typeface="+mn-lt"/>
                        </a:rPr>
                        <a:t>Well designed organisational buildings</a:t>
                      </a:r>
                    </a:p>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dirty="0" smtClean="0">
                          <a:ln>
                            <a:noFill/>
                          </a:ln>
                          <a:solidFill>
                            <a:schemeClr val="tx1"/>
                          </a:solidFill>
                          <a:effectLst/>
                          <a:latin typeface="+mn-lt"/>
                        </a:rPr>
                        <a:t>Well-designed working environments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57400">
                <a:tc>
                  <a:txBody>
                    <a:body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dirty="0" smtClean="0">
                          <a:ln>
                            <a:noFill/>
                          </a:ln>
                          <a:solidFill>
                            <a:schemeClr val="tx1"/>
                          </a:solidFill>
                          <a:effectLst/>
                          <a:latin typeface="+mn-lt"/>
                        </a:rPr>
                        <a:t>Knowing &amp; understanding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dirty="0" smtClean="0">
                          <a:ln>
                            <a:noFill/>
                          </a:ln>
                          <a:solidFill>
                            <a:schemeClr val="tx1"/>
                          </a:solidFill>
                          <a:effectLst/>
                          <a:latin typeface="+mn-lt"/>
                        </a:rPr>
                        <a:t>Opportunities &amp; encouragement for learning</a:t>
                      </a:r>
                    </a:p>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dirty="0" smtClean="0">
                          <a:ln>
                            <a:noFill/>
                          </a:ln>
                          <a:solidFill>
                            <a:schemeClr val="tx1"/>
                          </a:solidFill>
                          <a:effectLst/>
                          <a:latin typeface="+mn-lt"/>
                        </a:rPr>
                        <a:t>Open communication, across hierarchy</a:t>
                      </a:r>
                    </a:p>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dirty="0" smtClean="0">
                          <a:ln>
                            <a:noFill/>
                          </a:ln>
                          <a:solidFill>
                            <a:schemeClr val="tx1"/>
                          </a:solidFill>
                          <a:effectLst/>
                          <a:latin typeface="+mn-lt"/>
                        </a:rPr>
                        <a:t>Access to information, at all levels</a:t>
                      </a:r>
                    </a:p>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dirty="0" smtClean="0">
                          <a:ln>
                            <a:noFill/>
                          </a:ln>
                          <a:solidFill>
                            <a:schemeClr val="tx1"/>
                          </a:solidFill>
                          <a:effectLst/>
                          <a:latin typeface="+mn-lt"/>
                        </a:rPr>
                        <a:t>Regular constructive feedback on performance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609600" y="381000"/>
            <a:ext cx="7772400" cy="1143000"/>
          </a:xfrm>
        </p:spPr>
        <p:txBody>
          <a:bodyPr/>
          <a:lstStyle/>
          <a:p>
            <a:pPr eaLnBrk="1" hangingPunct="1"/>
            <a:r>
              <a:rPr lang="en-GB" sz="3600" b="1" dirty="0" smtClean="0"/>
              <a:t>These needs can be met by…</a:t>
            </a:r>
          </a:p>
        </p:txBody>
      </p:sp>
      <p:graphicFrame>
        <p:nvGraphicFramePr>
          <p:cNvPr id="32787" name="Group 19"/>
          <p:cNvGraphicFramePr>
            <a:graphicFrameLocks noGrp="1"/>
          </p:cNvGraphicFramePr>
          <p:nvPr>
            <p:ph type="tbl" idx="1"/>
          </p:nvPr>
        </p:nvGraphicFramePr>
        <p:xfrm>
          <a:off x="685800" y="1600200"/>
          <a:ext cx="7772400" cy="4495800"/>
        </p:xfrm>
        <a:graphic>
          <a:graphicData uri="http://schemas.openxmlformats.org/drawingml/2006/table">
            <a:tbl>
              <a:tblPr/>
              <a:tblGrid>
                <a:gridCol w="1752600"/>
                <a:gridCol w="6019800"/>
              </a:tblGrid>
              <a:tr h="2438400">
                <a:tc>
                  <a:txBody>
                    <a:body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dirty="0" smtClean="0">
                          <a:ln>
                            <a:noFill/>
                          </a:ln>
                          <a:solidFill>
                            <a:schemeClr val="tx1"/>
                          </a:solidFill>
                          <a:effectLst/>
                          <a:latin typeface="+mn-lt"/>
                        </a:rPr>
                        <a:t>Esteem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dirty="0" smtClean="0">
                          <a:ln>
                            <a:noFill/>
                          </a:ln>
                          <a:solidFill>
                            <a:schemeClr val="tx1"/>
                          </a:solidFill>
                          <a:effectLst/>
                          <a:latin typeface="+mn-lt"/>
                        </a:rPr>
                        <a:t>Regular positive feedback</a:t>
                      </a:r>
                    </a:p>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dirty="0" smtClean="0">
                          <a:ln>
                            <a:noFill/>
                          </a:ln>
                          <a:solidFill>
                            <a:schemeClr val="tx1"/>
                          </a:solidFill>
                          <a:effectLst/>
                          <a:latin typeface="+mn-lt"/>
                        </a:rPr>
                        <a:t>Prestige job title</a:t>
                      </a:r>
                    </a:p>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dirty="0" smtClean="0">
                          <a:ln>
                            <a:noFill/>
                          </a:ln>
                          <a:solidFill>
                            <a:schemeClr val="tx1"/>
                          </a:solidFill>
                          <a:effectLst/>
                          <a:latin typeface="+mn-lt"/>
                        </a:rPr>
                        <a:t>Peer recognition</a:t>
                      </a:r>
                      <a:endParaRPr kumimoji="0" lang="en-GB" sz="2400" b="0" i="0" u="none" strike="noStrike" cap="none" normalizeH="0" baseline="0" dirty="0" smtClean="0">
                        <a:ln>
                          <a:noFill/>
                        </a:ln>
                        <a:solidFill>
                          <a:schemeClr val="tx1"/>
                        </a:solidFill>
                        <a:effectLst/>
                        <a:latin typeface="+mn-lt"/>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57400">
                <a:tc>
                  <a:txBody>
                    <a:body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smtClean="0">
                          <a:ln>
                            <a:noFill/>
                          </a:ln>
                          <a:solidFill>
                            <a:schemeClr val="tx1"/>
                          </a:solidFill>
                          <a:effectLst/>
                          <a:latin typeface="+mn-lt"/>
                        </a:rPr>
                        <a:t>Affiliation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dirty="0" smtClean="0">
                          <a:ln>
                            <a:noFill/>
                          </a:ln>
                          <a:solidFill>
                            <a:schemeClr val="tx1"/>
                          </a:solidFill>
                          <a:effectLst/>
                          <a:latin typeface="+mn-lt"/>
                        </a:rPr>
                        <a:t>Networking</a:t>
                      </a:r>
                      <a:endParaRPr kumimoji="0" lang="en-GB" sz="2400" b="0" i="0" u="none" strike="noStrike" cap="none" normalizeH="0" baseline="0" dirty="0" smtClean="0">
                        <a:ln>
                          <a:noFill/>
                        </a:ln>
                        <a:solidFill>
                          <a:schemeClr val="tx1"/>
                        </a:solidFill>
                        <a:effectLst/>
                        <a:latin typeface="+mn-lt"/>
                      </a:endParaRPr>
                    </a:p>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dirty="0" smtClean="0">
                          <a:ln>
                            <a:noFill/>
                          </a:ln>
                          <a:solidFill>
                            <a:schemeClr val="tx1"/>
                          </a:solidFill>
                          <a:effectLst/>
                          <a:latin typeface="+mn-lt"/>
                        </a:rPr>
                        <a:t>Encouraging open </a:t>
                      </a:r>
                      <a:r>
                        <a:rPr kumimoji="0" lang="en-GB" sz="2400" b="0" i="0" u="none" strike="noStrike" cap="none" normalizeH="0" baseline="0" dirty="0" smtClean="0">
                          <a:ln>
                            <a:noFill/>
                          </a:ln>
                          <a:solidFill>
                            <a:schemeClr val="tx1"/>
                          </a:solidFill>
                          <a:effectLst/>
                          <a:latin typeface="+mn-lt"/>
                        </a:rPr>
                        <a:t>communication</a:t>
                      </a:r>
                      <a:endParaRPr kumimoji="0" lang="en-GB" sz="2400" b="0" i="0" u="none" strike="noStrike" cap="none" normalizeH="0" baseline="0" dirty="0" smtClean="0">
                        <a:ln>
                          <a:noFill/>
                        </a:ln>
                        <a:solidFill>
                          <a:schemeClr val="tx1"/>
                        </a:solidFill>
                        <a:effectLst/>
                        <a:latin typeface="+mn-lt"/>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2787"/>
                                        </p:tgtEl>
                                        <p:attrNameLst>
                                          <p:attrName>style.visibility</p:attrName>
                                        </p:attrNameLst>
                                      </p:cBhvr>
                                      <p:to>
                                        <p:strVal val="visible"/>
                                      </p:to>
                                    </p:set>
                                    <p:anim calcmode="lin" valueType="num">
                                      <p:cBhvr additive="base">
                                        <p:cTn id="7" dur="500" fill="hold"/>
                                        <p:tgtEl>
                                          <p:spTgt spid="32787"/>
                                        </p:tgtEl>
                                        <p:attrNameLst>
                                          <p:attrName>ppt_x</p:attrName>
                                        </p:attrNameLst>
                                      </p:cBhvr>
                                      <p:tavLst>
                                        <p:tav tm="0">
                                          <p:val>
                                            <p:strVal val="0-#ppt_w/2"/>
                                          </p:val>
                                        </p:tav>
                                        <p:tav tm="100000">
                                          <p:val>
                                            <p:strVal val="#ppt_x"/>
                                          </p:val>
                                        </p:tav>
                                      </p:tavLst>
                                    </p:anim>
                                    <p:anim calcmode="lin" valueType="num">
                                      <p:cBhvr additive="base">
                                        <p:cTn id="8" dur="500" fill="hold"/>
                                        <p:tgtEl>
                                          <p:spTgt spid="3278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sz="3600" b="1" dirty="0" smtClean="0"/>
              <a:t>These needs can be met by…</a:t>
            </a:r>
          </a:p>
        </p:txBody>
      </p:sp>
      <p:graphicFrame>
        <p:nvGraphicFramePr>
          <p:cNvPr id="33810" name="Group 18"/>
          <p:cNvGraphicFramePr>
            <a:graphicFrameLocks noGrp="1"/>
          </p:cNvGraphicFramePr>
          <p:nvPr>
            <p:ph type="tbl" idx="1"/>
          </p:nvPr>
        </p:nvGraphicFramePr>
        <p:xfrm>
          <a:off x="685800" y="1981200"/>
          <a:ext cx="7772400" cy="4114800"/>
        </p:xfrm>
        <a:graphic>
          <a:graphicData uri="http://schemas.openxmlformats.org/drawingml/2006/table">
            <a:tbl>
              <a:tblPr/>
              <a:tblGrid>
                <a:gridCol w="2209800"/>
                <a:gridCol w="5562600"/>
              </a:tblGrid>
              <a:tr h="2057400">
                <a:tc>
                  <a:txBody>
                    <a:body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dirty="0" smtClean="0">
                          <a:ln>
                            <a:noFill/>
                          </a:ln>
                          <a:solidFill>
                            <a:schemeClr val="tx1"/>
                          </a:solidFill>
                          <a:effectLst/>
                          <a:latin typeface="+mn-lt"/>
                        </a:rPr>
                        <a:t>Safety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dirty="0" smtClean="0">
                          <a:ln>
                            <a:noFill/>
                          </a:ln>
                          <a:solidFill>
                            <a:schemeClr val="tx1"/>
                          </a:solidFill>
                          <a:effectLst/>
                          <a:latin typeface="+mn-lt"/>
                        </a:rPr>
                        <a:t>Safe working </a:t>
                      </a:r>
                      <a:r>
                        <a:rPr kumimoji="0" lang="en-GB" sz="2400" b="0" i="0" u="none" strike="noStrike" cap="none" normalizeH="0" baseline="0" dirty="0" smtClean="0">
                          <a:ln>
                            <a:noFill/>
                          </a:ln>
                          <a:solidFill>
                            <a:schemeClr val="tx1"/>
                          </a:solidFill>
                          <a:effectLst/>
                          <a:latin typeface="+mn-lt"/>
                        </a:rPr>
                        <a:t>conditions</a:t>
                      </a:r>
                    </a:p>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dirty="0" smtClean="0">
                          <a:ln>
                            <a:noFill/>
                          </a:ln>
                          <a:solidFill>
                            <a:schemeClr val="tx1"/>
                          </a:solidFill>
                          <a:effectLst/>
                          <a:latin typeface="+mn-lt"/>
                        </a:rPr>
                        <a:t>More Money</a:t>
                      </a:r>
                      <a:endParaRPr kumimoji="0" lang="en-GB" sz="2400" b="0" i="0" u="none" strike="noStrike" cap="none" normalizeH="0" baseline="0" dirty="0" smtClean="0">
                        <a:ln>
                          <a:noFill/>
                        </a:ln>
                        <a:solidFill>
                          <a:schemeClr val="tx1"/>
                        </a:solidFill>
                        <a:effectLst/>
                        <a:latin typeface="+mn-lt"/>
                      </a:endParaRPr>
                    </a:p>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dirty="0" smtClean="0">
                          <a:ln>
                            <a:noFill/>
                          </a:ln>
                          <a:solidFill>
                            <a:schemeClr val="tx1"/>
                          </a:solidFill>
                          <a:effectLst/>
                          <a:latin typeface="+mn-lt"/>
                        </a:rPr>
                        <a:t>Attractive </a:t>
                      </a:r>
                      <a:r>
                        <a:rPr kumimoji="0" lang="en-GB" sz="2400" b="0" i="0" u="none" strike="noStrike" cap="none" normalizeH="0" baseline="0" dirty="0" smtClean="0">
                          <a:ln>
                            <a:noFill/>
                          </a:ln>
                          <a:solidFill>
                            <a:schemeClr val="tx1"/>
                          </a:solidFill>
                          <a:effectLst/>
                          <a:latin typeface="+mn-lt"/>
                        </a:rPr>
                        <a:t>pension provisions</a:t>
                      </a:r>
                    </a:p>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dirty="0" smtClean="0">
                          <a:ln>
                            <a:noFill/>
                          </a:ln>
                          <a:solidFill>
                            <a:schemeClr val="tx1"/>
                          </a:solidFill>
                          <a:effectLst/>
                          <a:latin typeface="+mn-lt"/>
                        </a:rPr>
                        <a:t>Private health insurance cover</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57400">
                <a:tc>
                  <a:txBody>
                    <a:body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smtClean="0">
                          <a:ln>
                            <a:noFill/>
                          </a:ln>
                          <a:solidFill>
                            <a:schemeClr val="tx1"/>
                          </a:solidFill>
                          <a:effectLst/>
                          <a:latin typeface="+mn-lt"/>
                        </a:rPr>
                        <a:t>Biological </a:t>
                      </a:r>
                    </a:p>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smtClean="0">
                          <a:ln>
                            <a:noFill/>
                          </a:ln>
                          <a:solidFill>
                            <a:schemeClr val="tx1"/>
                          </a:solidFill>
                          <a:effectLst/>
                          <a:latin typeface="+mn-lt"/>
                        </a:rPr>
                        <a:t>Requirements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dirty="0" smtClean="0">
                          <a:ln>
                            <a:noFill/>
                          </a:ln>
                          <a:solidFill>
                            <a:schemeClr val="tx1"/>
                          </a:solidFill>
                          <a:effectLst/>
                          <a:latin typeface="+mn-lt"/>
                        </a:rPr>
                        <a:t>Good working conditions (warm, dry, well-lit)</a:t>
                      </a:r>
                    </a:p>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itchFamily="2" charset="2"/>
                        <a:buNone/>
                        <a:tabLst/>
                      </a:pPr>
                      <a:r>
                        <a:rPr kumimoji="0" lang="en-GB" sz="2400" b="0" i="0" u="none" strike="noStrike" cap="none" normalizeH="0" baseline="0" dirty="0" smtClean="0">
                          <a:ln>
                            <a:noFill/>
                          </a:ln>
                          <a:solidFill>
                            <a:schemeClr val="tx1"/>
                          </a:solidFill>
                          <a:effectLst/>
                          <a:latin typeface="+mn-lt"/>
                        </a:rPr>
                        <a:t>Attractive wage or </a:t>
                      </a:r>
                      <a:r>
                        <a:rPr kumimoji="0" lang="en-GB" sz="2400" b="0" i="0" u="none" strike="noStrike" cap="none" normalizeH="0" baseline="0" dirty="0" smtClean="0">
                          <a:ln>
                            <a:noFill/>
                          </a:ln>
                          <a:solidFill>
                            <a:schemeClr val="tx1"/>
                          </a:solidFill>
                          <a:effectLst/>
                          <a:latin typeface="+mn-lt"/>
                        </a:rPr>
                        <a:t>salary</a:t>
                      </a:r>
                      <a:endParaRPr kumimoji="0" lang="en-GB" sz="2400" b="0" i="0" u="none" strike="noStrike" cap="none" normalizeH="0" baseline="0" dirty="0" smtClean="0">
                        <a:ln>
                          <a:noFill/>
                        </a:ln>
                        <a:solidFill>
                          <a:schemeClr val="tx1"/>
                        </a:solidFill>
                        <a:effectLst/>
                        <a:latin typeface="+mn-lt"/>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Autofit/>
          </a:bodyPr>
          <a:lstStyle/>
          <a:p>
            <a:pPr eaLnBrk="1" fontAlgn="auto" hangingPunct="1">
              <a:spcAft>
                <a:spcPts val="0"/>
              </a:spcAft>
              <a:defRPr/>
            </a:pPr>
            <a:r>
              <a:rPr lang="en-GB" sz="3600" b="1" dirty="0" smtClean="0"/>
              <a:t>Two main problems with Maslow’s hierarchy…</a:t>
            </a:r>
          </a:p>
        </p:txBody>
      </p:sp>
      <p:sp>
        <p:nvSpPr>
          <p:cNvPr id="34819" name="Rectangle 3"/>
          <p:cNvSpPr>
            <a:spLocks noGrp="1" noChangeArrowheads="1"/>
          </p:cNvSpPr>
          <p:nvPr>
            <p:ph sz="quarter" idx="1"/>
          </p:nvPr>
        </p:nvSpPr>
        <p:spPr/>
        <p:txBody>
          <a:bodyPr/>
          <a:lstStyle/>
          <a:p>
            <a:pPr eaLnBrk="1" hangingPunct="1">
              <a:buNone/>
            </a:pPr>
            <a:r>
              <a:rPr lang="en-GB" dirty="0" smtClean="0"/>
              <a:t>1. </a:t>
            </a:r>
            <a:r>
              <a:rPr lang="en-GB" sz="2400" dirty="0" smtClean="0"/>
              <a:t>The theory is vague …</a:t>
            </a:r>
          </a:p>
          <a:p>
            <a:pPr eaLnBrk="1" hangingPunct="1"/>
            <a:r>
              <a:rPr lang="en-GB" sz="2400" dirty="0" smtClean="0"/>
              <a:t>Difficult to see how it can predict behaviour</a:t>
            </a:r>
          </a:p>
          <a:p>
            <a:pPr eaLnBrk="1" hangingPunct="1"/>
            <a:r>
              <a:rPr lang="en-GB" sz="2400" dirty="0" smtClean="0"/>
              <a:t>Difficult to define and measure the amount of satisfaction to be achieved before progressing to the next level</a:t>
            </a:r>
          </a:p>
          <a:p>
            <a:pPr eaLnBrk="1" hangingPunct="1">
              <a:buNone/>
            </a:pPr>
            <a:endParaRPr lang="en-GB" sz="2400" dirty="0" smtClean="0"/>
          </a:p>
          <a:p>
            <a:pPr eaLnBrk="1" hangingPunct="1">
              <a:buNone/>
            </a:pPr>
            <a:r>
              <a:rPr lang="en-GB" sz="2400" dirty="0" smtClean="0"/>
              <a:t>2. This psychological theory is more like a social philosophy</a:t>
            </a:r>
          </a:p>
          <a:p>
            <a:pPr eaLnBrk="1" hangingPunct="1"/>
            <a:endParaRPr lang="en-GB" sz="2400" dirty="0" smtClean="0"/>
          </a:p>
          <a:p>
            <a:pPr eaLnBrk="1" hangingPunct="1"/>
            <a:r>
              <a:rPr lang="en-GB" sz="2400" dirty="0" smtClean="0"/>
              <a:t>Maslow did not originally intend that the need hierarchy should necessarily be applied to the work situation.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34818">
                                            <p:txEl>
                                              <p:pRg st="0" end="0"/>
                                            </p:txEl>
                                          </p:spTgt>
                                        </p:tgtEl>
                                        <p:attrNameLst>
                                          <p:attrName>style.visibility</p:attrName>
                                        </p:attrNameLst>
                                      </p:cBhvr>
                                      <p:to>
                                        <p:strVal val="visible"/>
                                      </p:to>
                                    </p:set>
                                    <p:anim calcmode="lin" valueType="num">
                                      <p:cBhvr additive="base">
                                        <p:cTn id="7" dur="500" fill="hold"/>
                                        <p:tgtEl>
                                          <p:spTgt spid="3481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4818">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par>
                    <p:cTn id="9" fill="hold">
                      <p:stCondLst>
                        <p:cond delay="indefinite"/>
                      </p:stCondLst>
                      <p:childTnLst>
                        <p:par>
                          <p:cTn id="10" fill="hold">
                            <p:stCondLst>
                              <p:cond delay="0"/>
                            </p:stCondLst>
                            <p:childTnLst>
                              <p:par>
                                <p:cTn id="11" presetID="22" presetClass="entr" presetSubtype="1" fill="hold" grpId="0" nodeType="clickEffect">
                                  <p:stCondLst>
                                    <p:cond delay="0"/>
                                  </p:stCondLst>
                                  <p:childTnLst>
                                    <p:set>
                                      <p:cBhvr>
                                        <p:cTn id="12" dur="1" fill="hold">
                                          <p:stCondLst>
                                            <p:cond delay="0"/>
                                          </p:stCondLst>
                                        </p:cTn>
                                        <p:tgtEl>
                                          <p:spTgt spid="34819">
                                            <p:txEl>
                                              <p:pRg st="0" end="0"/>
                                            </p:txEl>
                                          </p:spTgt>
                                        </p:tgtEl>
                                        <p:attrNameLst>
                                          <p:attrName>style.visibility</p:attrName>
                                        </p:attrNameLst>
                                      </p:cBhvr>
                                      <p:to>
                                        <p:strVal val="visible"/>
                                      </p:to>
                                    </p:set>
                                    <p:animEffect transition="in" filter="wipe(up)">
                                      <p:cBhvr>
                                        <p:cTn id="13" dur="500"/>
                                        <p:tgtEl>
                                          <p:spTgt spid="34819">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grpId="0" nodeType="clickEffect">
                                  <p:stCondLst>
                                    <p:cond delay="0"/>
                                  </p:stCondLst>
                                  <p:childTnLst>
                                    <p:set>
                                      <p:cBhvr>
                                        <p:cTn id="17" dur="1" fill="hold">
                                          <p:stCondLst>
                                            <p:cond delay="0"/>
                                          </p:stCondLst>
                                        </p:cTn>
                                        <p:tgtEl>
                                          <p:spTgt spid="34819">
                                            <p:txEl>
                                              <p:pRg st="1" end="1"/>
                                            </p:txEl>
                                          </p:spTgt>
                                        </p:tgtEl>
                                        <p:attrNameLst>
                                          <p:attrName>style.visibility</p:attrName>
                                        </p:attrNameLst>
                                      </p:cBhvr>
                                      <p:to>
                                        <p:strVal val="visible"/>
                                      </p:to>
                                    </p:set>
                                    <p:animEffect transition="in" filter="wipe(up)">
                                      <p:cBhvr>
                                        <p:cTn id="18" dur="500"/>
                                        <p:tgtEl>
                                          <p:spTgt spid="34819">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1" fill="hold" grpId="0" nodeType="clickEffect">
                                  <p:stCondLst>
                                    <p:cond delay="0"/>
                                  </p:stCondLst>
                                  <p:childTnLst>
                                    <p:set>
                                      <p:cBhvr>
                                        <p:cTn id="22" dur="1" fill="hold">
                                          <p:stCondLst>
                                            <p:cond delay="0"/>
                                          </p:stCondLst>
                                        </p:cTn>
                                        <p:tgtEl>
                                          <p:spTgt spid="34819">
                                            <p:txEl>
                                              <p:pRg st="2" end="2"/>
                                            </p:txEl>
                                          </p:spTgt>
                                        </p:tgtEl>
                                        <p:attrNameLst>
                                          <p:attrName>style.visibility</p:attrName>
                                        </p:attrNameLst>
                                      </p:cBhvr>
                                      <p:to>
                                        <p:strVal val="visible"/>
                                      </p:to>
                                    </p:set>
                                    <p:animEffect transition="in" filter="wipe(up)">
                                      <p:cBhvr>
                                        <p:cTn id="23" dur="500"/>
                                        <p:tgtEl>
                                          <p:spTgt spid="34819">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1" fill="hold" grpId="0" nodeType="clickEffect">
                                  <p:stCondLst>
                                    <p:cond delay="0"/>
                                  </p:stCondLst>
                                  <p:childTnLst>
                                    <p:set>
                                      <p:cBhvr>
                                        <p:cTn id="27" dur="1" fill="hold">
                                          <p:stCondLst>
                                            <p:cond delay="0"/>
                                          </p:stCondLst>
                                        </p:cTn>
                                        <p:tgtEl>
                                          <p:spTgt spid="34819">
                                            <p:txEl>
                                              <p:pRg st="4" end="4"/>
                                            </p:txEl>
                                          </p:spTgt>
                                        </p:tgtEl>
                                        <p:attrNameLst>
                                          <p:attrName>style.visibility</p:attrName>
                                        </p:attrNameLst>
                                      </p:cBhvr>
                                      <p:to>
                                        <p:strVal val="visible"/>
                                      </p:to>
                                    </p:set>
                                    <p:animEffect transition="in" filter="wipe(up)">
                                      <p:cBhvr>
                                        <p:cTn id="28" dur="500"/>
                                        <p:tgtEl>
                                          <p:spTgt spid="34819">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1" fill="hold" grpId="0" nodeType="clickEffect">
                                  <p:stCondLst>
                                    <p:cond delay="0"/>
                                  </p:stCondLst>
                                  <p:childTnLst>
                                    <p:set>
                                      <p:cBhvr>
                                        <p:cTn id="32" dur="1" fill="hold">
                                          <p:stCondLst>
                                            <p:cond delay="0"/>
                                          </p:stCondLst>
                                        </p:cTn>
                                        <p:tgtEl>
                                          <p:spTgt spid="34819">
                                            <p:txEl>
                                              <p:pRg st="6" end="6"/>
                                            </p:txEl>
                                          </p:spTgt>
                                        </p:tgtEl>
                                        <p:attrNameLst>
                                          <p:attrName>style.visibility</p:attrName>
                                        </p:attrNameLst>
                                      </p:cBhvr>
                                      <p:to>
                                        <p:strVal val="visible"/>
                                      </p:to>
                                    </p:set>
                                    <p:animEffect transition="in" filter="wipe(up)">
                                      <p:cBhvr>
                                        <p:cTn id="33" dur="500"/>
                                        <p:tgtEl>
                                          <p:spTgt spid="3481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build="p" autoUpdateAnimBg="0" advAuto="0"/>
      <p:bldP spid="34819"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sz="3600" b="1" dirty="0" smtClean="0"/>
              <a:t>Maslow’ theory is …</a:t>
            </a:r>
          </a:p>
        </p:txBody>
      </p:sp>
      <p:sp>
        <p:nvSpPr>
          <p:cNvPr id="36867" name="Rectangle 3"/>
          <p:cNvSpPr>
            <a:spLocks noGrp="1" noChangeArrowheads="1"/>
          </p:cNvSpPr>
          <p:nvPr>
            <p:ph sz="quarter" idx="1"/>
          </p:nvPr>
        </p:nvSpPr>
        <p:spPr/>
        <p:txBody>
          <a:bodyPr/>
          <a:lstStyle/>
          <a:p>
            <a:pPr eaLnBrk="1" hangingPunct="1"/>
            <a:r>
              <a:rPr lang="en-GB" smtClean="0"/>
              <a:t>Called a </a:t>
            </a:r>
            <a:r>
              <a:rPr lang="en-GB" b="1" i="1" smtClean="0"/>
              <a:t>content</a:t>
            </a:r>
            <a:r>
              <a:rPr lang="en-GB" smtClean="0"/>
              <a:t> theory </a:t>
            </a:r>
          </a:p>
          <a:p>
            <a:pPr eaLnBrk="1" hangingPunct="1"/>
            <a:r>
              <a:rPr lang="en-GB" smtClean="0"/>
              <a:t>Also called a </a:t>
            </a:r>
            <a:r>
              <a:rPr lang="en-GB" b="1" i="1" smtClean="0"/>
              <a:t>universalist</a:t>
            </a:r>
            <a:r>
              <a:rPr lang="en-GB" smtClean="0"/>
              <a:t> theory because he argued that it applied to everyone.</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noAutofit/>
          </a:bodyPr>
          <a:lstStyle/>
          <a:p>
            <a:pPr eaLnBrk="1" fontAlgn="auto" hangingPunct="1">
              <a:spcAft>
                <a:spcPts val="0"/>
              </a:spcAft>
              <a:defRPr/>
            </a:pPr>
            <a:r>
              <a:rPr lang="en-GB" sz="3600" b="1" dirty="0" smtClean="0"/>
              <a:t>Herzberg’s two factor theory of motivation</a:t>
            </a:r>
          </a:p>
        </p:txBody>
      </p:sp>
      <p:sp>
        <p:nvSpPr>
          <p:cNvPr id="49155" name="Rectangle 3"/>
          <p:cNvSpPr>
            <a:spLocks noGrp="1" noChangeArrowheads="1"/>
          </p:cNvSpPr>
          <p:nvPr>
            <p:ph sz="quarter" idx="1"/>
          </p:nvPr>
        </p:nvSpPr>
        <p:spPr/>
        <p:txBody>
          <a:bodyPr/>
          <a:lstStyle/>
          <a:p>
            <a:pPr eaLnBrk="1" hangingPunct="1">
              <a:lnSpc>
                <a:spcPct val="90000"/>
              </a:lnSpc>
            </a:pPr>
            <a:r>
              <a:rPr lang="en-GB" b="1" u="sng" smtClean="0"/>
              <a:t>The events which led to satisfaction (the motivators or content factors):</a:t>
            </a:r>
          </a:p>
          <a:p>
            <a:pPr eaLnBrk="1" hangingPunct="1">
              <a:lnSpc>
                <a:spcPct val="90000"/>
              </a:lnSpc>
            </a:pPr>
            <a:r>
              <a:rPr lang="en-GB" smtClean="0"/>
              <a:t>Achievement, advancement, recognition, growth, responsibility, the work itself</a:t>
            </a:r>
          </a:p>
          <a:p>
            <a:pPr eaLnBrk="1" hangingPunct="1">
              <a:lnSpc>
                <a:spcPct val="90000"/>
              </a:lnSpc>
            </a:pPr>
            <a:r>
              <a:rPr lang="en-GB" b="1" u="sng" smtClean="0"/>
              <a:t>The events which led to dissatisfaction (the hygiene or context factors):</a:t>
            </a:r>
          </a:p>
          <a:p>
            <a:pPr eaLnBrk="1" hangingPunct="1">
              <a:lnSpc>
                <a:spcPct val="90000"/>
              </a:lnSpc>
            </a:pPr>
            <a:r>
              <a:rPr lang="en-GB" smtClean="0"/>
              <a:t>Salary, status, company policy, security, supervision, working conditions</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sz="3600" b="1" dirty="0" smtClean="0"/>
              <a:t>Herzberg concluded that…</a:t>
            </a:r>
          </a:p>
        </p:txBody>
      </p:sp>
      <p:sp>
        <p:nvSpPr>
          <p:cNvPr id="50179" name="Rectangle 3"/>
          <p:cNvSpPr>
            <a:spLocks noGrp="1" noChangeArrowheads="1"/>
          </p:cNvSpPr>
          <p:nvPr>
            <p:ph sz="quarter" idx="1"/>
          </p:nvPr>
        </p:nvSpPr>
        <p:spPr/>
        <p:txBody>
          <a:bodyPr/>
          <a:lstStyle/>
          <a:p>
            <a:pPr eaLnBrk="1" hangingPunct="1"/>
            <a:r>
              <a:rPr lang="en-GB" smtClean="0"/>
              <a:t>Improvement in hygiene factors might remove dissatisfaction, but would not increase satisfaction and motivation.</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Autofit/>
          </a:bodyPr>
          <a:lstStyle/>
          <a:p>
            <a:pPr eaLnBrk="1" fontAlgn="auto" hangingPunct="1">
              <a:spcAft>
                <a:spcPts val="0"/>
              </a:spcAft>
              <a:defRPr/>
            </a:pPr>
            <a:r>
              <a:rPr lang="en-GB" sz="3600" dirty="0" smtClean="0"/>
              <a:t>Herzberg’s seven </a:t>
            </a:r>
            <a:r>
              <a:rPr lang="en-GB" sz="3600" b="1" i="1" dirty="0" smtClean="0"/>
              <a:t>vertical job</a:t>
            </a:r>
            <a:r>
              <a:rPr lang="en-GB" sz="3600" dirty="0" smtClean="0"/>
              <a:t> </a:t>
            </a:r>
            <a:r>
              <a:rPr lang="en-GB" sz="3600" b="1" i="1" dirty="0" smtClean="0"/>
              <a:t>loading </a:t>
            </a:r>
            <a:r>
              <a:rPr lang="en-GB" sz="3600" dirty="0" smtClean="0"/>
              <a:t>factors …</a:t>
            </a:r>
          </a:p>
        </p:txBody>
      </p:sp>
      <p:sp>
        <p:nvSpPr>
          <p:cNvPr id="51203" name="Rectangle 3"/>
          <p:cNvSpPr>
            <a:spLocks noGrp="1" noChangeArrowheads="1"/>
          </p:cNvSpPr>
          <p:nvPr>
            <p:ph sz="quarter" idx="1"/>
          </p:nvPr>
        </p:nvSpPr>
        <p:spPr/>
        <p:txBody>
          <a:bodyPr/>
          <a:lstStyle/>
          <a:p>
            <a:pPr eaLnBrk="1" hangingPunct="1"/>
            <a:r>
              <a:rPr lang="en-GB" sz="2800" smtClean="0"/>
              <a:t>To achieve job enrichment:</a:t>
            </a:r>
          </a:p>
          <a:p>
            <a:pPr eaLnBrk="1" hangingPunct="1"/>
            <a:r>
              <a:rPr lang="en-GB" sz="2800" smtClean="0"/>
              <a:t>1. Remove controls</a:t>
            </a:r>
          </a:p>
          <a:p>
            <a:pPr eaLnBrk="1" hangingPunct="1"/>
            <a:r>
              <a:rPr lang="en-GB" sz="2800" smtClean="0"/>
              <a:t>2. Increase accountability</a:t>
            </a:r>
          </a:p>
          <a:p>
            <a:pPr eaLnBrk="1" hangingPunct="1"/>
            <a:r>
              <a:rPr lang="en-GB" sz="2800" smtClean="0"/>
              <a:t>3. Create natural work units</a:t>
            </a:r>
          </a:p>
          <a:p>
            <a:pPr eaLnBrk="1" hangingPunct="1"/>
            <a:r>
              <a:rPr lang="en-GB" sz="2800" smtClean="0"/>
              <a:t>4. Provide direct feedback</a:t>
            </a:r>
          </a:p>
          <a:p>
            <a:pPr eaLnBrk="1" hangingPunct="1"/>
            <a:r>
              <a:rPr lang="en-GB" sz="2800" smtClean="0"/>
              <a:t>5. Introduce new tasks</a:t>
            </a:r>
          </a:p>
          <a:p>
            <a:pPr eaLnBrk="1" hangingPunct="1"/>
            <a:r>
              <a:rPr lang="en-GB" sz="2800" smtClean="0"/>
              <a:t>6. Allocate special assignments</a:t>
            </a:r>
          </a:p>
          <a:p>
            <a:pPr eaLnBrk="1" hangingPunct="1"/>
            <a:r>
              <a:rPr lang="en-GB" sz="2800" smtClean="0"/>
              <a:t>7. Grant additional authority</a:t>
            </a:r>
          </a:p>
          <a:p>
            <a:pPr eaLnBrk="1" hangingPunct="1"/>
            <a:endParaRPr lang="en-GB" sz="2800" smtClean="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eaLnBrk="1" hangingPunct="1"/>
            <a:r>
              <a:rPr lang="en-GB" sz="3600" b="1" dirty="0" smtClean="0"/>
              <a:t>Process theory</a:t>
            </a:r>
          </a:p>
        </p:txBody>
      </p:sp>
      <p:sp>
        <p:nvSpPr>
          <p:cNvPr id="40963" name="Content Placeholder 2"/>
          <p:cNvSpPr>
            <a:spLocks noGrp="1"/>
          </p:cNvSpPr>
          <p:nvPr>
            <p:ph sz="quarter" idx="1"/>
          </p:nvPr>
        </p:nvSpPr>
        <p:spPr/>
        <p:txBody>
          <a:bodyPr/>
          <a:lstStyle/>
          <a:p>
            <a:pPr eaLnBrk="1" hangingPunct="1"/>
            <a:endParaRPr lang="en-US" smtClean="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sz="3600" b="1" dirty="0" smtClean="0"/>
              <a:t>Expectancy theory of motivation…</a:t>
            </a:r>
          </a:p>
        </p:txBody>
      </p:sp>
      <p:sp>
        <p:nvSpPr>
          <p:cNvPr id="38915" name="Rectangle 3"/>
          <p:cNvSpPr>
            <a:spLocks noGrp="1" noChangeArrowheads="1"/>
          </p:cNvSpPr>
          <p:nvPr>
            <p:ph sz="quarter" idx="1"/>
          </p:nvPr>
        </p:nvSpPr>
        <p:spPr/>
        <p:txBody>
          <a:bodyPr/>
          <a:lstStyle/>
          <a:p>
            <a:pPr eaLnBrk="1" hangingPunct="1"/>
            <a:r>
              <a:rPr lang="en-GB" dirty="0" smtClean="0"/>
              <a:t>Is a process theory</a:t>
            </a:r>
          </a:p>
          <a:p>
            <a:pPr eaLnBrk="1" hangingPunct="1"/>
            <a:r>
              <a:rPr lang="en-GB" dirty="0" smtClean="0"/>
              <a:t>Is a cognitive theory</a:t>
            </a:r>
          </a:p>
          <a:p>
            <a:pPr eaLnBrk="1" hangingPunct="1"/>
            <a:r>
              <a:rPr lang="en-GB" dirty="0" smtClean="0"/>
              <a:t>Was developed </a:t>
            </a:r>
            <a:r>
              <a:rPr lang="en-GB" dirty="0" err="1" smtClean="0"/>
              <a:t>Tolman</a:t>
            </a:r>
            <a:r>
              <a:rPr lang="en-GB" dirty="0" smtClean="0"/>
              <a:t> </a:t>
            </a:r>
            <a:r>
              <a:rPr lang="en-GB" dirty="0" smtClean="0"/>
              <a:t>in 1930s as a challenge to the behaviourist perspectives of his contemporaries</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sz="3600" b="1" dirty="0" smtClean="0"/>
              <a:t>In Expectancy theory…</a:t>
            </a:r>
          </a:p>
        </p:txBody>
      </p:sp>
      <p:sp>
        <p:nvSpPr>
          <p:cNvPr id="40963" name="Rectangle 3"/>
          <p:cNvSpPr>
            <a:spLocks noGrp="1" noChangeArrowheads="1"/>
          </p:cNvSpPr>
          <p:nvPr>
            <p:ph sz="quarter" idx="1"/>
          </p:nvPr>
        </p:nvSpPr>
        <p:spPr/>
        <p:txBody>
          <a:bodyPr/>
          <a:lstStyle/>
          <a:p>
            <a:pPr eaLnBrk="1" hangingPunct="1"/>
            <a:r>
              <a:rPr lang="en-GB" smtClean="0"/>
              <a:t>Productivity has to be seen as a path to valued outcomes.</a:t>
            </a:r>
          </a:p>
          <a:p>
            <a:pPr eaLnBrk="1" hangingPunct="1"/>
            <a:r>
              <a:rPr lang="en-GB" smtClean="0"/>
              <a:t>Behaviour depends on the outcomes that an individual values, and the expectation that a particular type of behaviour will lead to those outcomes.</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Autofit/>
          </a:bodyPr>
          <a:lstStyle/>
          <a:p>
            <a:pPr eaLnBrk="1" fontAlgn="auto" hangingPunct="1">
              <a:spcAft>
                <a:spcPts val="0"/>
              </a:spcAft>
              <a:defRPr/>
            </a:pPr>
            <a:r>
              <a:rPr lang="en-GB" sz="3600" b="1" dirty="0" smtClean="0"/>
              <a:t>Vroom  (1964)</a:t>
            </a:r>
            <a:endParaRPr lang="en-GB" sz="3600" b="1" dirty="0" smtClean="0"/>
          </a:p>
        </p:txBody>
      </p:sp>
      <p:sp>
        <p:nvSpPr>
          <p:cNvPr id="43011" name="Rectangle 3"/>
          <p:cNvSpPr>
            <a:spLocks noGrp="1" noChangeArrowheads="1"/>
          </p:cNvSpPr>
          <p:nvPr>
            <p:ph sz="quarter" idx="1"/>
          </p:nvPr>
        </p:nvSpPr>
        <p:spPr/>
        <p:txBody>
          <a:bodyPr/>
          <a:lstStyle/>
          <a:p>
            <a:pPr eaLnBrk="1" hangingPunct="1"/>
            <a:r>
              <a:rPr lang="en-GB" dirty="0" smtClean="0"/>
              <a:t>Produced </a:t>
            </a:r>
            <a:r>
              <a:rPr lang="en-GB" dirty="0" smtClean="0"/>
              <a:t>the </a:t>
            </a:r>
            <a:r>
              <a:rPr lang="en-GB" dirty="0" smtClean="0"/>
              <a:t>first systematic formulation of an expectancy theory of work motivation</a:t>
            </a:r>
          </a:p>
          <a:p>
            <a:pPr eaLnBrk="1" hangingPunct="1"/>
            <a:r>
              <a:rPr lang="en-GB" dirty="0" smtClean="0"/>
              <a:t>His approach offers a way of measuring human motivation, using the two key concepts of </a:t>
            </a:r>
            <a:r>
              <a:rPr lang="en-GB" b="1" i="1" dirty="0" smtClean="0"/>
              <a:t>valence</a:t>
            </a:r>
            <a:r>
              <a:rPr lang="en-GB" dirty="0" smtClean="0"/>
              <a:t> and </a:t>
            </a:r>
            <a:r>
              <a:rPr lang="en-GB" b="1" i="1" dirty="0" smtClean="0"/>
              <a:t>subjective probability</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sz="3600" b="1" dirty="0" smtClean="0"/>
              <a:t>Expectancy theory…</a:t>
            </a:r>
          </a:p>
        </p:txBody>
      </p:sp>
      <p:sp>
        <p:nvSpPr>
          <p:cNvPr id="45059" name="Rectangle 3"/>
          <p:cNvSpPr>
            <a:spLocks noGrp="1" noChangeArrowheads="1"/>
          </p:cNvSpPr>
          <p:nvPr>
            <p:ph sz="quarter" idx="1"/>
          </p:nvPr>
        </p:nvSpPr>
        <p:spPr/>
        <p:txBody>
          <a:bodyPr/>
          <a:lstStyle/>
          <a:p>
            <a:pPr eaLnBrk="1" hangingPunct="1"/>
            <a:r>
              <a:rPr lang="en-GB" smtClean="0"/>
              <a:t>States that behaviour results from a conscious decision making process based on the individual's </a:t>
            </a:r>
            <a:r>
              <a:rPr lang="en-GB" b="1" i="1" smtClean="0"/>
              <a:t>subjective probability</a:t>
            </a:r>
            <a:r>
              <a:rPr lang="en-GB" smtClean="0"/>
              <a:t> – the </a:t>
            </a:r>
            <a:r>
              <a:rPr lang="en-GB" b="1" i="1" smtClean="0"/>
              <a:t>perceptions</a:t>
            </a:r>
            <a:r>
              <a:rPr lang="en-GB" smtClean="0"/>
              <a:t> that the individual has about the different results of alternative behaviour.</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sz="3600" b="1" dirty="0" smtClean="0"/>
              <a:t>Expectancy theory…</a:t>
            </a:r>
          </a:p>
        </p:txBody>
      </p:sp>
      <p:sp>
        <p:nvSpPr>
          <p:cNvPr id="46083" name="Rectangle 3"/>
          <p:cNvSpPr>
            <a:spLocks noGrp="1" noChangeArrowheads="1"/>
          </p:cNvSpPr>
          <p:nvPr>
            <p:ph sz="quarter" idx="1"/>
          </p:nvPr>
        </p:nvSpPr>
        <p:spPr/>
        <p:txBody>
          <a:bodyPr/>
          <a:lstStyle/>
          <a:p>
            <a:pPr eaLnBrk="1" hangingPunct="1">
              <a:lnSpc>
                <a:spcPct val="90000"/>
              </a:lnSpc>
            </a:pPr>
            <a:r>
              <a:rPr lang="en-GB" sz="2800" smtClean="0"/>
              <a:t>Because it is based on individual perceptions, helps to explain individual differences in motivation and behaviour</a:t>
            </a:r>
          </a:p>
          <a:p>
            <a:pPr eaLnBrk="1" hangingPunct="1">
              <a:lnSpc>
                <a:spcPct val="90000"/>
              </a:lnSpc>
            </a:pPr>
            <a:r>
              <a:rPr lang="en-GB" sz="2800" smtClean="0"/>
              <a:t>It attempts to measure the strength of the individual’s motivation to behave in particular ways</a:t>
            </a:r>
          </a:p>
          <a:p>
            <a:pPr eaLnBrk="1" hangingPunct="1">
              <a:lnSpc>
                <a:spcPct val="90000"/>
              </a:lnSpc>
            </a:pPr>
            <a:r>
              <a:rPr lang="en-GB" sz="2800" smtClean="0"/>
              <a:t>It is based on the assumption that behaviour is to some degree rational, and that we are consciously aware of our goals or motives. Expectancy theory attempts to predict individual behaviour</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smtClean="0"/>
              <a:t>Entrepreneurial Motivation</a:t>
            </a:r>
            <a:endParaRPr lang="en-GB" sz="3600" b="1" dirty="0"/>
          </a:p>
        </p:txBody>
      </p:sp>
      <p:sp>
        <p:nvSpPr>
          <p:cNvPr id="3" name="Content Placeholder 2"/>
          <p:cNvSpPr>
            <a:spLocks noGrp="1"/>
          </p:cNvSpPr>
          <p:nvPr>
            <p:ph idx="1"/>
          </p:nvPr>
        </p:nvSpPr>
        <p:spPr/>
        <p:txBody>
          <a:bodyPr/>
          <a:lstStyle/>
          <a:p>
            <a:r>
              <a:rPr lang="en-GB" dirty="0" smtClean="0"/>
              <a:t>Review the characteristics and traits of entrepreneurs (Lecture 3) and see how they match across to motivational theory</a:t>
            </a:r>
          </a:p>
          <a:p>
            <a:endParaRPr lang="en-GB" dirty="0" smtClean="0"/>
          </a:p>
          <a:p>
            <a:pPr>
              <a:buNone/>
            </a:pPr>
            <a:r>
              <a:rPr lang="en-GB" dirty="0" smtClean="0"/>
              <a:t>Consider </a:t>
            </a:r>
          </a:p>
          <a:p>
            <a:r>
              <a:rPr lang="en-GB" dirty="0" smtClean="0"/>
              <a:t>extrinsic v intrinsic motivation</a:t>
            </a:r>
          </a:p>
          <a:p>
            <a:r>
              <a:rPr lang="en-GB" dirty="0" smtClean="0"/>
              <a:t>Push and pull factors</a:t>
            </a:r>
          </a:p>
          <a:p>
            <a:endParaRPr lang="en-GB" dirty="0"/>
          </a:p>
        </p:txBody>
      </p:sp>
      <p:sp>
        <p:nvSpPr>
          <p:cNvPr id="4" name="Footer Placeholder 3"/>
          <p:cNvSpPr>
            <a:spLocks noGrp="1"/>
          </p:cNvSpPr>
          <p:nvPr>
            <p:ph type="ftr" sz="quarter" idx="11"/>
          </p:nvPr>
        </p:nvSpPr>
        <p:spPr/>
        <p:txBody>
          <a:bodyPr/>
          <a:lstStyle/>
          <a:p>
            <a:r>
              <a:rPr lang="en-GB" smtClean="0"/>
              <a:t>Entrepreneurship - lecture 4</a:t>
            </a:r>
            <a:endParaRPr lang="en-GB"/>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Look at case studies and review literature thinking about gender and cultural differences in motivational factors</a:t>
            </a:r>
          </a:p>
          <a:p>
            <a:endParaRPr lang="en-GB" dirty="0" smtClean="0"/>
          </a:p>
          <a:p>
            <a:r>
              <a:rPr lang="en-GB" dirty="0" smtClean="0"/>
              <a:t>Read </a:t>
            </a:r>
            <a:r>
              <a:rPr lang="en-GB" dirty="0" err="1" smtClean="0"/>
              <a:t>Sengel</a:t>
            </a:r>
            <a:r>
              <a:rPr lang="en-GB" dirty="0" smtClean="0"/>
              <a:t> (2005) for an over view of </a:t>
            </a:r>
            <a:r>
              <a:rPr lang="en-GB" smtClean="0"/>
              <a:t>entrepreneurial motivation</a:t>
            </a:r>
            <a:endParaRPr lang="en-GB"/>
          </a:p>
        </p:txBody>
      </p:sp>
      <p:sp>
        <p:nvSpPr>
          <p:cNvPr id="4" name="Footer Placeholder 3"/>
          <p:cNvSpPr>
            <a:spLocks noGrp="1"/>
          </p:cNvSpPr>
          <p:nvPr>
            <p:ph type="ftr" sz="quarter" idx="11"/>
          </p:nvPr>
        </p:nvSpPr>
        <p:spPr/>
        <p:txBody>
          <a:bodyPr/>
          <a:lstStyle/>
          <a:p>
            <a:r>
              <a:rPr lang="en-GB" smtClean="0"/>
              <a:t>Entrepreneurship - lecture 4</a:t>
            </a:r>
            <a:endParaRPr lang="en-GB"/>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TSD_PP3">
  <a:themeElements>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fontScheme name="Default Design">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61E3B"/>
        </a:dk1>
        <a:lt1>
          <a:srgbClr val="DEF6F1"/>
        </a:lt1>
        <a:dk2>
          <a:srgbClr val="061E3B"/>
        </a:dk2>
        <a:lt2>
          <a:srgbClr val="969696"/>
        </a:lt2>
        <a:accent1>
          <a:srgbClr val="FFFFFF"/>
        </a:accent1>
        <a:accent2>
          <a:srgbClr val="8DC6FF"/>
        </a:accent2>
        <a:accent3>
          <a:srgbClr val="ECFAF7"/>
        </a:accent3>
        <a:accent4>
          <a:srgbClr val="041831"/>
        </a:accent4>
        <a:accent5>
          <a:srgbClr val="FFFFFF"/>
        </a:accent5>
        <a:accent6>
          <a:srgbClr val="7FB3E7"/>
        </a:accent6>
        <a:hlink>
          <a:srgbClr val="0E488F"/>
        </a:hlink>
        <a:folHlink>
          <a:srgbClr val="00A800"/>
        </a:folHlink>
      </a:clrScheme>
      <a:clrMap bg1="lt1" tx1="dk1" bg2="lt2" tx2="dk2" accent1="accent1" accent2="accent2" accent3="accent3" accent4="accent4" accent5="accent5" accent6="accent6" hlink="hlink" folHlink="folHlink"/>
    </a:extraClrScheme>
    <a:extraClrScheme>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TSD_PP3</Template>
  <TotalTime>265</TotalTime>
  <Words>2147</Words>
  <Application>Microsoft Office PowerPoint</Application>
  <PresentationFormat>On-screen Show (4:3)</PresentationFormat>
  <Paragraphs>237</Paragraphs>
  <Slides>36</Slides>
  <Notes>14</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TSD_PP3</vt:lpstr>
      <vt:lpstr>SBMA7111  Entrepreneurship</vt:lpstr>
      <vt:lpstr>Slide 2</vt:lpstr>
      <vt:lpstr>Motivation…movere = to move</vt:lpstr>
      <vt:lpstr>The terms ‘motive’ and ‘motivation’ …are used to refer to: </vt:lpstr>
      <vt:lpstr>Slide 5</vt:lpstr>
      <vt:lpstr>We have innate cognitive drives concerning…</vt:lpstr>
      <vt:lpstr>It is difficult to sustain a clear-cut division between…</vt:lpstr>
      <vt:lpstr>Basic desires guiding human behaviour (Reiss, 2000):</vt:lpstr>
      <vt:lpstr>The distinction between drives and motives…</vt:lpstr>
      <vt:lpstr>Motives are…</vt:lpstr>
      <vt:lpstr>Intrinsic v Extrinsic motivation</vt:lpstr>
      <vt:lpstr>Evolution of theories</vt:lpstr>
      <vt:lpstr>Content theories of motivation</vt:lpstr>
      <vt:lpstr>Process theories of motivation</vt:lpstr>
      <vt:lpstr>Content theory</vt:lpstr>
      <vt:lpstr>Abraham Maslow  (1908 –1970) Hierarchy of needs</vt:lpstr>
      <vt:lpstr>Maslow’s hierarchy of needs</vt:lpstr>
      <vt:lpstr>Just to complicate matters further… </vt:lpstr>
      <vt:lpstr>The hierarchy has a number of interesting properties…</vt:lpstr>
      <vt:lpstr>How can different needs be met from an entrepreneurial perspective?  Consider each in turn </vt:lpstr>
      <vt:lpstr>These needs can be met by…</vt:lpstr>
      <vt:lpstr>These needs can be met by…</vt:lpstr>
      <vt:lpstr>These needs can be met by…</vt:lpstr>
      <vt:lpstr>Two main problems with Maslow’s hierarchy…</vt:lpstr>
      <vt:lpstr>Maslow’ theory is …</vt:lpstr>
      <vt:lpstr>Herzberg’s two factor theory of motivation</vt:lpstr>
      <vt:lpstr>Herzberg concluded that…</vt:lpstr>
      <vt:lpstr>Herzberg’s seven vertical job loading factors …</vt:lpstr>
      <vt:lpstr>Process theory</vt:lpstr>
      <vt:lpstr>Expectancy theory of motivation…</vt:lpstr>
      <vt:lpstr>In Expectancy theory…</vt:lpstr>
      <vt:lpstr>Vroom  (1964)</vt:lpstr>
      <vt:lpstr>Expectancy theory…</vt:lpstr>
      <vt:lpstr>Expectancy theory…</vt:lpstr>
      <vt:lpstr>Entrepreneurial Motivation</vt:lpstr>
      <vt:lpstr>Slide 36</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 Emmens</dc:creator>
  <cp:lastModifiedBy>VENUS</cp:lastModifiedBy>
  <cp:revision>27</cp:revision>
  <dcterms:created xsi:type="dcterms:W3CDTF">2011-06-23T09:06:05Z</dcterms:created>
  <dcterms:modified xsi:type="dcterms:W3CDTF">2013-03-21T16:16:34Z</dcterms:modified>
</cp:coreProperties>
</file>