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
  </p:notesMasterIdLst>
  <p:sldIdLst>
    <p:sldId id="258"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CA1A713-F732-41CD-BD1C-6688C5682F55}" v="1" dt="2026-06-28T11:22:20.2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1634" autoAdjust="0"/>
  </p:normalViewPr>
  <p:slideViewPr>
    <p:cSldViewPr snapToGrid="0">
      <p:cViewPr varScale="1">
        <p:scale>
          <a:sx n="82" d="100"/>
          <a:sy n="82" d="100"/>
        </p:scale>
        <p:origin x="720" y="12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2AADB5B-7A59-4E6F-8ECC-DC5810FF47A7}" type="datetimeFigureOut">
              <a:rPr lang="en-US" smtClean="0"/>
              <a:t>6/28/2026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F4FBFA0-79A1-4A13-9921-1767B4B4BB23}" type="slidenum">
              <a:rPr lang="en-US" smtClean="0"/>
              <a:t>‹#›</a:t>
            </a:fld>
            <a:endParaRPr lang="en-US"/>
          </a:p>
        </p:txBody>
      </p:sp>
    </p:spTree>
    <p:extLst>
      <p:ext uri="{BB962C8B-B14F-4D97-AF65-F5344CB8AC3E}">
        <p14:creationId xmlns:p14="http://schemas.microsoft.com/office/powerpoint/2010/main" val="1138590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Introduction</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Emotional intelligence (EI) can be defined as the understanding and management of internal feelings. This skill in group projects helps to keep team members happy without affecting focus (</a:t>
            </a:r>
            <a:r>
              <a:rPr lang="en-GB" sz="1200" kern="1200" dirty="0" err="1">
                <a:solidFill>
                  <a:schemeClr val="tx1"/>
                </a:solidFill>
                <a:effectLst/>
                <a:latin typeface="+mn-lt"/>
                <a:ea typeface="+mn-ea"/>
                <a:cs typeface="+mn-cs"/>
              </a:rPr>
              <a:t>Gkintoni</a:t>
            </a:r>
            <a:r>
              <a:rPr lang="en-GB" sz="1200" kern="1200" dirty="0">
                <a:solidFill>
                  <a:schemeClr val="tx1"/>
                </a:solidFill>
                <a:effectLst/>
                <a:latin typeface="+mn-lt"/>
                <a:ea typeface="+mn-ea"/>
                <a:cs typeface="+mn-cs"/>
              </a:rPr>
              <a:t> et al, 2025). Students often face stress whenever any teammates miss their deadlines or start arguments on ideas. Having higher EI allows the students to remain calm, resolve conflicts and finish their shared work successfully.</a:t>
            </a:r>
            <a:endParaRPr lang="en-US" sz="1200" kern="1200" dirty="0">
              <a:solidFill>
                <a:schemeClr val="tx1"/>
              </a:solidFill>
              <a:effectLst/>
              <a:latin typeface="+mn-lt"/>
              <a:ea typeface="+mn-ea"/>
              <a:cs typeface="+mn-cs"/>
            </a:endParaRPr>
          </a:p>
          <a:p>
            <a:br>
              <a:rPr lang="en-GB" sz="1200" b="1" kern="1200" dirty="0">
                <a:solidFill>
                  <a:schemeClr val="tx1"/>
                </a:solidFill>
                <a:effectLst/>
                <a:latin typeface="+mn-lt"/>
                <a:ea typeface="+mn-ea"/>
                <a:cs typeface="+mn-cs"/>
              </a:rPr>
            </a:br>
            <a:endParaRPr lang="en-US" dirty="0">
              <a:effectLst/>
            </a:endParaRPr>
          </a:p>
          <a:p>
            <a:r>
              <a:rPr lang="en-GB"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Section 1 – EI in Teamwork </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way students collaborate depends on emotional intelligence where they turn success into better partnerships. Self-awareness enables the students to understand their own stress levels during deadlines while self-regulation prevents them from reacting angrily during negative feedback. Internal motivation compels anyone to perform good quality work without constant supervision. Empathy further allows them to understand someone’s struggles and strong social skills help to resolve disagreements before any argument affects team dynamic. All of these factors directly relate with the factors of Goleman’s Emotional Intelligence framework (</a:t>
            </a:r>
            <a:r>
              <a:rPr lang="en-GB" sz="1200" kern="1200" dirty="0" err="1">
                <a:solidFill>
                  <a:schemeClr val="tx1"/>
                </a:solidFill>
                <a:effectLst/>
                <a:latin typeface="+mn-lt"/>
                <a:ea typeface="+mn-ea"/>
                <a:cs typeface="+mn-cs"/>
              </a:rPr>
              <a:t>Danielgolemanemotionalintelligence</a:t>
            </a:r>
            <a:r>
              <a:rPr lang="en-GB" sz="1200" kern="1200" dirty="0">
                <a:solidFill>
                  <a:schemeClr val="tx1"/>
                </a:solidFill>
                <a:effectLst/>
                <a:latin typeface="+mn-lt"/>
                <a:ea typeface="+mn-ea"/>
                <a:cs typeface="+mn-cs"/>
              </a:rPr>
              <a:t>, 2025). Generational differences here can bring unique hurdles in student groups. Older ones may prefer structured communication through formal meetings. Meanwhile, younger students focus more on instant messaging and flexible schedules. Having good EI connects this gap where students listen to each other’s opinions with transparency. They also mix structured goals with flexible tools for keeping everyone comfortable. Using empathy and clear communication enables the team to make a unified workflow that respects every generation and brings project success (</a:t>
            </a:r>
            <a:r>
              <a:rPr lang="en-GB" sz="1200" kern="1200" dirty="0" err="1">
                <a:solidFill>
                  <a:schemeClr val="tx1"/>
                </a:solidFill>
                <a:effectLst/>
                <a:latin typeface="+mn-lt"/>
                <a:ea typeface="+mn-ea"/>
                <a:cs typeface="+mn-cs"/>
              </a:rPr>
              <a:t>Gkintoni</a:t>
            </a:r>
            <a:r>
              <a:rPr lang="en-GB" sz="1200" kern="1200" dirty="0">
                <a:solidFill>
                  <a:schemeClr val="tx1"/>
                </a:solidFill>
                <a:effectLst/>
                <a:latin typeface="+mn-lt"/>
                <a:ea typeface="+mn-ea"/>
                <a:cs typeface="+mn-cs"/>
              </a:rPr>
              <a:t> et al, 2025). </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Section 2 – Managing Own Emotions </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Figure: Emotional outcome</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Source: (Author)</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Students can decrease project stress after practicing specific self-management strategies which align with Mayer and Salovey’s Ability Model. Mindfulness allows people to understand frustration early on after perceiving emotions accurately. Implementing stress management techniques such as deep breathing decreases anxiety levels instantly. Pausing before reacting gives people sufficient mental space to choose a helpful response instead of starting an argument (Brackett, et al., 2026). Generational differences influence these emotional practices in both positive as well as negative ways. Older students often contribute valuable experience in face-to-face conflict resolution, which shows a grounding presence for the team. However, they may face issues to handle the fast-paced stress of digital platforms. Younger students easily manage online communication tools but can struggle to read emotional cues without visual text. Students can merge traditional patience with digital speed after knowing these differences. This type of collaboration would build a productive workplace that can benefit every member of the group.</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Section 3 – Understanding Others’ Emotions </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Empathy brings group success after building deeper trust among team members. After practicing active listening, students can focus on the speaker's words effectively instead of planning their own arguments. Perspective-taking can further allow people to see someone’s difficult situation from their own viewpoint. Constructive feedback is another way where students can highlight strengths before suggesting specific improvements to protect team morale. These empathetic behaviours can create clear conversations to keep a project moving forward. Practicing EI can also allow team members to motivate others and enhance productivity. They observe closely to find burnouts or confusion among team settings (Brewer and Phillippe, 2022). Instead of forcing obedience through strict rules, emotionally intelligent students offer enthusiastic participation. Such factors make everyone feel valued while decreasing stress and making sure that the team makes high-quality work on time.</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Method / Reflection </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Each information for this work has been collected using a broad range of methods. Firstly, I have examined my own personal experiences during recent college sessions. Academic journals have been helpful to find proven information about EI. Throughout this time, I have seen how different generations interact online and offline to understand their unique communication styles.</a:t>
            </a:r>
            <a:endParaRPr lang="en-US" sz="1200" kern="1200" dirty="0">
              <a:solidFill>
                <a:schemeClr val="tx1"/>
              </a:solidFill>
              <a:effectLst/>
              <a:latin typeface="+mn-lt"/>
              <a:ea typeface="+mn-ea"/>
              <a:cs typeface="+mn-cs"/>
            </a:endParaRPr>
          </a:p>
          <a:p>
            <a:br>
              <a:rPr lang="en-GB" sz="1200" b="1" kern="1200" dirty="0">
                <a:solidFill>
                  <a:schemeClr val="tx1"/>
                </a:solidFill>
                <a:effectLst/>
                <a:latin typeface="+mn-lt"/>
                <a:ea typeface="+mn-ea"/>
                <a:cs typeface="+mn-cs"/>
              </a:rPr>
            </a:br>
            <a:endParaRPr lang="en-US" dirty="0">
              <a:effectLst/>
            </a:endParaRPr>
          </a:p>
          <a:p>
            <a:r>
              <a:rPr lang="en-GB"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Conclusion / Recommendations </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above section has briefly shed light on the importance of EI in group project success. Knowledge has been gained where self-awareness, active listening and respecting generational differences decreases stress and builds trust. Students should pause before reacting to criticism, validate their teammates' hard work and use open communication for improvements </a:t>
            </a:r>
            <a:r>
              <a:rPr lang="en-US" sz="1200" kern="1200" dirty="0">
                <a:solidFill>
                  <a:schemeClr val="tx1"/>
                </a:solidFill>
                <a:effectLst/>
                <a:latin typeface="+mn-lt"/>
                <a:ea typeface="+mn-ea"/>
                <a:cs typeface="+mn-cs"/>
              </a:rPr>
              <a:t>(Brackett, et al., 2026)</a:t>
            </a:r>
            <a:r>
              <a:rPr lang="en-GB" sz="1200" kern="1200" dirty="0">
                <a:solidFill>
                  <a:schemeClr val="tx1"/>
                </a:solidFill>
                <a:effectLst/>
                <a:latin typeface="+mn-lt"/>
                <a:ea typeface="+mn-ea"/>
                <a:cs typeface="+mn-cs"/>
              </a:rPr>
              <a:t>. These simple habits have the potential to create a peaceful, productive and successful environment.</a:t>
            </a:r>
            <a:endParaRPr lang="en-US" sz="1200" kern="1200" dirty="0">
              <a:solidFill>
                <a:schemeClr val="tx1"/>
              </a:solidFill>
              <a:effectLst/>
              <a:latin typeface="+mn-lt"/>
              <a:ea typeface="+mn-ea"/>
              <a:cs typeface="+mn-cs"/>
            </a:endParaRPr>
          </a:p>
          <a:p>
            <a:br>
              <a:rPr lang="en-GB" sz="1200" kern="1200" dirty="0">
                <a:solidFill>
                  <a:schemeClr val="tx1"/>
                </a:solidFill>
                <a:effectLst/>
                <a:latin typeface="+mn-lt"/>
                <a:ea typeface="+mn-ea"/>
                <a:cs typeface="+mn-cs"/>
              </a:rPr>
            </a:br>
            <a:endParaRPr lang="en-US" dirty="0">
              <a:effectLst/>
            </a:endParaRPr>
          </a:p>
          <a:p>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References</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Brackett, M., Delaney, S. &amp; Salovey, P., (2026). </a:t>
            </a:r>
            <a:r>
              <a:rPr lang="en-GB" sz="1200" i="1" kern="1200" dirty="0">
                <a:solidFill>
                  <a:schemeClr val="tx1"/>
                </a:solidFill>
                <a:effectLst/>
                <a:latin typeface="+mn-lt"/>
                <a:ea typeface="+mn-ea"/>
                <a:cs typeface="+mn-cs"/>
              </a:rPr>
              <a:t>Emotional Intelligence</a:t>
            </a:r>
            <a:r>
              <a:rPr lang="en-GB" sz="1200" kern="1200" dirty="0">
                <a:solidFill>
                  <a:schemeClr val="tx1"/>
                </a:solidFill>
                <a:effectLst/>
                <a:latin typeface="+mn-lt"/>
                <a:ea typeface="+mn-ea"/>
                <a:cs typeface="+mn-cs"/>
              </a:rPr>
              <a:t>. [Online]Available at: https://nobaproject.com/modules/emotional-intelligence [Accessed 17 June 2026].</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Brewer, B.M. and Phillippe, A., (2022). Comprehending character: Unlocking the potential of perspective‐taking. </a:t>
            </a:r>
            <a:r>
              <a:rPr lang="en-US" sz="1200" i="1" kern="1200" dirty="0">
                <a:solidFill>
                  <a:schemeClr val="tx1"/>
                </a:solidFill>
                <a:effectLst/>
                <a:latin typeface="+mn-lt"/>
                <a:ea typeface="+mn-ea"/>
                <a:cs typeface="+mn-cs"/>
              </a:rPr>
              <a:t>The Reading Teacher</a:t>
            </a:r>
            <a:r>
              <a:rPr lang="en-US" sz="1200" kern="1200" dirty="0">
                <a:solidFill>
                  <a:schemeClr val="tx1"/>
                </a:solidFill>
                <a:effectLst/>
                <a:latin typeface="+mn-lt"/>
                <a:ea typeface="+mn-ea"/>
                <a:cs typeface="+mn-cs"/>
              </a:rPr>
              <a:t>, 75(6), pp.755-761.</a:t>
            </a:r>
          </a:p>
          <a:p>
            <a:r>
              <a:rPr lang="en-GB" sz="1200" kern="1200" dirty="0" err="1">
                <a:solidFill>
                  <a:schemeClr val="tx1"/>
                </a:solidFill>
                <a:effectLst/>
                <a:latin typeface="+mn-lt"/>
                <a:ea typeface="+mn-ea"/>
                <a:cs typeface="+mn-cs"/>
              </a:rPr>
              <a:t>Danielgolemanemotionalintelligence</a:t>
            </a:r>
            <a:r>
              <a:rPr lang="en-GB" sz="1200" kern="1200" dirty="0">
                <a:solidFill>
                  <a:schemeClr val="tx1"/>
                </a:solidFill>
                <a:effectLst/>
                <a:latin typeface="+mn-lt"/>
                <a:ea typeface="+mn-ea"/>
                <a:cs typeface="+mn-cs"/>
              </a:rPr>
              <a:t>, (2025). </a:t>
            </a:r>
            <a:r>
              <a:rPr lang="en-GB" sz="1200" i="1" kern="1200" dirty="0">
                <a:solidFill>
                  <a:schemeClr val="tx1"/>
                </a:solidFill>
                <a:effectLst/>
                <a:latin typeface="+mn-lt"/>
                <a:ea typeface="+mn-ea"/>
                <a:cs typeface="+mn-cs"/>
              </a:rPr>
              <a:t>EI Overview: The Four Domains and Twelve Competencies.</a:t>
            </a:r>
            <a:r>
              <a:rPr lang="en-GB" sz="1200" kern="1200" dirty="0">
                <a:solidFill>
                  <a:schemeClr val="tx1"/>
                </a:solidFill>
                <a:effectLst/>
                <a:latin typeface="+mn-lt"/>
                <a:ea typeface="+mn-ea"/>
                <a:cs typeface="+mn-cs"/>
              </a:rPr>
              <a:t> [Online]Available at: https://danielgolemanemotionalintelligence.com/ei-overview-the-four-domains-and-twelve-competencies/ [Accessed 17 June 2026].</a:t>
            </a:r>
            <a:endParaRPr lang="en-US" sz="1200" kern="1200" dirty="0">
              <a:solidFill>
                <a:schemeClr val="tx1"/>
              </a:solidFill>
              <a:effectLst/>
              <a:latin typeface="+mn-lt"/>
              <a:ea typeface="+mn-ea"/>
              <a:cs typeface="+mn-cs"/>
            </a:endParaRPr>
          </a:p>
          <a:p>
            <a:r>
              <a:rPr lang="en-US" sz="1200" kern="1200" dirty="0" err="1">
                <a:solidFill>
                  <a:schemeClr val="tx1"/>
                </a:solidFill>
                <a:effectLst/>
                <a:latin typeface="+mn-lt"/>
                <a:ea typeface="+mn-ea"/>
                <a:cs typeface="+mn-cs"/>
              </a:rPr>
              <a:t>Gkintoni</a:t>
            </a:r>
            <a:r>
              <a:rPr lang="en-US" sz="1200" kern="1200" dirty="0">
                <a:solidFill>
                  <a:schemeClr val="tx1"/>
                </a:solidFill>
                <a:effectLst/>
                <a:latin typeface="+mn-lt"/>
                <a:ea typeface="+mn-ea"/>
                <a:cs typeface="+mn-cs"/>
              </a:rPr>
              <a:t>, E., Dimakos, I. and Nikolaou, G., (2025). Cognitive insights from emotional intelligence: A systematic review of EI models in educational achievement. </a:t>
            </a:r>
            <a:r>
              <a:rPr lang="en-US" sz="1200" i="1" kern="1200" dirty="0">
                <a:solidFill>
                  <a:schemeClr val="tx1"/>
                </a:solidFill>
                <a:effectLst/>
                <a:latin typeface="+mn-lt"/>
                <a:ea typeface="+mn-ea"/>
                <a:cs typeface="+mn-cs"/>
              </a:rPr>
              <a:t>Emerging Science Journal</a:t>
            </a:r>
            <a:r>
              <a:rPr lang="en-US" sz="1200" kern="1200" dirty="0">
                <a:solidFill>
                  <a:schemeClr val="tx1"/>
                </a:solidFill>
                <a:effectLst/>
                <a:latin typeface="+mn-lt"/>
                <a:ea typeface="+mn-ea"/>
                <a:cs typeface="+mn-cs"/>
              </a:rPr>
              <a:t>, 8, pp.262-297.</a:t>
            </a:r>
          </a:p>
          <a:p>
            <a:endParaRPr lang="en-US" dirty="0"/>
          </a:p>
        </p:txBody>
      </p:sp>
      <p:sp>
        <p:nvSpPr>
          <p:cNvPr id="4" name="Slide Number Placeholder 3"/>
          <p:cNvSpPr>
            <a:spLocks noGrp="1"/>
          </p:cNvSpPr>
          <p:nvPr>
            <p:ph type="sldNum" sz="quarter" idx="5"/>
          </p:nvPr>
        </p:nvSpPr>
        <p:spPr/>
        <p:txBody>
          <a:bodyPr/>
          <a:lstStyle/>
          <a:p>
            <a:fld id="{6F4FBFA0-79A1-4A13-9921-1767B4B4BB23}" type="slidenum">
              <a:rPr lang="en-US" smtClean="0"/>
              <a:t>1</a:t>
            </a:fld>
            <a:endParaRPr lang="en-US"/>
          </a:p>
        </p:txBody>
      </p:sp>
    </p:spTree>
    <p:extLst>
      <p:ext uri="{BB962C8B-B14F-4D97-AF65-F5344CB8AC3E}">
        <p14:creationId xmlns:p14="http://schemas.microsoft.com/office/powerpoint/2010/main" val="8338736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8C843D-8CAD-85D9-F176-033F2B994A2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0DD7B7F-03A2-5D80-30B9-D5E74E03CB3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29004F7-B561-2883-DC63-8E9262F0F5E8}"/>
              </a:ext>
            </a:extLst>
          </p:cNvPr>
          <p:cNvSpPr>
            <a:spLocks noGrp="1"/>
          </p:cNvSpPr>
          <p:nvPr>
            <p:ph type="dt" sz="half" idx="10"/>
          </p:nvPr>
        </p:nvSpPr>
        <p:spPr/>
        <p:txBody>
          <a:bodyPr/>
          <a:lstStyle/>
          <a:p>
            <a:fld id="{40143A85-46E2-4D92-AB64-C97F446888AF}" type="datetimeFigureOut">
              <a:rPr lang="en-US" smtClean="0"/>
              <a:t>6/28/2026</a:t>
            </a:fld>
            <a:endParaRPr lang="en-US"/>
          </a:p>
        </p:txBody>
      </p:sp>
      <p:sp>
        <p:nvSpPr>
          <p:cNvPr id="5" name="Footer Placeholder 4">
            <a:extLst>
              <a:ext uri="{FF2B5EF4-FFF2-40B4-BE49-F238E27FC236}">
                <a16:creationId xmlns:a16="http://schemas.microsoft.com/office/drawing/2014/main" id="{6B3A75CF-D754-4C01-C6C1-5119EC60486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031F5D-6EE1-4078-9786-D0DC40612BCD}"/>
              </a:ext>
            </a:extLst>
          </p:cNvPr>
          <p:cNvSpPr>
            <a:spLocks noGrp="1"/>
          </p:cNvSpPr>
          <p:nvPr>
            <p:ph type="sldNum" sz="quarter" idx="12"/>
          </p:nvPr>
        </p:nvSpPr>
        <p:spPr/>
        <p:txBody>
          <a:bodyPr/>
          <a:lstStyle/>
          <a:p>
            <a:fld id="{D556E32F-0B87-425F-98C2-BF73F053D3D8}" type="slidenum">
              <a:rPr lang="en-US" smtClean="0"/>
              <a:t>‹#›</a:t>
            </a:fld>
            <a:endParaRPr lang="en-US"/>
          </a:p>
        </p:txBody>
      </p:sp>
    </p:spTree>
    <p:extLst>
      <p:ext uri="{BB962C8B-B14F-4D97-AF65-F5344CB8AC3E}">
        <p14:creationId xmlns:p14="http://schemas.microsoft.com/office/powerpoint/2010/main" val="22498241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5DCB73-D32A-A42C-68F2-4AE1E6B5760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12553E6-9B49-FFD6-3973-9510C95C0B4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F4DA0E5-9AED-EB75-EA00-A47F3B206E4F}"/>
              </a:ext>
            </a:extLst>
          </p:cNvPr>
          <p:cNvSpPr>
            <a:spLocks noGrp="1"/>
          </p:cNvSpPr>
          <p:nvPr>
            <p:ph type="dt" sz="half" idx="10"/>
          </p:nvPr>
        </p:nvSpPr>
        <p:spPr/>
        <p:txBody>
          <a:bodyPr/>
          <a:lstStyle/>
          <a:p>
            <a:fld id="{40143A85-46E2-4D92-AB64-C97F446888AF}" type="datetimeFigureOut">
              <a:rPr lang="en-US" smtClean="0"/>
              <a:t>6/28/2026</a:t>
            </a:fld>
            <a:endParaRPr lang="en-US"/>
          </a:p>
        </p:txBody>
      </p:sp>
      <p:sp>
        <p:nvSpPr>
          <p:cNvPr id="5" name="Footer Placeholder 4">
            <a:extLst>
              <a:ext uri="{FF2B5EF4-FFF2-40B4-BE49-F238E27FC236}">
                <a16:creationId xmlns:a16="http://schemas.microsoft.com/office/drawing/2014/main" id="{8400B293-CB89-EFBE-DEDB-DA436067A3C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5903ACC-4D99-1F35-70E4-82392C391975}"/>
              </a:ext>
            </a:extLst>
          </p:cNvPr>
          <p:cNvSpPr>
            <a:spLocks noGrp="1"/>
          </p:cNvSpPr>
          <p:nvPr>
            <p:ph type="sldNum" sz="quarter" idx="12"/>
          </p:nvPr>
        </p:nvSpPr>
        <p:spPr/>
        <p:txBody>
          <a:bodyPr/>
          <a:lstStyle/>
          <a:p>
            <a:fld id="{D556E32F-0B87-425F-98C2-BF73F053D3D8}" type="slidenum">
              <a:rPr lang="en-US" smtClean="0"/>
              <a:t>‹#›</a:t>
            </a:fld>
            <a:endParaRPr lang="en-US"/>
          </a:p>
        </p:txBody>
      </p:sp>
    </p:spTree>
    <p:extLst>
      <p:ext uri="{BB962C8B-B14F-4D97-AF65-F5344CB8AC3E}">
        <p14:creationId xmlns:p14="http://schemas.microsoft.com/office/powerpoint/2010/main" val="31037846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9AC7F-1356-42D2-4DB1-946A828B6F5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FB3975E0-D794-3650-C389-90930514D28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D309411-DEFE-3A6D-5588-3A9F4B62B9EE}"/>
              </a:ext>
            </a:extLst>
          </p:cNvPr>
          <p:cNvSpPr>
            <a:spLocks noGrp="1"/>
          </p:cNvSpPr>
          <p:nvPr>
            <p:ph type="dt" sz="half" idx="10"/>
          </p:nvPr>
        </p:nvSpPr>
        <p:spPr/>
        <p:txBody>
          <a:bodyPr/>
          <a:lstStyle/>
          <a:p>
            <a:fld id="{40143A85-46E2-4D92-AB64-C97F446888AF}" type="datetimeFigureOut">
              <a:rPr lang="en-US" smtClean="0"/>
              <a:t>6/28/2026</a:t>
            </a:fld>
            <a:endParaRPr lang="en-US"/>
          </a:p>
        </p:txBody>
      </p:sp>
      <p:sp>
        <p:nvSpPr>
          <p:cNvPr id="5" name="Footer Placeholder 4">
            <a:extLst>
              <a:ext uri="{FF2B5EF4-FFF2-40B4-BE49-F238E27FC236}">
                <a16:creationId xmlns:a16="http://schemas.microsoft.com/office/drawing/2014/main" id="{6D86E294-4F66-E981-EC53-E2D16EE4F32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91ADD3B-722E-2015-E54C-7980A0281B11}"/>
              </a:ext>
            </a:extLst>
          </p:cNvPr>
          <p:cNvSpPr>
            <a:spLocks noGrp="1"/>
          </p:cNvSpPr>
          <p:nvPr>
            <p:ph type="sldNum" sz="quarter" idx="12"/>
          </p:nvPr>
        </p:nvSpPr>
        <p:spPr/>
        <p:txBody>
          <a:bodyPr/>
          <a:lstStyle/>
          <a:p>
            <a:fld id="{D556E32F-0B87-425F-98C2-BF73F053D3D8}" type="slidenum">
              <a:rPr lang="en-US" smtClean="0"/>
              <a:t>‹#›</a:t>
            </a:fld>
            <a:endParaRPr lang="en-US"/>
          </a:p>
        </p:txBody>
      </p:sp>
    </p:spTree>
    <p:extLst>
      <p:ext uri="{BB962C8B-B14F-4D97-AF65-F5344CB8AC3E}">
        <p14:creationId xmlns:p14="http://schemas.microsoft.com/office/powerpoint/2010/main" val="20493374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7D4A0-EA83-91FF-5141-F1741E71023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5D81CD1-C500-DD75-0B18-EEB8AAF3D3A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7A6B784-BE80-18F2-D45B-0D993CE7821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80637FB-4AE2-9244-97EE-0B5CA9466C6B}"/>
              </a:ext>
            </a:extLst>
          </p:cNvPr>
          <p:cNvSpPr>
            <a:spLocks noGrp="1"/>
          </p:cNvSpPr>
          <p:nvPr>
            <p:ph type="dt" sz="half" idx="10"/>
          </p:nvPr>
        </p:nvSpPr>
        <p:spPr/>
        <p:txBody>
          <a:bodyPr/>
          <a:lstStyle/>
          <a:p>
            <a:fld id="{40143A85-46E2-4D92-AB64-C97F446888AF}" type="datetimeFigureOut">
              <a:rPr lang="en-US" smtClean="0"/>
              <a:t>6/28/2026</a:t>
            </a:fld>
            <a:endParaRPr lang="en-US"/>
          </a:p>
        </p:txBody>
      </p:sp>
      <p:sp>
        <p:nvSpPr>
          <p:cNvPr id="6" name="Footer Placeholder 5">
            <a:extLst>
              <a:ext uri="{FF2B5EF4-FFF2-40B4-BE49-F238E27FC236}">
                <a16:creationId xmlns:a16="http://schemas.microsoft.com/office/drawing/2014/main" id="{566D5916-91C5-7DDD-F3D5-4659AAA726A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2E3EE76-3C94-2291-038C-219BAA61B672}"/>
              </a:ext>
            </a:extLst>
          </p:cNvPr>
          <p:cNvSpPr>
            <a:spLocks noGrp="1"/>
          </p:cNvSpPr>
          <p:nvPr>
            <p:ph type="sldNum" sz="quarter" idx="12"/>
          </p:nvPr>
        </p:nvSpPr>
        <p:spPr/>
        <p:txBody>
          <a:bodyPr/>
          <a:lstStyle/>
          <a:p>
            <a:fld id="{D556E32F-0B87-425F-98C2-BF73F053D3D8}" type="slidenum">
              <a:rPr lang="en-US" smtClean="0"/>
              <a:t>‹#›</a:t>
            </a:fld>
            <a:endParaRPr lang="en-US"/>
          </a:p>
        </p:txBody>
      </p:sp>
    </p:spTree>
    <p:extLst>
      <p:ext uri="{BB962C8B-B14F-4D97-AF65-F5344CB8AC3E}">
        <p14:creationId xmlns:p14="http://schemas.microsoft.com/office/powerpoint/2010/main" val="14243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1C6876-3393-14AD-6BF5-85A72B8C308C}"/>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23AB408-CD7E-2F3C-BF27-22239F983CD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8A2FD1B-DED6-1D99-645F-3D8BB56D324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D6185BF-2DF7-B95B-8A30-4540A76020C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D68ED64-045C-F512-63ED-FD4470D8AC7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3744671-8C7A-56F7-9A9E-D8A8E4F4E909}"/>
              </a:ext>
            </a:extLst>
          </p:cNvPr>
          <p:cNvSpPr>
            <a:spLocks noGrp="1"/>
          </p:cNvSpPr>
          <p:nvPr>
            <p:ph type="dt" sz="half" idx="10"/>
          </p:nvPr>
        </p:nvSpPr>
        <p:spPr/>
        <p:txBody>
          <a:bodyPr/>
          <a:lstStyle/>
          <a:p>
            <a:fld id="{40143A85-46E2-4D92-AB64-C97F446888AF}" type="datetimeFigureOut">
              <a:rPr lang="en-US" smtClean="0"/>
              <a:t>6/28/2026</a:t>
            </a:fld>
            <a:endParaRPr lang="en-US"/>
          </a:p>
        </p:txBody>
      </p:sp>
      <p:sp>
        <p:nvSpPr>
          <p:cNvPr id="8" name="Footer Placeholder 7">
            <a:extLst>
              <a:ext uri="{FF2B5EF4-FFF2-40B4-BE49-F238E27FC236}">
                <a16:creationId xmlns:a16="http://schemas.microsoft.com/office/drawing/2014/main" id="{D62FC7AA-2D22-7099-4FF0-EAC642AB086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383C15B-2D6B-FA79-0F6D-5ADB52B397CC}"/>
              </a:ext>
            </a:extLst>
          </p:cNvPr>
          <p:cNvSpPr>
            <a:spLocks noGrp="1"/>
          </p:cNvSpPr>
          <p:nvPr>
            <p:ph type="sldNum" sz="quarter" idx="12"/>
          </p:nvPr>
        </p:nvSpPr>
        <p:spPr/>
        <p:txBody>
          <a:bodyPr/>
          <a:lstStyle/>
          <a:p>
            <a:fld id="{D556E32F-0B87-425F-98C2-BF73F053D3D8}" type="slidenum">
              <a:rPr lang="en-US" smtClean="0"/>
              <a:t>‹#›</a:t>
            </a:fld>
            <a:endParaRPr lang="en-US"/>
          </a:p>
        </p:txBody>
      </p:sp>
    </p:spTree>
    <p:extLst>
      <p:ext uri="{BB962C8B-B14F-4D97-AF65-F5344CB8AC3E}">
        <p14:creationId xmlns:p14="http://schemas.microsoft.com/office/powerpoint/2010/main" val="960750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2121B-F4A5-B312-9ABB-28BB825083B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3749DC4D-E941-E157-8585-C8A485F3D18D}"/>
              </a:ext>
            </a:extLst>
          </p:cNvPr>
          <p:cNvSpPr>
            <a:spLocks noGrp="1"/>
          </p:cNvSpPr>
          <p:nvPr>
            <p:ph type="dt" sz="half" idx="10"/>
          </p:nvPr>
        </p:nvSpPr>
        <p:spPr/>
        <p:txBody>
          <a:bodyPr/>
          <a:lstStyle/>
          <a:p>
            <a:fld id="{40143A85-46E2-4D92-AB64-C97F446888AF}" type="datetimeFigureOut">
              <a:rPr lang="en-US" smtClean="0"/>
              <a:t>6/28/2026</a:t>
            </a:fld>
            <a:endParaRPr lang="en-US"/>
          </a:p>
        </p:txBody>
      </p:sp>
      <p:sp>
        <p:nvSpPr>
          <p:cNvPr id="4" name="Footer Placeholder 3">
            <a:extLst>
              <a:ext uri="{FF2B5EF4-FFF2-40B4-BE49-F238E27FC236}">
                <a16:creationId xmlns:a16="http://schemas.microsoft.com/office/drawing/2014/main" id="{977DF802-F655-58E2-A31E-D7637BFD4EA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3809509-75FC-C0DD-5CAD-04E38C4F00D1}"/>
              </a:ext>
            </a:extLst>
          </p:cNvPr>
          <p:cNvSpPr>
            <a:spLocks noGrp="1"/>
          </p:cNvSpPr>
          <p:nvPr>
            <p:ph type="sldNum" sz="quarter" idx="12"/>
          </p:nvPr>
        </p:nvSpPr>
        <p:spPr/>
        <p:txBody>
          <a:bodyPr/>
          <a:lstStyle/>
          <a:p>
            <a:fld id="{D556E32F-0B87-425F-98C2-BF73F053D3D8}" type="slidenum">
              <a:rPr lang="en-US" smtClean="0"/>
              <a:t>‹#›</a:t>
            </a:fld>
            <a:endParaRPr lang="en-US"/>
          </a:p>
        </p:txBody>
      </p:sp>
    </p:spTree>
    <p:extLst>
      <p:ext uri="{BB962C8B-B14F-4D97-AF65-F5344CB8AC3E}">
        <p14:creationId xmlns:p14="http://schemas.microsoft.com/office/powerpoint/2010/main" val="6033693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6E0DC25-45AF-4471-DBC5-A133BCD1DA74}"/>
              </a:ext>
            </a:extLst>
          </p:cNvPr>
          <p:cNvSpPr>
            <a:spLocks noGrp="1"/>
          </p:cNvSpPr>
          <p:nvPr>
            <p:ph type="dt" sz="half" idx="10"/>
          </p:nvPr>
        </p:nvSpPr>
        <p:spPr/>
        <p:txBody>
          <a:bodyPr/>
          <a:lstStyle/>
          <a:p>
            <a:fld id="{40143A85-46E2-4D92-AB64-C97F446888AF}" type="datetimeFigureOut">
              <a:rPr lang="en-US" smtClean="0"/>
              <a:t>6/28/2026</a:t>
            </a:fld>
            <a:endParaRPr lang="en-US"/>
          </a:p>
        </p:txBody>
      </p:sp>
      <p:sp>
        <p:nvSpPr>
          <p:cNvPr id="3" name="Footer Placeholder 2">
            <a:extLst>
              <a:ext uri="{FF2B5EF4-FFF2-40B4-BE49-F238E27FC236}">
                <a16:creationId xmlns:a16="http://schemas.microsoft.com/office/drawing/2014/main" id="{CC47B64F-55B4-00A8-87C5-44B3DBF5F7F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FABA495-2BDA-DB80-DB8A-F4E14915D395}"/>
              </a:ext>
            </a:extLst>
          </p:cNvPr>
          <p:cNvSpPr>
            <a:spLocks noGrp="1"/>
          </p:cNvSpPr>
          <p:nvPr>
            <p:ph type="sldNum" sz="quarter" idx="12"/>
          </p:nvPr>
        </p:nvSpPr>
        <p:spPr/>
        <p:txBody>
          <a:bodyPr/>
          <a:lstStyle/>
          <a:p>
            <a:fld id="{D556E32F-0B87-425F-98C2-BF73F053D3D8}" type="slidenum">
              <a:rPr lang="en-US" smtClean="0"/>
              <a:t>‹#›</a:t>
            </a:fld>
            <a:endParaRPr lang="en-US"/>
          </a:p>
        </p:txBody>
      </p:sp>
    </p:spTree>
    <p:extLst>
      <p:ext uri="{BB962C8B-B14F-4D97-AF65-F5344CB8AC3E}">
        <p14:creationId xmlns:p14="http://schemas.microsoft.com/office/powerpoint/2010/main" val="8564837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0DA69-4E41-9038-026B-0ED58FA7838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B0F337D7-4EE5-CE1A-0A69-5701005D1E5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69AE342-A8E2-ED7A-05E0-82469D92CF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94EC44F-B9B5-2A60-6A29-6A4B14790DBA}"/>
              </a:ext>
            </a:extLst>
          </p:cNvPr>
          <p:cNvSpPr>
            <a:spLocks noGrp="1"/>
          </p:cNvSpPr>
          <p:nvPr>
            <p:ph type="dt" sz="half" idx="10"/>
          </p:nvPr>
        </p:nvSpPr>
        <p:spPr/>
        <p:txBody>
          <a:bodyPr/>
          <a:lstStyle/>
          <a:p>
            <a:fld id="{40143A85-46E2-4D92-AB64-C97F446888AF}" type="datetimeFigureOut">
              <a:rPr lang="en-US" smtClean="0"/>
              <a:t>6/28/2026</a:t>
            </a:fld>
            <a:endParaRPr lang="en-US"/>
          </a:p>
        </p:txBody>
      </p:sp>
      <p:sp>
        <p:nvSpPr>
          <p:cNvPr id="6" name="Footer Placeholder 5">
            <a:extLst>
              <a:ext uri="{FF2B5EF4-FFF2-40B4-BE49-F238E27FC236}">
                <a16:creationId xmlns:a16="http://schemas.microsoft.com/office/drawing/2014/main" id="{A74A91BA-05DD-5B30-8E33-14028CCB1FB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D6AE8EE-D2CD-A4F9-434A-50FFCFC3E78D}"/>
              </a:ext>
            </a:extLst>
          </p:cNvPr>
          <p:cNvSpPr>
            <a:spLocks noGrp="1"/>
          </p:cNvSpPr>
          <p:nvPr>
            <p:ph type="sldNum" sz="quarter" idx="12"/>
          </p:nvPr>
        </p:nvSpPr>
        <p:spPr/>
        <p:txBody>
          <a:bodyPr/>
          <a:lstStyle/>
          <a:p>
            <a:fld id="{D556E32F-0B87-425F-98C2-BF73F053D3D8}" type="slidenum">
              <a:rPr lang="en-US" smtClean="0"/>
              <a:t>‹#›</a:t>
            </a:fld>
            <a:endParaRPr lang="en-US"/>
          </a:p>
        </p:txBody>
      </p:sp>
    </p:spTree>
    <p:extLst>
      <p:ext uri="{BB962C8B-B14F-4D97-AF65-F5344CB8AC3E}">
        <p14:creationId xmlns:p14="http://schemas.microsoft.com/office/powerpoint/2010/main" val="9968993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3A543-4053-EC96-CC99-8F34775B75B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8D1E45B-C19E-147D-25CE-9950BA7DAFC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3D61BD6-49E3-163F-6A84-998210E0DD1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73E434C-DDC7-6873-3CE9-8AFFF99C00F0}"/>
              </a:ext>
            </a:extLst>
          </p:cNvPr>
          <p:cNvSpPr>
            <a:spLocks noGrp="1"/>
          </p:cNvSpPr>
          <p:nvPr>
            <p:ph type="dt" sz="half" idx="10"/>
          </p:nvPr>
        </p:nvSpPr>
        <p:spPr/>
        <p:txBody>
          <a:bodyPr/>
          <a:lstStyle/>
          <a:p>
            <a:fld id="{40143A85-46E2-4D92-AB64-C97F446888AF}" type="datetimeFigureOut">
              <a:rPr lang="en-US" smtClean="0"/>
              <a:t>6/28/2026</a:t>
            </a:fld>
            <a:endParaRPr lang="en-US"/>
          </a:p>
        </p:txBody>
      </p:sp>
      <p:sp>
        <p:nvSpPr>
          <p:cNvPr id="6" name="Footer Placeholder 5">
            <a:extLst>
              <a:ext uri="{FF2B5EF4-FFF2-40B4-BE49-F238E27FC236}">
                <a16:creationId xmlns:a16="http://schemas.microsoft.com/office/drawing/2014/main" id="{738508CF-327A-75D9-8C3F-E051BD43C0E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7B606BF-B9E0-3309-667C-39801302DD77}"/>
              </a:ext>
            </a:extLst>
          </p:cNvPr>
          <p:cNvSpPr>
            <a:spLocks noGrp="1"/>
          </p:cNvSpPr>
          <p:nvPr>
            <p:ph type="sldNum" sz="quarter" idx="12"/>
          </p:nvPr>
        </p:nvSpPr>
        <p:spPr/>
        <p:txBody>
          <a:bodyPr/>
          <a:lstStyle/>
          <a:p>
            <a:fld id="{D556E32F-0B87-425F-98C2-BF73F053D3D8}" type="slidenum">
              <a:rPr lang="en-US" smtClean="0"/>
              <a:t>‹#›</a:t>
            </a:fld>
            <a:endParaRPr lang="en-US"/>
          </a:p>
        </p:txBody>
      </p:sp>
    </p:spTree>
    <p:extLst>
      <p:ext uri="{BB962C8B-B14F-4D97-AF65-F5344CB8AC3E}">
        <p14:creationId xmlns:p14="http://schemas.microsoft.com/office/powerpoint/2010/main" val="14613718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2A25C4-7C4D-8CA6-68EA-01E4B959E55C}"/>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D14275E-B1EC-7D01-412B-3767A292FF9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BB9D11E-EABD-7A3E-6409-F48CD98C5831}"/>
              </a:ext>
            </a:extLst>
          </p:cNvPr>
          <p:cNvSpPr>
            <a:spLocks noGrp="1"/>
          </p:cNvSpPr>
          <p:nvPr>
            <p:ph type="dt" sz="half" idx="10"/>
          </p:nvPr>
        </p:nvSpPr>
        <p:spPr/>
        <p:txBody>
          <a:bodyPr/>
          <a:lstStyle/>
          <a:p>
            <a:fld id="{40143A85-46E2-4D92-AB64-C97F446888AF}" type="datetimeFigureOut">
              <a:rPr lang="en-US" smtClean="0"/>
              <a:t>6/28/2026</a:t>
            </a:fld>
            <a:endParaRPr lang="en-US"/>
          </a:p>
        </p:txBody>
      </p:sp>
      <p:sp>
        <p:nvSpPr>
          <p:cNvPr id="5" name="Footer Placeholder 4">
            <a:extLst>
              <a:ext uri="{FF2B5EF4-FFF2-40B4-BE49-F238E27FC236}">
                <a16:creationId xmlns:a16="http://schemas.microsoft.com/office/drawing/2014/main" id="{B1AACFDC-1EFE-686F-D682-2B391F75D9B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342C59-BC36-BA52-3B2C-EEA0D59DDB67}"/>
              </a:ext>
            </a:extLst>
          </p:cNvPr>
          <p:cNvSpPr>
            <a:spLocks noGrp="1"/>
          </p:cNvSpPr>
          <p:nvPr>
            <p:ph type="sldNum" sz="quarter" idx="12"/>
          </p:nvPr>
        </p:nvSpPr>
        <p:spPr/>
        <p:txBody>
          <a:bodyPr/>
          <a:lstStyle/>
          <a:p>
            <a:fld id="{D556E32F-0B87-425F-98C2-BF73F053D3D8}" type="slidenum">
              <a:rPr lang="en-US" smtClean="0"/>
              <a:t>‹#›</a:t>
            </a:fld>
            <a:endParaRPr lang="en-US"/>
          </a:p>
        </p:txBody>
      </p:sp>
    </p:spTree>
    <p:extLst>
      <p:ext uri="{BB962C8B-B14F-4D97-AF65-F5344CB8AC3E}">
        <p14:creationId xmlns:p14="http://schemas.microsoft.com/office/powerpoint/2010/main" val="22663407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7B18570-AC49-94EB-D886-1B2C86167CE4}"/>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1193A72-5893-46BC-90E6-6376392CD04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A96DA5A-238C-DAD0-19E4-057389BD802B}"/>
              </a:ext>
            </a:extLst>
          </p:cNvPr>
          <p:cNvSpPr>
            <a:spLocks noGrp="1"/>
          </p:cNvSpPr>
          <p:nvPr>
            <p:ph type="dt" sz="half" idx="10"/>
          </p:nvPr>
        </p:nvSpPr>
        <p:spPr/>
        <p:txBody>
          <a:bodyPr/>
          <a:lstStyle/>
          <a:p>
            <a:fld id="{40143A85-46E2-4D92-AB64-C97F446888AF}" type="datetimeFigureOut">
              <a:rPr lang="en-US" smtClean="0"/>
              <a:t>6/28/2026</a:t>
            </a:fld>
            <a:endParaRPr lang="en-US"/>
          </a:p>
        </p:txBody>
      </p:sp>
      <p:sp>
        <p:nvSpPr>
          <p:cNvPr id="5" name="Footer Placeholder 4">
            <a:extLst>
              <a:ext uri="{FF2B5EF4-FFF2-40B4-BE49-F238E27FC236}">
                <a16:creationId xmlns:a16="http://schemas.microsoft.com/office/drawing/2014/main" id="{BD79FA2E-939B-FA05-B905-4E8AEFFB7DD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6C3616-9FC9-B16F-901F-7218118DBBA9}"/>
              </a:ext>
            </a:extLst>
          </p:cNvPr>
          <p:cNvSpPr>
            <a:spLocks noGrp="1"/>
          </p:cNvSpPr>
          <p:nvPr>
            <p:ph type="sldNum" sz="quarter" idx="12"/>
          </p:nvPr>
        </p:nvSpPr>
        <p:spPr/>
        <p:txBody>
          <a:bodyPr/>
          <a:lstStyle/>
          <a:p>
            <a:fld id="{D556E32F-0B87-425F-98C2-BF73F053D3D8}" type="slidenum">
              <a:rPr lang="en-US" smtClean="0"/>
              <a:t>‹#›</a:t>
            </a:fld>
            <a:endParaRPr lang="en-US"/>
          </a:p>
        </p:txBody>
      </p:sp>
    </p:spTree>
    <p:extLst>
      <p:ext uri="{BB962C8B-B14F-4D97-AF65-F5344CB8AC3E}">
        <p14:creationId xmlns:p14="http://schemas.microsoft.com/office/powerpoint/2010/main" val="11969470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BE63CB7-05B3-9750-9570-A5574710F03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DA164F5-CEC4-4052-B9C5-133CC30EDD7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B270D1F-C649-0475-9FBB-D469D1D0491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0143A85-46E2-4D92-AB64-C97F446888AF}" type="datetimeFigureOut">
              <a:rPr lang="en-US" smtClean="0"/>
              <a:t>6/28/2026</a:t>
            </a:fld>
            <a:endParaRPr lang="en-US"/>
          </a:p>
        </p:txBody>
      </p:sp>
      <p:sp>
        <p:nvSpPr>
          <p:cNvPr id="5" name="Footer Placeholder 4">
            <a:extLst>
              <a:ext uri="{FF2B5EF4-FFF2-40B4-BE49-F238E27FC236}">
                <a16:creationId xmlns:a16="http://schemas.microsoft.com/office/drawing/2014/main" id="{FD06EA99-26F6-B7F4-D0CC-BA3985A159E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B5415AF0-403E-AE54-CFFD-FD0F786790B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556E32F-0B87-425F-98C2-BF73F053D3D8}" type="slidenum">
              <a:rPr lang="en-US" smtClean="0"/>
              <a:t>‹#›</a:t>
            </a:fld>
            <a:endParaRPr lang="en-US"/>
          </a:p>
        </p:txBody>
      </p:sp>
    </p:spTree>
    <p:extLst>
      <p:ext uri="{BB962C8B-B14F-4D97-AF65-F5344CB8AC3E}">
        <p14:creationId xmlns:p14="http://schemas.microsoft.com/office/powerpoint/2010/main" val="362944503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hyperlink" Target="https://www.bachilleratocinefilo.com/2017/05/the-miracle-worker-1962-arthur-penn.html" TargetMode="External"/><Relationship Id="rId5" Type="http://schemas.openxmlformats.org/officeDocument/2006/relationships/image" Target="../media/image3.jp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4BF7CF4-42AC-7B08-E13D-4F41CF403A8A}"/>
              </a:ext>
            </a:extLst>
          </p:cNvPr>
          <p:cNvSpPr txBox="1"/>
          <p:nvPr/>
        </p:nvSpPr>
        <p:spPr>
          <a:xfrm>
            <a:off x="1407202" y="0"/>
            <a:ext cx="9377596" cy="528350"/>
          </a:xfrm>
          <a:prstGeom prst="rect">
            <a:avLst/>
          </a:prstGeom>
          <a:solidFill>
            <a:schemeClr val="accent2">
              <a:lumMod val="60000"/>
              <a:lumOff val="40000"/>
            </a:schemeClr>
          </a:solidFill>
          <a:ln>
            <a:solidFill>
              <a:schemeClr val="tx1"/>
            </a:solidFill>
          </a:ln>
        </p:spPr>
        <p:txBody>
          <a:bodyPr wrap="square">
            <a:spAutoFit/>
          </a:bodyPr>
          <a:lstStyle/>
          <a:p>
            <a:pPr algn="ctr">
              <a:lnSpc>
                <a:spcPts val="3400"/>
              </a:lnSpc>
            </a:pPr>
            <a:r>
              <a:rPr lang="en-US" sz="3200" b="1" dirty="0">
                <a:latin typeface="Times New Roman" panose="02020603050405020304" pitchFamily="18" charset="0"/>
                <a:cs typeface="Times New Roman" panose="02020603050405020304" pitchFamily="18" charset="0"/>
              </a:rPr>
              <a:t>Leading Group Projects with Emotional Intelligence</a:t>
            </a:r>
          </a:p>
        </p:txBody>
      </p:sp>
      <p:sp>
        <p:nvSpPr>
          <p:cNvPr id="5" name="TextBox 4">
            <a:extLst>
              <a:ext uri="{FF2B5EF4-FFF2-40B4-BE49-F238E27FC236}">
                <a16:creationId xmlns:a16="http://schemas.microsoft.com/office/drawing/2014/main" id="{DF01335F-5FCC-E479-7A16-38A70333E381}"/>
              </a:ext>
            </a:extLst>
          </p:cNvPr>
          <p:cNvSpPr txBox="1"/>
          <p:nvPr/>
        </p:nvSpPr>
        <p:spPr>
          <a:xfrm>
            <a:off x="0" y="579845"/>
            <a:ext cx="2935572" cy="1839414"/>
          </a:xfrm>
          <a:prstGeom prst="rect">
            <a:avLst/>
          </a:prstGeom>
          <a:solidFill>
            <a:schemeClr val="accent4">
              <a:lumMod val="60000"/>
              <a:lumOff val="40000"/>
            </a:schemeClr>
          </a:solidFill>
          <a:ln>
            <a:solidFill>
              <a:schemeClr val="tx1"/>
            </a:solidFill>
          </a:ln>
        </p:spPr>
        <p:txBody>
          <a:bodyPr wrap="square">
            <a:spAutoFit/>
          </a:bodyPr>
          <a:lstStyle/>
          <a:p>
            <a:pPr marL="0" marR="0" algn="ctr">
              <a:spcBef>
                <a:spcPts val="1200"/>
              </a:spcBef>
              <a:buNone/>
            </a:pPr>
            <a:r>
              <a:rPr lang="en-GB" sz="1600" b="1" kern="100" dirty="0">
                <a:effectLst/>
                <a:latin typeface="Times New Roman" panose="02020603050405020304" pitchFamily="18" charset="0"/>
                <a:ea typeface="Times New Roman" panose="02020603050405020304" pitchFamily="18" charset="0"/>
                <a:cs typeface="Times New Roman" panose="02020603050405020304" pitchFamily="18" charset="0"/>
              </a:rPr>
              <a:t>Introduction</a:t>
            </a:r>
            <a:endParaRPr lang="en-US" sz="1600" b="1"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ts val="1300"/>
              </a:lnSpc>
              <a:buNone/>
            </a:pP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Emotional intelligence (EI) can be defined as the understanding and management of internal feelings. This skill in group projects helps to keep team members happy without affecting focus (</a:t>
            </a:r>
            <a:r>
              <a:rPr lang="en-GB" sz="1400" kern="100" dirty="0" err="1">
                <a:effectLst/>
                <a:latin typeface="Times New Roman" panose="02020603050405020304" pitchFamily="18" charset="0"/>
                <a:ea typeface="Calibri" panose="020F0502020204030204" pitchFamily="34" charset="0"/>
                <a:cs typeface="Times New Roman" panose="02020603050405020304" pitchFamily="18" charset="0"/>
              </a:rPr>
              <a:t>Gkintoni</a:t>
            </a: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 et al, 2025). Having higher EI allows the students to remain calm, resolve conflicts and finish their shared work successfully.</a:t>
            </a:r>
            <a:endParaRPr lang="en-US" sz="14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8" name="Picture 7">
            <a:extLst>
              <a:ext uri="{FF2B5EF4-FFF2-40B4-BE49-F238E27FC236}">
                <a16:creationId xmlns:a16="http://schemas.microsoft.com/office/drawing/2014/main" id="{F7F89DF8-3376-5951-48A8-AA98D5BA3428}"/>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2977217" y="591625"/>
            <a:ext cx="3511227" cy="1827634"/>
          </a:xfrm>
          <a:prstGeom prst="rect">
            <a:avLst/>
          </a:prstGeom>
          <a:ln>
            <a:solidFill>
              <a:schemeClr val="tx1"/>
            </a:solidFill>
          </a:ln>
        </p:spPr>
      </p:pic>
      <p:pic>
        <p:nvPicPr>
          <p:cNvPr id="11" name="Picture 10">
            <a:extLst>
              <a:ext uri="{FF2B5EF4-FFF2-40B4-BE49-F238E27FC236}">
                <a16:creationId xmlns:a16="http://schemas.microsoft.com/office/drawing/2014/main" id="{41B71F71-3AFB-3D02-25FF-6EA63F940087}"/>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4141083" y="2486854"/>
            <a:ext cx="2347361" cy="2483252"/>
          </a:xfrm>
          <a:prstGeom prst="rect">
            <a:avLst/>
          </a:prstGeom>
          <a:ln>
            <a:solidFill>
              <a:schemeClr val="tx1"/>
            </a:solidFill>
          </a:ln>
        </p:spPr>
      </p:pic>
      <p:sp>
        <p:nvSpPr>
          <p:cNvPr id="15" name="TextBox 14">
            <a:extLst>
              <a:ext uri="{FF2B5EF4-FFF2-40B4-BE49-F238E27FC236}">
                <a16:creationId xmlns:a16="http://schemas.microsoft.com/office/drawing/2014/main" id="{386EEA0D-05EC-A71D-863B-A7F9773864CF}"/>
              </a:ext>
            </a:extLst>
          </p:cNvPr>
          <p:cNvSpPr txBox="1"/>
          <p:nvPr/>
        </p:nvSpPr>
        <p:spPr>
          <a:xfrm>
            <a:off x="0" y="2441128"/>
            <a:ext cx="4078705" cy="2775568"/>
          </a:xfrm>
          <a:prstGeom prst="rect">
            <a:avLst/>
          </a:prstGeom>
          <a:solidFill>
            <a:schemeClr val="accent6">
              <a:lumMod val="60000"/>
              <a:lumOff val="40000"/>
            </a:schemeClr>
          </a:solidFill>
          <a:ln>
            <a:solidFill>
              <a:schemeClr val="tx1"/>
            </a:solidFill>
          </a:ln>
        </p:spPr>
        <p:txBody>
          <a:bodyPr wrap="square">
            <a:spAutoFit/>
          </a:bodyPr>
          <a:lstStyle/>
          <a:p>
            <a:pPr marL="0" marR="0" algn="ctr">
              <a:spcAft>
                <a:spcPts val="800"/>
              </a:spcAft>
              <a:buNone/>
            </a:pPr>
            <a:r>
              <a:rPr lang="en-GB" sz="1600" b="1" kern="100" dirty="0">
                <a:effectLst/>
                <a:latin typeface="Times New Roman" panose="02020603050405020304" pitchFamily="18" charset="0"/>
                <a:ea typeface="Calibri" panose="020F0502020204030204" pitchFamily="34" charset="0"/>
                <a:cs typeface="Times New Roman" panose="02020603050405020304" pitchFamily="18" charset="0"/>
              </a:rPr>
              <a:t>EI in Teamwork</a:t>
            </a:r>
            <a:endParaRPr lang="en-US" sz="1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171450" marR="0" indent="-171450" algn="just">
              <a:lnSpc>
                <a:spcPts val="1300"/>
              </a:lnSpc>
              <a:buFont typeface="Wingdings" panose="05000000000000000000" pitchFamily="2" charset="2"/>
              <a:buChar char="q"/>
            </a:pP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Self-awareness enables the students to understand their own stress levels during deadlines while self-regulation prevents them from reacting angrily during negative feedback.</a:t>
            </a:r>
            <a:endParaRPr lang="en-US" sz="14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171450" marR="0" indent="-171450" algn="just">
              <a:lnSpc>
                <a:spcPts val="1300"/>
              </a:lnSpc>
              <a:buFont typeface="Wingdings" panose="05000000000000000000" pitchFamily="2" charset="2"/>
              <a:buChar char="q"/>
            </a:pP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Internal motivation compels anyone to perform good quality work without constant supervision.</a:t>
            </a:r>
            <a:endParaRPr lang="en-US" sz="14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171450" marR="0" indent="-171450" algn="just">
              <a:lnSpc>
                <a:spcPts val="1300"/>
              </a:lnSpc>
              <a:buFont typeface="Wingdings" panose="05000000000000000000" pitchFamily="2" charset="2"/>
              <a:buChar char="q"/>
            </a:pP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Empathy further allows them to understand someone’s struggles and strong social skills help to resolve disagreements before any argument affects team dynamic.</a:t>
            </a:r>
            <a:endParaRPr lang="en-US" sz="14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171450" marR="0" indent="-171450" algn="just">
              <a:lnSpc>
                <a:spcPts val="1300"/>
              </a:lnSpc>
              <a:buFont typeface="Wingdings" panose="05000000000000000000" pitchFamily="2" charset="2"/>
              <a:buChar char="q"/>
            </a:pP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Older ones may prefer structured communication through formal meetings.</a:t>
            </a:r>
            <a:endParaRPr lang="en-US" sz="14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171450" marR="0" indent="-171450" algn="just">
              <a:lnSpc>
                <a:spcPts val="1300"/>
              </a:lnSpc>
              <a:buFont typeface="Wingdings" panose="05000000000000000000" pitchFamily="2" charset="2"/>
              <a:buChar char="q"/>
            </a:pP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Meanwhile, younger students focus more on instant messaging and flexible schedules.</a:t>
            </a:r>
            <a:endParaRPr lang="en-US" sz="14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17" name="TextBox 16">
            <a:extLst>
              <a:ext uri="{FF2B5EF4-FFF2-40B4-BE49-F238E27FC236}">
                <a16:creationId xmlns:a16="http://schemas.microsoft.com/office/drawing/2014/main" id="{C92D21C5-EE32-73B3-0B70-238B86E7A553}"/>
              </a:ext>
            </a:extLst>
          </p:cNvPr>
          <p:cNvSpPr txBox="1"/>
          <p:nvPr/>
        </p:nvSpPr>
        <p:spPr>
          <a:xfrm>
            <a:off x="6550822" y="591625"/>
            <a:ext cx="5641178" cy="2275431"/>
          </a:xfrm>
          <a:prstGeom prst="rect">
            <a:avLst/>
          </a:prstGeom>
          <a:solidFill>
            <a:schemeClr val="accent3">
              <a:lumMod val="60000"/>
              <a:lumOff val="40000"/>
            </a:schemeClr>
          </a:solidFill>
          <a:ln>
            <a:solidFill>
              <a:schemeClr val="tx1"/>
            </a:solidFill>
          </a:ln>
        </p:spPr>
        <p:txBody>
          <a:bodyPr wrap="square">
            <a:spAutoFit/>
          </a:bodyPr>
          <a:lstStyle/>
          <a:p>
            <a:pPr marL="0" marR="0" algn="ctr">
              <a:spcAft>
                <a:spcPts val="800"/>
              </a:spcAft>
              <a:buNone/>
            </a:pPr>
            <a:r>
              <a:rPr lang="en-GB" sz="1600" b="1" kern="100" dirty="0">
                <a:effectLst/>
                <a:latin typeface="Times New Roman" panose="02020603050405020304" pitchFamily="18" charset="0"/>
                <a:ea typeface="Calibri" panose="020F0502020204030204" pitchFamily="34" charset="0"/>
                <a:cs typeface="Times New Roman" panose="02020603050405020304" pitchFamily="18" charset="0"/>
              </a:rPr>
              <a:t>Managing Own Emotions</a:t>
            </a:r>
            <a:endParaRPr lang="en-US" sz="1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171450" marR="0" indent="-171450" algn="just">
              <a:lnSpc>
                <a:spcPts val="1300"/>
              </a:lnSpc>
              <a:buFont typeface="Wingdings" panose="05000000000000000000" pitchFamily="2" charset="2"/>
              <a:buChar char="Ø"/>
            </a:pP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Mindfulness allows people to understand frustration early on after perceiving emotions accurately.</a:t>
            </a:r>
            <a:endParaRPr lang="en-US" sz="14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171450" marR="0" indent="-171450" algn="just">
              <a:lnSpc>
                <a:spcPts val="1300"/>
              </a:lnSpc>
              <a:buFont typeface="Wingdings" panose="05000000000000000000" pitchFamily="2" charset="2"/>
              <a:buChar char="Ø"/>
            </a:pP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Implementing stress management techniques such as deep breathing decreases anxiety levels instantly.</a:t>
            </a:r>
            <a:endParaRPr lang="en-US" sz="14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171450" marR="0" indent="-171450" algn="just">
              <a:lnSpc>
                <a:spcPts val="1300"/>
              </a:lnSpc>
              <a:buFont typeface="Wingdings" panose="05000000000000000000" pitchFamily="2" charset="2"/>
              <a:buChar char="Ø"/>
            </a:pP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Pausing before reacting gives people sufficient mental space to choose a helpful response instead of starting an argument (Brackett, et al., 2026).</a:t>
            </a:r>
            <a:endParaRPr lang="en-US" sz="14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171450" marR="0" indent="-171450" algn="just">
              <a:lnSpc>
                <a:spcPts val="1300"/>
              </a:lnSpc>
              <a:buFont typeface="Wingdings" panose="05000000000000000000" pitchFamily="2" charset="2"/>
              <a:buChar char="Ø"/>
            </a:pP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Older students often contribute valuable experience in face-to-face conflict resolution</a:t>
            </a:r>
            <a:endParaRPr lang="en-US" sz="14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171450" marR="0" indent="-171450" algn="just">
              <a:lnSpc>
                <a:spcPts val="1300"/>
              </a:lnSpc>
              <a:buFont typeface="Wingdings" panose="05000000000000000000" pitchFamily="2" charset="2"/>
              <a:buChar char="Ø"/>
            </a:pP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they may face issues to handle the fast-paced stress of digital platforms.</a:t>
            </a:r>
            <a:endParaRPr lang="en-US" sz="14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171450" marR="0" indent="-171450" algn="just">
              <a:lnSpc>
                <a:spcPts val="1300"/>
              </a:lnSpc>
              <a:buFont typeface="Wingdings" panose="05000000000000000000" pitchFamily="2" charset="2"/>
              <a:buChar char="Ø"/>
            </a:pP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Younger students easily manage online communication tools but can struggle to read emotional cues without visual text.</a:t>
            </a:r>
            <a:endParaRPr lang="en-US" sz="14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21" name="TextBox 20">
            <a:extLst>
              <a:ext uri="{FF2B5EF4-FFF2-40B4-BE49-F238E27FC236}">
                <a16:creationId xmlns:a16="http://schemas.microsoft.com/office/drawing/2014/main" id="{7343A201-7A11-FBC8-29A0-037AE8E6C211}"/>
              </a:ext>
            </a:extLst>
          </p:cNvPr>
          <p:cNvSpPr txBox="1"/>
          <p:nvPr/>
        </p:nvSpPr>
        <p:spPr>
          <a:xfrm>
            <a:off x="6550822" y="2930331"/>
            <a:ext cx="5641176" cy="1275157"/>
          </a:xfrm>
          <a:prstGeom prst="rect">
            <a:avLst/>
          </a:prstGeom>
          <a:solidFill>
            <a:schemeClr val="accent4">
              <a:lumMod val="40000"/>
              <a:lumOff val="60000"/>
            </a:schemeClr>
          </a:solidFill>
          <a:ln>
            <a:solidFill>
              <a:schemeClr val="tx1"/>
            </a:solidFill>
          </a:ln>
        </p:spPr>
        <p:txBody>
          <a:bodyPr wrap="square">
            <a:spAutoFit/>
          </a:bodyPr>
          <a:lstStyle/>
          <a:p>
            <a:pPr marL="0" marR="0" algn="ctr">
              <a:spcAft>
                <a:spcPts val="800"/>
              </a:spcAft>
              <a:buNone/>
            </a:pPr>
            <a:r>
              <a:rPr lang="en-GB" sz="1600" b="1" kern="100" dirty="0">
                <a:effectLst/>
                <a:latin typeface="Times New Roman" panose="02020603050405020304" pitchFamily="18" charset="0"/>
                <a:ea typeface="Calibri" panose="020F0502020204030204" pitchFamily="34" charset="0"/>
                <a:cs typeface="Times New Roman" panose="02020603050405020304" pitchFamily="18" charset="0"/>
              </a:rPr>
              <a:t>Method / Reflection</a:t>
            </a:r>
            <a:endParaRPr lang="en-US" sz="1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171450" marR="0" indent="-171450" algn="just">
              <a:lnSpc>
                <a:spcPts val="1300"/>
              </a:lnSpc>
              <a:buFont typeface="Courier New" panose="02070309020205020404" pitchFamily="49" charset="0"/>
              <a:buChar char="o"/>
            </a:pP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Firstly, I have examined my own personal experiences during recent college sessions.</a:t>
            </a:r>
            <a:endParaRPr lang="en-US" sz="14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171450" marR="0" indent="-171450" algn="just">
              <a:lnSpc>
                <a:spcPts val="1300"/>
              </a:lnSpc>
              <a:buFont typeface="Courier New" panose="02070309020205020404" pitchFamily="49" charset="0"/>
              <a:buChar char="o"/>
            </a:pP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Academic journals have been helpful to find proven information about EI.</a:t>
            </a:r>
            <a:endParaRPr lang="en-US" sz="14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171450" marR="0" indent="-171450" algn="just">
              <a:lnSpc>
                <a:spcPts val="1300"/>
              </a:lnSpc>
              <a:buFont typeface="Courier New" panose="02070309020205020404" pitchFamily="49" charset="0"/>
              <a:buChar char="o"/>
            </a:pP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Throughout this time, I have seen how different generations interact online and offline to understand their unique communication styles.</a:t>
            </a:r>
            <a:endParaRPr lang="en-US" sz="14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23" name="TextBox 22">
            <a:extLst>
              <a:ext uri="{FF2B5EF4-FFF2-40B4-BE49-F238E27FC236}">
                <a16:creationId xmlns:a16="http://schemas.microsoft.com/office/drawing/2014/main" id="{A960EE51-BF74-F1A9-08A6-2F6A7259B1B1}"/>
              </a:ext>
            </a:extLst>
          </p:cNvPr>
          <p:cNvSpPr txBox="1"/>
          <p:nvPr/>
        </p:nvSpPr>
        <p:spPr>
          <a:xfrm>
            <a:off x="80865" y="5246568"/>
            <a:ext cx="4241224" cy="1510093"/>
          </a:xfrm>
          <a:prstGeom prst="rect">
            <a:avLst/>
          </a:prstGeom>
          <a:solidFill>
            <a:schemeClr val="accent1">
              <a:lumMod val="20000"/>
              <a:lumOff val="80000"/>
            </a:schemeClr>
          </a:solidFill>
          <a:ln>
            <a:solidFill>
              <a:schemeClr val="tx1"/>
            </a:solidFill>
          </a:ln>
        </p:spPr>
        <p:txBody>
          <a:bodyPr wrap="square">
            <a:spAutoFit/>
          </a:bodyPr>
          <a:lstStyle/>
          <a:p>
            <a:pPr marL="0" marR="0" algn="ctr">
              <a:spcBef>
                <a:spcPts val="1200"/>
              </a:spcBef>
              <a:buNone/>
            </a:pPr>
            <a:r>
              <a:rPr lang="en-GB" sz="1600" b="1" kern="100" dirty="0">
                <a:effectLst/>
                <a:latin typeface="Times New Roman" panose="02020603050405020304" pitchFamily="18" charset="0"/>
                <a:ea typeface="Times New Roman" panose="02020603050405020304" pitchFamily="18" charset="0"/>
                <a:cs typeface="Times New Roman" panose="02020603050405020304" pitchFamily="18" charset="0"/>
              </a:rPr>
              <a:t>Conclusion / Recommendations </a:t>
            </a:r>
            <a:endParaRPr lang="en-US" sz="1600" b="1"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ts val="1300"/>
              </a:lnSpc>
              <a:buNone/>
            </a:pPr>
            <a:r>
              <a:rPr lang="en-GB" sz="1400" dirty="0">
                <a:effectLst/>
                <a:latin typeface="Times New Roman" panose="02020603050405020304" pitchFamily="18" charset="0"/>
                <a:ea typeface="Calibri" panose="020F0502020204030204" pitchFamily="34" charset="0"/>
              </a:rPr>
              <a:t>The above section has briefly shed light on the importance of EI in group project success. Knowledge has been gained where self-awareness, active listening and respecting generational differences decreases stress and builds trust. Students should pause before reacting to criticism, validate their teammates' hard work and use open communication for improvements. </a:t>
            </a:r>
            <a:endParaRPr lang="en-US" sz="1400" dirty="0"/>
          </a:p>
        </p:txBody>
      </p:sp>
      <p:sp>
        <p:nvSpPr>
          <p:cNvPr id="27" name="TextBox 26">
            <a:extLst>
              <a:ext uri="{FF2B5EF4-FFF2-40B4-BE49-F238E27FC236}">
                <a16:creationId xmlns:a16="http://schemas.microsoft.com/office/drawing/2014/main" id="{964A8DFB-7A66-81B6-B243-10F5232A0F4C}"/>
              </a:ext>
            </a:extLst>
          </p:cNvPr>
          <p:cNvSpPr txBox="1"/>
          <p:nvPr/>
        </p:nvSpPr>
        <p:spPr>
          <a:xfrm>
            <a:off x="4645037" y="5246568"/>
            <a:ext cx="3811570" cy="1484702"/>
          </a:xfrm>
          <a:prstGeom prst="rect">
            <a:avLst/>
          </a:prstGeom>
          <a:solidFill>
            <a:schemeClr val="accent6">
              <a:lumMod val="20000"/>
              <a:lumOff val="80000"/>
            </a:schemeClr>
          </a:solidFill>
          <a:ln>
            <a:solidFill>
              <a:schemeClr val="tx1"/>
            </a:solidFill>
          </a:ln>
        </p:spPr>
        <p:txBody>
          <a:bodyPr wrap="square">
            <a:spAutoFit/>
          </a:bodyPr>
          <a:lstStyle/>
          <a:p>
            <a:pPr marL="0" marR="0" algn="ctr">
              <a:spcBef>
                <a:spcPts val="1200"/>
              </a:spcBef>
              <a:buNone/>
            </a:pPr>
            <a:r>
              <a:rPr lang="en-GB" sz="1600" b="1" kern="100" dirty="0">
                <a:effectLst/>
                <a:latin typeface="Times New Roman" panose="02020603050405020304" pitchFamily="18" charset="0"/>
                <a:ea typeface="Times New Roman" panose="02020603050405020304" pitchFamily="18" charset="0"/>
                <a:cs typeface="Times New Roman" panose="02020603050405020304" pitchFamily="18" charset="0"/>
              </a:rPr>
              <a:t>References</a:t>
            </a:r>
            <a:endParaRPr lang="en-US" sz="1600" b="1"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171450" marR="0" indent="-171450" algn="just">
              <a:lnSpc>
                <a:spcPts val="1000"/>
              </a:lnSpc>
              <a:buFont typeface="Wingdings" panose="05000000000000000000" pitchFamily="2" charset="2"/>
              <a:buChar char="§"/>
            </a:pPr>
            <a:r>
              <a:rPr lang="en-GB" sz="800" kern="100" dirty="0">
                <a:effectLst/>
                <a:latin typeface="Times New Roman" panose="02020603050405020304" pitchFamily="18" charset="0"/>
                <a:ea typeface="Calibri" panose="020F0502020204030204" pitchFamily="34" charset="0"/>
                <a:cs typeface="Times New Roman" panose="02020603050405020304" pitchFamily="18" charset="0"/>
              </a:rPr>
              <a:t>Brackett, M., Delaney, S. &amp; Salovey, P., (2026). </a:t>
            </a:r>
            <a:r>
              <a:rPr lang="en-GB" sz="800" i="1" kern="100" dirty="0">
                <a:effectLst/>
                <a:latin typeface="Times New Roman" panose="02020603050405020304" pitchFamily="18" charset="0"/>
                <a:ea typeface="Calibri" panose="020F0502020204030204" pitchFamily="34" charset="0"/>
                <a:cs typeface="Times New Roman" panose="02020603050405020304" pitchFamily="18" charset="0"/>
              </a:rPr>
              <a:t>Emotional Intelligence</a:t>
            </a:r>
            <a:r>
              <a:rPr lang="en-GB" sz="800" kern="100" dirty="0">
                <a:effectLst/>
                <a:latin typeface="Times New Roman" panose="02020603050405020304" pitchFamily="18" charset="0"/>
                <a:ea typeface="Calibri" panose="020F0502020204030204" pitchFamily="34" charset="0"/>
                <a:cs typeface="Times New Roman" panose="02020603050405020304" pitchFamily="18" charset="0"/>
              </a:rPr>
              <a:t>. [Online]Available at: https://nobaproject.com/modules/emotional-intelligence [Accessed 21 June 2026].</a:t>
            </a:r>
            <a:endParaRPr lang="en-US" sz="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171450" marR="0" indent="-171450" algn="just">
              <a:lnSpc>
                <a:spcPts val="1000"/>
              </a:lnSpc>
              <a:buFont typeface="Wingdings" panose="05000000000000000000" pitchFamily="2" charset="2"/>
              <a:buChar char="§"/>
            </a:pP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Brewer, B.M. and Phillippe, A., (2022). Comprehending character: Unlocking the potential of perspective‐taking.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The Reading Teacher</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75(6), pp.755-761.</a:t>
            </a:r>
          </a:p>
          <a:p>
            <a:pPr marL="171450" marR="0" indent="-171450" algn="just">
              <a:lnSpc>
                <a:spcPts val="1000"/>
              </a:lnSpc>
              <a:buFont typeface="Wingdings" panose="05000000000000000000" pitchFamily="2" charset="2"/>
              <a:buChar char="§"/>
            </a:pPr>
            <a:r>
              <a:rPr lang="en-GB" sz="800" kern="100" dirty="0" err="1">
                <a:effectLst/>
                <a:latin typeface="Times New Roman" panose="02020603050405020304" pitchFamily="18" charset="0"/>
                <a:ea typeface="Calibri" panose="020F0502020204030204" pitchFamily="34" charset="0"/>
                <a:cs typeface="Times New Roman" panose="02020603050405020304" pitchFamily="18" charset="0"/>
              </a:rPr>
              <a:t>Danielgolemanemotionalintelligence</a:t>
            </a:r>
            <a:r>
              <a:rPr lang="en-GB" sz="800" kern="100" dirty="0">
                <a:effectLst/>
                <a:latin typeface="Times New Roman" panose="02020603050405020304" pitchFamily="18" charset="0"/>
                <a:ea typeface="Calibri" panose="020F0502020204030204" pitchFamily="34" charset="0"/>
                <a:cs typeface="Times New Roman" panose="02020603050405020304" pitchFamily="18" charset="0"/>
              </a:rPr>
              <a:t>, (2025). </a:t>
            </a:r>
            <a:r>
              <a:rPr lang="en-GB" sz="800" i="1" kern="100" dirty="0">
                <a:effectLst/>
                <a:latin typeface="Times New Roman" panose="02020603050405020304" pitchFamily="18" charset="0"/>
                <a:ea typeface="Calibri" panose="020F0502020204030204" pitchFamily="34" charset="0"/>
                <a:cs typeface="Times New Roman" panose="02020603050405020304" pitchFamily="18" charset="0"/>
              </a:rPr>
              <a:t>EI Overview: The Four Domains and Twelve Competencies.</a:t>
            </a:r>
            <a:r>
              <a:rPr lang="en-GB" sz="800" kern="100" dirty="0">
                <a:effectLst/>
                <a:latin typeface="Times New Roman" panose="02020603050405020304" pitchFamily="18" charset="0"/>
                <a:ea typeface="Calibri" panose="020F0502020204030204" pitchFamily="34" charset="0"/>
                <a:cs typeface="Times New Roman" panose="02020603050405020304" pitchFamily="18" charset="0"/>
              </a:rPr>
              <a:t> [Online]Available at: https://danielgolemanemotionalintelligence.com/ei-overview-the-four-domains-and-twelve-competencies/ [Accessed 20 June 2026].</a:t>
            </a:r>
            <a:endParaRPr lang="en-US" sz="8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29" name="TextBox 28">
            <a:extLst>
              <a:ext uri="{FF2B5EF4-FFF2-40B4-BE49-F238E27FC236}">
                <a16:creationId xmlns:a16="http://schemas.microsoft.com/office/drawing/2014/main" id="{1235236D-A50F-10F3-E70C-976C8EE894A9}"/>
              </a:ext>
            </a:extLst>
          </p:cNvPr>
          <p:cNvSpPr txBox="1"/>
          <p:nvPr/>
        </p:nvSpPr>
        <p:spPr>
          <a:xfrm>
            <a:off x="5179113" y="2180359"/>
            <a:ext cx="1309330" cy="230832"/>
          </a:xfrm>
          <a:prstGeom prst="rect">
            <a:avLst/>
          </a:prstGeom>
          <a:noFill/>
        </p:spPr>
        <p:txBody>
          <a:bodyPr wrap="square">
            <a:spAutoFit/>
          </a:bodyPr>
          <a:lstStyle/>
          <a:p>
            <a:pPr algn="ctr"/>
            <a:r>
              <a:rPr lang="en-GB" sz="900" dirty="0">
                <a:effectLst/>
                <a:latin typeface="Times New Roman" panose="02020603050405020304" pitchFamily="18" charset="0"/>
                <a:ea typeface="Calibri" panose="020F0502020204030204" pitchFamily="34" charset="0"/>
              </a:rPr>
              <a:t>(</a:t>
            </a:r>
            <a:r>
              <a:rPr lang="en-GB" sz="900" dirty="0" err="1">
                <a:effectLst/>
                <a:latin typeface="Times New Roman" panose="02020603050405020304" pitchFamily="18" charset="0"/>
                <a:ea typeface="Calibri" panose="020F0502020204030204" pitchFamily="34" charset="0"/>
              </a:rPr>
              <a:t>Gkintoni</a:t>
            </a:r>
            <a:r>
              <a:rPr lang="en-GB" sz="900" dirty="0">
                <a:effectLst/>
                <a:latin typeface="Times New Roman" panose="02020603050405020304" pitchFamily="18" charset="0"/>
                <a:ea typeface="Calibri" panose="020F0502020204030204" pitchFamily="34" charset="0"/>
              </a:rPr>
              <a:t> et al, 2025)</a:t>
            </a:r>
            <a:endParaRPr lang="en-US" sz="900" dirty="0"/>
          </a:p>
        </p:txBody>
      </p:sp>
      <p:sp>
        <p:nvSpPr>
          <p:cNvPr id="31" name="TextBox 30">
            <a:extLst>
              <a:ext uri="{FF2B5EF4-FFF2-40B4-BE49-F238E27FC236}">
                <a16:creationId xmlns:a16="http://schemas.microsoft.com/office/drawing/2014/main" id="{BDF6434C-8B33-F1DD-0C2F-2505F64D4C90}"/>
              </a:ext>
            </a:extLst>
          </p:cNvPr>
          <p:cNvSpPr txBox="1"/>
          <p:nvPr/>
        </p:nvSpPr>
        <p:spPr>
          <a:xfrm>
            <a:off x="4078705" y="4026819"/>
            <a:ext cx="1230194" cy="230386"/>
          </a:xfrm>
          <a:prstGeom prst="rect">
            <a:avLst/>
          </a:prstGeom>
          <a:noFill/>
        </p:spPr>
        <p:txBody>
          <a:bodyPr wrap="square">
            <a:spAutoFit/>
          </a:bodyPr>
          <a:lstStyle/>
          <a:p>
            <a:pPr algn="ctr"/>
            <a:r>
              <a:rPr lang="en-GB" sz="900" dirty="0">
                <a:latin typeface="Times New Roman" panose="02020603050405020304" pitchFamily="18" charset="0"/>
                <a:cs typeface="Times New Roman" panose="02020603050405020304" pitchFamily="18" charset="0"/>
              </a:rPr>
              <a:t>(Brackett, et al., 2026)</a:t>
            </a:r>
            <a:endParaRPr lang="en-US" sz="900"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83F2CF03-035A-FCE5-803D-EF3399F161E8}"/>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9032906" y="4273409"/>
            <a:ext cx="3078229" cy="2483252"/>
          </a:xfrm>
          <a:prstGeom prst="rect">
            <a:avLst/>
          </a:prstGeom>
        </p:spPr>
      </p:pic>
    </p:spTree>
    <p:extLst>
      <p:ext uri="{BB962C8B-B14F-4D97-AF65-F5344CB8AC3E}">
        <p14:creationId xmlns:p14="http://schemas.microsoft.com/office/powerpoint/2010/main" val="153059550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38</TotalTime>
  <Words>1395</Words>
  <Application>Microsoft Office PowerPoint</Application>
  <PresentationFormat>Widescreen</PresentationFormat>
  <Paragraphs>54</Paragraphs>
  <Slides>1</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Arial</vt:lpstr>
      <vt:lpstr>Calibri</vt:lpstr>
      <vt:lpstr>Calibri Light</vt:lpstr>
      <vt:lpstr>Courier New</vt:lpstr>
      <vt:lpstr>Times New Roman</vt:lpstr>
      <vt:lpstr>Wingdings</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Prezentare PowerPoint</dc:title>
  <dc:creator/>
  <cp:lastModifiedBy>nicoletaamihaiesei3@gmail.com</cp:lastModifiedBy>
  <cp:revision>3</cp:revision>
  <dcterms:created xsi:type="dcterms:W3CDTF">2026-06-22T07:37:52Z</dcterms:created>
  <dcterms:modified xsi:type="dcterms:W3CDTF">2026-06-28T11:33:19Z</dcterms:modified>
</cp:coreProperties>
</file>