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7" r:id="rId1"/>
  </p:sldMasterIdLst>
  <p:notesMasterIdLst>
    <p:notesMasterId r:id="rId14"/>
  </p:notesMasterIdLst>
  <p:sldIdLst>
    <p:sldId id="256" r:id="rId2"/>
    <p:sldId id="257" r:id="rId3"/>
    <p:sldId id="270" r:id="rId4"/>
    <p:sldId id="258" r:id="rId5"/>
    <p:sldId id="262" r:id="rId6"/>
    <p:sldId id="269" r:id="rId7"/>
    <p:sldId id="264" r:id="rId8"/>
    <p:sldId id="261" r:id="rId9"/>
    <p:sldId id="266" r:id="rId10"/>
    <p:sldId id="260" r:id="rId11"/>
    <p:sldId id="268"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9"/>
  </p:normalViewPr>
  <p:slideViewPr>
    <p:cSldViewPr snapToGrid="0" snapToObjects="1">
      <p:cViewPr varScale="1">
        <p:scale>
          <a:sx n="106" d="100"/>
          <a:sy n="106" d="100"/>
        </p:scale>
        <p:origin x="7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5861A-8BDC-4E78-8EDA-0ED08AAB1228}"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37438DEB-BA5C-42B8-B22C-1172D1AA676C}">
      <dgm:prSet/>
      <dgm:spPr/>
      <dgm:t>
        <a:bodyPr/>
        <a:lstStyle/>
        <a:p>
          <a:r>
            <a:rPr lang="en-GB"/>
            <a:t>adopt best human resource practice and improve staff retention </a:t>
          </a:r>
          <a:endParaRPr lang="en-US"/>
        </a:p>
      </dgm:t>
    </dgm:pt>
    <dgm:pt modelId="{E58436A3-1C1D-408A-AAFD-C6D07C8F4AAA}" type="parTrans" cxnId="{9CB60080-A17B-4C86-B714-3E6C94907A5D}">
      <dgm:prSet/>
      <dgm:spPr/>
      <dgm:t>
        <a:bodyPr/>
        <a:lstStyle/>
        <a:p>
          <a:endParaRPr lang="en-US"/>
        </a:p>
      </dgm:t>
    </dgm:pt>
    <dgm:pt modelId="{98560A3F-5C09-44B4-814E-BD8739F63C99}" type="sibTrans" cxnId="{9CB60080-A17B-4C86-B714-3E6C94907A5D}">
      <dgm:prSet/>
      <dgm:spPr/>
      <dgm:t>
        <a:bodyPr/>
        <a:lstStyle/>
        <a:p>
          <a:endParaRPr lang="en-US"/>
        </a:p>
      </dgm:t>
    </dgm:pt>
    <dgm:pt modelId="{6326CA94-4F4E-4524-9B28-0D846DCD2C31}">
      <dgm:prSet/>
      <dgm:spPr/>
      <dgm:t>
        <a:bodyPr/>
        <a:lstStyle/>
        <a:p>
          <a:r>
            <a:rPr lang="en-GB" dirty="0"/>
            <a:t>Increase the number of nurse graduates</a:t>
          </a:r>
          <a:endParaRPr lang="en-US" dirty="0"/>
        </a:p>
      </dgm:t>
    </dgm:pt>
    <dgm:pt modelId="{AF3E0DB7-D4B1-4D50-B2DC-F88883771F74}" type="parTrans" cxnId="{68B39FF7-4D62-4617-A9B8-15AC771DF73F}">
      <dgm:prSet/>
      <dgm:spPr/>
      <dgm:t>
        <a:bodyPr/>
        <a:lstStyle/>
        <a:p>
          <a:endParaRPr lang="en-US"/>
        </a:p>
      </dgm:t>
    </dgm:pt>
    <dgm:pt modelId="{ED277E96-B0BC-4C90-B545-E3E5500A9783}" type="sibTrans" cxnId="{68B39FF7-4D62-4617-A9B8-15AC771DF73F}">
      <dgm:prSet/>
      <dgm:spPr/>
      <dgm:t>
        <a:bodyPr/>
        <a:lstStyle/>
        <a:p>
          <a:endParaRPr lang="en-US"/>
        </a:p>
      </dgm:t>
    </dgm:pt>
    <dgm:pt modelId="{929AB75A-8498-4E07-B930-68DDFE49AA3D}">
      <dgm:prSet/>
      <dgm:spPr/>
      <dgm:t>
        <a:bodyPr/>
        <a:lstStyle/>
        <a:p>
          <a:r>
            <a:rPr lang="en-GB"/>
            <a:t>Increase pay after the current deal </a:t>
          </a:r>
          <a:endParaRPr lang="en-US"/>
        </a:p>
      </dgm:t>
    </dgm:pt>
    <dgm:pt modelId="{338F5B6B-4B40-4DDE-A5C9-0F948D1246CE}" type="parTrans" cxnId="{1A334BF7-F901-4244-9FE7-60FD4CFE0DD8}">
      <dgm:prSet/>
      <dgm:spPr/>
      <dgm:t>
        <a:bodyPr/>
        <a:lstStyle/>
        <a:p>
          <a:endParaRPr lang="en-US"/>
        </a:p>
      </dgm:t>
    </dgm:pt>
    <dgm:pt modelId="{65B34A92-C3DF-406A-B800-A18732DC8588}" type="sibTrans" cxnId="{1A334BF7-F901-4244-9FE7-60FD4CFE0DD8}">
      <dgm:prSet/>
      <dgm:spPr/>
      <dgm:t>
        <a:bodyPr/>
        <a:lstStyle/>
        <a:p>
          <a:endParaRPr lang="en-US"/>
        </a:p>
      </dgm:t>
    </dgm:pt>
    <dgm:pt modelId="{5070BF2C-7BAD-4327-9DCE-3307443ABCD4}">
      <dgm:prSet/>
      <dgm:spPr/>
      <dgm:t>
        <a:bodyPr/>
        <a:lstStyle/>
        <a:p>
          <a:r>
            <a:rPr lang="en-GB"/>
            <a:t>the government's publishing of the workforce required to offer health and social care services based on population demand every five, ten, and twenty years (Royal College of nurse 2021)</a:t>
          </a:r>
          <a:endParaRPr lang="en-US"/>
        </a:p>
      </dgm:t>
    </dgm:pt>
    <dgm:pt modelId="{F352516C-3C86-4DA3-85AD-CDDE4E86B113}" type="parTrans" cxnId="{F30F154D-4814-4C14-AFA0-162DCEA73C1B}">
      <dgm:prSet/>
      <dgm:spPr/>
      <dgm:t>
        <a:bodyPr/>
        <a:lstStyle/>
        <a:p>
          <a:endParaRPr lang="en-US"/>
        </a:p>
      </dgm:t>
    </dgm:pt>
    <dgm:pt modelId="{2245B52C-A4E3-4BC9-BAC4-4E8B0E159336}" type="sibTrans" cxnId="{F30F154D-4814-4C14-AFA0-162DCEA73C1B}">
      <dgm:prSet/>
      <dgm:spPr/>
      <dgm:t>
        <a:bodyPr/>
        <a:lstStyle/>
        <a:p>
          <a:endParaRPr lang="en-US"/>
        </a:p>
      </dgm:t>
    </dgm:pt>
    <dgm:pt modelId="{CAC2C6FD-DF02-4772-83B7-5AF79443B166}">
      <dgm:prSet/>
      <dgm:spPr/>
      <dgm:t>
        <a:bodyPr/>
        <a:lstStyle/>
        <a:p>
          <a:r>
            <a:rPr lang="en-GB"/>
            <a:t>(The Nuffield Trust 2022) </a:t>
          </a:r>
          <a:endParaRPr lang="en-US"/>
        </a:p>
      </dgm:t>
    </dgm:pt>
    <dgm:pt modelId="{3337DCFF-37C1-41C8-A458-366D8D90BE83}" type="parTrans" cxnId="{2D328406-0B12-4465-8F86-631AB7EB009F}">
      <dgm:prSet/>
      <dgm:spPr/>
      <dgm:t>
        <a:bodyPr/>
        <a:lstStyle/>
        <a:p>
          <a:endParaRPr lang="en-US"/>
        </a:p>
      </dgm:t>
    </dgm:pt>
    <dgm:pt modelId="{444C1E1E-61EA-404A-92FD-F576A245E331}" type="sibTrans" cxnId="{2D328406-0B12-4465-8F86-631AB7EB009F}">
      <dgm:prSet/>
      <dgm:spPr/>
      <dgm:t>
        <a:bodyPr/>
        <a:lstStyle/>
        <a:p>
          <a:endParaRPr lang="en-US"/>
        </a:p>
      </dgm:t>
    </dgm:pt>
    <dgm:pt modelId="{0B12AD6B-CD4E-5248-9822-5098278BB440}" type="pres">
      <dgm:prSet presAssocID="{6E55861A-8BDC-4E78-8EDA-0ED08AAB1228}" presName="linear" presStyleCnt="0">
        <dgm:presLayoutVars>
          <dgm:animLvl val="lvl"/>
          <dgm:resizeHandles val="exact"/>
        </dgm:presLayoutVars>
      </dgm:prSet>
      <dgm:spPr/>
    </dgm:pt>
    <dgm:pt modelId="{04DC18DB-7584-2B47-A605-3D275ADF0920}" type="pres">
      <dgm:prSet presAssocID="{37438DEB-BA5C-42B8-B22C-1172D1AA676C}" presName="parentText" presStyleLbl="node1" presStyleIdx="0" presStyleCnt="5">
        <dgm:presLayoutVars>
          <dgm:chMax val="0"/>
          <dgm:bulletEnabled val="1"/>
        </dgm:presLayoutVars>
      </dgm:prSet>
      <dgm:spPr/>
    </dgm:pt>
    <dgm:pt modelId="{4B928BAA-AD7A-2A42-9AF8-4E02E4502E7A}" type="pres">
      <dgm:prSet presAssocID="{98560A3F-5C09-44B4-814E-BD8739F63C99}" presName="spacer" presStyleCnt="0"/>
      <dgm:spPr/>
    </dgm:pt>
    <dgm:pt modelId="{7C8C22C9-D682-9B4D-B560-45321A9CCC1B}" type="pres">
      <dgm:prSet presAssocID="{6326CA94-4F4E-4524-9B28-0D846DCD2C31}" presName="parentText" presStyleLbl="node1" presStyleIdx="1" presStyleCnt="5">
        <dgm:presLayoutVars>
          <dgm:chMax val="0"/>
          <dgm:bulletEnabled val="1"/>
        </dgm:presLayoutVars>
      </dgm:prSet>
      <dgm:spPr/>
    </dgm:pt>
    <dgm:pt modelId="{50416BF7-69C5-E741-A1DE-0B2F9321BF0E}" type="pres">
      <dgm:prSet presAssocID="{ED277E96-B0BC-4C90-B545-E3E5500A9783}" presName="spacer" presStyleCnt="0"/>
      <dgm:spPr/>
    </dgm:pt>
    <dgm:pt modelId="{D220EF74-96DF-8649-9CAB-16DA021A1D67}" type="pres">
      <dgm:prSet presAssocID="{929AB75A-8498-4E07-B930-68DDFE49AA3D}" presName="parentText" presStyleLbl="node1" presStyleIdx="2" presStyleCnt="5">
        <dgm:presLayoutVars>
          <dgm:chMax val="0"/>
          <dgm:bulletEnabled val="1"/>
        </dgm:presLayoutVars>
      </dgm:prSet>
      <dgm:spPr/>
    </dgm:pt>
    <dgm:pt modelId="{F1DD9E2D-6DA8-F04C-9208-7422110DA433}" type="pres">
      <dgm:prSet presAssocID="{65B34A92-C3DF-406A-B800-A18732DC8588}" presName="spacer" presStyleCnt="0"/>
      <dgm:spPr/>
    </dgm:pt>
    <dgm:pt modelId="{32CBBB10-ED15-D240-8807-D90C21ABE316}" type="pres">
      <dgm:prSet presAssocID="{5070BF2C-7BAD-4327-9DCE-3307443ABCD4}" presName="parentText" presStyleLbl="node1" presStyleIdx="3" presStyleCnt="5">
        <dgm:presLayoutVars>
          <dgm:chMax val="0"/>
          <dgm:bulletEnabled val="1"/>
        </dgm:presLayoutVars>
      </dgm:prSet>
      <dgm:spPr/>
    </dgm:pt>
    <dgm:pt modelId="{A1DDE5CD-0539-A444-8FD5-922C42D63286}" type="pres">
      <dgm:prSet presAssocID="{2245B52C-A4E3-4BC9-BAC4-4E8B0E159336}" presName="spacer" presStyleCnt="0"/>
      <dgm:spPr/>
    </dgm:pt>
    <dgm:pt modelId="{6B93F166-3292-B643-BEBB-6E7F0DE35FB4}" type="pres">
      <dgm:prSet presAssocID="{CAC2C6FD-DF02-4772-83B7-5AF79443B166}" presName="parentText" presStyleLbl="node1" presStyleIdx="4" presStyleCnt="5">
        <dgm:presLayoutVars>
          <dgm:chMax val="0"/>
          <dgm:bulletEnabled val="1"/>
        </dgm:presLayoutVars>
      </dgm:prSet>
      <dgm:spPr/>
    </dgm:pt>
  </dgm:ptLst>
  <dgm:cxnLst>
    <dgm:cxn modelId="{6C1D1C03-22E8-624F-956D-B41DF596D17A}" type="presOf" srcId="{CAC2C6FD-DF02-4772-83B7-5AF79443B166}" destId="{6B93F166-3292-B643-BEBB-6E7F0DE35FB4}" srcOrd="0" destOrd="0" presId="urn:microsoft.com/office/officeart/2005/8/layout/vList2"/>
    <dgm:cxn modelId="{2D328406-0B12-4465-8F86-631AB7EB009F}" srcId="{6E55861A-8BDC-4E78-8EDA-0ED08AAB1228}" destId="{CAC2C6FD-DF02-4772-83B7-5AF79443B166}" srcOrd="4" destOrd="0" parTransId="{3337DCFF-37C1-41C8-A458-366D8D90BE83}" sibTransId="{444C1E1E-61EA-404A-92FD-F576A245E331}"/>
    <dgm:cxn modelId="{A6456314-B417-1E4F-B2E5-AB3AF43F9289}" type="presOf" srcId="{5070BF2C-7BAD-4327-9DCE-3307443ABCD4}" destId="{32CBBB10-ED15-D240-8807-D90C21ABE316}" srcOrd="0" destOrd="0" presId="urn:microsoft.com/office/officeart/2005/8/layout/vList2"/>
    <dgm:cxn modelId="{F30F154D-4814-4C14-AFA0-162DCEA73C1B}" srcId="{6E55861A-8BDC-4E78-8EDA-0ED08AAB1228}" destId="{5070BF2C-7BAD-4327-9DCE-3307443ABCD4}" srcOrd="3" destOrd="0" parTransId="{F352516C-3C86-4DA3-85AD-CDDE4E86B113}" sibTransId="{2245B52C-A4E3-4BC9-BAC4-4E8B0E159336}"/>
    <dgm:cxn modelId="{D9E95357-5E7D-9240-958F-B60D432B0760}" type="presOf" srcId="{6326CA94-4F4E-4524-9B28-0D846DCD2C31}" destId="{7C8C22C9-D682-9B4D-B560-45321A9CCC1B}" srcOrd="0" destOrd="0" presId="urn:microsoft.com/office/officeart/2005/8/layout/vList2"/>
    <dgm:cxn modelId="{AF91776F-9685-C444-851D-2513147CF449}" type="presOf" srcId="{6E55861A-8BDC-4E78-8EDA-0ED08AAB1228}" destId="{0B12AD6B-CD4E-5248-9822-5098278BB440}" srcOrd="0" destOrd="0" presId="urn:microsoft.com/office/officeart/2005/8/layout/vList2"/>
    <dgm:cxn modelId="{90EC7E6F-5E30-E14B-9190-3B06A201C5D6}" type="presOf" srcId="{929AB75A-8498-4E07-B930-68DDFE49AA3D}" destId="{D220EF74-96DF-8649-9CAB-16DA021A1D67}" srcOrd="0" destOrd="0" presId="urn:microsoft.com/office/officeart/2005/8/layout/vList2"/>
    <dgm:cxn modelId="{9CB60080-A17B-4C86-B714-3E6C94907A5D}" srcId="{6E55861A-8BDC-4E78-8EDA-0ED08AAB1228}" destId="{37438DEB-BA5C-42B8-B22C-1172D1AA676C}" srcOrd="0" destOrd="0" parTransId="{E58436A3-1C1D-408A-AAFD-C6D07C8F4AAA}" sibTransId="{98560A3F-5C09-44B4-814E-BD8739F63C99}"/>
    <dgm:cxn modelId="{95841ECB-70BE-014D-93EA-F091E07CB797}" type="presOf" srcId="{37438DEB-BA5C-42B8-B22C-1172D1AA676C}" destId="{04DC18DB-7584-2B47-A605-3D275ADF0920}" srcOrd="0" destOrd="0" presId="urn:microsoft.com/office/officeart/2005/8/layout/vList2"/>
    <dgm:cxn modelId="{1A334BF7-F901-4244-9FE7-60FD4CFE0DD8}" srcId="{6E55861A-8BDC-4E78-8EDA-0ED08AAB1228}" destId="{929AB75A-8498-4E07-B930-68DDFE49AA3D}" srcOrd="2" destOrd="0" parTransId="{338F5B6B-4B40-4DDE-A5C9-0F948D1246CE}" sibTransId="{65B34A92-C3DF-406A-B800-A18732DC8588}"/>
    <dgm:cxn modelId="{68B39FF7-4D62-4617-A9B8-15AC771DF73F}" srcId="{6E55861A-8BDC-4E78-8EDA-0ED08AAB1228}" destId="{6326CA94-4F4E-4524-9B28-0D846DCD2C31}" srcOrd="1" destOrd="0" parTransId="{AF3E0DB7-D4B1-4D50-B2DC-F88883771F74}" sibTransId="{ED277E96-B0BC-4C90-B545-E3E5500A9783}"/>
    <dgm:cxn modelId="{27EC174D-940F-EA44-B6BF-D5FC607A0B76}" type="presParOf" srcId="{0B12AD6B-CD4E-5248-9822-5098278BB440}" destId="{04DC18DB-7584-2B47-A605-3D275ADF0920}" srcOrd="0" destOrd="0" presId="urn:microsoft.com/office/officeart/2005/8/layout/vList2"/>
    <dgm:cxn modelId="{A86DD142-1D65-D641-B90E-8503518551B6}" type="presParOf" srcId="{0B12AD6B-CD4E-5248-9822-5098278BB440}" destId="{4B928BAA-AD7A-2A42-9AF8-4E02E4502E7A}" srcOrd="1" destOrd="0" presId="urn:microsoft.com/office/officeart/2005/8/layout/vList2"/>
    <dgm:cxn modelId="{020C12AC-3876-E144-872F-DA37C05B1493}" type="presParOf" srcId="{0B12AD6B-CD4E-5248-9822-5098278BB440}" destId="{7C8C22C9-D682-9B4D-B560-45321A9CCC1B}" srcOrd="2" destOrd="0" presId="urn:microsoft.com/office/officeart/2005/8/layout/vList2"/>
    <dgm:cxn modelId="{88164C06-A674-C446-9F1A-37009A5E6A77}" type="presParOf" srcId="{0B12AD6B-CD4E-5248-9822-5098278BB440}" destId="{50416BF7-69C5-E741-A1DE-0B2F9321BF0E}" srcOrd="3" destOrd="0" presId="urn:microsoft.com/office/officeart/2005/8/layout/vList2"/>
    <dgm:cxn modelId="{25665158-2E19-8E43-AC11-E67D78F08D89}" type="presParOf" srcId="{0B12AD6B-CD4E-5248-9822-5098278BB440}" destId="{D220EF74-96DF-8649-9CAB-16DA021A1D67}" srcOrd="4" destOrd="0" presId="urn:microsoft.com/office/officeart/2005/8/layout/vList2"/>
    <dgm:cxn modelId="{26A72B7D-50BD-B94F-9B83-50DD19316DD0}" type="presParOf" srcId="{0B12AD6B-CD4E-5248-9822-5098278BB440}" destId="{F1DD9E2D-6DA8-F04C-9208-7422110DA433}" srcOrd="5" destOrd="0" presId="urn:microsoft.com/office/officeart/2005/8/layout/vList2"/>
    <dgm:cxn modelId="{0172F752-5B43-7342-A3D3-093810250F48}" type="presParOf" srcId="{0B12AD6B-CD4E-5248-9822-5098278BB440}" destId="{32CBBB10-ED15-D240-8807-D90C21ABE316}" srcOrd="6" destOrd="0" presId="urn:microsoft.com/office/officeart/2005/8/layout/vList2"/>
    <dgm:cxn modelId="{0847D0CC-A37F-E04F-B87E-95EC78742599}" type="presParOf" srcId="{0B12AD6B-CD4E-5248-9822-5098278BB440}" destId="{A1DDE5CD-0539-A444-8FD5-922C42D63286}" srcOrd="7" destOrd="0" presId="urn:microsoft.com/office/officeart/2005/8/layout/vList2"/>
    <dgm:cxn modelId="{06D619DC-2E39-9D47-B7B4-73D8F5D3998E}" type="presParOf" srcId="{0B12AD6B-CD4E-5248-9822-5098278BB440}" destId="{6B93F166-3292-B643-BEBB-6E7F0DE35FB4}"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DC18DB-7584-2B47-A605-3D275ADF0920}">
      <dsp:nvSpPr>
        <dsp:cNvPr id="0" name=""/>
        <dsp:cNvSpPr/>
      </dsp:nvSpPr>
      <dsp:spPr>
        <a:xfrm>
          <a:off x="0" y="226851"/>
          <a:ext cx="5944427" cy="9889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adopt best human resource practice and improve staff retention </a:t>
          </a:r>
          <a:endParaRPr lang="en-US" sz="1700" kern="1200"/>
        </a:p>
      </dsp:txBody>
      <dsp:txXfrm>
        <a:off x="48274" y="275125"/>
        <a:ext cx="5847879" cy="892357"/>
      </dsp:txXfrm>
    </dsp:sp>
    <dsp:sp modelId="{7C8C22C9-D682-9B4D-B560-45321A9CCC1B}">
      <dsp:nvSpPr>
        <dsp:cNvPr id="0" name=""/>
        <dsp:cNvSpPr/>
      </dsp:nvSpPr>
      <dsp:spPr>
        <a:xfrm>
          <a:off x="0" y="1264717"/>
          <a:ext cx="5944427" cy="98890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Increase the number of nurse graduates</a:t>
          </a:r>
          <a:endParaRPr lang="en-US" sz="1700" kern="1200" dirty="0"/>
        </a:p>
      </dsp:txBody>
      <dsp:txXfrm>
        <a:off x="48274" y="1312991"/>
        <a:ext cx="5847879" cy="892357"/>
      </dsp:txXfrm>
    </dsp:sp>
    <dsp:sp modelId="{D220EF74-96DF-8649-9CAB-16DA021A1D67}">
      <dsp:nvSpPr>
        <dsp:cNvPr id="0" name=""/>
        <dsp:cNvSpPr/>
      </dsp:nvSpPr>
      <dsp:spPr>
        <a:xfrm>
          <a:off x="0" y="2302583"/>
          <a:ext cx="5944427" cy="98890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Increase pay after the current deal </a:t>
          </a:r>
          <a:endParaRPr lang="en-US" sz="1700" kern="1200"/>
        </a:p>
      </dsp:txBody>
      <dsp:txXfrm>
        <a:off x="48274" y="2350857"/>
        <a:ext cx="5847879" cy="892357"/>
      </dsp:txXfrm>
    </dsp:sp>
    <dsp:sp modelId="{32CBBB10-ED15-D240-8807-D90C21ABE316}">
      <dsp:nvSpPr>
        <dsp:cNvPr id="0" name=""/>
        <dsp:cNvSpPr/>
      </dsp:nvSpPr>
      <dsp:spPr>
        <a:xfrm>
          <a:off x="0" y="3340449"/>
          <a:ext cx="5944427" cy="9889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government's publishing of the workforce required to offer health and social care services based on population demand every five, ten, and twenty years (Royal College of nurse 2021)</a:t>
          </a:r>
          <a:endParaRPr lang="en-US" sz="1700" kern="1200"/>
        </a:p>
      </dsp:txBody>
      <dsp:txXfrm>
        <a:off x="48274" y="3388723"/>
        <a:ext cx="5847879" cy="892357"/>
      </dsp:txXfrm>
    </dsp:sp>
    <dsp:sp modelId="{6B93F166-3292-B643-BEBB-6E7F0DE35FB4}">
      <dsp:nvSpPr>
        <dsp:cNvPr id="0" name=""/>
        <dsp:cNvSpPr/>
      </dsp:nvSpPr>
      <dsp:spPr>
        <a:xfrm>
          <a:off x="0" y="4378315"/>
          <a:ext cx="5944427" cy="98890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Nuffield Trust 2022) </a:t>
          </a:r>
          <a:endParaRPr lang="en-US" sz="1700" kern="1200"/>
        </a:p>
      </dsp:txBody>
      <dsp:txXfrm>
        <a:off x="48274" y="4426589"/>
        <a:ext cx="5847879" cy="8923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CE8D40-38AB-BC49-A739-42D78E18B2CA}" type="datetimeFigureOut">
              <a:rPr lang="en-US" smtClean="0"/>
              <a:t>3/12/22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1AEB3F-3E3A-BB43-BFAB-5067C30D40C7}" type="slidenum">
              <a:rPr lang="en-US" smtClean="0"/>
              <a:t>‹#›</a:t>
            </a:fld>
            <a:endParaRPr lang="en-US"/>
          </a:p>
        </p:txBody>
      </p:sp>
    </p:spTree>
    <p:extLst>
      <p:ext uri="{BB962C8B-B14F-4D97-AF65-F5344CB8AC3E}">
        <p14:creationId xmlns:p14="http://schemas.microsoft.com/office/powerpoint/2010/main" val="3299457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91AEB3F-3E3A-BB43-BFAB-5067C30D40C7}" type="slidenum">
              <a:rPr lang="en-US" smtClean="0"/>
              <a:t>3</a:t>
            </a:fld>
            <a:endParaRPr lang="en-US"/>
          </a:p>
        </p:txBody>
      </p:sp>
    </p:spTree>
    <p:extLst>
      <p:ext uri="{BB962C8B-B14F-4D97-AF65-F5344CB8AC3E}">
        <p14:creationId xmlns:p14="http://schemas.microsoft.com/office/powerpoint/2010/main" val="2048012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AEB3F-3E3A-BB43-BFAB-5067C30D40C7}" type="slidenum">
              <a:rPr lang="en-US" smtClean="0"/>
              <a:t>8</a:t>
            </a:fld>
            <a:endParaRPr lang="en-US"/>
          </a:p>
        </p:txBody>
      </p:sp>
    </p:spTree>
    <p:extLst>
      <p:ext uri="{BB962C8B-B14F-4D97-AF65-F5344CB8AC3E}">
        <p14:creationId xmlns:p14="http://schemas.microsoft.com/office/powerpoint/2010/main" val="15849840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36610823"/>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72266584"/>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07869446"/>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92760366"/>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84707066"/>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58004048"/>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46643261"/>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30207779"/>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3560408"/>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49969620"/>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3/12/22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07606748"/>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3/12/22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3097457515"/>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86" r:id="rId7"/>
    <p:sldLayoutId id="2147483787" r:id="rId8"/>
    <p:sldLayoutId id="2147483788" r:id="rId9"/>
    <p:sldLayoutId id="2147483789" r:id="rId10"/>
    <p:sldLayoutId id="2147483796" r:id="rId11"/>
  </p:sldLayoutIdLst>
  <p:transition spd="slow">
    <p:randomBar dir="vert"/>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6vybpJe3RQc"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uffieldtrust.org.uk/news-item/can-we-solve-the-nursing-workforce-crisis" TargetMode="External"/><Relationship Id="rId3" Type="http://schemas.openxmlformats.org/officeDocument/2006/relationships/hyperlink" Target="https://www.ncbi.nlm.nih.gov/pmc/articles/PMC1124061/" TargetMode="External"/><Relationship Id="rId7" Type="http://schemas.openxmlformats.org/officeDocument/2006/relationships/hyperlink" Target="https://www.theguardian.com/commentisfree/2021/nov/26/nhs-staffing-crisis-killing-people-sajid-javid" TargetMode="External"/><Relationship Id="rId2" Type="http://schemas.openxmlformats.org/officeDocument/2006/relationships/hyperlink" Target="https://www.kingsfund.org.uk/sites/default/files/field/field_publication_file/last-straw-explaining-nhs-nursing-shortage-sandra-meadows-ros-levenson-1-august-2000.pdf" TargetMode="External"/><Relationship Id="rId1" Type="http://schemas.openxmlformats.org/officeDocument/2006/relationships/slideLayout" Target="../slideLayouts/slideLayout2.xml"/><Relationship Id="rId6" Type="http://schemas.openxmlformats.org/officeDocument/2006/relationships/hyperlink" Target="https://www.rcn.org.uk/news-and-events/news/uk-health-and-care-bill-evidence-090921" TargetMode="External"/><Relationship Id="rId5" Type="http://schemas.openxmlformats.org/officeDocument/2006/relationships/hyperlink" Target="https://www.rcn.org.uk/magazines/bulletin/2018/march/is-legislation-the-answer" TargetMode="External"/><Relationship Id="rId4" Type="http://schemas.openxmlformats.org/officeDocument/2006/relationships/hyperlink" Target="http://www.weds.wales.nhs.uk/sitesplus/documents/1076/rcn%20safe%20staffing%20level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9" name="Background Fill">
            <a:extLst>
              <a:ext uri="{FF2B5EF4-FFF2-40B4-BE49-F238E27FC236}">
                <a16:creationId xmlns:a16="http://schemas.microsoft.com/office/drawing/2014/main" id="{B6D694DB-A3FC-4F14-A225-17BEBA44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65" name="Picture 64" descr="People holding hands">
            <a:extLst>
              <a:ext uri="{FF2B5EF4-FFF2-40B4-BE49-F238E27FC236}">
                <a16:creationId xmlns:a16="http://schemas.microsoft.com/office/drawing/2014/main" id="{D682B00F-482C-4E06-951D-2E57D2D30C2E}"/>
              </a:ext>
            </a:extLst>
          </p:cNvPr>
          <p:cNvPicPr>
            <a:picLocks noChangeAspect="1"/>
          </p:cNvPicPr>
          <p:nvPr/>
        </p:nvPicPr>
        <p:blipFill rotWithShape="1">
          <a:blip r:embed="rId2">
            <a:alphaModFix amt="60000"/>
          </a:blip>
          <a:srcRect t="13872" r="-1" b="1836"/>
          <a:stretch/>
        </p:blipFill>
        <p:spPr>
          <a:xfrm>
            <a:off x="25420" y="10"/>
            <a:ext cx="12188921" cy="6857990"/>
          </a:xfrm>
          <a:prstGeom prst="rect">
            <a:avLst/>
          </a:prstGeom>
        </p:spPr>
      </p:pic>
      <p:sp>
        <p:nvSpPr>
          <p:cNvPr id="2" name="Title 1">
            <a:extLst>
              <a:ext uri="{FF2B5EF4-FFF2-40B4-BE49-F238E27FC236}">
                <a16:creationId xmlns:a16="http://schemas.microsoft.com/office/drawing/2014/main" id="{4CC42608-2FEE-CB42-BE3D-F25CE57E78B1}"/>
              </a:ext>
            </a:extLst>
          </p:cNvPr>
          <p:cNvSpPr>
            <a:spLocks noGrp="1"/>
          </p:cNvSpPr>
          <p:nvPr>
            <p:ph type="ctrTitle"/>
          </p:nvPr>
        </p:nvSpPr>
        <p:spPr>
          <a:xfrm>
            <a:off x="394233" y="686020"/>
            <a:ext cx="8630138" cy="2257001"/>
          </a:xfrm>
        </p:spPr>
        <p:txBody>
          <a:bodyPr>
            <a:normAutofit/>
          </a:bodyPr>
          <a:lstStyle/>
          <a:p>
            <a:r>
              <a:rPr lang="en-US" sz="6600" dirty="0">
                <a:solidFill>
                  <a:srgbClr val="FFFFFF"/>
                </a:solidFill>
              </a:rPr>
              <a:t>Shortage of nurse</a:t>
            </a:r>
          </a:p>
        </p:txBody>
      </p:sp>
      <p:sp>
        <p:nvSpPr>
          <p:cNvPr id="3" name="Subtitle 2">
            <a:extLst>
              <a:ext uri="{FF2B5EF4-FFF2-40B4-BE49-F238E27FC236}">
                <a16:creationId xmlns:a16="http://schemas.microsoft.com/office/drawing/2014/main" id="{F6A6E5B7-4019-5548-9F47-4B6906B17542}"/>
              </a:ext>
            </a:extLst>
          </p:cNvPr>
          <p:cNvSpPr>
            <a:spLocks noGrp="1"/>
          </p:cNvSpPr>
          <p:nvPr>
            <p:ph type="subTitle" idx="1"/>
          </p:nvPr>
        </p:nvSpPr>
        <p:spPr>
          <a:xfrm>
            <a:off x="394233" y="3602038"/>
            <a:ext cx="8630138" cy="2100930"/>
          </a:xfrm>
        </p:spPr>
        <p:txBody>
          <a:bodyPr>
            <a:normAutofit/>
          </a:bodyPr>
          <a:lstStyle/>
          <a:p>
            <a:r>
              <a:rPr lang="en-US" dirty="0">
                <a:solidFill>
                  <a:srgbClr val="FFFFFF"/>
                </a:solidFill>
              </a:rPr>
              <a:t>                                         Lisanework Mulualem</a:t>
            </a:r>
          </a:p>
          <a:p>
            <a:endParaRPr lang="en-US" dirty="0">
              <a:solidFill>
                <a:srgbClr val="FFFFFF"/>
              </a:solidFill>
            </a:endParaRPr>
          </a:p>
          <a:p>
            <a:r>
              <a:rPr lang="en-US" dirty="0">
                <a:solidFill>
                  <a:srgbClr val="FFFFFF"/>
                </a:solidFill>
              </a:rPr>
              <a:t>                                                        2117459</a:t>
            </a:r>
          </a:p>
        </p:txBody>
      </p:sp>
      <p:grpSp>
        <p:nvGrpSpPr>
          <p:cNvPr id="71" name="Group 70">
            <a:extLst>
              <a:ext uri="{FF2B5EF4-FFF2-40B4-BE49-F238E27FC236}">
                <a16:creationId xmlns:a16="http://schemas.microsoft.com/office/drawing/2014/main" id="{D4433877-8295-4A0D-94F7-BFD8A63360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72" name="Oval 71">
              <a:extLst>
                <a:ext uri="{FF2B5EF4-FFF2-40B4-BE49-F238E27FC236}">
                  <a16:creationId xmlns:a16="http://schemas.microsoft.com/office/drawing/2014/main" id="{51FD208E-0612-408E-9D15-241B45325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3" name="Graphic 9">
              <a:extLst>
                <a:ext uri="{FF2B5EF4-FFF2-40B4-BE49-F238E27FC236}">
                  <a16:creationId xmlns:a16="http://schemas.microsoft.com/office/drawing/2014/main" id="{0005FEAC-EF53-4E59-AFAA-B72D0F702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74" name="Freeform: Shape 73">
              <a:extLst>
                <a:ext uri="{FF2B5EF4-FFF2-40B4-BE49-F238E27FC236}">
                  <a16:creationId xmlns:a16="http://schemas.microsoft.com/office/drawing/2014/main" id="{20D9F4E7-B583-4E44-AE18-421B268FBA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75" name="Freeform: Shape 74">
              <a:extLst>
                <a:ext uri="{FF2B5EF4-FFF2-40B4-BE49-F238E27FC236}">
                  <a16:creationId xmlns:a16="http://schemas.microsoft.com/office/drawing/2014/main" id="{3C41D6DC-5CB2-4929-AAA8-328E7AA84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76" name="Graphic 9">
              <a:extLst>
                <a:ext uri="{FF2B5EF4-FFF2-40B4-BE49-F238E27FC236}">
                  <a16:creationId xmlns:a16="http://schemas.microsoft.com/office/drawing/2014/main" id="{810D7DDE-644B-4D22-86B4-C3FEDF985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77" name="Graphic 9">
              <a:extLst>
                <a:ext uri="{FF2B5EF4-FFF2-40B4-BE49-F238E27FC236}">
                  <a16:creationId xmlns:a16="http://schemas.microsoft.com/office/drawing/2014/main" id="{5777DB78-76A6-4C7E-884B-AE5A8540D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30919734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BC1936B1-93FE-4B01-946C-9EEA26C488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311514" cy="6859191"/>
            <a:chOff x="7649180" y="-1190"/>
            <a:chExt cx="4311514" cy="6859191"/>
          </a:xfrm>
        </p:grpSpPr>
        <p:sp>
          <p:nvSpPr>
            <p:cNvPr id="13" name="Oval 12">
              <a:extLst>
                <a:ext uri="{FF2B5EF4-FFF2-40B4-BE49-F238E27FC236}">
                  <a16:creationId xmlns:a16="http://schemas.microsoft.com/office/drawing/2014/main" id="{FEE786F3-477C-4C7F-982F-D5967A1C1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9019" y="796196"/>
              <a:ext cx="351326" cy="351326"/>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dirty="0">
                <a:solidFill>
                  <a:schemeClr val="tx1"/>
                </a:solidFill>
              </a:endParaRPr>
            </a:p>
          </p:txBody>
        </p:sp>
        <p:sp>
          <p:nvSpPr>
            <p:cNvPr id="14" name="Graphic 18">
              <a:extLst>
                <a:ext uri="{FF2B5EF4-FFF2-40B4-BE49-F238E27FC236}">
                  <a16:creationId xmlns:a16="http://schemas.microsoft.com/office/drawing/2014/main" id="{418CCDB2-4B34-48D4-9A2D-0D6079CF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5" name="Graphic 9">
              <a:extLst>
                <a:ext uri="{FF2B5EF4-FFF2-40B4-BE49-F238E27FC236}">
                  <a16:creationId xmlns:a16="http://schemas.microsoft.com/office/drawing/2014/main" id="{72AA2865-B591-4E0F-8C6C-78BC7EB97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3703" y="1605901"/>
              <a:ext cx="3646991" cy="364699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6" name="Oval 15">
              <a:extLst>
                <a:ext uri="{FF2B5EF4-FFF2-40B4-BE49-F238E27FC236}">
                  <a16:creationId xmlns:a16="http://schemas.microsoft.com/office/drawing/2014/main" id="{A0E53B0F-B47E-4B4F-95BD-1ACA8307D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F2B6F8B-EA89-4031-A840-F55D3591B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ACA8F17D-1704-4F07-BF74-1791E01C2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2990" y="5358010"/>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20"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150C485-655F-064B-BBEB-518E501270F6}"/>
              </a:ext>
            </a:extLst>
          </p:cNvPr>
          <p:cNvSpPr>
            <a:spLocks noGrp="1"/>
          </p:cNvSpPr>
          <p:nvPr>
            <p:ph type="title"/>
          </p:nvPr>
        </p:nvSpPr>
        <p:spPr>
          <a:xfrm>
            <a:off x="457200" y="668049"/>
            <a:ext cx="7685037" cy="1325563"/>
          </a:xfrm>
        </p:spPr>
        <p:txBody>
          <a:bodyPr>
            <a:normAutofit/>
          </a:bodyPr>
          <a:lstStyle/>
          <a:p>
            <a:r>
              <a:rPr lang="en-US" dirty="0"/>
              <a:t>Content page</a:t>
            </a:r>
          </a:p>
        </p:txBody>
      </p:sp>
      <p:sp>
        <p:nvSpPr>
          <p:cNvPr id="3" name="Content Placeholder 2">
            <a:extLst>
              <a:ext uri="{FF2B5EF4-FFF2-40B4-BE49-F238E27FC236}">
                <a16:creationId xmlns:a16="http://schemas.microsoft.com/office/drawing/2014/main" id="{B584C2FA-4ABE-AA4B-B5D3-E0B31E7CC406}"/>
              </a:ext>
            </a:extLst>
          </p:cNvPr>
          <p:cNvSpPr>
            <a:spLocks noGrp="1"/>
          </p:cNvSpPr>
          <p:nvPr>
            <p:ph idx="1"/>
          </p:nvPr>
        </p:nvSpPr>
        <p:spPr>
          <a:xfrm>
            <a:off x="457200" y="2096713"/>
            <a:ext cx="7685037" cy="4080250"/>
          </a:xfrm>
        </p:spPr>
        <p:txBody>
          <a:bodyPr>
            <a:normAutofit/>
          </a:bodyPr>
          <a:lstStyle/>
          <a:p>
            <a:r>
              <a:rPr lang="en-US" dirty="0"/>
              <a:t>Introduction</a:t>
            </a:r>
          </a:p>
          <a:p>
            <a:r>
              <a:rPr lang="en-US" dirty="0"/>
              <a:t>The cause of shortage of nurses</a:t>
            </a:r>
          </a:p>
          <a:p>
            <a:r>
              <a:rPr lang="en-US" dirty="0"/>
              <a:t>How shortage of nurses affect service users</a:t>
            </a:r>
          </a:p>
          <a:p>
            <a:r>
              <a:rPr lang="en-US" dirty="0"/>
              <a:t>How shortage of nurse affect service providers</a:t>
            </a:r>
          </a:p>
          <a:p>
            <a:r>
              <a:rPr lang="en-US" dirty="0"/>
              <a:t>Solution</a:t>
            </a:r>
          </a:p>
          <a:p>
            <a:r>
              <a:rPr lang="en-US"/>
              <a:t>Legislation</a:t>
            </a:r>
            <a:endParaRPr lang="en-US" dirty="0"/>
          </a:p>
          <a:p>
            <a:r>
              <a:rPr lang="en-US" dirty="0"/>
              <a:t>Recommendation </a:t>
            </a:r>
          </a:p>
          <a:p>
            <a:pPr marL="0" indent="0">
              <a:buNone/>
            </a:pPr>
            <a:endParaRPr lang="en-US" dirty="0"/>
          </a:p>
          <a:p>
            <a:endParaRPr lang="en-US" dirty="0"/>
          </a:p>
        </p:txBody>
      </p:sp>
    </p:spTree>
    <p:extLst>
      <p:ext uri="{BB962C8B-B14F-4D97-AF65-F5344CB8AC3E}">
        <p14:creationId xmlns:p14="http://schemas.microsoft.com/office/powerpoint/2010/main" val="1193813217"/>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75"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77"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79"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3A4B1B9-B356-AC4E-AC54-3BEB36D3DC33}"/>
              </a:ext>
            </a:extLst>
          </p:cNvPr>
          <p:cNvSpPr>
            <a:spLocks noGrp="1"/>
          </p:cNvSpPr>
          <p:nvPr>
            <p:ph type="title"/>
          </p:nvPr>
        </p:nvSpPr>
        <p:spPr>
          <a:xfrm>
            <a:off x="457200" y="758952"/>
            <a:ext cx="4640729" cy="1325563"/>
          </a:xfrm>
        </p:spPr>
        <p:txBody>
          <a:bodyPr anchor="b">
            <a:normAutofit/>
          </a:bodyPr>
          <a:lstStyle/>
          <a:p>
            <a:r>
              <a:rPr lang="en-US" dirty="0"/>
              <a:t>Introduction</a:t>
            </a:r>
          </a:p>
        </p:txBody>
      </p:sp>
      <p:sp>
        <p:nvSpPr>
          <p:cNvPr id="4102" name="Content Placeholder 4101">
            <a:extLst>
              <a:ext uri="{FF2B5EF4-FFF2-40B4-BE49-F238E27FC236}">
                <a16:creationId xmlns:a16="http://schemas.microsoft.com/office/drawing/2014/main" id="{C4618F49-8555-4C6E-A322-7F26193FE1C4}"/>
              </a:ext>
            </a:extLst>
          </p:cNvPr>
          <p:cNvSpPr>
            <a:spLocks noGrp="1"/>
          </p:cNvSpPr>
          <p:nvPr>
            <p:ph idx="1"/>
          </p:nvPr>
        </p:nvSpPr>
        <p:spPr>
          <a:xfrm>
            <a:off x="457200" y="2286000"/>
            <a:ext cx="5091833" cy="3887585"/>
          </a:xfrm>
        </p:spPr>
        <p:txBody>
          <a:bodyPr>
            <a:normAutofit/>
          </a:bodyPr>
          <a:lstStyle/>
          <a:p>
            <a:r>
              <a:rPr lang="en-US" dirty="0"/>
              <a:t>Nurse shortages are described in terms of unfulfilled demand, both presently and in the past, as well as a comparison of present nurses with those who are still employed at educational institutions.</a:t>
            </a:r>
          </a:p>
          <a:p>
            <a:pPr marL="0" indent="0">
              <a:buNone/>
            </a:pPr>
            <a:endParaRPr lang="en-US" dirty="0"/>
          </a:p>
          <a:p>
            <a:pPr marL="0" indent="0">
              <a:buNone/>
            </a:pPr>
            <a:endParaRPr lang="en-US" dirty="0"/>
          </a:p>
          <a:p>
            <a:pPr marL="0" indent="0">
              <a:buNone/>
            </a:pPr>
            <a:endParaRPr lang="en-US" dirty="0"/>
          </a:p>
          <a:p>
            <a:pPr marL="0" indent="0">
              <a:buNone/>
            </a:pPr>
            <a:r>
              <a:rPr lang="en-US" dirty="0"/>
              <a:t>                      The Guardian (2022)</a:t>
            </a:r>
          </a:p>
        </p:txBody>
      </p:sp>
      <p:pic>
        <p:nvPicPr>
          <p:cNvPr id="4098" name="Picture 2" descr="What If the Nursing Shortage Is Not a Recruitment Issue? - WorldWide  HealthStaff Solutions">
            <a:extLst>
              <a:ext uri="{FF2B5EF4-FFF2-40B4-BE49-F238E27FC236}">
                <a16:creationId xmlns:a16="http://schemas.microsoft.com/office/drawing/2014/main" id="{35D33F55-01BB-E041-B052-A2B8552B29B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552081" y="1343025"/>
            <a:ext cx="6182719" cy="483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098901"/>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944B0-6D96-E649-A020-5F6924692400}"/>
              </a:ext>
            </a:extLst>
          </p:cNvPr>
          <p:cNvSpPr>
            <a:spLocks noGrp="1"/>
          </p:cNvSpPr>
          <p:nvPr>
            <p:ph type="title"/>
          </p:nvPr>
        </p:nvSpPr>
        <p:spPr/>
        <p:txBody>
          <a:bodyPr/>
          <a:lstStyle/>
          <a:p>
            <a:r>
              <a:rPr lang="en-US" dirty="0"/>
              <a:t>The cause of shortage of nurse </a:t>
            </a:r>
          </a:p>
        </p:txBody>
      </p:sp>
      <p:sp>
        <p:nvSpPr>
          <p:cNvPr id="3" name="Content Placeholder 2">
            <a:extLst>
              <a:ext uri="{FF2B5EF4-FFF2-40B4-BE49-F238E27FC236}">
                <a16:creationId xmlns:a16="http://schemas.microsoft.com/office/drawing/2014/main" id="{13DC6152-8799-9842-91AD-C6929E58989D}"/>
              </a:ext>
            </a:extLst>
          </p:cNvPr>
          <p:cNvSpPr>
            <a:spLocks noGrp="1"/>
          </p:cNvSpPr>
          <p:nvPr>
            <p:ph idx="1"/>
          </p:nvPr>
        </p:nvSpPr>
        <p:spPr>
          <a:xfrm>
            <a:off x="457200" y="2213811"/>
            <a:ext cx="7952874" cy="3963152"/>
          </a:xfrm>
        </p:spPr>
        <p:txBody>
          <a:bodyPr>
            <a:normAutofit/>
          </a:bodyPr>
          <a:lstStyle/>
          <a:p>
            <a:pPr marL="0" indent="0">
              <a:buNone/>
            </a:pPr>
            <a:r>
              <a:rPr lang="en-GB" dirty="0"/>
              <a:t>. Older nursing workforce approaching retirement </a:t>
            </a:r>
          </a:p>
          <a:p>
            <a:pPr marL="0" indent="0">
              <a:buNone/>
            </a:pPr>
            <a:r>
              <a:rPr lang="en-GB" dirty="0"/>
              <a:t> . Nurses leaving the profession before retirement </a:t>
            </a:r>
          </a:p>
          <a:p>
            <a:pPr marL="0" indent="0">
              <a:buNone/>
            </a:pPr>
            <a:r>
              <a:rPr lang="en-GB" dirty="0"/>
              <a:t>   Several reasons have been recognised as leading to nurses quitting their   professions.</a:t>
            </a:r>
          </a:p>
          <a:p>
            <a:pPr marL="0" indent="0">
              <a:buNone/>
            </a:pPr>
            <a:r>
              <a:rPr lang="en-GB" dirty="0"/>
              <a:t> . Dissatisfaction with the wage scale</a:t>
            </a:r>
          </a:p>
          <a:p>
            <a:pPr marL="0" indent="0">
              <a:buNone/>
            </a:pPr>
            <a:r>
              <a:rPr lang="en-GB" dirty="0"/>
              <a:t>. Poor working conditions and facilities</a:t>
            </a:r>
          </a:p>
          <a:p>
            <a:pPr marL="0" indent="0">
              <a:buNone/>
            </a:pPr>
            <a:r>
              <a:rPr lang="en-GB" dirty="0"/>
              <a:t> . Nurses left due to poor personnel practises and a lack of                                              commitment to family-friendly policies.</a:t>
            </a:r>
          </a:p>
          <a:p>
            <a:pPr marL="0" indent="0">
              <a:buNone/>
            </a:pPr>
            <a:r>
              <a:rPr lang="en-GB" dirty="0"/>
              <a:t> . job dissatisfaction</a:t>
            </a:r>
          </a:p>
          <a:p>
            <a:pPr marL="0" indent="0">
              <a:buNone/>
            </a:pPr>
            <a:r>
              <a:rPr lang="en-GB" dirty="0"/>
              <a:t>                                                                        (Kings Fund 2022)</a:t>
            </a:r>
            <a:endParaRPr lang="en-US" dirty="0"/>
          </a:p>
        </p:txBody>
      </p:sp>
    </p:spTree>
    <p:extLst>
      <p:ext uri="{BB962C8B-B14F-4D97-AF65-F5344CB8AC3E}">
        <p14:creationId xmlns:p14="http://schemas.microsoft.com/office/powerpoint/2010/main" val="3714088444"/>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B0067-548D-BF4E-8166-43E6DC101D8B}"/>
              </a:ext>
            </a:extLst>
          </p:cNvPr>
          <p:cNvSpPr>
            <a:spLocks noGrp="1"/>
          </p:cNvSpPr>
          <p:nvPr>
            <p:ph type="title"/>
          </p:nvPr>
        </p:nvSpPr>
        <p:spPr>
          <a:xfrm>
            <a:off x="457200" y="186786"/>
            <a:ext cx="7685037" cy="1100593"/>
          </a:xfrm>
        </p:spPr>
        <p:txBody>
          <a:bodyPr>
            <a:normAutofit fontScale="90000"/>
          </a:bodyPr>
          <a:lstStyle/>
          <a:p>
            <a:r>
              <a:rPr lang="en-US" dirty="0"/>
              <a:t>The effect of shortage of nurse on service users</a:t>
            </a:r>
          </a:p>
        </p:txBody>
      </p:sp>
      <p:sp>
        <p:nvSpPr>
          <p:cNvPr id="3" name="Content Placeholder 2">
            <a:extLst>
              <a:ext uri="{FF2B5EF4-FFF2-40B4-BE49-F238E27FC236}">
                <a16:creationId xmlns:a16="http://schemas.microsoft.com/office/drawing/2014/main" id="{5FFA4A48-0348-9E44-822C-412BF31B8539}"/>
              </a:ext>
            </a:extLst>
          </p:cNvPr>
          <p:cNvSpPr>
            <a:spLocks noGrp="1"/>
          </p:cNvSpPr>
          <p:nvPr>
            <p:ph idx="1"/>
          </p:nvPr>
        </p:nvSpPr>
        <p:spPr>
          <a:xfrm>
            <a:off x="457200" y="2096713"/>
            <a:ext cx="7591926" cy="4080250"/>
          </a:xfrm>
        </p:spPr>
        <p:txBody>
          <a:bodyPr>
            <a:normAutofit lnSpcReduction="10000"/>
          </a:bodyPr>
          <a:lstStyle/>
          <a:p>
            <a:r>
              <a:rPr lang="en-GB" dirty="0"/>
              <a:t>Nurses who are overworked may experience tiredness or stress, which can affect their ability to concentrate on duties, this loss of attention might result in medical mistakes, so patients face a higher risk of infection and more falls. </a:t>
            </a:r>
          </a:p>
          <a:p>
            <a:r>
              <a:rPr lang="en-GB" dirty="0"/>
              <a:t>Nurses will be in charge of caring for a larger number of patients, this led to increase patients’ safety problems.</a:t>
            </a:r>
          </a:p>
          <a:p>
            <a:r>
              <a:rPr lang="en-GB" dirty="0"/>
              <a:t> increased waiting time </a:t>
            </a:r>
          </a:p>
          <a:p>
            <a:endParaRPr lang="en-GB" dirty="0"/>
          </a:p>
          <a:p>
            <a:endParaRPr lang="en-GB" dirty="0"/>
          </a:p>
          <a:p>
            <a:endParaRPr lang="en-GB" dirty="0"/>
          </a:p>
          <a:p>
            <a:endParaRPr lang="en-GB" dirty="0"/>
          </a:p>
          <a:p>
            <a:pPr marL="0" indent="0">
              <a:buNone/>
            </a:pPr>
            <a:r>
              <a:rPr lang="en-GB" dirty="0"/>
              <a:t>                                                                                 (PMC 2022) </a:t>
            </a:r>
            <a:endParaRPr lang="en-US" dirty="0"/>
          </a:p>
        </p:txBody>
      </p:sp>
    </p:spTree>
    <p:extLst>
      <p:ext uri="{BB962C8B-B14F-4D97-AF65-F5344CB8AC3E}">
        <p14:creationId xmlns:p14="http://schemas.microsoft.com/office/powerpoint/2010/main" val="3111892047"/>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75"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77"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79"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1A9A160-B8EB-1446-9901-18323D2A9ACF}"/>
              </a:ext>
            </a:extLst>
          </p:cNvPr>
          <p:cNvSpPr>
            <a:spLocks noGrp="1"/>
          </p:cNvSpPr>
          <p:nvPr>
            <p:ph type="title"/>
          </p:nvPr>
        </p:nvSpPr>
        <p:spPr>
          <a:xfrm>
            <a:off x="457200" y="758952"/>
            <a:ext cx="4640729" cy="1325563"/>
          </a:xfrm>
        </p:spPr>
        <p:txBody>
          <a:bodyPr anchor="b">
            <a:normAutofit fontScale="90000"/>
          </a:bodyPr>
          <a:lstStyle/>
          <a:p>
            <a:r>
              <a:rPr lang="en-US" dirty="0"/>
              <a:t>The effect of shortage of nurse on service providers</a:t>
            </a:r>
          </a:p>
        </p:txBody>
      </p:sp>
      <p:sp>
        <p:nvSpPr>
          <p:cNvPr id="2054" name="Content Placeholder 2053">
            <a:extLst>
              <a:ext uri="{FF2B5EF4-FFF2-40B4-BE49-F238E27FC236}">
                <a16:creationId xmlns:a16="http://schemas.microsoft.com/office/drawing/2014/main" id="{21104B77-02F5-4290-A63B-6F9C1F59DCE6}"/>
              </a:ext>
            </a:extLst>
          </p:cNvPr>
          <p:cNvSpPr>
            <a:spLocks noGrp="1"/>
          </p:cNvSpPr>
          <p:nvPr>
            <p:ph idx="1"/>
          </p:nvPr>
        </p:nvSpPr>
        <p:spPr>
          <a:xfrm>
            <a:off x="457200" y="2286000"/>
            <a:ext cx="5829300" cy="3887585"/>
          </a:xfrm>
        </p:spPr>
        <p:txBody>
          <a:bodyPr>
            <a:normAutofit/>
          </a:bodyPr>
          <a:lstStyle/>
          <a:p>
            <a:r>
              <a:rPr lang="en-GB" dirty="0"/>
              <a:t>Insufficient nursing staff in relation to the nursing workload to be supplied results in increased pressure, stress, burnout, and job satisfaction.</a:t>
            </a:r>
            <a:endParaRPr lang="en-US" dirty="0"/>
          </a:p>
          <a:p>
            <a:r>
              <a:rPr lang="en-GB" dirty="0"/>
              <a:t>The nurses on duty are physically, intellectually, and emotionally exhausted when they are short-staffed.</a:t>
            </a:r>
          </a:p>
          <a:p>
            <a:r>
              <a:rPr lang="en-GB" dirty="0"/>
              <a:t>nurses may be forced to work extra overtime shifts or double shifts on a regular basis. </a:t>
            </a:r>
          </a:p>
          <a:p>
            <a:r>
              <a:rPr lang="en-GB" dirty="0"/>
              <a:t>It raises their chances of being ill or becoming extremely tired after a long work week. </a:t>
            </a:r>
          </a:p>
          <a:p>
            <a:r>
              <a:rPr lang="en-GB" dirty="0"/>
              <a:t>reduce job satisfaction </a:t>
            </a:r>
          </a:p>
          <a:p>
            <a:pPr marL="0" indent="0">
              <a:buNone/>
            </a:pPr>
            <a:r>
              <a:rPr lang="en-GB" dirty="0"/>
              <a:t>                             The Royal College of Nurse (2022)</a:t>
            </a:r>
            <a:endParaRPr lang="en-US" dirty="0"/>
          </a:p>
          <a:p>
            <a:endParaRPr lang="en-US" dirty="0"/>
          </a:p>
          <a:p>
            <a:endParaRPr lang="en-US" dirty="0"/>
          </a:p>
          <a:p>
            <a:endParaRPr lang="en-GB" dirty="0"/>
          </a:p>
          <a:p>
            <a:pPr marL="0" indent="0">
              <a:buNone/>
            </a:pPr>
            <a:endParaRPr lang="en-US" dirty="0"/>
          </a:p>
          <a:p>
            <a:endParaRPr lang="en-US" dirty="0"/>
          </a:p>
        </p:txBody>
      </p:sp>
      <p:pic>
        <p:nvPicPr>
          <p:cNvPr id="2050" name="Picture 2" descr="Nurse shortage further pressures hospitals caring for COVID patients">
            <a:extLst>
              <a:ext uri="{FF2B5EF4-FFF2-40B4-BE49-F238E27FC236}">
                <a16:creationId xmlns:a16="http://schemas.microsoft.com/office/drawing/2014/main" id="{87224B69-F401-564C-9C52-25555442A5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66913" y="2001340"/>
            <a:ext cx="4593771" cy="2985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2595884"/>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6" name="Color Fill">
            <a:extLst>
              <a:ext uri="{FF2B5EF4-FFF2-40B4-BE49-F238E27FC236}">
                <a16:creationId xmlns:a16="http://schemas.microsoft.com/office/drawing/2014/main" id="{2915CC6E-6E07-408F-87AD-90C78C86E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8" name="Group 37">
            <a:extLst>
              <a:ext uri="{FF2B5EF4-FFF2-40B4-BE49-F238E27FC236}">
                <a16:creationId xmlns:a16="http://schemas.microsoft.com/office/drawing/2014/main" id="{4230B9D7-2173-457C-9E86-003B57DD3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30430" y="0"/>
            <a:ext cx="5956661" cy="6858000"/>
            <a:chOff x="6330430" y="0"/>
            <a:chExt cx="5956661" cy="6858000"/>
          </a:xfrm>
        </p:grpSpPr>
        <p:sp>
          <p:nvSpPr>
            <p:cNvPr id="39" name="Oval 38">
              <a:extLst>
                <a:ext uri="{FF2B5EF4-FFF2-40B4-BE49-F238E27FC236}">
                  <a16:creationId xmlns:a16="http://schemas.microsoft.com/office/drawing/2014/main" id="{C8FB924B-59FF-4C80-B226-44A73C184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7206" y="1313709"/>
              <a:ext cx="533238" cy="53323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0" name="Graphic 9">
              <a:extLst>
                <a:ext uri="{FF2B5EF4-FFF2-40B4-BE49-F238E27FC236}">
                  <a16:creationId xmlns:a16="http://schemas.microsoft.com/office/drawing/2014/main" id="{6975C13F-F04B-474C-B222-5AEC68805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430" y="1827090"/>
              <a:ext cx="3039624" cy="303962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41" name="Graphic 18">
              <a:extLst>
                <a:ext uri="{FF2B5EF4-FFF2-40B4-BE49-F238E27FC236}">
                  <a16:creationId xmlns:a16="http://schemas.microsoft.com/office/drawing/2014/main" id="{219B71F3-06F5-4BD5-AD95-8D932DA94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691028" y="2190048"/>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42" name="Oval 41">
              <a:extLst>
                <a:ext uri="{FF2B5EF4-FFF2-40B4-BE49-F238E27FC236}">
                  <a16:creationId xmlns:a16="http://schemas.microsoft.com/office/drawing/2014/main" id="{E18EB2C1-AF76-4AC5-8608-50EC05D5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18804" y="5232931"/>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B7114E89-D092-46A3-81DF-7A2EB379E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3404"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58" name="Freeform: Shape 43">
              <a:extLst>
                <a:ext uri="{FF2B5EF4-FFF2-40B4-BE49-F238E27FC236}">
                  <a16:creationId xmlns:a16="http://schemas.microsoft.com/office/drawing/2014/main" id="{7427B428-3328-4197-B139-B9F656D0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90329"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CB05FB83-8C37-4B91-B5ED-1558CBC2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5085"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59"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2E85870-05B1-1448-B99D-6C9D455672A4}"/>
              </a:ext>
            </a:extLst>
          </p:cNvPr>
          <p:cNvSpPr>
            <a:spLocks noGrp="1"/>
          </p:cNvSpPr>
          <p:nvPr>
            <p:ph type="title"/>
          </p:nvPr>
        </p:nvSpPr>
        <p:spPr>
          <a:xfrm>
            <a:off x="457200" y="668049"/>
            <a:ext cx="5564221" cy="1325563"/>
          </a:xfrm>
        </p:spPr>
        <p:txBody>
          <a:bodyPr>
            <a:normAutofit/>
          </a:bodyPr>
          <a:lstStyle/>
          <a:p>
            <a:r>
              <a:rPr lang="en-US" dirty="0"/>
              <a:t>LEGISLATION</a:t>
            </a:r>
          </a:p>
        </p:txBody>
      </p:sp>
      <p:sp>
        <p:nvSpPr>
          <p:cNvPr id="3" name="Content Placeholder 2">
            <a:extLst>
              <a:ext uri="{FF2B5EF4-FFF2-40B4-BE49-F238E27FC236}">
                <a16:creationId xmlns:a16="http://schemas.microsoft.com/office/drawing/2014/main" id="{81819591-8C7A-1F46-AFBF-0C279BFC7959}"/>
              </a:ext>
            </a:extLst>
          </p:cNvPr>
          <p:cNvSpPr>
            <a:spLocks noGrp="1"/>
          </p:cNvSpPr>
          <p:nvPr>
            <p:ph idx="1"/>
          </p:nvPr>
        </p:nvSpPr>
        <p:spPr>
          <a:xfrm>
            <a:off x="457200" y="2661661"/>
            <a:ext cx="7166758" cy="3515302"/>
          </a:xfrm>
        </p:spPr>
        <p:txBody>
          <a:bodyPr>
            <a:normAutofit fontScale="70000" lnSpcReduction="20000"/>
          </a:bodyPr>
          <a:lstStyle/>
          <a:p>
            <a:r>
              <a:rPr lang="en-GB" sz="2800" dirty="0"/>
              <a:t>The Nurse Staffing Levels (Wales) Act became law in 2016, with a phased implementation. Its purpose is to ensure NHS organisations are providing sufficient nurses to allow sensitive care for patients.</a:t>
            </a:r>
          </a:p>
          <a:p>
            <a:endParaRPr lang="en-GB" sz="2800" dirty="0"/>
          </a:p>
          <a:p>
            <a:endParaRPr lang="en-GB" sz="2400" dirty="0"/>
          </a:p>
          <a:p>
            <a:endParaRPr lang="en-GB" sz="2400" dirty="0"/>
          </a:p>
          <a:p>
            <a:endParaRPr lang="en-GB" sz="1400" dirty="0"/>
          </a:p>
          <a:p>
            <a:endParaRPr lang="en-GB" sz="1400" dirty="0"/>
          </a:p>
          <a:p>
            <a:pPr marL="0" indent="0">
              <a:buNone/>
            </a:pPr>
            <a:r>
              <a:rPr lang="en-GB" sz="1400" dirty="0"/>
              <a:t>                                                  Royal College of Nurse(2018)</a:t>
            </a:r>
          </a:p>
          <a:p>
            <a:endParaRPr lang="en-GB" sz="1400" dirty="0"/>
          </a:p>
          <a:p>
            <a:pPr marL="0" indent="0">
              <a:buNone/>
            </a:pPr>
            <a:endParaRPr lang="en-GB" sz="1400" dirty="0"/>
          </a:p>
          <a:p>
            <a:pPr marL="0" indent="0">
              <a:buNone/>
            </a:pPr>
            <a:br>
              <a:rPr lang="en-GB" sz="1400" dirty="0"/>
            </a:br>
            <a:endParaRPr lang="en-US" sz="1400" dirty="0"/>
          </a:p>
        </p:txBody>
      </p:sp>
    </p:spTree>
    <p:extLst>
      <p:ext uri="{BB962C8B-B14F-4D97-AF65-F5344CB8AC3E}">
        <p14:creationId xmlns:p14="http://schemas.microsoft.com/office/powerpoint/2010/main" val="478600871"/>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8"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30"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32"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34"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38B9C7-D03D-7248-8928-1C4C78A8660B}"/>
              </a:ext>
            </a:extLst>
          </p:cNvPr>
          <p:cNvSpPr>
            <a:spLocks noGrp="1"/>
          </p:cNvSpPr>
          <p:nvPr>
            <p:ph type="title"/>
          </p:nvPr>
        </p:nvSpPr>
        <p:spPr>
          <a:xfrm>
            <a:off x="457201" y="668049"/>
            <a:ext cx="4595834" cy="5594074"/>
          </a:xfrm>
        </p:spPr>
        <p:txBody>
          <a:bodyPr anchor="ctr">
            <a:normAutofit/>
          </a:bodyPr>
          <a:lstStyle/>
          <a:p>
            <a:r>
              <a:rPr lang="en-US">
                <a:solidFill>
                  <a:schemeClr val="bg1"/>
                </a:solidFill>
              </a:rPr>
              <a:t>SOLUTION </a:t>
            </a:r>
          </a:p>
        </p:txBody>
      </p:sp>
      <p:graphicFrame>
        <p:nvGraphicFramePr>
          <p:cNvPr id="22" name="Content Placeholder 2">
            <a:extLst>
              <a:ext uri="{FF2B5EF4-FFF2-40B4-BE49-F238E27FC236}">
                <a16:creationId xmlns:a16="http://schemas.microsoft.com/office/drawing/2014/main" id="{26343E79-8E5F-48C3-82BA-345C0756D059}"/>
              </a:ext>
            </a:extLst>
          </p:cNvPr>
          <p:cNvGraphicFramePr>
            <a:graphicFrameLocks noGrp="1"/>
          </p:cNvGraphicFramePr>
          <p:nvPr>
            <p:ph idx="1"/>
            <p:extLst>
              <p:ext uri="{D42A27DB-BD31-4B8C-83A1-F6EECF244321}">
                <p14:modId xmlns:p14="http://schemas.microsoft.com/office/powerpoint/2010/main" val="1754185360"/>
              </p:ext>
            </p:extLst>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6998986"/>
      </p:ext>
    </p:extLst>
  </p:cSld>
  <p:clrMapOvr>
    <a:overrideClrMapping bg1="lt1" tx1="dk1" bg2="lt2" tx2="dk2" accent1="accent1" accent2="accent2" accent3="accent3" accent4="accent4" accent5="accent5" accent6="accent6" hlink="hlink" folHlink="folHlink"/>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437FF-A287-0C44-B9A3-75DCCCB4C9A0}"/>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D1F01F76-BE2E-8740-8328-92EFAB28CAD2}"/>
              </a:ext>
            </a:extLst>
          </p:cNvPr>
          <p:cNvSpPr>
            <a:spLocks noGrp="1"/>
          </p:cNvSpPr>
          <p:nvPr>
            <p:ph idx="1"/>
          </p:nvPr>
        </p:nvSpPr>
        <p:spPr/>
        <p:txBody>
          <a:bodyPr/>
          <a:lstStyle/>
          <a:p>
            <a:r>
              <a:rPr lang="en-US" dirty="0"/>
              <a:t>Nursing has an impact on all communities, from the beginning of life through compassionate care at the end. Nurse staffing levels that are too low have been related to poor patient outcomes, these poorer outcomes are assessed by an increase in mortality, infection rates, length of stay, medication mistake rates, and accident rates. Also,  Paying nurses properly and training a large number of them appears to be a good solution.</a:t>
            </a:r>
          </a:p>
        </p:txBody>
      </p:sp>
    </p:spTree>
    <p:extLst>
      <p:ext uri="{BB962C8B-B14F-4D97-AF65-F5344CB8AC3E}">
        <p14:creationId xmlns:p14="http://schemas.microsoft.com/office/powerpoint/2010/main" val="2647957006"/>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Background Fill">
            <a:extLst>
              <a:ext uri="{FF2B5EF4-FFF2-40B4-BE49-F238E27FC236}">
                <a16:creationId xmlns:a16="http://schemas.microsoft.com/office/drawing/2014/main" id="{973CFC7D-374D-4D67-8994-8DA9D4E23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6" name="Color Fill">
            <a:extLst>
              <a:ext uri="{FF2B5EF4-FFF2-40B4-BE49-F238E27FC236}">
                <a16:creationId xmlns:a16="http://schemas.microsoft.com/office/drawing/2014/main" id="{8F7FA731-5B6E-499C-926D-C2D2D4946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7" name="Group 11">
            <a:extLst>
              <a:ext uri="{FF2B5EF4-FFF2-40B4-BE49-F238E27FC236}">
                <a16:creationId xmlns:a16="http://schemas.microsoft.com/office/drawing/2014/main" id="{BC1936B1-93FE-4B01-946C-9EEA26C488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311514" cy="6859191"/>
            <a:chOff x="7649180" y="-1190"/>
            <a:chExt cx="4311514" cy="6859191"/>
          </a:xfrm>
        </p:grpSpPr>
        <p:sp>
          <p:nvSpPr>
            <p:cNvPr id="13" name="Oval 12">
              <a:extLst>
                <a:ext uri="{FF2B5EF4-FFF2-40B4-BE49-F238E27FC236}">
                  <a16:creationId xmlns:a16="http://schemas.microsoft.com/office/drawing/2014/main" id="{FEE786F3-477C-4C7F-982F-D5967A1C1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9019" y="796196"/>
              <a:ext cx="351326" cy="351326"/>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dirty="0">
                <a:solidFill>
                  <a:schemeClr val="tx1"/>
                </a:solidFill>
              </a:endParaRPr>
            </a:p>
          </p:txBody>
        </p:sp>
        <p:sp>
          <p:nvSpPr>
            <p:cNvPr id="28" name="Graphic 18">
              <a:extLst>
                <a:ext uri="{FF2B5EF4-FFF2-40B4-BE49-F238E27FC236}">
                  <a16:creationId xmlns:a16="http://schemas.microsoft.com/office/drawing/2014/main" id="{418CCDB2-4B34-48D4-9A2D-0D6079CF8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5" name="Graphic 9">
              <a:extLst>
                <a:ext uri="{FF2B5EF4-FFF2-40B4-BE49-F238E27FC236}">
                  <a16:creationId xmlns:a16="http://schemas.microsoft.com/office/drawing/2014/main" id="{72AA2865-B591-4E0F-8C6C-78BC7EB97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3703" y="1605901"/>
              <a:ext cx="3646991" cy="364699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29" name="Oval 15">
              <a:extLst>
                <a:ext uri="{FF2B5EF4-FFF2-40B4-BE49-F238E27FC236}">
                  <a16:creationId xmlns:a16="http://schemas.microsoft.com/office/drawing/2014/main" id="{A0E53B0F-B47E-4B4F-95BD-1ACA8307D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F2B6F8B-EA89-4031-A840-F55D3591B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30" name="Freeform: Shape 17">
              <a:extLst>
                <a:ext uri="{FF2B5EF4-FFF2-40B4-BE49-F238E27FC236}">
                  <a16:creationId xmlns:a16="http://schemas.microsoft.com/office/drawing/2014/main" id="{ACA8F17D-1704-4F07-BF74-1791E01C2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2990" y="5358010"/>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grpSp>
      <p:sp>
        <p:nvSpPr>
          <p:cNvPr id="31" name="Texture">
            <a:extLst>
              <a:ext uri="{FF2B5EF4-FFF2-40B4-BE49-F238E27FC236}">
                <a16:creationId xmlns:a16="http://schemas.microsoft.com/office/drawing/2014/main" id="{8592B821-10D5-48C0-8022-A904844B7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1017421-DB5C-3946-9C79-28AC2ADE4549}"/>
              </a:ext>
            </a:extLst>
          </p:cNvPr>
          <p:cNvSpPr>
            <a:spLocks noGrp="1"/>
          </p:cNvSpPr>
          <p:nvPr>
            <p:ph type="title"/>
          </p:nvPr>
        </p:nvSpPr>
        <p:spPr>
          <a:xfrm>
            <a:off x="457200" y="668049"/>
            <a:ext cx="7685037" cy="1325563"/>
          </a:xfrm>
        </p:spPr>
        <p:txBody>
          <a:bodyPr>
            <a:normAutofit/>
          </a:bodyPr>
          <a:lstStyle/>
          <a:p>
            <a:r>
              <a:rPr lang="en-US"/>
              <a:t> Recommendation</a:t>
            </a:r>
            <a:endParaRPr lang="en-US" dirty="0"/>
          </a:p>
        </p:txBody>
      </p:sp>
      <p:sp>
        <p:nvSpPr>
          <p:cNvPr id="3" name="Content Placeholder 2">
            <a:extLst>
              <a:ext uri="{FF2B5EF4-FFF2-40B4-BE49-F238E27FC236}">
                <a16:creationId xmlns:a16="http://schemas.microsoft.com/office/drawing/2014/main" id="{A2A97050-7D96-744B-A4EB-E4A156F77CFD}"/>
              </a:ext>
            </a:extLst>
          </p:cNvPr>
          <p:cNvSpPr>
            <a:spLocks noGrp="1"/>
          </p:cNvSpPr>
          <p:nvPr>
            <p:ph idx="1"/>
          </p:nvPr>
        </p:nvSpPr>
        <p:spPr>
          <a:xfrm>
            <a:off x="251332" y="1993612"/>
            <a:ext cx="7685037" cy="4080250"/>
          </a:xfrm>
        </p:spPr>
        <p:txBody>
          <a:bodyPr>
            <a:normAutofit/>
          </a:bodyPr>
          <a:lstStyle/>
          <a:p>
            <a:r>
              <a:rPr lang="en-GB" dirty="0"/>
              <a:t>Nurse-to-patient ratios that are appropriate are linked to better outcomes, fewer adverse events, problems, and hospital readmissions.</a:t>
            </a:r>
          </a:p>
          <a:p>
            <a:r>
              <a:rPr lang="en-GB" dirty="0"/>
              <a:t>To address the nursing shortage, more nurses must be trained.</a:t>
            </a:r>
          </a:p>
          <a:p>
            <a:r>
              <a:rPr lang="en-GB" dirty="0"/>
              <a:t>making resources accessible so that additional people may be hired</a:t>
            </a:r>
          </a:p>
          <a:p>
            <a:r>
              <a:rPr lang="en-GB" dirty="0"/>
              <a:t>create training and development opportunities at all levels</a:t>
            </a:r>
          </a:p>
          <a:p>
            <a:pPr marL="0" indent="0">
              <a:buNone/>
            </a:pPr>
            <a:endParaRPr lang="en-GB" dirty="0"/>
          </a:p>
          <a:p>
            <a:endParaRPr lang="en-US" dirty="0"/>
          </a:p>
        </p:txBody>
      </p:sp>
    </p:spTree>
    <p:extLst>
      <p:ext uri="{BB962C8B-B14F-4D97-AF65-F5344CB8AC3E}">
        <p14:creationId xmlns:p14="http://schemas.microsoft.com/office/powerpoint/2010/main" val="4011207326"/>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83BA7B-C4CF-BB42-92A4-7EE9DCC0F62E}"/>
              </a:ext>
            </a:extLst>
          </p:cNvPr>
          <p:cNvSpPr>
            <a:spLocks noGrp="1"/>
          </p:cNvSpPr>
          <p:nvPr>
            <p:ph idx="1"/>
          </p:nvPr>
        </p:nvSpPr>
        <p:spPr/>
        <p:txBody>
          <a:bodyPr/>
          <a:lstStyle/>
          <a:p>
            <a:pPr marL="0" indent="0">
              <a:buNone/>
            </a:pPr>
            <a:endParaRPr lang="en-US" dirty="0">
              <a:hlinkClick r:id="rId2"/>
            </a:endParaRPr>
          </a:p>
          <a:p>
            <a:r>
              <a:rPr lang="en-US" dirty="0">
                <a:hlinkClick r:id="rId2"/>
              </a:rPr>
              <a:t>https://youtu.be/6vybpJe3RQc</a:t>
            </a:r>
            <a:r>
              <a:rPr lang="en-US" dirty="0"/>
              <a:t> </a:t>
            </a:r>
          </a:p>
        </p:txBody>
      </p:sp>
    </p:spTree>
    <p:extLst>
      <p:ext uri="{BB962C8B-B14F-4D97-AF65-F5344CB8AC3E}">
        <p14:creationId xmlns:p14="http://schemas.microsoft.com/office/powerpoint/2010/main" val="145041146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612E3-299A-A241-8D20-3DE500BA7C9B}"/>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BF044DF1-64A2-8545-93B2-2E1517CF9F78}"/>
              </a:ext>
            </a:extLst>
          </p:cNvPr>
          <p:cNvSpPr>
            <a:spLocks noGrp="1"/>
          </p:cNvSpPr>
          <p:nvPr>
            <p:ph idx="1"/>
          </p:nvPr>
        </p:nvSpPr>
        <p:spPr/>
        <p:txBody>
          <a:bodyPr>
            <a:normAutofit fontScale="47500" lnSpcReduction="20000"/>
          </a:bodyPr>
          <a:lstStyle/>
          <a:p>
            <a:r>
              <a:rPr lang="en-GB" sz="2300" dirty="0"/>
              <a:t>Kings Fund (2022) </a:t>
            </a:r>
            <a:r>
              <a:rPr lang="en-GB" sz="2300" i="1" dirty="0"/>
              <a:t>explaining the NHS nursing shortage,</a:t>
            </a:r>
            <a:r>
              <a:rPr lang="en-GB" sz="2300" dirty="0"/>
              <a:t> Available at: </a:t>
            </a:r>
            <a:r>
              <a:rPr lang="en-GB" sz="2300" u="sng" dirty="0">
                <a:hlinkClick r:id="rId2"/>
              </a:rPr>
              <a:t>https://www.kingsfund.org.uk/sites/default/files/field/field_publication_file/</a:t>
            </a:r>
            <a:r>
              <a:rPr lang="en-GB" sz="2300" dirty="0">
                <a:hlinkClick r:id="rId2"/>
              </a:rPr>
              <a:t>last-straw-explaining-nhs-nursing-shortage-sandra-meadows-ros-levenson-1-august-2000</a:t>
            </a:r>
            <a:r>
              <a:rPr lang="en-GB" sz="2300" u="sng" dirty="0">
                <a:hlinkClick r:id="rId2"/>
              </a:rPr>
              <a:t>.pdf</a:t>
            </a:r>
            <a:r>
              <a:rPr lang="en-GB" sz="2300" dirty="0"/>
              <a:t> (Accessed 03 March)</a:t>
            </a:r>
          </a:p>
          <a:p>
            <a:endParaRPr lang="en-GB" sz="2300" dirty="0"/>
          </a:p>
          <a:p>
            <a:r>
              <a:rPr lang="en-GB" sz="2300" dirty="0"/>
              <a:t>PMC (2022) </a:t>
            </a:r>
            <a:r>
              <a:rPr lang="en-GB" sz="2300" i="1" dirty="0"/>
              <a:t>the extent of the NHS nursing shortage,</a:t>
            </a:r>
            <a:r>
              <a:rPr lang="en-GB" sz="2300" dirty="0"/>
              <a:t> Available at: </a:t>
            </a:r>
            <a:r>
              <a:rPr lang="en-GB" sz="2300" u="sng" dirty="0">
                <a:hlinkClick r:id="rId3"/>
              </a:rPr>
              <a:t>https://www.ncbi.nlm.nih.gov/pmc/articles/PMC1124061/</a:t>
            </a:r>
            <a:r>
              <a:rPr lang="en-GB" sz="2300" dirty="0"/>
              <a:t> (Accessed 02 March) </a:t>
            </a:r>
          </a:p>
          <a:p>
            <a:pPr marL="0" indent="0">
              <a:buNone/>
            </a:pPr>
            <a:r>
              <a:rPr lang="en-GB" sz="2300" dirty="0"/>
              <a:t> </a:t>
            </a:r>
          </a:p>
          <a:p>
            <a:r>
              <a:rPr lang="en-GB" sz="2300" dirty="0"/>
              <a:t>Royal College of nursing (2022) </a:t>
            </a:r>
            <a:r>
              <a:rPr lang="en-GB" sz="2300" i="1" dirty="0"/>
              <a:t>Guidance on the safe nurse staffing Levels in the UK,</a:t>
            </a:r>
            <a:r>
              <a:rPr lang="en-GB" sz="2300" dirty="0"/>
              <a:t> Available at: </a:t>
            </a:r>
            <a:r>
              <a:rPr lang="en-GB" sz="2300" u="sng" dirty="0">
                <a:hlinkClick r:id="rId4"/>
              </a:rPr>
              <a:t>http://www.weds.wales.nhs.uk/sitesplus/documents/1076/rcn%20safe%20staffing%20levels.pdf</a:t>
            </a:r>
            <a:r>
              <a:rPr lang="en-GB" sz="2300" dirty="0"/>
              <a:t> (Accessed 03 March) </a:t>
            </a:r>
          </a:p>
          <a:p>
            <a:endParaRPr lang="en-GB" sz="2300" dirty="0"/>
          </a:p>
          <a:p>
            <a:r>
              <a:rPr lang="en-GB" sz="2300" dirty="0"/>
              <a:t>Royal College of nursing (2018) </a:t>
            </a:r>
            <a:r>
              <a:rPr lang="en-GB" sz="2300" i="1" dirty="0"/>
              <a:t>is legislation the answer? </a:t>
            </a:r>
            <a:r>
              <a:rPr lang="en-GB" sz="2300" dirty="0"/>
              <a:t>Available at: </a:t>
            </a:r>
            <a:r>
              <a:rPr lang="en-GB" sz="2300" dirty="0">
                <a:hlinkClick r:id="rId5"/>
              </a:rPr>
              <a:t>https://www.rcn.org.uk/magazines/bulletin/2018/march/is-legislation-the-answer</a:t>
            </a:r>
            <a:r>
              <a:rPr lang="en-GB" sz="2300" dirty="0"/>
              <a:t> (Accessed 01 March)</a:t>
            </a:r>
          </a:p>
          <a:p>
            <a:endParaRPr lang="en-GB" sz="2300" dirty="0"/>
          </a:p>
          <a:p>
            <a:r>
              <a:rPr lang="en-GB" sz="2300" dirty="0"/>
              <a:t>Royal college of nurse (2021</a:t>
            </a:r>
            <a:r>
              <a:rPr lang="en-GB" sz="2300" i="1" dirty="0"/>
              <a:t>) the bill as it stands will not addresses nursing workforce shortages</a:t>
            </a:r>
            <a:r>
              <a:rPr lang="en-GB" sz="2300" dirty="0"/>
              <a:t>, Available at: </a:t>
            </a:r>
            <a:r>
              <a:rPr lang="en-GB" sz="2300" dirty="0">
                <a:hlinkClick r:id="rId6"/>
              </a:rPr>
              <a:t>https://www.rcn.org.uk/news-and-events/news/uk-health-and-care-bill-evidence-090921</a:t>
            </a:r>
            <a:r>
              <a:rPr lang="en-GB" sz="2300" dirty="0"/>
              <a:t> (Accessed 05 March)</a:t>
            </a:r>
          </a:p>
          <a:p>
            <a:endParaRPr lang="en-GB" sz="2300" dirty="0"/>
          </a:p>
          <a:p>
            <a:r>
              <a:rPr lang="en-GB" sz="2300" dirty="0"/>
              <a:t>The Guardian (2022) </a:t>
            </a:r>
            <a:r>
              <a:rPr lang="en-GB" i="1" dirty="0"/>
              <a:t>The NHS staffing crisis is killing people – and this winter it will be even worse, Available at: </a:t>
            </a:r>
            <a:r>
              <a:rPr lang="en-GB" i="1" dirty="0">
                <a:hlinkClick r:id="rId7"/>
              </a:rPr>
              <a:t>https://www.theguardian.com/commentisfree/2021/nov/26/nhs-staffing-crisis-killing-people-sajid-javid</a:t>
            </a:r>
            <a:r>
              <a:rPr lang="en-GB" i="1" dirty="0"/>
              <a:t> (Accessed 05 March)</a:t>
            </a:r>
          </a:p>
          <a:p>
            <a:endParaRPr lang="en-GB" i="1" dirty="0"/>
          </a:p>
          <a:p>
            <a:r>
              <a:rPr lang="en-GB" dirty="0"/>
              <a:t>The Nuffield Trust (2022</a:t>
            </a:r>
            <a:r>
              <a:rPr lang="en-GB" i="1" dirty="0"/>
              <a:t>) Can we solve the nursing workforce crisis? </a:t>
            </a:r>
            <a:r>
              <a:rPr lang="en-GB" dirty="0"/>
              <a:t>Available at: </a:t>
            </a:r>
            <a:r>
              <a:rPr lang="en-GB" dirty="0">
                <a:hlinkClick r:id="rId8"/>
              </a:rPr>
              <a:t>https://www.nuffieldtrust.org.uk/news-item/can-we-solve-the-nursing-workforce-crisis</a:t>
            </a:r>
            <a:r>
              <a:rPr lang="en-GB" dirty="0"/>
              <a:t>  (Accessed 03 March)</a:t>
            </a:r>
          </a:p>
          <a:p>
            <a:endParaRPr lang="en-GB" i="1" dirty="0"/>
          </a:p>
          <a:p>
            <a:endParaRPr lang="en-GB" dirty="0"/>
          </a:p>
          <a:p>
            <a:endParaRPr lang="en-US" dirty="0"/>
          </a:p>
        </p:txBody>
      </p:sp>
    </p:spTree>
    <p:extLst>
      <p:ext uri="{BB962C8B-B14F-4D97-AF65-F5344CB8AC3E}">
        <p14:creationId xmlns:p14="http://schemas.microsoft.com/office/powerpoint/2010/main" val="124769284"/>
      </p:ext>
    </p:extLst>
  </p:cSld>
  <p:clrMapOvr>
    <a:masterClrMapping/>
  </p:clrMapOvr>
  <p:transition spd="slow">
    <p:randomBar dir="vert"/>
  </p:transition>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{C6B56A17-D6E7-674C-A8DE-45A8505D6B69}tf10001061</Template>
  <TotalTime>1839</TotalTime>
  <Words>883</Words>
  <Application>Microsoft Macintosh PowerPoint</Application>
  <PresentationFormat>Widescreen</PresentationFormat>
  <Paragraphs>89</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Nova</vt:lpstr>
      <vt:lpstr>TropicVTI</vt:lpstr>
      <vt:lpstr>Shortage of nurse</vt:lpstr>
      <vt:lpstr>Content page</vt:lpstr>
      <vt:lpstr>Introduction</vt:lpstr>
      <vt:lpstr>The cause of shortage of nurse </vt:lpstr>
      <vt:lpstr>The effect of shortage of nurse on service users</vt:lpstr>
      <vt:lpstr>The effect of shortage of nurse on service providers</vt:lpstr>
      <vt:lpstr>LEGISLATION</vt:lpstr>
      <vt:lpstr>SOLUTION </vt:lpstr>
      <vt:lpstr>Conclusion </vt:lpstr>
      <vt:lpstr> Recommendation</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Lisanework Bimerw Mulualem (2117459)</dc:creator>
  <cp:lastModifiedBy>Lisanework Bimerw Mulualem (2117459)</cp:lastModifiedBy>
  <cp:revision>11</cp:revision>
  <dcterms:created xsi:type="dcterms:W3CDTF">2022-03-03T20:15:11Z</dcterms:created>
  <dcterms:modified xsi:type="dcterms:W3CDTF">2022-03-12T10:24:56Z</dcterms:modified>
</cp:coreProperties>
</file>