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48"/>
  </p:notesMasterIdLst>
  <p:sldIdLst>
    <p:sldId id="256" r:id="rId2"/>
    <p:sldId id="352" r:id="rId3"/>
    <p:sldId id="259" r:id="rId4"/>
    <p:sldId id="336" r:id="rId5"/>
    <p:sldId id="276" r:id="rId6"/>
    <p:sldId id="328" r:id="rId7"/>
    <p:sldId id="318" r:id="rId8"/>
    <p:sldId id="322" r:id="rId9"/>
    <p:sldId id="324" r:id="rId10"/>
    <p:sldId id="341" r:id="rId11"/>
    <p:sldId id="342" r:id="rId12"/>
    <p:sldId id="343" r:id="rId13"/>
    <p:sldId id="345" r:id="rId14"/>
    <p:sldId id="344" r:id="rId15"/>
    <p:sldId id="346" r:id="rId16"/>
    <p:sldId id="347" r:id="rId17"/>
    <p:sldId id="348" r:id="rId18"/>
    <p:sldId id="349" r:id="rId19"/>
    <p:sldId id="350" r:id="rId20"/>
    <p:sldId id="330" r:id="rId21"/>
    <p:sldId id="351" r:id="rId22"/>
    <p:sldId id="337" r:id="rId23"/>
    <p:sldId id="331" r:id="rId24"/>
    <p:sldId id="326" r:id="rId25"/>
    <p:sldId id="327" r:id="rId26"/>
    <p:sldId id="329" r:id="rId27"/>
    <p:sldId id="340" r:id="rId28"/>
    <p:sldId id="338" r:id="rId29"/>
    <p:sldId id="258" r:id="rId30"/>
    <p:sldId id="314" r:id="rId31"/>
    <p:sldId id="293" r:id="rId32"/>
    <p:sldId id="288" r:id="rId33"/>
    <p:sldId id="311" r:id="rId34"/>
    <p:sldId id="296" r:id="rId35"/>
    <p:sldId id="300" r:id="rId36"/>
    <p:sldId id="297" r:id="rId37"/>
    <p:sldId id="307" r:id="rId38"/>
    <p:sldId id="295" r:id="rId39"/>
    <p:sldId id="305" r:id="rId40"/>
    <p:sldId id="308" r:id="rId41"/>
    <p:sldId id="309" r:id="rId42"/>
    <p:sldId id="310" r:id="rId43"/>
    <p:sldId id="312" r:id="rId44"/>
    <p:sldId id="316" r:id="rId45"/>
    <p:sldId id="317" r:id="rId46"/>
    <p:sldId id="291" r:id="rId47"/>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 U Hughes" initials="CUH"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908" autoAdjust="0"/>
    <p:restoredTop sz="94660"/>
  </p:normalViewPr>
  <p:slideViewPr>
    <p:cSldViewPr snapToGrid="0">
      <p:cViewPr>
        <p:scale>
          <a:sx n="72" d="100"/>
          <a:sy n="72" d="100"/>
        </p:scale>
        <p:origin x="264" y="7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7-10-21T11:30:31.522"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E22F380-9078-2D4D-BBE1-B75CBAD5113B}" type="datetimeFigureOut">
              <a:rPr lang="en-GB" smtClean="0"/>
              <a:t>16/11/2018</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832BAA31-42E7-AA41-A4E5-A7F88FE95B54}" type="slidenum">
              <a:rPr lang="en-GB" smtClean="0"/>
              <a:t>‹#›</a:t>
            </a:fld>
            <a:endParaRPr lang="en-GB"/>
          </a:p>
        </p:txBody>
      </p:sp>
    </p:spTree>
    <p:extLst>
      <p:ext uri="{BB962C8B-B14F-4D97-AF65-F5344CB8AC3E}">
        <p14:creationId xmlns:p14="http://schemas.microsoft.com/office/powerpoint/2010/main" val="1668446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BFF87A4-5620-814E-86BF-C1A8B3CEC109}" type="slidenum">
              <a:rPr lang="en-GB" altLang="x-none"/>
              <a:pPr eaLnBrk="1" hangingPunct="1"/>
              <a:t>27</a:t>
            </a:fld>
            <a:endParaRPr lang="en-GB" altLang="x-none"/>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x-none"/>
          </a:p>
        </p:txBody>
      </p:sp>
    </p:spTree>
    <p:extLst>
      <p:ext uri="{BB962C8B-B14F-4D97-AF65-F5344CB8AC3E}">
        <p14:creationId xmlns:p14="http://schemas.microsoft.com/office/powerpoint/2010/main" val="4232081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BFF87A4-5620-814E-86BF-C1A8B3CEC109}" type="slidenum">
              <a:rPr lang="en-GB" altLang="x-none"/>
              <a:pPr eaLnBrk="1" hangingPunct="1"/>
              <a:t>30</a:t>
            </a:fld>
            <a:endParaRPr lang="en-GB" altLang="x-none"/>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x-none"/>
          </a:p>
        </p:txBody>
      </p:sp>
    </p:spTree>
    <p:extLst>
      <p:ext uri="{BB962C8B-B14F-4D97-AF65-F5344CB8AC3E}">
        <p14:creationId xmlns:p14="http://schemas.microsoft.com/office/powerpoint/2010/main" val="149571320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11/16/2018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11/16/2018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11/16/2018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11/16/2018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universalclass.com/articles/business/case-studies-types.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hyperlink" Target="http://www.qualitative-research.net/index.php/fqs/about/displayMembership/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Single Case Study Research</a:t>
            </a:r>
            <a:endParaRPr lang="en-GB" dirty="0"/>
          </a:p>
        </p:txBody>
      </p:sp>
      <p:sp>
        <p:nvSpPr>
          <p:cNvPr id="3" name="Subtitle 2"/>
          <p:cNvSpPr>
            <a:spLocks noGrp="1"/>
          </p:cNvSpPr>
          <p:nvPr>
            <p:ph type="subTitle" idx="1"/>
          </p:nvPr>
        </p:nvSpPr>
        <p:spPr/>
        <p:txBody>
          <a:bodyPr>
            <a:noAutofit/>
          </a:bodyPr>
          <a:lstStyle/>
          <a:p>
            <a:endParaRPr lang="en-GB" sz="3600" dirty="0"/>
          </a:p>
        </p:txBody>
      </p:sp>
    </p:spTree>
    <p:extLst>
      <p:ext uri="{BB962C8B-B14F-4D97-AF65-F5344CB8AC3E}">
        <p14:creationId xmlns:p14="http://schemas.microsoft.com/office/powerpoint/2010/main" val="1400986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3600" dirty="0" smtClean="0"/>
              <a:t>Universal Class</a:t>
            </a:r>
          </a:p>
          <a:p>
            <a:endParaRPr lang="en-GB" sz="3600" dirty="0"/>
          </a:p>
          <a:p>
            <a:r>
              <a:rPr lang="en-GB" sz="3600" dirty="0" smtClean="0"/>
              <a:t>Understanding </a:t>
            </a:r>
            <a:r>
              <a:rPr lang="en-GB" sz="3600" dirty="0"/>
              <a:t>the Different Types of Case </a:t>
            </a:r>
            <a:r>
              <a:rPr lang="en-GB" sz="3600" dirty="0" smtClean="0"/>
              <a:t>Studies</a:t>
            </a:r>
          </a:p>
          <a:p>
            <a:endParaRPr lang="en-GB" sz="3600" dirty="0"/>
          </a:p>
          <a:p>
            <a:r>
              <a:rPr lang="en-GB" sz="3600" dirty="0">
                <a:hlinkClick r:id="rId2"/>
              </a:rPr>
              <a:t>https://www.universalclass.com/articles/business/case-studies-types.htm</a:t>
            </a:r>
            <a:endParaRPr lang="en-GB" sz="3600" dirty="0"/>
          </a:p>
          <a:p>
            <a:endParaRPr lang="en-GB" dirty="0" smtClean="0"/>
          </a:p>
          <a:p>
            <a:endParaRPr lang="en-GB" dirty="0"/>
          </a:p>
        </p:txBody>
      </p:sp>
    </p:spTree>
    <p:extLst>
      <p:ext uri="{BB962C8B-B14F-4D97-AF65-F5344CB8AC3E}">
        <p14:creationId xmlns:p14="http://schemas.microsoft.com/office/powerpoint/2010/main" val="34922915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travel</a:t>
            </a:r>
            <a:endParaRPr lang="en-GB" dirty="0"/>
          </a:p>
        </p:txBody>
      </p:sp>
      <p:sp>
        <p:nvSpPr>
          <p:cNvPr id="3" name="Content Placeholder 2"/>
          <p:cNvSpPr>
            <a:spLocks noGrp="1"/>
          </p:cNvSpPr>
          <p:nvPr>
            <p:ph idx="1"/>
          </p:nvPr>
        </p:nvSpPr>
        <p:spPr/>
        <p:txBody>
          <a:bodyPr>
            <a:noAutofit/>
          </a:bodyPr>
          <a:lstStyle/>
          <a:p>
            <a:r>
              <a:rPr lang="en-GB" sz="4400" dirty="0" smtClean="0"/>
              <a:t>Destination:</a:t>
            </a:r>
          </a:p>
          <a:p>
            <a:r>
              <a:rPr lang="en-GB" sz="4400" dirty="0" smtClean="0"/>
              <a:t>Why chose a case study design</a:t>
            </a:r>
            <a:r>
              <a:rPr lang="en-GB" sz="4400" dirty="0" smtClean="0"/>
              <a:t>?</a:t>
            </a:r>
          </a:p>
          <a:p>
            <a:r>
              <a:rPr lang="en-GB" sz="4400" dirty="0" smtClean="0"/>
              <a:t>Some examples</a:t>
            </a:r>
          </a:p>
          <a:p>
            <a:r>
              <a:rPr lang="en-GB" sz="4400" dirty="0" smtClean="0"/>
              <a:t>Exploratory Case Study  </a:t>
            </a:r>
            <a:endParaRPr lang="en-GB" sz="4400" dirty="0" smtClean="0"/>
          </a:p>
          <a:p>
            <a:r>
              <a:rPr lang="en-GB" sz="4400" dirty="0"/>
              <a:t>H</a:t>
            </a:r>
            <a:r>
              <a:rPr lang="en-GB" sz="4400" dirty="0" smtClean="0"/>
              <a:t>euristic </a:t>
            </a:r>
            <a:r>
              <a:rPr lang="en-GB" sz="4400" dirty="0"/>
              <a:t>single case study research </a:t>
            </a:r>
            <a:r>
              <a:rPr lang="en-GB" sz="4400" dirty="0" smtClean="0"/>
              <a:t>design</a:t>
            </a:r>
            <a:r>
              <a:rPr lang="en-GB" sz="4400" dirty="0" smtClean="0"/>
              <a:t>?</a:t>
            </a:r>
            <a:endParaRPr lang="en-GB" sz="4400" dirty="0" smtClean="0"/>
          </a:p>
        </p:txBody>
      </p:sp>
    </p:spTree>
    <p:extLst>
      <p:ext uri="{BB962C8B-B14F-4D97-AF65-F5344CB8AC3E}">
        <p14:creationId xmlns:p14="http://schemas.microsoft.com/office/powerpoint/2010/main" val="79205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a:t>
            </a:r>
            <a:endParaRPr lang="en-GB" dirty="0"/>
          </a:p>
        </p:txBody>
      </p:sp>
      <p:sp>
        <p:nvSpPr>
          <p:cNvPr id="3" name="Content Placeholder 2"/>
          <p:cNvSpPr>
            <a:spLocks noGrp="1"/>
          </p:cNvSpPr>
          <p:nvPr>
            <p:ph idx="1"/>
          </p:nvPr>
        </p:nvSpPr>
        <p:spPr/>
        <p:txBody>
          <a:bodyPr>
            <a:normAutofit/>
          </a:bodyPr>
          <a:lstStyle/>
          <a:p>
            <a:r>
              <a:rPr lang="en-GB" sz="3600" dirty="0" smtClean="0"/>
              <a:t>to </a:t>
            </a:r>
            <a:r>
              <a:rPr lang="en-GB" sz="3600" dirty="0"/>
              <a:t>conduct an in-depth analysis of an issue, within its context with a view to understand the issue from the perspective of participants </a:t>
            </a:r>
            <a:endParaRPr lang="en-GB" sz="3600" dirty="0" smtClean="0"/>
          </a:p>
          <a:p>
            <a:endParaRPr lang="en-GB" sz="3600" dirty="0"/>
          </a:p>
          <a:p>
            <a:r>
              <a:rPr lang="en-GB" sz="3600" dirty="0" smtClean="0"/>
              <a:t>(</a:t>
            </a:r>
            <a:r>
              <a:rPr lang="en-GB" sz="3600" dirty="0"/>
              <a:t>MERRIAM, 2009; SIMONS, 2009; STAKE, 2006, YIN, 2014).</a:t>
            </a:r>
          </a:p>
        </p:txBody>
      </p:sp>
    </p:spTree>
    <p:extLst>
      <p:ext uri="{BB962C8B-B14F-4D97-AF65-F5344CB8AC3E}">
        <p14:creationId xmlns:p14="http://schemas.microsoft.com/office/powerpoint/2010/main" val="26927735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p:cNvSpPr>
            <a:spLocks noGrp="1"/>
          </p:cNvSpPr>
          <p:nvPr>
            <p:ph type="sldNum" sz="quarter" idx="12"/>
          </p:nvPr>
        </p:nvSpPr>
        <p:spPr>
          <a:noFill/>
        </p:spPr>
        <p:txBody>
          <a:bodyPr/>
          <a:lstStyle>
            <a:lvl1pPr>
              <a:spcBef>
                <a:spcPct val="20000"/>
              </a:spcBef>
              <a:buClr>
                <a:schemeClr val="hlink"/>
              </a:buClr>
              <a:buChar char="•"/>
              <a:defRPr kumimoji="1" sz="3200">
                <a:solidFill>
                  <a:schemeClr val="tx1"/>
                </a:solidFill>
                <a:latin typeface="Times New Roman" charset="0"/>
              </a:defRPr>
            </a:lvl1pPr>
            <a:lvl2pPr marL="742950" indent="-285750">
              <a:spcBef>
                <a:spcPct val="20000"/>
              </a:spcBef>
              <a:buChar char="–"/>
              <a:defRPr kumimoji="1" sz="2800">
                <a:solidFill>
                  <a:schemeClr val="tx1"/>
                </a:solidFill>
                <a:latin typeface="Times New Roman" charset="0"/>
              </a:defRPr>
            </a:lvl2pPr>
            <a:lvl3pPr marL="1143000" indent="-228600">
              <a:spcBef>
                <a:spcPct val="20000"/>
              </a:spcBef>
              <a:buChar char="•"/>
              <a:defRPr kumimoji="1" sz="2400">
                <a:solidFill>
                  <a:schemeClr val="tx1"/>
                </a:solidFill>
                <a:latin typeface="Times New Roman" charset="0"/>
              </a:defRPr>
            </a:lvl3pPr>
            <a:lvl4pPr marL="1600200" indent="-228600">
              <a:spcBef>
                <a:spcPct val="20000"/>
              </a:spcBef>
              <a:buChar char="–"/>
              <a:defRPr kumimoji="1" sz="2000">
                <a:solidFill>
                  <a:schemeClr val="tx1"/>
                </a:solidFill>
                <a:latin typeface="Times New Roman" charset="0"/>
              </a:defRPr>
            </a:lvl4pPr>
            <a:lvl5pPr marL="2057400" indent="-228600">
              <a:spcBef>
                <a:spcPct val="20000"/>
              </a:spcBef>
              <a:buChar char="»"/>
              <a:defRPr kumimoji="1" sz="2000">
                <a:solidFill>
                  <a:schemeClr val="tx1"/>
                </a:solidFill>
                <a:latin typeface="Times New Roman" charset="0"/>
              </a:defRPr>
            </a:lvl5pPr>
            <a:lvl6pPr marL="2514600" indent="-228600" eaLnBrk="0" fontAlgn="base" hangingPunct="0">
              <a:spcBef>
                <a:spcPct val="20000"/>
              </a:spcBef>
              <a:spcAft>
                <a:spcPct val="0"/>
              </a:spcAft>
              <a:buChar char="»"/>
              <a:defRPr kumimoji="1" sz="2000">
                <a:solidFill>
                  <a:schemeClr val="tx1"/>
                </a:solidFill>
                <a:latin typeface="Times New Roman" charset="0"/>
              </a:defRPr>
            </a:lvl6pPr>
            <a:lvl7pPr marL="2971800" indent="-228600" eaLnBrk="0" fontAlgn="base" hangingPunct="0">
              <a:spcBef>
                <a:spcPct val="20000"/>
              </a:spcBef>
              <a:spcAft>
                <a:spcPct val="0"/>
              </a:spcAft>
              <a:buChar char="»"/>
              <a:defRPr kumimoji="1" sz="2000">
                <a:solidFill>
                  <a:schemeClr val="tx1"/>
                </a:solidFill>
                <a:latin typeface="Times New Roman" charset="0"/>
              </a:defRPr>
            </a:lvl7pPr>
            <a:lvl8pPr marL="3429000" indent="-228600" eaLnBrk="0" fontAlgn="base" hangingPunct="0">
              <a:spcBef>
                <a:spcPct val="20000"/>
              </a:spcBef>
              <a:spcAft>
                <a:spcPct val="0"/>
              </a:spcAft>
              <a:buChar char="»"/>
              <a:defRPr kumimoji="1" sz="2000">
                <a:solidFill>
                  <a:schemeClr val="tx1"/>
                </a:solidFill>
                <a:latin typeface="Times New Roman" charset="0"/>
              </a:defRPr>
            </a:lvl8pPr>
            <a:lvl9pPr marL="3886200" indent="-228600" eaLnBrk="0" fontAlgn="base" hangingPunct="0">
              <a:spcBef>
                <a:spcPct val="20000"/>
              </a:spcBef>
              <a:spcAft>
                <a:spcPct val="0"/>
              </a:spcAft>
              <a:buChar char="»"/>
              <a:defRPr kumimoji="1" sz="2000">
                <a:solidFill>
                  <a:schemeClr val="tx1"/>
                </a:solidFill>
                <a:latin typeface="Times New Roman" charset="0"/>
              </a:defRPr>
            </a:lvl9pPr>
          </a:lstStyle>
          <a:p>
            <a:pPr>
              <a:spcBef>
                <a:spcPct val="50000"/>
              </a:spcBef>
              <a:buClrTx/>
              <a:buFontTx/>
              <a:buNone/>
            </a:pPr>
            <a:fld id="{719A4755-E409-3C4F-8511-0515D25B3B0F}" type="slidenum">
              <a:rPr kumimoji="0" lang="en-US" altLang="en-US" sz="1400">
                <a:latin typeface="Times" charset="0"/>
              </a:rPr>
              <a:pPr>
                <a:spcBef>
                  <a:spcPct val="50000"/>
                </a:spcBef>
                <a:buClrTx/>
                <a:buFontTx/>
                <a:buNone/>
              </a:pPr>
              <a:t>5</a:t>
            </a:fld>
            <a:endParaRPr kumimoji="0" lang="en-US" altLang="en-US" sz="1400">
              <a:latin typeface="Times" charset="0"/>
            </a:endParaRPr>
          </a:p>
        </p:txBody>
      </p:sp>
      <p:sp>
        <p:nvSpPr>
          <p:cNvPr id="11266" name="Rectangle 2"/>
          <p:cNvSpPr>
            <a:spLocks noGrp="1" noChangeArrowheads="1"/>
          </p:cNvSpPr>
          <p:nvPr>
            <p:ph type="title"/>
          </p:nvPr>
        </p:nvSpPr>
        <p:spPr>
          <a:xfrm>
            <a:off x="2057400" y="304800"/>
            <a:ext cx="7924800" cy="1143000"/>
          </a:xfrm>
        </p:spPr>
        <p:txBody>
          <a:bodyPr/>
          <a:lstStyle/>
          <a:p>
            <a:pPr>
              <a:defRPr/>
            </a:pPr>
            <a:r>
              <a:rPr lang="en-US" altLang="en-US" smtClean="0"/>
              <a:t>WHY CASE STUDY RESEARCH?</a:t>
            </a:r>
          </a:p>
        </p:txBody>
      </p:sp>
      <p:sp>
        <p:nvSpPr>
          <p:cNvPr id="5124" name="Rectangle 3"/>
          <p:cNvSpPr>
            <a:spLocks noGrp="1" noChangeArrowheads="1"/>
          </p:cNvSpPr>
          <p:nvPr>
            <p:ph type="body" idx="1"/>
          </p:nvPr>
        </p:nvSpPr>
        <p:spPr>
          <a:xfrm>
            <a:off x="2133600" y="1849438"/>
            <a:ext cx="8153400" cy="4114800"/>
          </a:xfrm>
        </p:spPr>
        <p:txBody>
          <a:bodyPr>
            <a:noAutofit/>
          </a:bodyPr>
          <a:lstStyle/>
          <a:p>
            <a:r>
              <a:rPr lang="en-US" altLang="en-US" sz="2800" dirty="0"/>
              <a:t>The case study method is amongst the most flexible of research </a:t>
            </a:r>
            <a:r>
              <a:rPr lang="en-US" altLang="en-US" sz="2800" dirty="0" smtClean="0"/>
              <a:t>designs.</a:t>
            </a:r>
          </a:p>
          <a:p>
            <a:r>
              <a:rPr lang="en-US" altLang="en-US" sz="2800" dirty="0" smtClean="0"/>
              <a:t>It incorporates a range of different areas of study</a:t>
            </a:r>
          </a:p>
          <a:p>
            <a:r>
              <a:rPr lang="en-US" altLang="en-US" sz="2800" dirty="0" smtClean="0"/>
              <a:t>It </a:t>
            </a:r>
            <a:r>
              <a:rPr lang="en-US" altLang="en-US" sz="2800" dirty="0"/>
              <a:t>incorporates a number of data-gathering strategies: </a:t>
            </a:r>
            <a:endParaRPr lang="en-US" altLang="en-US" sz="2800" dirty="0" smtClean="0"/>
          </a:p>
          <a:p>
            <a:r>
              <a:rPr lang="en-US" altLang="en-US" sz="2800" dirty="0" smtClean="0"/>
              <a:t>document </a:t>
            </a:r>
            <a:r>
              <a:rPr lang="en-US" altLang="en-US" sz="2800" dirty="0"/>
              <a:t>analysis, </a:t>
            </a:r>
            <a:endParaRPr lang="en-US" altLang="en-US" sz="2800" dirty="0" smtClean="0"/>
          </a:p>
          <a:p>
            <a:r>
              <a:rPr lang="en-US" altLang="en-US" sz="2800" dirty="0" smtClean="0"/>
              <a:t>surveys</a:t>
            </a:r>
            <a:r>
              <a:rPr lang="en-US" altLang="en-US" sz="2800" dirty="0"/>
              <a:t>, </a:t>
            </a:r>
            <a:endParaRPr lang="en-US" altLang="en-US" sz="2800" dirty="0" smtClean="0"/>
          </a:p>
          <a:p>
            <a:r>
              <a:rPr lang="en-US" altLang="en-US" sz="2800" dirty="0" smtClean="0"/>
              <a:t>participant </a:t>
            </a:r>
            <a:r>
              <a:rPr lang="en-US" altLang="en-US" sz="2800" dirty="0"/>
              <a:t>or non-participant observation, </a:t>
            </a:r>
            <a:r>
              <a:rPr lang="en-US" altLang="en-US" sz="2800" dirty="0" smtClean="0"/>
              <a:t> </a:t>
            </a:r>
          </a:p>
          <a:p>
            <a:r>
              <a:rPr lang="en-US" altLang="en-US" sz="2800" dirty="0" smtClean="0"/>
              <a:t>participatory </a:t>
            </a:r>
            <a:r>
              <a:rPr lang="en-US" altLang="en-US" sz="2800" dirty="0"/>
              <a:t>or action research.</a:t>
            </a:r>
          </a:p>
        </p:txBody>
      </p:sp>
    </p:spTree>
    <p:extLst>
      <p:ext uri="{BB962C8B-B14F-4D97-AF65-F5344CB8AC3E}">
        <p14:creationId xmlns:p14="http://schemas.microsoft.com/office/powerpoint/2010/main" val="41845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anim calcmode="lin" valueType="num">
                                      <p:cBhvr additive="base">
                                        <p:cTn id="7" dur="500" fill="hold"/>
                                        <p:tgtEl>
                                          <p:spTgt spid="51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4">
                                            <p:txEl>
                                              <p:pRg st="1" end="1"/>
                                            </p:txEl>
                                          </p:spTgt>
                                        </p:tgtEl>
                                        <p:attrNameLst>
                                          <p:attrName>style.visibility</p:attrName>
                                        </p:attrNameLst>
                                      </p:cBhvr>
                                      <p:to>
                                        <p:strVal val="visible"/>
                                      </p:to>
                                    </p:set>
                                    <p:anim calcmode="lin" valueType="num">
                                      <p:cBhvr additive="base">
                                        <p:cTn id="13" dur="500" fill="hold"/>
                                        <p:tgtEl>
                                          <p:spTgt spid="512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4">
                                            <p:txEl>
                                              <p:pRg st="2" end="2"/>
                                            </p:txEl>
                                          </p:spTgt>
                                        </p:tgtEl>
                                        <p:attrNameLst>
                                          <p:attrName>style.visibility</p:attrName>
                                        </p:attrNameLst>
                                      </p:cBhvr>
                                      <p:to>
                                        <p:strVal val="visible"/>
                                      </p:to>
                                    </p:set>
                                    <p:anim calcmode="lin" valueType="num">
                                      <p:cBhvr additive="base">
                                        <p:cTn id="19"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4">
                                            <p:txEl>
                                              <p:pRg st="3" end="3"/>
                                            </p:txEl>
                                          </p:spTgt>
                                        </p:tgtEl>
                                        <p:attrNameLst>
                                          <p:attrName>style.visibility</p:attrName>
                                        </p:attrNameLst>
                                      </p:cBhvr>
                                      <p:to>
                                        <p:strVal val="visible"/>
                                      </p:to>
                                    </p:set>
                                    <p:anim calcmode="lin" valueType="num">
                                      <p:cBhvr additive="base">
                                        <p:cTn id="25" dur="500" fill="hold"/>
                                        <p:tgtEl>
                                          <p:spTgt spid="512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4">
                                            <p:txEl>
                                              <p:pRg st="4" end="4"/>
                                            </p:txEl>
                                          </p:spTgt>
                                        </p:tgtEl>
                                        <p:attrNameLst>
                                          <p:attrName>style.visibility</p:attrName>
                                        </p:attrNameLst>
                                      </p:cBhvr>
                                      <p:to>
                                        <p:strVal val="visible"/>
                                      </p:to>
                                    </p:set>
                                    <p:anim calcmode="lin" valueType="num">
                                      <p:cBhvr additive="base">
                                        <p:cTn id="31" dur="500" fill="hold"/>
                                        <p:tgtEl>
                                          <p:spTgt spid="512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4">
                                            <p:txEl>
                                              <p:pRg st="5" end="5"/>
                                            </p:txEl>
                                          </p:spTgt>
                                        </p:tgtEl>
                                        <p:attrNameLst>
                                          <p:attrName>style.visibility</p:attrName>
                                        </p:attrNameLst>
                                      </p:cBhvr>
                                      <p:to>
                                        <p:strVal val="visible"/>
                                      </p:to>
                                    </p:set>
                                    <p:anim calcmode="lin" valueType="num">
                                      <p:cBhvr additive="base">
                                        <p:cTn id="37" dur="500" fill="hold"/>
                                        <p:tgtEl>
                                          <p:spTgt spid="512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4">
                                            <p:txEl>
                                              <p:pRg st="6" end="6"/>
                                            </p:txEl>
                                          </p:spTgt>
                                        </p:tgtEl>
                                        <p:attrNameLst>
                                          <p:attrName>style.visibility</p:attrName>
                                        </p:attrNameLst>
                                      </p:cBhvr>
                                      <p:to>
                                        <p:strVal val="visible"/>
                                      </p:to>
                                    </p:set>
                                    <p:anim calcmode="lin" valueType="num">
                                      <p:cBhvr additive="base">
                                        <p:cTn id="43" dur="500" fill="hold"/>
                                        <p:tgtEl>
                                          <p:spTgt spid="512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 of case study</a:t>
            </a:r>
            <a:endParaRPr lang="en-GB" dirty="0"/>
          </a:p>
        </p:txBody>
      </p:sp>
      <p:sp>
        <p:nvSpPr>
          <p:cNvPr id="3" name="Content Placeholder 2"/>
          <p:cNvSpPr>
            <a:spLocks noGrp="1"/>
          </p:cNvSpPr>
          <p:nvPr>
            <p:ph idx="1"/>
          </p:nvPr>
        </p:nvSpPr>
        <p:spPr/>
        <p:txBody>
          <a:bodyPr/>
          <a:lstStyle/>
          <a:p>
            <a:r>
              <a:rPr lang="en-GB" b="1" u="sng" dirty="0"/>
              <a:t>Person</a:t>
            </a:r>
            <a:r>
              <a:rPr lang="en-GB" b="1" dirty="0"/>
              <a:t> </a:t>
            </a:r>
            <a:r>
              <a:rPr lang="en-GB" dirty="0"/>
              <a:t>– This type of study focuses on one particular individual. This case study would use several types of research to determine an outcome</a:t>
            </a:r>
            <a:r>
              <a:rPr lang="en-GB" dirty="0" smtClean="0"/>
              <a:t>.</a:t>
            </a:r>
            <a:endParaRPr lang="en-GB" dirty="0"/>
          </a:p>
          <a:p>
            <a:r>
              <a:rPr lang="en-GB" b="1" u="sng" dirty="0"/>
              <a:t>Group</a:t>
            </a:r>
            <a:r>
              <a:rPr lang="en-GB" dirty="0"/>
              <a:t> </a:t>
            </a:r>
            <a:r>
              <a:rPr lang="en-GB" dirty="0" smtClean="0"/>
              <a:t>– This </a:t>
            </a:r>
            <a:r>
              <a:rPr lang="en-GB" dirty="0"/>
              <a:t>could be a family, a group or friends, or even </a:t>
            </a:r>
            <a:r>
              <a:rPr lang="en-GB" dirty="0" smtClean="0"/>
              <a:t>co-workers.</a:t>
            </a:r>
          </a:p>
          <a:p>
            <a:r>
              <a:rPr lang="en-GB" b="1" u="sng" dirty="0"/>
              <a:t>Location</a:t>
            </a:r>
            <a:r>
              <a:rPr lang="en-GB" b="1" dirty="0"/>
              <a:t> </a:t>
            </a:r>
            <a:r>
              <a:rPr lang="en-GB" dirty="0"/>
              <a:t>– This type of study focuses on a place, and how and why people use the place</a:t>
            </a:r>
            <a:r>
              <a:rPr lang="en-GB" dirty="0" smtClean="0"/>
              <a:t>.</a:t>
            </a:r>
          </a:p>
          <a:p>
            <a:r>
              <a:rPr lang="en-GB" b="1" u="sng" dirty="0"/>
              <a:t>Organization/Company</a:t>
            </a:r>
            <a:r>
              <a:rPr lang="en-GB" dirty="0"/>
              <a:t> </a:t>
            </a:r>
            <a:r>
              <a:rPr lang="en-GB" dirty="0" smtClean="0"/>
              <a:t>– focuses </a:t>
            </a:r>
            <a:r>
              <a:rPr lang="en-GB" dirty="0"/>
              <a:t>on a business or an organization. This could include the people who work for the company, or an event that occurred at the organization</a:t>
            </a:r>
            <a:r>
              <a:rPr lang="en-GB" dirty="0" smtClean="0"/>
              <a:t>.</a:t>
            </a:r>
          </a:p>
          <a:p>
            <a:r>
              <a:rPr lang="en-GB" b="1" u="sng" dirty="0"/>
              <a:t>Event</a:t>
            </a:r>
            <a:r>
              <a:rPr lang="en-GB" b="1" dirty="0"/>
              <a:t> </a:t>
            </a:r>
            <a:r>
              <a:rPr lang="en-GB" dirty="0" smtClean="0"/>
              <a:t>–focuses </a:t>
            </a:r>
            <a:r>
              <a:rPr lang="en-GB" dirty="0"/>
              <a:t>on an event, whether cultural or societal, and how it affects those that are affected by </a:t>
            </a:r>
            <a:r>
              <a:rPr lang="en-GB" dirty="0" smtClean="0"/>
              <a:t>it.</a:t>
            </a:r>
            <a:endParaRPr lang="en-GB" dirty="0"/>
          </a:p>
        </p:txBody>
      </p:sp>
    </p:spTree>
    <p:extLst>
      <p:ext uri="{BB962C8B-B14F-4D97-AF65-F5344CB8AC3E}">
        <p14:creationId xmlns:p14="http://schemas.microsoft.com/office/powerpoint/2010/main" val="4074734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types of Case study</a:t>
            </a:r>
            <a:endParaRPr lang="en-GB" dirty="0"/>
          </a:p>
        </p:txBody>
      </p:sp>
      <p:sp>
        <p:nvSpPr>
          <p:cNvPr id="3" name="Content Placeholder 2"/>
          <p:cNvSpPr>
            <a:spLocks noGrp="1"/>
          </p:cNvSpPr>
          <p:nvPr>
            <p:ph idx="1"/>
          </p:nvPr>
        </p:nvSpPr>
        <p:spPr/>
        <p:txBody>
          <a:bodyPr>
            <a:normAutofit/>
          </a:bodyPr>
          <a:lstStyle/>
          <a:p>
            <a:r>
              <a:rPr lang="en-GB" sz="3200" dirty="0" smtClean="0"/>
              <a:t>There </a:t>
            </a:r>
            <a:r>
              <a:rPr lang="en-GB" sz="3200" dirty="0"/>
              <a:t>are several types of case studies, each differing from each other based on the hypothesis and/or thesis to be proved. It is also possible for types of case studies to overlap each other.</a:t>
            </a:r>
          </a:p>
          <a:p>
            <a:r>
              <a:rPr lang="en-GB" sz="3200" dirty="0"/>
              <a:t>Each of the following types of cases can be used in any field or discipline. </a:t>
            </a:r>
            <a:endParaRPr lang="en-GB" sz="3200" dirty="0" smtClean="0"/>
          </a:p>
          <a:p>
            <a:endParaRPr lang="en-GB" dirty="0"/>
          </a:p>
        </p:txBody>
      </p:sp>
    </p:spTree>
    <p:extLst>
      <p:ext uri="{BB962C8B-B14F-4D97-AF65-F5344CB8AC3E}">
        <p14:creationId xmlns:p14="http://schemas.microsoft.com/office/powerpoint/2010/main" val="328710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Exploratory Case Study</a:t>
            </a:r>
            <a:endParaRPr lang="en-GB" dirty="0"/>
          </a:p>
        </p:txBody>
      </p:sp>
      <p:sp>
        <p:nvSpPr>
          <p:cNvPr id="3" name="Content Placeholder 2"/>
          <p:cNvSpPr>
            <a:spLocks noGrp="1"/>
          </p:cNvSpPr>
          <p:nvPr>
            <p:ph idx="1"/>
          </p:nvPr>
        </p:nvSpPr>
        <p:spPr/>
        <p:txBody>
          <a:bodyPr>
            <a:normAutofit/>
          </a:bodyPr>
          <a:lstStyle/>
          <a:p>
            <a:r>
              <a:rPr lang="en-GB" sz="2800" dirty="0"/>
              <a:t>Exploratory case studies are very popular in </a:t>
            </a:r>
            <a:r>
              <a:rPr lang="en-GB" sz="2800" dirty="0" smtClean="0"/>
              <a:t>the </a:t>
            </a:r>
            <a:r>
              <a:rPr lang="en-GB" sz="2800" dirty="0"/>
              <a:t>social sciences. </a:t>
            </a:r>
            <a:endParaRPr lang="en-GB" sz="2800" dirty="0" smtClean="0"/>
          </a:p>
          <a:p>
            <a:endParaRPr lang="en-GB" sz="2800" dirty="0" smtClean="0"/>
          </a:p>
          <a:p>
            <a:r>
              <a:rPr lang="en-GB" sz="2800" dirty="0" smtClean="0"/>
              <a:t>An </a:t>
            </a:r>
            <a:r>
              <a:rPr lang="en-GB" sz="2800" dirty="0"/>
              <a:t>exploratory case study is usually the precursor to a formal, large-scale research project. The case study's goal is to prove that further investigation is necessary</a:t>
            </a:r>
            <a:r>
              <a:rPr lang="en-GB" sz="2800" dirty="0" smtClean="0"/>
              <a:t>.</a:t>
            </a:r>
          </a:p>
          <a:p>
            <a:endParaRPr lang="en-GB" sz="2800" dirty="0" smtClean="0"/>
          </a:p>
          <a:p>
            <a:r>
              <a:rPr lang="en-GB" sz="2800" dirty="0" smtClean="0"/>
              <a:t>Ideal for Masters research</a:t>
            </a:r>
            <a:endParaRPr lang="en-GB" sz="2800" dirty="0"/>
          </a:p>
        </p:txBody>
      </p:sp>
    </p:spTree>
    <p:extLst>
      <p:ext uri="{BB962C8B-B14F-4D97-AF65-F5344CB8AC3E}">
        <p14:creationId xmlns:p14="http://schemas.microsoft.com/office/powerpoint/2010/main" val="422703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Exploratory Case Study</a:t>
            </a:r>
          </a:p>
        </p:txBody>
      </p:sp>
      <p:sp>
        <p:nvSpPr>
          <p:cNvPr id="3" name="Content Placeholder 2"/>
          <p:cNvSpPr>
            <a:spLocks noGrp="1"/>
          </p:cNvSpPr>
          <p:nvPr>
            <p:ph idx="1"/>
          </p:nvPr>
        </p:nvSpPr>
        <p:spPr/>
        <p:txBody>
          <a:bodyPr>
            <a:normAutofit lnSpcReduction="10000"/>
          </a:bodyPr>
          <a:lstStyle/>
          <a:p>
            <a:r>
              <a:rPr lang="en-GB" sz="2800" dirty="0"/>
              <a:t>For example, an exploratory case study could be done on </a:t>
            </a:r>
            <a:r>
              <a:rPr lang="en-GB" sz="2800" dirty="0" smtClean="0"/>
              <a:t>refugees of war. </a:t>
            </a:r>
            <a:r>
              <a:rPr lang="en-GB" sz="2800" dirty="0"/>
              <a:t>Researchers are aware that </a:t>
            </a:r>
            <a:r>
              <a:rPr lang="en-GB" sz="2800" dirty="0" smtClean="0"/>
              <a:t>many war refugees have PTSD</a:t>
            </a:r>
            <a:r>
              <a:rPr lang="en-GB" sz="2800" dirty="0"/>
              <a:t>, and are aware that the actions of war are what cause PTSD. Beyond that, they do not know if certain wartime </a:t>
            </a:r>
            <a:r>
              <a:rPr lang="en-GB" sz="2800" dirty="0" smtClean="0"/>
              <a:t>experiences </a:t>
            </a:r>
            <a:r>
              <a:rPr lang="en-GB" sz="2800" dirty="0"/>
              <a:t>are more likely to contribute to PTSD than others.</a:t>
            </a:r>
          </a:p>
          <a:p>
            <a:r>
              <a:rPr lang="en-GB" sz="2800" dirty="0"/>
              <a:t>For an exploratory case study, the researcher could develop a study that certain war events are more likely to cause PTSD. Once that is demonstrated, a large-scale research project could be done to determine </a:t>
            </a:r>
            <a:r>
              <a:rPr lang="en-GB" sz="2800" i="1" dirty="0"/>
              <a:t>which</a:t>
            </a:r>
            <a:r>
              <a:rPr lang="en-GB" sz="2800" dirty="0"/>
              <a:t> events are most likely to cause PTSD.</a:t>
            </a:r>
          </a:p>
          <a:p>
            <a:endParaRPr lang="en-GB" dirty="0"/>
          </a:p>
        </p:txBody>
      </p:sp>
    </p:spTree>
    <p:extLst>
      <p:ext uri="{BB962C8B-B14F-4D97-AF65-F5344CB8AC3E}">
        <p14:creationId xmlns:p14="http://schemas.microsoft.com/office/powerpoint/2010/main" val="3485405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Justice and Inclusion Discipline Cluster. </a:t>
            </a:r>
            <a:endParaRPr lang="en-GB" dirty="0"/>
          </a:p>
        </p:txBody>
      </p:sp>
      <p:sp>
        <p:nvSpPr>
          <p:cNvPr id="3" name="Content Placeholder 2"/>
          <p:cNvSpPr>
            <a:spLocks noGrp="1"/>
          </p:cNvSpPr>
          <p:nvPr>
            <p:ph idx="1"/>
          </p:nvPr>
        </p:nvSpPr>
        <p:spPr/>
        <p:txBody>
          <a:bodyPr/>
          <a:lstStyle/>
          <a:p>
            <a:pPr lvl="0"/>
            <a:endParaRPr lang="en-GB" sz="3600" dirty="0" smtClean="0"/>
          </a:p>
          <a:p>
            <a:pPr lvl="0"/>
            <a:r>
              <a:rPr lang="en-GB" sz="3600" dirty="0" smtClean="0"/>
              <a:t>equality </a:t>
            </a:r>
            <a:r>
              <a:rPr lang="en-GB" sz="3600" dirty="0"/>
              <a:t>and social justice;</a:t>
            </a:r>
          </a:p>
          <a:p>
            <a:pPr lvl="0"/>
            <a:r>
              <a:rPr lang="en-GB" sz="3600" dirty="0"/>
              <a:t>social theory and social policy</a:t>
            </a:r>
          </a:p>
          <a:p>
            <a:pPr lvl="0"/>
            <a:r>
              <a:rPr lang="en-GB" sz="3600" dirty="0"/>
              <a:t>disadvantage: individual and structural</a:t>
            </a:r>
          </a:p>
          <a:p>
            <a:pPr lvl="0"/>
            <a:r>
              <a:rPr lang="en-GB" sz="3600" dirty="0"/>
              <a:t>cultural, societal and policy practices</a:t>
            </a:r>
          </a:p>
          <a:p>
            <a:endParaRPr lang="en-GB" dirty="0"/>
          </a:p>
        </p:txBody>
      </p:sp>
    </p:spTree>
    <p:extLst>
      <p:ext uri="{BB962C8B-B14F-4D97-AF65-F5344CB8AC3E}">
        <p14:creationId xmlns:p14="http://schemas.microsoft.com/office/powerpoint/2010/main" val="310254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Teaching and Learning (NUS, 2015)</a:t>
            </a:r>
            <a:endParaRPr lang="en-GB" dirty="0"/>
          </a:p>
        </p:txBody>
      </p:sp>
      <p:sp>
        <p:nvSpPr>
          <p:cNvPr id="3" name="Content Placeholder 2"/>
          <p:cNvSpPr>
            <a:spLocks noGrp="1"/>
          </p:cNvSpPr>
          <p:nvPr>
            <p:ph idx="1"/>
          </p:nvPr>
        </p:nvSpPr>
        <p:spPr/>
        <p:txBody>
          <a:bodyPr>
            <a:noAutofit/>
          </a:bodyPr>
          <a:lstStyle/>
          <a:p>
            <a:r>
              <a:rPr lang="en-GB" sz="2400" dirty="0"/>
              <a:t>‘On a scale of 1-10, LGBT* students’ average score of agreement with the statement </a:t>
            </a:r>
          </a:p>
          <a:p>
            <a:r>
              <a:rPr lang="en-GB" sz="2400" dirty="0"/>
              <a:t>“I see LGB experiences and history reflected in my curriculum” </a:t>
            </a:r>
            <a:r>
              <a:rPr lang="mr-IN" sz="2400" dirty="0"/>
              <a:t>–</a:t>
            </a:r>
            <a:r>
              <a:rPr lang="en-GB" sz="2400" dirty="0"/>
              <a:t> </a:t>
            </a:r>
          </a:p>
          <a:p>
            <a:r>
              <a:rPr lang="en-GB" sz="2400" dirty="0"/>
              <a:t> 3.9 </a:t>
            </a:r>
          </a:p>
          <a:p>
            <a:r>
              <a:rPr lang="en-GB" sz="2400" dirty="0"/>
              <a:t>and for LGB/trans students 3.5’</a:t>
            </a:r>
            <a:endParaRPr lang="en-US" sz="2400" dirty="0"/>
          </a:p>
          <a:p>
            <a:r>
              <a:rPr lang="en-GB" sz="2400" dirty="0"/>
              <a:t>“I see trans experiences and history reflected in my curriculum,” </a:t>
            </a:r>
          </a:p>
          <a:p>
            <a:r>
              <a:rPr lang="en-GB" sz="2400" dirty="0"/>
              <a:t> 2.8 for LGB/trans students </a:t>
            </a:r>
          </a:p>
          <a:p>
            <a:r>
              <a:rPr lang="en-GB" sz="2400" dirty="0"/>
              <a:t> 2.5 for trans students.</a:t>
            </a:r>
          </a:p>
          <a:p>
            <a:r>
              <a:rPr lang="en-GB" sz="2400" dirty="0"/>
              <a:t>In comparison to an average of 8.00 in other areas of student life</a:t>
            </a:r>
          </a:p>
        </p:txBody>
      </p:sp>
    </p:spTree>
    <p:extLst>
      <p:ext uri="{BB962C8B-B14F-4D97-AF65-F5344CB8AC3E}">
        <p14:creationId xmlns:p14="http://schemas.microsoft.com/office/powerpoint/2010/main" val="262400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Act 2010</a:t>
            </a:r>
            <a:endParaRPr lang="en-GB" dirty="0"/>
          </a:p>
        </p:txBody>
      </p:sp>
      <p:sp>
        <p:nvSpPr>
          <p:cNvPr id="3" name="Content Placeholder 2"/>
          <p:cNvSpPr>
            <a:spLocks noGrp="1"/>
          </p:cNvSpPr>
          <p:nvPr>
            <p:ph idx="1"/>
          </p:nvPr>
        </p:nvSpPr>
        <p:spPr/>
        <p:txBody>
          <a:bodyPr>
            <a:normAutofit lnSpcReduction="10000"/>
          </a:bodyPr>
          <a:lstStyle/>
          <a:p>
            <a:r>
              <a:rPr lang="en-GB" dirty="0" smtClean="0"/>
              <a:t>9 protected Characteristics</a:t>
            </a:r>
          </a:p>
          <a:p>
            <a:r>
              <a:rPr lang="en-GB" dirty="0" smtClean="0"/>
              <a:t>Equality Unit (2012)</a:t>
            </a:r>
          </a:p>
          <a:p>
            <a:r>
              <a:rPr lang="en-GB" dirty="0"/>
              <a:t>Section 19, which considers the area of ‘indirect discrimination’, and describes it as:</a:t>
            </a:r>
          </a:p>
          <a:p>
            <a:r>
              <a:rPr lang="en-GB" dirty="0"/>
              <a:t>	</a:t>
            </a:r>
            <a:r>
              <a:rPr lang="en-GB" i="1" dirty="0"/>
              <a:t>‘when a provision, criterion or practice is neutral on the face of it, but its impact particularly disadvantages people with a protected characteristic, unless the person applying the provision can justify it as a proportionate means of achieving a legitimate aim (p.7</a:t>
            </a:r>
            <a:r>
              <a:rPr lang="en-GB" i="1" dirty="0" smtClean="0"/>
              <a:t>)’</a:t>
            </a:r>
            <a:r>
              <a:rPr lang="en-GB" dirty="0" smtClean="0"/>
              <a:t>.</a:t>
            </a:r>
          </a:p>
          <a:p>
            <a:r>
              <a:rPr lang="en-GB" b="1" dirty="0"/>
              <a:t>An additional subsection 94(2), specifically relates to HEI curriculum, the Equality Unit describes it as:</a:t>
            </a:r>
          </a:p>
          <a:p>
            <a:r>
              <a:rPr lang="en-GB" b="1" dirty="0"/>
              <a:t>	‘</a:t>
            </a:r>
            <a:r>
              <a:rPr lang="en-GB" b="1" i="1" dirty="0"/>
              <a:t>The purpose of this subsection is to ensure that the Act does not inhibit institutions from including a full range of issues, ideas and materials from multiple perspectives in their curriculum’(p.11).</a:t>
            </a:r>
            <a:endParaRPr lang="en-GB" b="1" dirty="0"/>
          </a:p>
          <a:p>
            <a:endParaRPr lang="en-GB" dirty="0"/>
          </a:p>
          <a:p>
            <a:endParaRPr lang="en-GB" dirty="0"/>
          </a:p>
        </p:txBody>
      </p:sp>
    </p:spTree>
    <p:extLst>
      <p:ext uri="{BB962C8B-B14F-4D97-AF65-F5344CB8AC3E}">
        <p14:creationId xmlns:p14="http://schemas.microsoft.com/office/powerpoint/2010/main" val="52192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r>
              <a:rPr lang="en-GB" dirty="0"/>
              <a:t>of the study were to </a:t>
            </a:r>
          </a:p>
        </p:txBody>
      </p:sp>
      <p:sp>
        <p:nvSpPr>
          <p:cNvPr id="3" name="Content Placeholder 2"/>
          <p:cNvSpPr>
            <a:spLocks noGrp="1"/>
          </p:cNvSpPr>
          <p:nvPr>
            <p:ph idx="1"/>
          </p:nvPr>
        </p:nvSpPr>
        <p:spPr/>
        <p:txBody>
          <a:bodyPr>
            <a:normAutofit/>
          </a:bodyPr>
          <a:lstStyle/>
          <a:p>
            <a:pPr lvl="0"/>
            <a:r>
              <a:rPr lang="en-GB" sz="3200" dirty="0" smtClean="0"/>
              <a:t>identify </a:t>
            </a:r>
            <a:r>
              <a:rPr lang="en-GB" sz="3200" dirty="0"/>
              <a:t>and disseminate areas of good practice</a:t>
            </a:r>
          </a:p>
          <a:p>
            <a:pPr lvl="0"/>
            <a:r>
              <a:rPr lang="en-GB" sz="3200" dirty="0"/>
              <a:t>identify and deconstruct barriers to engagement</a:t>
            </a:r>
          </a:p>
          <a:p>
            <a:pPr lvl="0"/>
            <a:r>
              <a:rPr lang="en-GB" sz="3200" dirty="0"/>
              <a:t>identify the value base of curricula development</a:t>
            </a:r>
          </a:p>
          <a:p>
            <a:pPr lvl="0"/>
            <a:r>
              <a:rPr lang="en-GB" sz="3200" dirty="0"/>
              <a:t>identify the skills and tools needed to feel confident in teaching and learning in this area</a:t>
            </a:r>
          </a:p>
          <a:p>
            <a:pPr lvl="0"/>
            <a:r>
              <a:rPr lang="en-GB" sz="3200" dirty="0"/>
              <a:t>share ownership of learning</a:t>
            </a:r>
          </a:p>
          <a:p>
            <a:endParaRPr lang="en-GB" sz="3200" dirty="0"/>
          </a:p>
        </p:txBody>
      </p:sp>
    </p:spTree>
    <p:extLst>
      <p:ext uri="{BB962C8B-B14F-4D97-AF65-F5344CB8AC3E}">
        <p14:creationId xmlns:p14="http://schemas.microsoft.com/office/powerpoint/2010/main" val="370363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normAutofit/>
          </a:bodyPr>
          <a:lstStyle/>
          <a:p>
            <a:endParaRPr lang="en-GB" sz="3600" dirty="0"/>
          </a:p>
          <a:p>
            <a:r>
              <a:rPr lang="en-GB" sz="3600" dirty="0"/>
              <a:t>W</a:t>
            </a:r>
            <a:r>
              <a:rPr lang="en-GB" sz="3600" dirty="0" smtClean="0"/>
              <a:t>here </a:t>
            </a:r>
            <a:r>
              <a:rPr lang="en-GB" sz="3600" dirty="0"/>
              <a:t>do the practices of the SJID fit with curricula representation of GSD communities?</a:t>
            </a:r>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29912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did: </a:t>
            </a:r>
            <a:r>
              <a:rPr lang="en-GB" dirty="0" smtClean="0"/>
              <a:t>3 Stages</a:t>
            </a:r>
            <a:endParaRPr lang="en-GB" dirty="0"/>
          </a:p>
        </p:txBody>
      </p:sp>
      <p:sp>
        <p:nvSpPr>
          <p:cNvPr id="3" name="Content Placeholder 2"/>
          <p:cNvSpPr>
            <a:spLocks noGrp="1"/>
          </p:cNvSpPr>
          <p:nvPr>
            <p:ph idx="1"/>
          </p:nvPr>
        </p:nvSpPr>
        <p:spPr/>
        <p:txBody>
          <a:bodyPr>
            <a:normAutofit fontScale="92500" lnSpcReduction="10000"/>
          </a:bodyPr>
          <a:lstStyle/>
          <a:p>
            <a:r>
              <a:rPr lang="en-GB" sz="3600" dirty="0"/>
              <a:t>Stage 1: All lecturing staff were invited to a ‘Baseline’ day in Staff Development Week September 2017. </a:t>
            </a:r>
            <a:endParaRPr lang="en-GB" sz="3600" dirty="0" smtClean="0"/>
          </a:p>
          <a:p>
            <a:pPr lvl="0"/>
            <a:r>
              <a:rPr lang="en-GB" sz="3600" dirty="0" smtClean="0"/>
              <a:t>1. </a:t>
            </a:r>
            <a:r>
              <a:rPr lang="en-GB" sz="3600" dirty="0"/>
              <a:t>To establish a base-line</a:t>
            </a:r>
            <a:r>
              <a:rPr lang="en-GB" sz="3600" dirty="0" smtClean="0"/>
              <a:t>.</a:t>
            </a:r>
          </a:p>
          <a:p>
            <a:r>
              <a:rPr lang="en-GB" sz="3600" dirty="0" smtClean="0"/>
              <a:t>2. To </a:t>
            </a:r>
            <a:r>
              <a:rPr lang="en-GB" sz="3600" dirty="0"/>
              <a:t>raise theoretical awareness regarding GSD identity</a:t>
            </a:r>
            <a:r>
              <a:rPr lang="en-GB" sz="3600" dirty="0" smtClean="0"/>
              <a:t>.</a:t>
            </a:r>
          </a:p>
          <a:p>
            <a:pPr lvl="0"/>
            <a:r>
              <a:rPr lang="en-GB" sz="3600" dirty="0" smtClean="0"/>
              <a:t>3. To </a:t>
            </a:r>
            <a:r>
              <a:rPr lang="en-GB" sz="3600" dirty="0"/>
              <a:t>identify areas for staff to further explore in their teaching</a:t>
            </a:r>
          </a:p>
          <a:p>
            <a:endParaRPr lang="en-GB" sz="3600" dirty="0" smtClean="0"/>
          </a:p>
          <a:p>
            <a:endParaRPr lang="en-GB" sz="3600" dirty="0"/>
          </a:p>
          <a:p>
            <a:pPr lvl="0"/>
            <a:endParaRPr lang="en-GB" sz="3600" dirty="0"/>
          </a:p>
          <a:p>
            <a:endParaRPr lang="en-GB" sz="3600" dirty="0"/>
          </a:p>
        </p:txBody>
      </p:sp>
    </p:spTree>
    <p:extLst>
      <p:ext uri="{BB962C8B-B14F-4D97-AF65-F5344CB8AC3E}">
        <p14:creationId xmlns:p14="http://schemas.microsoft.com/office/powerpoint/2010/main" val="50595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Stage 2</a:t>
            </a:r>
            <a:r>
              <a:rPr lang="en-GB" dirty="0" smtClean="0"/>
              <a:t>:</a:t>
            </a:r>
            <a:endParaRPr lang="en-GB" dirty="0"/>
          </a:p>
        </p:txBody>
      </p:sp>
      <p:sp>
        <p:nvSpPr>
          <p:cNvPr id="3" name="Content Placeholder 2"/>
          <p:cNvSpPr>
            <a:spLocks noGrp="1"/>
          </p:cNvSpPr>
          <p:nvPr>
            <p:ph idx="1"/>
          </p:nvPr>
        </p:nvSpPr>
        <p:spPr/>
        <p:txBody>
          <a:bodyPr>
            <a:normAutofit fontScale="77500" lnSpcReduction="20000"/>
          </a:bodyPr>
          <a:lstStyle/>
          <a:p>
            <a:r>
              <a:rPr lang="en-GB" sz="3600" dirty="0" smtClean="0"/>
              <a:t>Support </a:t>
            </a:r>
            <a:r>
              <a:rPr lang="en-GB" sz="3600" dirty="0"/>
              <a:t>development and resource sharing.</a:t>
            </a:r>
            <a:r>
              <a:rPr lang="en-GB" dirty="0"/>
              <a:t/>
            </a:r>
            <a:br>
              <a:rPr lang="en-GB" dirty="0"/>
            </a:br>
            <a:endParaRPr lang="en-GB" dirty="0" smtClean="0"/>
          </a:p>
          <a:p>
            <a:r>
              <a:rPr lang="en-GB" sz="3600" dirty="0"/>
              <a:t>T</a:t>
            </a:r>
            <a:r>
              <a:rPr lang="en-GB" sz="3600" dirty="0" smtClean="0"/>
              <a:t>o </a:t>
            </a:r>
            <a:r>
              <a:rPr lang="en-GB" sz="3600" dirty="0"/>
              <a:t>offer support to participants who had chosen to take part in stage three. </a:t>
            </a:r>
            <a:endParaRPr lang="en-GB" sz="3600" dirty="0" smtClean="0"/>
          </a:p>
          <a:p>
            <a:endParaRPr lang="en-GB" sz="3600" dirty="0"/>
          </a:p>
          <a:p>
            <a:r>
              <a:rPr lang="en-GB" sz="3600" dirty="0" smtClean="0"/>
              <a:t>This </a:t>
            </a:r>
            <a:r>
              <a:rPr lang="en-GB" sz="3600" dirty="0"/>
              <a:t>took the form of consultation with the study co-ordinator to support the participants to draw up a scheme of work which would be suitable for their module. </a:t>
            </a:r>
            <a:endParaRPr lang="en-GB" sz="3600" dirty="0" smtClean="0"/>
          </a:p>
          <a:p>
            <a:r>
              <a:rPr lang="en-GB" sz="3600" dirty="0" smtClean="0"/>
              <a:t> </a:t>
            </a:r>
            <a:r>
              <a:rPr lang="en-GB" sz="3600" dirty="0"/>
              <a:t>D</a:t>
            </a:r>
            <a:r>
              <a:rPr lang="en-GB" sz="3600" dirty="0" smtClean="0"/>
              <a:t>irected </a:t>
            </a:r>
            <a:r>
              <a:rPr lang="en-GB" sz="3600" dirty="0"/>
              <a:t>by the needs of the participant, which developed out of some of the themes discussed in the Baseline day. </a:t>
            </a:r>
          </a:p>
        </p:txBody>
      </p:sp>
    </p:spTree>
    <p:extLst>
      <p:ext uri="{BB962C8B-B14F-4D97-AF65-F5344CB8AC3E}">
        <p14:creationId xmlns:p14="http://schemas.microsoft.com/office/powerpoint/2010/main" val="368885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3:</a:t>
            </a:r>
            <a:endParaRPr lang="en-GB" dirty="0"/>
          </a:p>
        </p:txBody>
      </p:sp>
      <p:sp>
        <p:nvSpPr>
          <p:cNvPr id="3" name="Content Placeholder 2"/>
          <p:cNvSpPr>
            <a:spLocks noGrp="1"/>
          </p:cNvSpPr>
          <p:nvPr>
            <p:ph idx="1"/>
          </p:nvPr>
        </p:nvSpPr>
        <p:spPr/>
        <p:txBody>
          <a:bodyPr>
            <a:noAutofit/>
          </a:bodyPr>
          <a:lstStyle/>
          <a:p>
            <a:r>
              <a:rPr lang="en-GB" sz="3200" dirty="0" smtClean="0"/>
              <a:t>Five </a:t>
            </a:r>
            <a:r>
              <a:rPr lang="en-GB" sz="3200" dirty="0"/>
              <a:t>participants self-selected from the teaching staff who agreed to continue to the next stage which involved implementing new or different practice. </a:t>
            </a:r>
            <a:endParaRPr lang="en-GB" sz="3200" dirty="0" smtClean="0"/>
          </a:p>
          <a:p>
            <a:endParaRPr lang="en-GB" sz="3200" dirty="0"/>
          </a:p>
          <a:p>
            <a:r>
              <a:rPr lang="en-GB" sz="3200" dirty="0"/>
              <a:t>Participant engaged in delivering new or further developed embedding themes of GSD consideration across semester one and two.  </a:t>
            </a:r>
          </a:p>
          <a:p>
            <a:endParaRPr lang="en-GB" sz="3200" dirty="0"/>
          </a:p>
        </p:txBody>
      </p:sp>
    </p:spTree>
    <p:extLst>
      <p:ext uri="{BB962C8B-B14F-4D97-AF65-F5344CB8AC3E}">
        <p14:creationId xmlns:p14="http://schemas.microsoft.com/office/powerpoint/2010/main" val="80703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sets :</a:t>
            </a:r>
            <a:br>
              <a:rPr lang="en-GB" dirty="0"/>
            </a:br>
            <a:endParaRPr lang="en-GB" dirty="0"/>
          </a:p>
        </p:txBody>
      </p:sp>
      <p:sp>
        <p:nvSpPr>
          <p:cNvPr id="3" name="Content Placeholder 2"/>
          <p:cNvSpPr>
            <a:spLocks noGrp="1"/>
          </p:cNvSpPr>
          <p:nvPr>
            <p:ph idx="1"/>
          </p:nvPr>
        </p:nvSpPr>
        <p:spPr/>
        <p:txBody>
          <a:bodyPr>
            <a:normAutofit/>
          </a:bodyPr>
          <a:lstStyle/>
          <a:p>
            <a:r>
              <a:rPr lang="en-GB" sz="3600" dirty="0" smtClean="0"/>
              <a:t>3 </a:t>
            </a:r>
            <a:r>
              <a:rPr lang="en-GB" sz="3600" dirty="0"/>
              <a:t>data set during the Baseline day</a:t>
            </a:r>
          </a:p>
          <a:p>
            <a:r>
              <a:rPr lang="en-GB" sz="3600" dirty="0"/>
              <a:t>1 data set collected post-delivery</a:t>
            </a:r>
          </a:p>
          <a:p>
            <a:endParaRPr lang="en-GB" sz="3600" dirty="0"/>
          </a:p>
        </p:txBody>
      </p:sp>
    </p:spTree>
    <p:extLst>
      <p:ext uri="{BB962C8B-B14F-4D97-AF65-F5344CB8AC3E}">
        <p14:creationId xmlns:p14="http://schemas.microsoft.com/office/powerpoint/2010/main" val="27265724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GB" dirty="0"/>
          </a:p>
        </p:txBody>
      </p:sp>
      <p:sp>
        <p:nvSpPr>
          <p:cNvPr id="3" name="Content Placeholder 2"/>
          <p:cNvSpPr>
            <a:spLocks noGrp="1"/>
          </p:cNvSpPr>
          <p:nvPr>
            <p:ph idx="1"/>
          </p:nvPr>
        </p:nvSpPr>
        <p:spPr/>
        <p:txBody>
          <a:bodyPr>
            <a:normAutofit/>
          </a:bodyPr>
          <a:lstStyle/>
          <a:p>
            <a:r>
              <a:rPr lang="en-GB" sz="4400" dirty="0" smtClean="0"/>
              <a:t>Textual analysis</a:t>
            </a:r>
            <a:endParaRPr lang="en-GB" sz="4400" dirty="0"/>
          </a:p>
        </p:txBody>
      </p:sp>
    </p:spTree>
    <p:extLst>
      <p:ext uri="{BB962C8B-B14F-4D97-AF65-F5344CB8AC3E}">
        <p14:creationId xmlns:p14="http://schemas.microsoft.com/office/powerpoint/2010/main" val="14624272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Range </a:t>
            </a:r>
            <a:r>
              <a:rPr lang="en-GB" dirty="0" smtClean="0"/>
              <a:t>of descriptions</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Methodology </a:t>
            </a:r>
            <a:r>
              <a:rPr lang="en-GB" sz="2800" dirty="0"/>
              <a:t>is the lens through which the researcher views and makes decisions about the study</a:t>
            </a:r>
            <a:r>
              <a:rPr lang="en-GB" sz="2800" dirty="0" smtClean="0"/>
              <a:t>.</a:t>
            </a:r>
          </a:p>
          <a:p>
            <a:r>
              <a:rPr lang="en-GB" sz="3600" dirty="0" smtClean="0"/>
              <a:t>Nature of reality</a:t>
            </a:r>
            <a:endParaRPr lang="en-GB" dirty="0"/>
          </a:p>
          <a:p>
            <a:r>
              <a:rPr lang="en-GB" sz="3200" dirty="0" smtClean="0"/>
              <a:t>Nature of knowledge</a:t>
            </a:r>
          </a:p>
          <a:p>
            <a:r>
              <a:rPr lang="en-GB" sz="3200" dirty="0" smtClean="0"/>
              <a:t>Method</a:t>
            </a:r>
          </a:p>
          <a:p>
            <a:r>
              <a:rPr lang="en-GB" sz="3200" dirty="0" smtClean="0"/>
              <a:t> </a:t>
            </a:r>
            <a:r>
              <a:rPr lang="en-GB" sz="3200" dirty="0"/>
              <a:t>as procedures and techniques employed in the </a:t>
            </a:r>
            <a:r>
              <a:rPr lang="en-GB" sz="3200" dirty="0" smtClean="0"/>
              <a:t>study</a:t>
            </a:r>
          </a:p>
          <a:p>
            <a:r>
              <a:rPr lang="en-GB" sz="3200" dirty="0" smtClean="0"/>
              <a:t>Qualitative or quantitative</a:t>
            </a:r>
            <a:endParaRPr lang="en-GB" sz="3200" dirty="0"/>
          </a:p>
        </p:txBody>
      </p:sp>
    </p:spTree>
    <p:extLst>
      <p:ext uri="{BB962C8B-B14F-4D97-AF65-F5344CB8AC3E}">
        <p14:creationId xmlns:p14="http://schemas.microsoft.com/office/powerpoint/2010/main" val="8290834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r>
              <a:rPr lang="en-GB" sz="4000" dirty="0" smtClean="0"/>
              <a:t>Constructivist – that reality is constructed</a:t>
            </a:r>
            <a:endParaRPr lang="en-GB" sz="4000" dirty="0"/>
          </a:p>
          <a:p>
            <a:r>
              <a:rPr lang="en-GB" sz="4000" dirty="0" smtClean="0"/>
              <a:t>Epistemological </a:t>
            </a:r>
          </a:p>
          <a:p>
            <a:r>
              <a:rPr lang="en-GB" sz="4000" dirty="0" smtClean="0"/>
              <a:t>That knowledge is co-constructed</a:t>
            </a:r>
          </a:p>
          <a:p>
            <a:r>
              <a:rPr lang="en-GB" sz="4000" dirty="0" smtClean="0"/>
              <a:t>Discourse analysis - </a:t>
            </a:r>
            <a:r>
              <a:rPr lang="en-GB" sz="4000" dirty="0" err="1" smtClean="0"/>
              <a:t>interpratist</a:t>
            </a:r>
            <a:endParaRPr lang="en-GB" sz="4000" dirty="0" smtClean="0"/>
          </a:p>
          <a:p>
            <a:endParaRPr lang="en-GB" sz="4000" dirty="0" smtClean="0"/>
          </a:p>
          <a:p>
            <a:endParaRPr lang="en-GB" dirty="0"/>
          </a:p>
          <a:p>
            <a:endParaRPr lang="en-GB" dirty="0"/>
          </a:p>
        </p:txBody>
      </p:sp>
    </p:spTree>
    <p:extLst>
      <p:ext uri="{BB962C8B-B14F-4D97-AF65-F5344CB8AC3E}">
        <p14:creationId xmlns:p14="http://schemas.microsoft.com/office/powerpoint/2010/main" val="4527037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p:txBody>
          <a:bodyPr>
            <a:normAutofit/>
          </a:bodyPr>
          <a:lstStyle/>
          <a:p>
            <a:r>
              <a:rPr lang="en-GB" sz="2400" dirty="0"/>
              <a:t> Interaction between participants and the researcher is required to generate data, which is an indication of the researcher's level of connection to and being immersed in the field. </a:t>
            </a:r>
            <a:endParaRPr lang="en-GB" sz="2400" dirty="0" smtClean="0"/>
          </a:p>
          <a:p>
            <a:r>
              <a:rPr lang="en-GB" sz="2400" dirty="0" smtClean="0"/>
              <a:t>Because </a:t>
            </a:r>
            <a:r>
              <a:rPr lang="en-GB" sz="2400" dirty="0"/>
              <a:t>of this, constructivism and </a:t>
            </a:r>
            <a:r>
              <a:rPr lang="en-GB" sz="2400" dirty="0" err="1"/>
              <a:t>interpretivism</a:t>
            </a:r>
            <a:r>
              <a:rPr lang="en-GB" sz="2400" dirty="0"/>
              <a:t> commonly permeate the implementation of this research design. </a:t>
            </a:r>
            <a:endParaRPr lang="en-GB" sz="2400" dirty="0" smtClean="0"/>
          </a:p>
          <a:p>
            <a:r>
              <a:rPr lang="en-GB" sz="2400" dirty="0" smtClean="0"/>
              <a:t>Methods </a:t>
            </a:r>
            <a:r>
              <a:rPr lang="en-GB" sz="2400" dirty="0"/>
              <a:t>used in case study to facilitate achieving the aim of co-constructing data most often include observations, interviews, focus groups, document and </a:t>
            </a:r>
            <a:r>
              <a:rPr lang="en-GB" sz="2400" dirty="0" err="1"/>
              <a:t>artifact</a:t>
            </a:r>
            <a:r>
              <a:rPr lang="en-GB" sz="2400" dirty="0"/>
              <a:t> analysis (MERRIAM, 2009; SIMONS, 2009; STAKE, 1995; 2006; STEWART, 2014; YIN, 2014). </a:t>
            </a:r>
          </a:p>
        </p:txBody>
      </p:sp>
    </p:spTree>
    <p:extLst>
      <p:ext uri="{BB962C8B-B14F-4D97-AF65-F5344CB8AC3E}">
        <p14:creationId xmlns:p14="http://schemas.microsoft.com/office/powerpoint/2010/main" val="7119006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a:t>
            </a:r>
            <a:r>
              <a:rPr lang="en-GB" dirty="0" smtClean="0"/>
              <a:t>l </a:t>
            </a:r>
            <a:r>
              <a:rPr lang="en-GB" dirty="0" err="1" smtClean="0"/>
              <a:t>versitility</a:t>
            </a:r>
            <a:endParaRPr lang="en-GB" dirty="0"/>
          </a:p>
        </p:txBody>
      </p:sp>
      <p:sp>
        <p:nvSpPr>
          <p:cNvPr id="3" name="Content Placeholder 2"/>
          <p:cNvSpPr>
            <a:spLocks noGrp="1"/>
          </p:cNvSpPr>
          <p:nvPr>
            <p:ph idx="1"/>
          </p:nvPr>
        </p:nvSpPr>
        <p:spPr/>
        <p:txBody>
          <a:bodyPr>
            <a:normAutofit/>
          </a:bodyPr>
          <a:lstStyle/>
          <a:p>
            <a:r>
              <a:rPr lang="en-GB" sz="2400" dirty="0"/>
              <a:t>Many methodologies are aligned with specific philosophical positions that guide the research process. Case study, however, has a </a:t>
            </a:r>
            <a:r>
              <a:rPr lang="en-GB" sz="2400" dirty="0">
                <a:solidFill>
                  <a:srgbClr val="FF0000"/>
                </a:solidFill>
              </a:rPr>
              <a:t>practical versatility in its agnostic approach whereby "it is not assigned to a fixed ontological, epistemological or methodological position"</a:t>
            </a:r>
            <a:r>
              <a:rPr lang="en-GB" sz="2400" dirty="0"/>
              <a:t> (ROSENBERG &amp; YATES, 2007, p.447). </a:t>
            </a:r>
            <a:endParaRPr lang="en-GB" sz="2400" dirty="0" smtClean="0"/>
          </a:p>
          <a:p>
            <a:r>
              <a:rPr lang="en-GB" sz="2400" dirty="0" smtClean="0"/>
              <a:t>Philosophically</a:t>
            </a:r>
            <a:r>
              <a:rPr lang="en-GB" sz="2400" dirty="0"/>
              <a:t>, case study research can be orientated from a </a:t>
            </a:r>
            <a:r>
              <a:rPr lang="en-GB" sz="2400" dirty="0">
                <a:solidFill>
                  <a:srgbClr val="FF0000"/>
                </a:solidFill>
              </a:rPr>
              <a:t>realist or positivist perspective</a:t>
            </a:r>
            <a:r>
              <a:rPr lang="en-GB" sz="2400" dirty="0"/>
              <a:t> where the researcher holds the view that there is one single reality, which is independent of the individual and can be apprehended, studied and measured, </a:t>
            </a:r>
            <a:endParaRPr lang="en-GB" sz="2400" dirty="0" smtClean="0"/>
          </a:p>
          <a:p>
            <a:r>
              <a:rPr lang="en-GB" sz="2400" dirty="0" smtClean="0"/>
              <a:t>through </a:t>
            </a:r>
            <a:r>
              <a:rPr lang="en-GB" sz="2400" dirty="0"/>
              <a:t>to a </a:t>
            </a:r>
            <a:r>
              <a:rPr lang="en-GB" sz="2400" dirty="0" smtClean="0">
                <a:solidFill>
                  <a:srgbClr val="FF0000"/>
                </a:solidFill>
              </a:rPr>
              <a:t>constructivist or </a:t>
            </a:r>
            <a:r>
              <a:rPr lang="en-GB" sz="2400" dirty="0" err="1">
                <a:solidFill>
                  <a:srgbClr val="FF0000"/>
                </a:solidFill>
              </a:rPr>
              <a:t>interpretivist</a:t>
            </a:r>
            <a:r>
              <a:rPr lang="en-GB" sz="2400" dirty="0">
                <a:solidFill>
                  <a:srgbClr val="FF0000"/>
                </a:solidFill>
              </a:rPr>
              <a:t> </a:t>
            </a:r>
            <a:r>
              <a:rPr lang="en-GB" sz="2400" dirty="0"/>
              <a:t>perspective.</a:t>
            </a:r>
          </a:p>
        </p:txBody>
      </p:sp>
    </p:spTree>
    <p:extLst>
      <p:ext uri="{BB962C8B-B14F-4D97-AF65-F5344CB8AC3E}">
        <p14:creationId xmlns:p14="http://schemas.microsoft.com/office/powerpoint/2010/main" val="8689160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Intrinsic</a:t>
            </a:r>
            <a:endParaRPr lang="en-GB" dirty="0"/>
          </a:p>
        </p:txBody>
      </p:sp>
      <p:sp>
        <p:nvSpPr>
          <p:cNvPr id="3" name="Content Placeholder 2"/>
          <p:cNvSpPr>
            <a:spLocks noGrp="1"/>
          </p:cNvSpPr>
          <p:nvPr>
            <p:ph idx="1"/>
          </p:nvPr>
        </p:nvSpPr>
        <p:spPr/>
        <p:txBody>
          <a:bodyPr/>
          <a:lstStyle/>
          <a:p>
            <a:r>
              <a:rPr lang="en-GB" dirty="0" smtClean="0"/>
              <a:t>An </a:t>
            </a:r>
            <a:r>
              <a:rPr lang="en-GB" dirty="0"/>
              <a:t>intrinsic case study is the study of a case wherein the subject itself is the primary interest. </a:t>
            </a:r>
            <a:endParaRPr lang="en-GB" dirty="0" smtClean="0"/>
          </a:p>
          <a:p>
            <a:r>
              <a:rPr lang="en-GB" dirty="0" smtClean="0"/>
              <a:t>The </a:t>
            </a:r>
            <a:r>
              <a:rPr lang="en-GB" dirty="0"/>
              <a:t>"Genie" case is an example of this. The study wasn't so much about psychology, but about Genie herself, and how her experiences shaped who she was.</a:t>
            </a:r>
          </a:p>
          <a:p>
            <a:r>
              <a:rPr lang="en-GB" dirty="0"/>
              <a:t>Genie is the topic. Genie is what the researchers are interested in, and what their readers will be most interested in. When the researchers started the study, they didn't know what they would find.</a:t>
            </a:r>
          </a:p>
          <a:p>
            <a:r>
              <a:rPr lang="en-GB" dirty="0"/>
              <a:t>They asked the question…"If a child is never introduced to language during the crucial first years of life, can they acquire language skills when they are older?" When they met Genie, they didn't know the answer to that question.</a:t>
            </a:r>
          </a:p>
          <a:p>
            <a:endParaRPr lang="en-GB" dirty="0"/>
          </a:p>
        </p:txBody>
      </p:sp>
    </p:spTree>
    <p:extLst>
      <p:ext uri="{BB962C8B-B14F-4D97-AF65-F5344CB8AC3E}">
        <p14:creationId xmlns:p14="http://schemas.microsoft.com/office/powerpoint/2010/main" val="396829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Instrumental</a:t>
            </a:r>
            <a:endParaRPr lang="en-GB" dirty="0"/>
          </a:p>
        </p:txBody>
      </p:sp>
      <p:sp>
        <p:nvSpPr>
          <p:cNvPr id="3" name="Content Placeholder 2"/>
          <p:cNvSpPr>
            <a:spLocks noGrp="1"/>
          </p:cNvSpPr>
          <p:nvPr>
            <p:ph idx="1"/>
          </p:nvPr>
        </p:nvSpPr>
        <p:spPr/>
        <p:txBody>
          <a:bodyPr/>
          <a:lstStyle/>
          <a:p>
            <a:r>
              <a:rPr lang="en-GB" sz="2800" dirty="0" smtClean="0"/>
              <a:t>An </a:t>
            </a:r>
            <a:r>
              <a:rPr lang="en-GB" sz="2800" dirty="0"/>
              <a:t>instrumental case study uses a case to gain insights into a phenomenon. </a:t>
            </a:r>
            <a:endParaRPr lang="en-GB" sz="2800" dirty="0" smtClean="0"/>
          </a:p>
          <a:p>
            <a:endParaRPr lang="en-GB" sz="2800" dirty="0"/>
          </a:p>
          <a:p>
            <a:r>
              <a:rPr lang="en-GB" sz="2800" dirty="0" smtClean="0"/>
              <a:t>For </a:t>
            </a:r>
            <a:r>
              <a:rPr lang="en-GB" sz="2800" dirty="0"/>
              <a:t>example, a researcher interested in child obesity rates might set up a study with middle school students and an exercise program. In this case, the children and the exercise program are not the focus. The focus is learning the relationship between children and exercise, and why certain children become obese.</a:t>
            </a:r>
          </a:p>
          <a:p>
            <a:endParaRPr lang="en-GB" dirty="0"/>
          </a:p>
        </p:txBody>
      </p:sp>
    </p:spTree>
    <p:extLst>
      <p:ext uri="{BB962C8B-B14F-4D97-AF65-F5344CB8AC3E}">
        <p14:creationId xmlns:p14="http://schemas.microsoft.com/office/powerpoint/2010/main" val="115925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Intrinsic and Instrumental = Heuristic</a:t>
            </a:r>
            <a:endParaRPr lang="en-GB" dirty="0"/>
          </a:p>
        </p:txBody>
      </p:sp>
      <p:sp>
        <p:nvSpPr>
          <p:cNvPr id="3" name="Content Placeholder 2"/>
          <p:cNvSpPr>
            <a:spLocks noGrp="1"/>
          </p:cNvSpPr>
          <p:nvPr>
            <p:ph idx="1"/>
          </p:nvPr>
        </p:nvSpPr>
        <p:spPr/>
        <p:txBody>
          <a:bodyPr>
            <a:normAutofit/>
          </a:bodyPr>
          <a:lstStyle/>
          <a:p>
            <a:r>
              <a:rPr lang="en-GB" sz="4000" dirty="0" smtClean="0"/>
              <a:t>Where the researcher is both researcher and participant and the focus of study is a phenomenon of the researcher.</a:t>
            </a:r>
            <a:endParaRPr lang="en-GB" sz="4000" dirty="0"/>
          </a:p>
        </p:txBody>
      </p:sp>
    </p:spTree>
    <p:extLst>
      <p:ext uri="{BB962C8B-B14F-4D97-AF65-F5344CB8AC3E}">
        <p14:creationId xmlns:p14="http://schemas.microsoft.com/office/powerpoint/2010/main" val="32965460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3"/>
          <p:cNvSpPr>
            <a:spLocks noGrp="1"/>
          </p:cNvSpPr>
          <p:nvPr>
            <p:ph type="ftr" sz="quarter" idx="11"/>
          </p:nvPr>
        </p:nvSpPr>
        <p:spPr/>
        <p:txBody>
          <a:bodyPr/>
          <a:lstStyle/>
          <a:p>
            <a:pPr>
              <a:defRPr/>
            </a:pPr>
            <a:endParaRPr lang="en-GB" smtClean="0"/>
          </a:p>
        </p:txBody>
      </p:sp>
      <p:sp>
        <p:nvSpPr>
          <p:cNvPr id="3075" name="Rectangle 2"/>
          <p:cNvSpPr>
            <a:spLocks noGrp="1" noChangeArrowheads="1"/>
          </p:cNvSpPr>
          <p:nvPr>
            <p:ph type="title" idx="4294967295"/>
          </p:nvPr>
        </p:nvSpPr>
        <p:spPr>
          <a:xfrm>
            <a:off x="0" y="1470025"/>
            <a:ext cx="7515225" cy="927100"/>
          </a:xfrm>
        </p:spPr>
        <p:txBody>
          <a:bodyPr>
            <a:normAutofit/>
          </a:bodyPr>
          <a:lstStyle/>
          <a:p>
            <a:pPr>
              <a:defRPr/>
            </a:pPr>
            <a:r>
              <a:rPr lang="en-GB" sz="4800" dirty="0">
                <a:solidFill>
                  <a:schemeClr val="tx1"/>
                </a:solidFill>
              </a:rPr>
              <a:t>Definition of Case Study</a:t>
            </a:r>
          </a:p>
        </p:txBody>
      </p:sp>
      <p:sp>
        <p:nvSpPr>
          <p:cNvPr id="4099" name="Rectangle 3"/>
          <p:cNvSpPr>
            <a:spLocks noGrp="1" noChangeArrowheads="1"/>
          </p:cNvSpPr>
          <p:nvPr>
            <p:ph idx="4294967295"/>
          </p:nvPr>
        </p:nvSpPr>
        <p:spPr>
          <a:xfrm>
            <a:off x="0" y="2797175"/>
            <a:ext cx="11689080" cy="2919413"/>
          </a:xfrm>
        </p:spPr>
        <p:txBody>
          <a:bodyPr>
            <a:normAutofit fontScale="92500" lnSpcReduction="20000"/>
          </a:bodyPr>
          <a:lstStyle/>
          <a:p>
            <a:pPr marL="0" indent="0">
              <a:buNone/>
            </a:pPr>
            <a:r>
              <a:rPr lang="en-GB" altLang="x-none" sz="4000" dirty="0" smtClean="0"/>
              <a:t>“</a:t>
            </a:r>
            <a:r>
              <a:rPr lang="en-GB" altLang="x-none" sz="4000" dirty="0"/>
              <a:t>an </a:t>
            </a:r>
            <a:r>
              <a:rPr lang="en-GB" altLang="x-none" sz="4000" dirty="0">
                <a:solidFill>
                  <a:srgbClr val="FFFF00"/>
                </a:solidFill>
              </a:rPr>
              <a:t>empirical inquiry </a:t>
            </a:r>
            <a:r>
              <a:rPr lang="en-GB" altLang="x-none" sz="4000" dirty="0"/>
              <a:t>that </a:t>
            </a:r>
            <a:r>
              <a:rPr lang="en-GB" altLang="x-none" sz="4000" dirty="0" smtClean="0"/>
              <a:t>investigates a </a:t>
            </a:r>
            <a:r>
              <a:rPr lang="en-GB" altLang="x-none" sz="4000" dirty="0">
                <a:solidFill>
                  <a:srgbClr val="FFFF00"/>
                </a:solidFill>
              </a:rPr>
              <a:t>contemporary </a:t>
            </a:r>
            <a:r>
              <a:rPr lang="en-GB" altLang="x-none" sz="4000" dirty="0"/>
              <a:t>phenomenon within its </a:t>
            </a:r>
            <a:r>
              <a:rPr lang="en-GB" altLang="x-none" sz="4000" dirty="0">
                <a:solidFill>
                  <a:srgbClr val="FFFF00"/>
                </a:solidFill>
              </a:rPr>
              <a:t>real-life</a:t>
            </a:r>
            <a:r>
              <a:rPr lang="en-GB" altLang="x-none" sz="4000" dirty="0"/>
              <a:t> context; </a:t>
            </a:r>
            <a:endParaRPr lang="en-GB" altLang="x-none" sz="4000" dirty="0" smtClean="0"/>
          </a:p>
          <a:p>
            <a:pPr marL="0" indent="0">
              <a:buNone/>
            </a:pPr>
            <a:r>
              <a:rPr lang="en-GB" altLang="x-none" sz="4000" dirty="0" smtClean="0"/>
              <a:t>when </a:t>
            </a:r>
            <a:r>
              <a:rPr lang="en-GB" altLang="x-none" sz="4000" dirty="0"/>
              <a:t>the boundaries between </a:t>
            </a:r>
            <a:r>
              <a:rPr lang="en-GB" altLang="x-none" sz="4000" dirty="0">
                <a:solidFill>
                  <a:srgbClr val="FF0000"/>
                </a:solidFill>
              </a:rPr>
              <a:t>phenomenon and context </a:t>
            </a:r>
            <a:r>
              <a:rPr lang="en-GB" altLang="x-none" sz="4000" dirty="0"/>
              <a:t>are not clearly evident; and in which multiple sources of evidence are used” </a:t>
            </a:r>
            <a:r>
              <a:rPr lang="en-GB" altLang="x-none" dirty="0"/>
              <a:t>(Yin, 1984, p. 23). </a:t>
            </a:r>
          </a:p>
        </p:txBody>
      </p:sp>
      <p:cxnSp>
        <p:nvCxnSpPr>
          <p:cNvPr id="3" name="Straight Arrow Connector 2"/>
          <p:cNvCxnSpPr/>
          <p:nvPr/>
        </p:nvCxnSpPr>
        <p:spPr>
          <a:xfrm flipH="1">
            <a:off x="4160520" y="1280160"/>
            <a:ext cx="3354705" cy="15170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15224" y="910828"/>
            <a:ext cx="3609975" cy="1200329"/>
          </a:xfrm>
          <a:prstGeom prst="rect">
            <a:avLst/>
          </a:prstGeom>
          <a:noFill/>
        </p:spPr>
        <p:txBody>
          <a:bodyPr wrap="square" rtlCol="0">
            <a:spAutoFit/>
          </a:bodyPr>
          <a:lstStyle/>
          <a:p>
            <a:r>
              <a:rPr lang="en-GB" sz="3600" dirty="0" smtClean="0">
                <a:latin typeface="Chalkduster" charset="0"/>
                <a:ea typeface="Chalkduster" charset="0"/>
                <a:cs typeface="Chalkduster" charset="0"/>
              </a:rPr>
              <a:t>Collecting data</a:t>
            </a:r>
            <a:endParaRPr lang="en-GB" sz="3600" dirty="0">
              <a:latin typeface="Chalkduster" charset="0"/>
              <a:ea typeface="Chalkduster" charset="0"/>
              <a:cs typeface="Chalkduster" charset="0"/>
            </a:endParaRPr>
          </a:p>
        </p:txBody>
      </p:sp>
    </p:spTree>
    <p:extLst>
      <p:ext uri="{BB962C8B-B14F-4D97-AF65-F5344CB8AC3E}">
        <p14:creationId xmlns:p14="http://schemas.microsoft.com/office/powerpoint/2010/main" val="37809843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Perceptions and Interpretations</a:t>
            </a:r>
            <a:endParaRPr lang="en-GB" dirty="0"/>
          </a:p>
        </p:txBody>
      </p:sp>
      <p:sp>
        <p:nvSpPr>
          <p:cNvPr id="3" name="Content Placeholder 2"/>
          <p:cNvSpPr>
            <a:spLocks noGrp="1"/>
          </p:cNvSpPr>
          <p:nvPr>
            <p:ph idx="1"/>
          </p:nvPr>
        </p:nvSpPr>
        <p:spPr/>
        <p:txBody>
          <a:bodyPr>
            <a:noAutofit/>
          </a:bodyPr>
          <a:lstStyle/>
          <a:p>
            <a:r>
              <a:rPr lang="en-GB" sz="2800" dirty="0"/>
              <a:t>The researcher's perceptions and interpretations become part of the research and as a result, a subjective and interpretive orientation flows throughout the inquiry (CRESWELL, 2014</a:t>
            </a:r>
            <a:r>
              <a:rPr lang="en-GB" sz="2800" dirty="0" smtClean="0"/>
              <a:t>).</a:t>
            </a:r>
          </a:p>
          <a:p>
            <a:endParaRPr lang="en-GB" sz="2800" dirty="0"/>
          </a:p>
          <a:p>
            <a:r>
              <a:rPr lang="en-GB" sz="2800" dirty="0" smtClean="0"/>
              <a:t> </a:t>
            </a:r>
            <a:r>
              <a:rPr lang="en-GB" sz="2800" dirty="0"/>
              <a:t>Subjectivity is openly acknowledged and to manage this, the researcher embraces a reflexive stance within the study, adopting methods such as </a:t>
            </a:r>
            <a:r>
              <a:rPr lang="en-GB" sz="2800" dirty="0" err="1"/>
              <a:t>memoing</a:t>
            </a:r>
            <a:r>
              <a:rPr lang="en-GB" sz="2800" dirty="0"/>
              <a:t> and journaling that support this position (DENZIN &amp; LINCOLN, 2011; MILES et al., 2014, STAKE, 2006; YIN, 2014). [19]</a:t>
            </a:r>
          </a:p>
        </p:txBody>
      </p:sp>
    </p:spTree>
    <p:extLst>
      <p:ext uri="{BB962C8B-B14F-4D97-AF65-F5344CB8AC3E}">
        <p14:creationId xmlns:p14="http://schemas.microsoft.com/office/powerpoint/2010/main" val="18416060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rot="19709318">
            <a:off x="452961" y="2952306"/>
            <a:ext cx="4656844" cy="1588636"/>
          </a:xfrm>
          <a:prstGeom prst="rect">
            <a:avLst/>
          </a:prstGeom>
          <a:noFill/>
        </p:spPr>
        <p:txBody>
          <a:bodyPr wrap="square" lIns="91440" tIns="45720" rIns="91440" bIns="45720">
            <a:spAutoFit/>
          </a:bodyPr>
          <a:lstStyle/>
          <a:p>
            <a:pPr algn="ctr"/>
            <a:r>
              <a:rPr lang="en-US" sz="96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 = 1</a:t>
            </a:r>
            <a:endParaRPr lang="en-US" sz="9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1026" name="Picture 2" descr="Image result for plasticine pers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4055" y="819808"/>
            <a:ext cx="5730242" cy="573024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rot="508615">
            <a:off x="914648" y="732937"/>
            <a:ext cx="3453540" cy="1384995"/>
          </a:xfrm>
          <a:prstGeom prst="rect">
            <a:avLst/>
          </a:prstGeom>
          <a:noFill/>
        </p:spPr>
        <p:txBody>
          <a:bodyPr wrap="square" rtlCol="0">
            <a:spAutoFit/>
          </a:bodyPr>
          <a:lstStyle/>
          <a:p>
            <a:r>
              <a:rPr lang="en-GB" sz="2800" dirty="0" smtClean="0">
                <a:latin typeface="Chalkduster" charset="0"/>
                <a:ea typeface="Chalkduster" charset="0"/>
                <a:cs typeface="Chalkduster" charset="0"/>
              </a:rPr>
              <a:t>Where N = number of participants</a:t>
            </a:r>
            <a:endParaRPr lang="en-GB" sz="2800" dirty="0">
              <a:latin typeface="Chalkduster" charset="0"/>
              <a:ea typeface="Chalkduster" charset="0"/>
              <a:cs typeface="Chalkduster" charset="0"/>
            </a:endParaRPr>
          </a:p>
        </p:txBody>
      </p:sp>
      <p:cxnSp>
        <p:nvCxnSpPr>
          <p:cNvPr id="8" name="Curved Connector 7"/>
          <p:cNvCxnSpPr/>
          <p:nvPr/>
        </p:nvCxnSpPr>
        <p:spPr>
          <a:xfrm rot="5400000" flipH="1" flipV="1">
            <a:off x="1203962" y="2758442"/>
            <a:ext cx="1508756" cy="137160"/>
          </a:xfrm>
          <a:prstGeom prst="curvedConnector3">
            <a:avLst>
              <a:gd name="adj1" fmla="val 50000"/>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Heart 10"/>
          <p:cNvSpPr/>
          <p:nvPr/>
        </p:nvSpPr>
        <p:spPr>
          <a:xfrm rot="20906413">
            <a:off x="3873595" y="1431548"/>
            <a:ext cx="1495020" cy="1144103"/>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510190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 calcmode="lin" valueType="num">
                                      <p:cBhvr additive="base">
                                        <p:cTn id="18" dur="500" fill="hold"/>
                                        <p:tgtEl>
                                          <p:spTgt spid="1026"/>
                                        </p:tgtEl>
                                        <p:attrNameLst>
                                          <p:attrName>ppt_x</p:attrName>
                                        </p:attrNameLst>
                                      </p:cBhvr>
                                      <p:tavLst>
                                        <p:tav tm="0">
                                          <p:val>
                                            <p:strVal val="#ppt_x"/>
                                          </p:val>
                                        </p:tav>
                                        <p:tav tm="100000">
                                          <p:val>
                                            <p:strVal val="#ppt_x"/>
                                          </p:val>
                                        </p:tav>
                                      </p:tavLst>
                                    </p:anim>
                                    <p:anim calcmode="lin" valueType="num">
                                      <p:cBhvr additive="base">
                                        <p:cTn id="19"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3"/>
          <p:cNvSpPr>
            <a:spLocks noGrp="1"/>
          </p:cNvSpPr>
          <p:nvPr>
            <p:ph type="ftr" sz="quarter" idx="11"/>
          </p:nvPr>
        </p:nvSpPr>
        <p:spPr/>
        <p:txBody>
          <a:bodyPr/>
          <a:lstStyle/>
          <a:p>
            <a:pPr>
              <a:defRPr/>
            </a:pPr>
            <a:endParaRPr lang="en-GB" smtClean="0"/>
          </a:p>
        </p:txBody>
      </p:sp>
      <p:sp>
        <p:nvSpPr>
          <p:cNvPr id="3075" name="Rectangle 2"/>
          <p:cNvSpPr>
            <a:spLocks noGrp="1" noChangeArrowheads="1"/>
          </p:cNvSpPr>
          <p:nvPr>
            <p:ph type="title" idx="4294967295"/>
          </p:nvPr>
        </p:nvSpPr>
        <p:spPr>
          <a:xfrm>
            <a:off x="0" y="1470025"/>
            <a:ext cx="7515225" cy="927100"/>
          </a:xfrm>
        </p:spPr>
        <p:txBody>
          <a:bodyPr>
            <a:normAutofit/>
          </a:bodyPr>
          <a:lstStyle/>
          <a:p>
            <a:pPr>
              <a:defRPr/>
            </a:pPr>
            <a:r>
              <a:rPr lang="en-GB" sz="4800" dirty="0">
                <a:solidFill>
                  <a:schemeClr val="tx1"/>
                </a:solidFill>
              </a:rPr>
              <a:t>Definition of Case Study</a:t>
            </a:r>
          </a:p>
        </p:txBody>
      </p:sp>
      <p:sp>
        <p:nvSpPr>
          <p:cNvPr id="4099" name="Rectangle 3"/>
          <p:cNvSpPr>
            <a:spLocks noGrp="1" noChangeArrowheads="1"/>
          </p:cNvSpPr>
          <p:nvPr>
            <p:ph idx="4294967295"/>
          </p:nvPr>
        </p:nvSpPr>
        <p:spPr>
          <a:xfrm>
            <a:off x="0" y="2797175"/>
            <a:ext cx="11689080" cy="2919413"/>
          </a:xfrm>
        </p:spPr>
        <p:txBody>
          <a:bodyPr>
            <a:normAutofit fontScale="92500" lnSpcReduction="20000"/>
          </a:bodyPr>
          <a:lstStyle/>
          <a:p>
            <a:pPr marL="0" indent="0">
              <a:buNone/>
            </a:pPr>
            <a:r>
              <a:rPr lang="en-GB" altLang="x-none" sz="4000" dirty="0" smtClean="0"/>
              <a:t>“</a:t>
            </a:r>
            <a:r>
              <a:rPr lang="en-GB" altLang="x-none" sz="4000" dirty="0"/>
              <a:t>an </a:t>
            </a:r>
            <a:r>
              <a:rPr lang="en-GB" altLang="x-none" sz="4000" dirty="0">
                <a:solidFill>
                  <a:srgbClr val="FFFF00"/>
                </a:solidFill>
              </a:rPr>
              <a:t>empirical inquiry </a:t>
            </a:r>
            <a:r>
              <a:rPr lang="en-GB" altLang="x-none" sz="4000" dirty="0"/>
              <a:t>that </a:t>
            </a:r>
            <a:r>
              <a:rPr lang="en-GB" altLang="x-none" sz="4000" dirty="0" smtClean="0"/>
              <a:t>investigates a </a:t>
            </a:r>
            <a:r>
              <a:rPr lang="en-GB" altLang="x-none" sz="4000" dirty="0">
                <a:solidFill>
                  <a:srgbClr val="FFFF00"/>
                </a:solidFill>
              </a:rPr>
              <a:t>contemporary </a:t>
            </a:r>
            <a:r>
              <a:rPr lang="en-GB" altLang="x-none" sz="4000" dirty="0"/>
              <a:t>phenomenon within its </a:t>
            </a:r>
            <a:r>
              <a:rPr lang="en-GB" altLang="x-none" sz="4000" dirty="0">
                <a:solidFill>
                  <a:srgbClr val="FFFF00"/>
                </a:solidFill>
              </a:rPr>
              <a:t>real-life</a:t>
            </a:r>
            <a:r>
              <a:rPr lang="en-GB" altLang="x-none" sz="4000" dirty="0"/>
              <a:t> context; </a:t>
            </a:r>
            <a:endParaRPr lang="en-GB" altLang="x-none" sz="4000" dirty="0" smtClean="0"/>
          </a:p>
          <a:p>
            <a:pPr marL="0" indent="0">
              <a:buNone/>
            </a:pPr>
            <a:r>
              <a:rPr lang="en-GB" altLang="x-none" sz="4000" dirty="0" smtClean="0"/>
              <a:t>when </a:t>
            </a:r>
            <a:r>
              <a:rPr lang="en-GB" altLang="x-none" sz="4000" dirty="0"/>
              <a:t>the boundaries between </a:t>
            </a:r>
            <a:r>
              <a:rPr lang="en-GB" altLang="x-none" sz="4000" dirty="0">
                <a:solidFill>
                  <a:srgbClr val="FF0000"/>
                </a:solidFill>
              </a:rPr>
              <a:t>phenomenon and context </a:t>
            </a:r>
            <a:r>
              <a:rPr lang="en-GB" altLang="x-none" sz="4000" dirty="0"/>
              <a:t>are not clearly evident; and in which multiple sources of evidence are used” </a:t>
            </a:r>
            <a:r>
              <a:rPr lang="en-GB" altLang="x-none" dirty="0"/>
              <a:t>(Yin, 1984, p. 23). </a:t>
            </a:r>
          </a:p>
        </p:txBody>
      </p:sp>
      <p:cxnSp>
        <p:nvCxnSpPr>
          <p:cNvPr id="3" name="Straight Arrow Connector 2"/>
          <p:cNvCxnSpPr/>
          <p:nvPr/>
        </p:nvCxnSpPr>
        <p:spPr>
          <a:xfrm flipH="1">
            <a:off x="4160520" y="1280160"/>
            <a:ext cx="3354705" cy="15170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15224" y="910828"/>
            <a:ext cx="3609975" cy="1200329"/>
          </a:xfrm>
          <a:prstGeom prst="rect">
            <a:avLst/>
          </a:prstGeom>
          <a:noFill/>
        </p:spPr>
        <p:txBody>
          <a:bodyPr wrap="square" rtlCol="0">
            <a:spAutoFit/>
          </a:bodyPr>
          <a:lstStyle/>
          <a:p>
            <a:r>
              <a:rPr lang="en-GB" sz="3600" dirty="0" smtClean="0">
                <a:latin typeface="Chalkduster" charset="0"/>
                <a:ea typeface="Chalkduster" charset="0"/>
                <a:cs typeface="Chalkduster" charset="0"/>
              </a:rPr>
              <a:t>Collecting data</a:t>
            </a:r>
            <a:endParaRPr lang="en-GB" sz="3600" dirty="0">
              <a:latin typeface="Chalkduster" charset="0"/>
              <a:ea typeface="Chalkduster" charset="0"/>
              <a:cs typeface="Chalkduster" charset="0"/>
            </a:endParaRPr>
          </a:p>
        </p:txBody>
      </p:sp>
    </p:spTree>
    <p:extLst>
      <p:ext uri="{BB962C8B-B14F-4D97-AF65-F5344CB8AC3E}">
        <p14:creationId xmlns:p14="http://schemas.microsoft.com/office/powerpoint/2010/main" val="13173025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there’s something Puzzling N</a:t>
            </a:r>
            <a:endParaRPr lang="en-GB" dirty="0"/>
          </a:p>
        </p:txBody>
      </p:sp>
      <p:sp>
        <p:nvSpPr>
          <p:cNvPr id="3" name="Content Placeholder 2"/>
          <p:cNvSpPr>
            <a:spLocks noGrp="1"/>
          </p:cNvSpPr>
          <p:nvPr>
            <p:ph idx="1"/>
          </p:nvPr>
        </p:nvSpPr>
        <p:spPr/>
        <p:txBody>
          <a:bodyPr>
            <a:normAutofit/>
          </a:bodyPr>
          <a:lstStyle/>
          <a:p>
            <a:r>
              <a:rPr lang="en-GB" sz="3600" dirty="0" smtClean="0">
                <a:latin typeface="Chalkduster" charset="0"/>
                <a:ea typeface="Chalkduster" charset="0"/>
                <a:cs typeface="Chalkduster" charset="0"/>
              </a:rPr>
              <a:t>The boundary between the </a:t>
            </a:r>
            <a:r>
              <a:rPr lang="en-GB" sz="3600" dirty="0" smtClean="0">
                <a:solidFill>
                  <a:srgbClr val="FF0000"/>
                </a:solidFill>
                <a:latin typeface="Chalkduster" charset="0"/>
                <a:ea typeface="Chalkduster" charset="0"/>
                <a:cs typeface="Chalkduster" charset="0"/>
              </a:rPr>
              <a:t>phenomenon</a:t>
            </a:r>
            <a:r>
              <a:rPr lang="en-GB" sz="3600" dirty="0" smtClean="0">
                <a:latin typeface="Chalkduster" charset="0"/>
                <a:ea typeface="Chalkduster" charset="0"/>
                <a:cs typeface="Chalkduster" charset="0"/>
              </a:rPr>
              <a:t> of me – a therapist,  and the </a:t>
            </a:r>
            <a:r>
              <a:rPr lang="en-GB" sz="3600" dirty="0" smtClean="0">
                <a:solidFill>
                  <a:srgbClr val="FF0000"/>
                </a:solidFill>
                <a:latin typeface="Chalkduster" charset="0"/>
                <a:ea typeface="Chalkduster" charset="0"/>
                <a:cs typeface="Chalkduster" charset="0"/>
              </a:rPr>
              <a:t>context </a:t>
            </a:r>
            <a:r>
              <a:rPr lang="en-GB" sz="3600" dirty="0" smtClean="0">
                <a:latin typeface="Chalkduster" charset="0"/>
                <a:ea typeface="Chalkduster" charset="0"/>
                <a:cs typeface="Chalkduster" charset="0"/>
              </a:rPr>
              <a:t> - my work as a therapist,  is not clear.</a:t>
            </a:r>
          </a:p>
          <a:p>
            <a:endParaRPr lang="en-GB" sz="3600" dirty="0">
              <a:latin typeface="Chalkduster" charset="0"/>
              <a:ea typeface="Chalkduster" charset="0"/>
              <a:cs typeface="Chalkduster" charset="0"/>
            </a:endParaRPr>
          </a:p>
          <a:p>
            <a:r>
              <a:rPr lang="en-GB" sz="3600" dirty="0" smtClean="0">
                <a:latin typeface="Chalkduster" charset="0"/>
                <a:ea typeface="Chalkduster" charset="0"/>
                <a:cs typeface="Chalkduster" charset="0"/>
              </a:rPr>
              <a:t>Is it me?</a:t>
            </a:r>
          </a:p>
          <a:p>
            <a:endParaRPr lang="en-GB" sz="3600" dirty="0">
              <a:latin typeface="Chalkduster" charset="0"/>
              <a:ea typeface="Chalkduster" charset="0"/>
              <a:cs typeface="Chalkduster" charset="0"/>
            </a:endParaRPr>
          </a:p>
        </p:txBody>
      </p:sp>
      <p:pic>
        <p:nvPicPr>
          <p:cNvPr id="4" name="Picture 3"/>
          <p:cNvPicPr>
            <a:picLocks noChangeAspect="1"/>
          </p:cNvPicPr>
          <p:nvPr/>
        </p:nvPicPr>
        <p:blipFill>
          <a:blip r:embed="rId2"/>
          <a:stretch>
            <a:fillRect/>
          </a:stretch>
        </p:blipFill>
        <p:spPr>
          <a:xfrm>
            <a:off x="7472429" y="3757999"/>
            <a:ext cx="2655194" cy="2839015"/>
          </a:xfrm>
          <a:prstGeom prst="rect">
            <a:avLst/>
          </a:prstGeom>
        </p:spPr>
      </p:pic>
      <p:sp>
        <p:nvSpPr>
          <p:cNvPr id="6" name="TextBox 5"/>
          <p:cNvSpPr txBox="1"/>
          <p:nvPr/>
        </p:nvSpPr>
        <p:spPr>
          <a:xfrm rot="491010">
            <a:off x="7225048" y="5318975"/>
            <a:ext cx="3155324" cy="369332"/>
          </a:xfrm>
          <a:prstGeom prst="rect">
            <a:avLst/>
          </a:prstGeom>
          <a:noFill/>
        </p:spPr>
        <p:txBody>
          <a:bodyPr wrap="square" rtlCol="0">
            <a:spAutoFit/>
          </a:bodyPr>
          <a:lstStyle/>
          <a:p>
            <a:r>
              <a:rPr lang="en-GB" dirty="0">
                <a:latin typeface="Chalkduster" charset="0"/>
                <a:ea typeface="Chalkduster" charset="0"/>
                <a:cs typeface="Chalkduster" charset="0"/>
              </a:rPr>
              <a:t>Doubting and unsure</a:t>
            </a:r>
          </a:p>
        </p:txBody>
      </p:sp>
      <p:sp>
        <p:nvSpPr>
          <p:cNvPr id="7" name="TextBox 6"/>
          <p:cNvSpPr txBox="1"/>
          <p:nvPr/>
        </p:nvSpPr>
        <p:spPr>
          <a:xfrm rot="21032590">
            <a:off x="10032642" y="4095483"/>
            <a:ext cx="1368745" cy="646332"/>
          </a:xfrm>
          <a:prstGeom prst="rect">
            <a:avLst/>
          </a:prstGeom>
          <a:noFill/>
        </p:spPr>
        <p:txBody>
          <a:bodyPr wrap="square" rtlCol="0">
            <a:spAutoFit/>
          </a:bodyPr>
          <a:lstStyle/>
          <a:p>
            <a:r>
              <a:rPr lang="en-GB" dirty="0" smtClean="0">
                <a:latin typeface="Chalkduster" charset="0"/>
                <a:ea typeface="Chalkduster" charset="0"/>
                <a:cs typeface="Chalkduster" charset="0"/>
              </a:rPr>
              <a:t>Comfort blanket </a:t>
            </a:r>
            <a:endParaRPr lang="en-GB" dirty="0">
              <a:latin typeface="Chalkduster" charset="0"/>
              <a:ea typeface="Chalkduster" charset="0"/>
              <a:cs typeface="Chalkduster" charset="0"/>
            </a:endParaRPr>
          </a:p>
        </p:txBody>
      </p:sp>
      <p:cxnSp>
        <p:nvCxnSpPr>
          <p:cNvPr id="9" name="Curved Connector 8"/>
          <p:cNvCxnSpPr/>
          <p:nvPr/>
        </p:nvCxnSpPr>
        <p:spPr>
          <a:xfrm rot="10800000" flipV="1">
            <a:off x="9388700" y="4494727"/>
            <a:ext cx="553791" cy="382574"/>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2321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blinds(horizontal)">
                                      <p:cBhvr>
                                        <p:cTn id="17" dur="5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blinds(horizontal)">
                                      <p:cBhvr>
                                        <p:cTn id="2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42557092"/>
              </p:ext>
            </p:extLst>
          </p:nvPr>
        </p:nvGraphicFramePr>
        <p:xfrm>
          <a:off x="1600200" y="1719263"/>
          <a:ext cx="9067800" cy="4846638"/>
        </p:xfrm>
        <a:graphic>
          <a:graphicData uri="http://schemas.openxmlformats.org/drawingml/2006/table">
            <a:tbl>
              <a:tblPr/>
              <a:tblGrid>
                <a:gridCol w="2327856">
                  <a:extLst>
                    <a:ext uri="{9D8B030D-6E8A-4147-A177-3AD203B41FA5}">
                      <a16:colId xmlns:a16="http://schemas.microsoft.com/office/drawing/2014/main" val="20000"/>
                    </a:ext>
                  </a:extLst>
                </a:gridCol>
                <a:gridCol w="4507606">
                  <a:extLst>
                    <a:ext uri="{9D8B030D-6E8A-4147-A177-3AD203B41FA5}">
                      <a16:colId xmlns:a16="http://schemas.microsoft.com/office/drawing/2014/main" val="20001"/>
                    </a:ext>
                  </a:extLst>
                </a:gridCol>
                <a:gridCol w="2232338">
                  <a:extLst>
                    <a:ext uri="{9D8B030D-6E8A-4147-A177-3AD203B41FA5}">
                      <a16:colId xmlns:a16="http://schemas.microsoft.com/office/drawing/2014/main" val="20002"/>
                    </a:ext>
                  </a:extLst>
                </a:gridCol>
              </a:tblGrid>
              <a:tr h="4846638">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4000" b="1" i="0" u="none" strike="noStrike" cap="none" normalizeH="0" baseline="0" dirty="0" smtClean="0">
                          <a:ln>
                            <a:noFill/>
                          </a:ln>
                          <a:solidFill>
                            <a:srgbClr val="FFFFFF"/>
                          </a:solidFill>
                          <a:effectLst/>
                          <a:latin typeface="Chalkduster" charset="0"/>
                          <a:ea typeface="Chalkduster" charset="0"/>
                          <a:cs typeface="Chalkduster" charset="0"/>
                        </a:rPr>
                        <a:t>what is getting in the way?</a:t>
                      </a:r>
                      <a:endParaRPr kumimoji="0" lang="en-US" altLang="x-none" sz="4000" b="1" i="0" u="none" strike="noStrike" cap="none" normalizeH="0" baseline="0" dirty="0">
                        <a:ln>
                          <a:noFill/>
                        </a:ln>
                        <a:solidFill>
                          <a:srgbClr val="FFFFFF"/>
                        </a:solidFill>
                        <a:effectLst/>
                        <a:latin typeface="Chalkduster" charset="0"/>
                        <a:ea typeface="Chalkduster" charset="0"/>
                        <a:cs typeface="Chalkduster" charset="0"/>
                      </a:endParaRPr>
                    </a:p>
                  </a:txBody>
                  <a:tcPr marT="45723" marB="45723" vert="vert"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6F6F4E"/>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Chalkduster" charset="0"/>
                          <a:ea typeface="Chalkduster" charset="0"/>
                          <a:cs typeface="Chalkduster" charset="0"/>
                        </a:rPr>
                        <a:t>Am I being the best therapist I can be?</a:t>
                      </a:r>
                      <a:endParaRPr kumimoji="0" lang="en-US" altLang="x-none" sz="2400" b="1" i="0" u="none" strike="noStrike" cap="none" normalizeH="0" baseline="0" dirty="0">
                        <a:ln>
                          <a:noFill/>
                        </a:ln>
                        <a:solidFill>
                          <a:srgbClr val="FFFFFF"/>
                        </a:solidFill>
                        <a:effectLst/>
                        <a:latin typeface="Chalkduster" charset="0"/>
                        <a:ea typeface="Chalkduster" charset="0"/>
                        <a:cs typeface="Chalkduster"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3D5185"/>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3200" b="1" i="0" u="none" strike="noStrike" cap="none" normalizeH="0" baseline="0" dirty="0" smtClean="0">
                          <a:ln>
                            <a:noFill/>
                          </a:ln>
                          <a:solidFill>
                            <a:srgbClr val="FFFFFF"/>
                          </a:solidFill>
                          <a:effectLst/>
                          <a:latin typeface="Chalkduster" charset="0"/>
                          <a:ea typeface="Chalkduster" charset="0"/>
                          <a:cs typeface="Chalkduster" charset="0"/>
                        </a:rPr>
                        <a:t>What relationship is there between my confidence and my practice?</a:t>
                      </a:r>
                    </a:p>
                  </a:txBody>
                  <a:tcPr marT="45723" marB="45723" vert="vert"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B89101"/>
                    </a:solidFill>
                  </a:tcPr>
                </a:tc>
                <a:extLst>
                  <a:ext uri="{0D108BD9-81ED-4DB2-BD59-A6C34878D82A}">
                    <a16:rowId xmlns:a16="http://schemas.microsoft.com/office/drawing/2014/main" val="10000"/>
                  </a:ext>
                </a:extLst>
              </a:tr>
            </a:tbl>
          </a:graphicData>
        </a:graphic>
      </p:graphicFrame>
      <p:sp>
        <p:nvSpPr>
          <p:cNvPr id="3" name="Title 2"/>
          <p:cNvSpPr>
            <a:spLocks noGrp="1"/>
          </p:cNvSpPr>
          <p:nvPr>
            <p:ph type="title"/>
          </p:nvPr>
        </p:nvSpPr>
        <p:spPr>
          <a:xfrm>
            <a:off x="1069848" y="484632"/>
            <a:ext cx="10058400" cy="1161288"/>
          </a:xfrm>
        </p:spPr>
        <p:txBody>
          <a:bodyPr>
            <a:normAutofit fontScale="90000"/>
          </a:bodyPr>
          <a:lstStyle/>
          <a:p>
            <a:pPr>
              <a:defRPr/>
            </a:pPr>
            <a:r>
              <a:rPr lang="en-GB" dirty="0">
                <a:ea typeface="Chalkduster" charset="0"/>
                <a:cs typeface="Chalkduster" charset="0"/>
              </a:rPr>
              <a:t>N wants to find </a:t>
            </a:r>
            <a:r>
              <a:rPr lang="en-GB" dirty="0" smtClean="0">
                <a:ea typeface="Chalkduster" charset="0"/>
                <a:cs typeface="Chalkduster" charset="0"/>
              </a:rPr>
              <a:t>out – but how? </a:t>
            </a:r>
            <a:r>
              <a:rPr lang="en-GB" dirty="0">
                <a:ea typeface="Chalkduster" charset="0"/>
                <a:cs typeface="Chalkduster" charset="0"/>
              </a:rPr>
              <a:t/>
            </a:r>
            <a:br>
              <a:rPr lang="en-GB" dirty="0">
                <a:ea typeface="Chalkduster" charset="0"/>
                <a:cs typeface="Chalkduster" charset="0"/>
              </a:rPr>
            </a:br>
            <a:endParaRPr lang="en-US" dirty="0"/>
          </a:p>
        </p:txBody>
      </p:sp>
      <p:sp>
        <p:nvSpPr>
          <p:cNvPr id="31757" name="Slide Number Placeholder 5"/>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F5D16D41-1FAC-C447-A136-193C6C0C0355}" type="slidenum">
              <a:rPr lang="en-US" altLang="en-US">
                <a:solidFill>
                  <a:schemeClr val="tx2"/>
                </a:solidFill>
              </a:rPr>
              <a:pPr/>
              <a:t>32</a:t>
            </a:fld>
            <a:endParaRPr lang="en-US" altLang="en-US">
              <a:solidFill>
                <a:schemeClr val="tx2"/>
              </a:solidFill>
            </a:endParaRPr>
          </a:p>
        </p:txBody>
      </p:sp>
      <p:pic>
        <p:nvPicPr>
          <p:cNvPr id="8" name="Picture 7"/>
          <p:cNvPicPr>
            <a:picLocks noChangeAspect="1"/>
          </p:cNvPicPr>
          <p:nvPr/>
        </p:nvPicPr>
        <p:blipFill>
          <a:blip r:embed="rId2"/>
          <a:stretch>
            <a:fillRect/>
          </a:stretch>
        </p:blipFill>
        <p:spPr>
          <a:xfrm>
            <a:off x="4984123" y="3425780"/>
            <a:ext cx="2228045" cy="2847004"/>
          </a:xfrm>
          <a:prstGeom prst="rect">
            <a:avLst/>
          </a:prstGeom>
        </p:spPr>
      </p:pic>
      <p:sp>
        <p:nvSpPr>
          <p:cNvPr id="17" name="TextBox 16"/>
          <p:cNvSpPr txBox="1"/>
          <p:nvPr/>
        </p:nvSpPr>
        <p:spPr>
          <a:xfrm rot="20304423">
            <a:off x="6219152" y="2550751"/>
            <a:ext cx="2717290" cy="1569660"/>
          </a:xfrm>
          <a:prstGeom prst="rect">
            <a:avLst/>
          </a:prstGeom>
          <a:noFill/>
        </p:spPr>
        <p:txBody>
          <a:bodyPr wrap="square" rtlCol="0">
            <a:spAutoFit/>
          </a:bodyPr>
          <a:lstStyle/>
          <a:p>
            <a:r>
              <a:rPr lang="en-GB" sz="3200" dirty="0" smtClean="0">
                <a:solidFill>
                  <a:srgbClr val="FF0000"/>
                </a:solidFill>
                <a:latin typeface="Chalkduster" charset="0"/>
                <a:ea typeface="Chalkduster" charset="0"/>
                <a:cs typeface="Chalkduster" charset="0"/>
              </a:rPr>
              <a:t>Carol, can you help me?</a:t>
            </a:r>
            <a:endParaRPr lang="en-GB" sz="3200" dirty="0">
              <a:solidFill>
                <a:srgbClr val="FF0000"/>
              </a:solidFill>
              <a:latin typeface="Chalkduster" charset="0"/>
              <a:ea typeface="Chalkduster" charset="0"/>
              <a:cs typeface="Chalkduster" charset="0"/>
            </a:endParaRPr>
          </a:p>
        </p:txBody>
      </p:sp>
    </p:spTree>
    <p:extLst>
      <p:ext uri="{BB962C8B-B14F-4D97-AF65-F5344CB8AC3E}">
        <p14:creationId xmlns:p14="http://schemas.microsoft.com/office/powerpoint/2010/main" val="835599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checkerboard(across)">
                                      <p:cBhvr>
                                        <p:cTn id="7" dur="500"/>
                                        <p:tgtEl>
                                          <p:spTgt spid="1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5326087"/>
              </p:ext>
            </p:extLst>
          </p:nvPr>
        </p:nvGraphicFramePr>
        <p:xfrm>
          <a:off x="1600200" y="1719263"/>
          <a:ext cx="9067800" cy="4846638"/>
        </p:xfrm>
        <a:graphic>
          <a:graphicData uri="http://schemas.openxmlformats.org/drawingml/2006/table">
            <a:tbl>
              <a:tblPr/>
              <a:tblGrid>
                <a:gridCol w="2327856">
                  <a:extLst>
                    <a:ext uri="{9D8B030D-6E8A-4147-A177-3AD203B41FA5}">
                      <a16:colId xmlns:a16="http://schemas.microsoft.com/office/drawing/2014/main" val="20000"/>
                    </a:ext>
                  </a:extLst>
                </a:gridCol>
                <a:gridCol w="4507606">
                  <a:extLst>
                    <a:ext uri="{9D8B030D-6E8A-4147-A177-3AD203B41FA5}">
                      <a16:colId xmlns:a16="http://schemas.microsoft.com/office/drawing/2014/main" val="20001"/>
                    </a:ext>
                  </a:extLst>
                </a:gridCol>
                <a:gridCol w="2232338">
                  <a:extLst>
                    <a:ext uri="{9D8B030D-6E8A-4147-A177-3AD203B41FA5}">
                      <a16:colId xmlns:a16="http://schemas.microsoft.com/office/drawing/2014/main" val="20002"/>
                    </a:ext>
                  </a:extLst>
                </a:gridCol>
              </a:tblGrid>
              <a:tr h="4846638">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4000" b="1" i="0" u="none" strike="noStrike" cap="none" normalizeH="0" baseline="0" dirty="0" smtClean="0">
                          <a:ln>
                            <a:noFill/>
                          </a:ln>
                          <a:solidFill>
                            <a:srgbClr val="FFFFFF"/>
                          </a:solidFill>
                          <a:effectLst/>
                          <a:latin typeface="Chalkduster" charset="0"/>
                          <a:ea typeface="Chalkduster" charset="0"/>
                          <a:cs typeface="Chalkduster" charset="0"/>
                        </a:rPr>
                        <a:t>what is getting in the way?</a:t>
                      </a:r>
                      <a:endParaRPr kumimoji="0" lang="en-US" altLang="x-none" sz="4000" b="1" i="0" u="none" strike="noStrike" cap="none" normalizeH="0" baseline="0" dirty="0">
                        <a:ln>
                          <a:noFill/>
                        </a:ln>
                        <a:solidFill>
                          <a:srgbClr val="FFFFFF"/>
                        </a:solidFill>
                        <a:effectLst/>
                        <a:latin typeface="Chalkduster" charset="0"/>
                        <a:ea typeface="Chalkduster" charset="0"/>
                        <a:cs typeface="Chalkduster" charset="0"/>
                      </a:endParaRPr>
                    </a:p>
                  </a:txBody>
                  <a:tcPr marT="45723" marB="45723" vert="vert"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6F6F4E"/>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Chalkduster" charset="0"/>
                          <a:ea typeface="Chalkduster" charset="0"/>
                          <a:cs typeface="Chalkduster" charset="0"/>
                        </a:rPr>
                        <a:t>Am I being the best therapist I can be?</a:t>
                      </a:r>
                      <a:endParaRPr kumimoji="0" lang="en-US" altLang="x-none" sz="2400" b="1" i="0" u="none" strike="noStrike" cap="none" normalizeH="0" baseline="0" dirty="0">
                        <a:ln>
                          <a:noFill/>
                        </a:ln>
                        <a:solidFill>
                          <a:srgbClr val="FFFFFF"/>
                        </a:solidFill>
                        <a:effectLst/>
                        <a:latin typeface="Chalkduster" charset="0"/>
                        <a:ea typeface="Chalkduster" charset="0"/>
                        <a:cs typeface="Chalkduster"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3D5185"/>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3200" b="1" i="0" u="none" strike="noStrike" cap="none" normalizeH="0" baseline="0" dirty="0" smtClean="0">
                          <a:ln>
                            <a:noFill/>
                          </a:ln>
                          <a:solidFill>
                            <a:srgbClr val="FFFFFF"/>
                          </a:solidFill>
                          <a:effectLst/>
                          <a:latin typeface="Chalkduster" charset="0"/>
                          <a:ea typeface="Chalkduster" charset="0"/>
                          <a:cs typeface="Chalkduster" charset="0"/>
                        </a:rPr>
                        <a:t>What relationship is there between my </a:t>
                      </a:r>
                      <a:r>
                        <a:rPr kumimoji="0" lang="en-US" altLang="x-none" sz="3200" b="1" i="0" u="none" strike="noStrike" cap="none" normalizeH="0" baseline="0" dirty="0" smtClean="0">
                          <a:ln>
                            <a:noFill/>
                          </a:ln>
                          <a:solidFill>
                            <a:srgbClr val="FF0000"/>
                          </a:solidFill>
                          <a:effectLst/>
                          <a:latin typeface="Chalkduster" charset="0"/>
                          <a:ea typeface="Chalkduster" charset="0"/>
                          <a:cs typeface="Chalkduster" charset="0"/>
                        </a:rPr>
                        <a:t>confidence</a:t>
                      </a:r>
                      <a:r>
                        <a:rPr kumimoji="0" lang="en-US" altLang="x-none" sz="3200" b="1" i="0" u="none" strike="noStrike" cap="none" normalizeH="0" baseline="0" dirty="0" smtClean="0">
                          <a:ln>
                            <a:noFill/>
                          </a:ln>
                          <a:solidFill>
                            <a:srgbClr val="FFFFFF"/>
                          </a:solidFill>
                          <a:effectLst/>
                          <a:latin typeface="Chalkduster" charset="0"/>
                          <a:ea typeface="Chalkduster" charset="0"/>
                          <a:cs typeface="Chalkduster" charset="0"/>
                        </a:rPr>
                        <a:t> and my </a:t>
                      </a:r>
                      <a:r>
                        <a:rPr kumimoji="0" lang="en-US" altLang="x-none" sz="3200" b="1" i="0" u="none" strike="noStrike" cap="none" normalizeH="0" baseline="0" dirty="0" smtClean="0">
                          <a:ln>
                            <a:noFill/>
                          </a:ln>
                          <a:solidFill>
                            <a:srgbClr val="FF0000"/>
                          </a:solidFill>
                          <a:effectLst/>
                          <a:latin typeface="Chalkduster" charset="0"/>
                          <a:ea typeface="Chalkduster" charset="0"/>
                          <a:cs typeface="Chalkduster" charset="0"/>
                        </a:rPr>
                        <a:t>practice?</a:t>
                      </a:r>
                    </a:p>
                  </a:txBody>
                  <a:tcPr marT="45723" marB="45723" vert="vert"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B89101"/>
                    </a:solidFill>
                  </a:tcPr>
                </a:tc>
                <a:extLst>
                  <a:ext uri="{0D108BD9-81ED-4DB2-BD59-A6C34878D82A}">
                    <a16:rowId xmlns:a16="http://schemas.microsoft.com/office/drawing/2014/main" val="10000"/>
                  </a:ext>
                </a:extLst>
              </a:tr>
            </a:tbl>
          </a:graphicData>
        </a:graphic>
      </p:graphicFrame>
      <p:sp>
        <p:nvSpPr>
          <p:cNvPr id="3" name="Title 2"/>
          <p:cNvSpPr>
            <a:spLocks noGrp="1"/>
          </p:cNvSpPr>
          <p:nvPr>
            <p:ph type="title"/>
          </p:nvPr>
        </p:nvSpPr>
        <p:spPr>
          <a:xfrm>
            <a:off x="1069848" y="484632"/>
            <a:ext cx="10058400" cy="1161288"/>
          </a:xfrm>
        </p:spPr>
        <p:txBody>
          <a:bodyPr>
            <a:normAutofit fontScale="90000"/>
          </a:bodyPr>
          <a:lstStyle/>
          <a:p>
            <a:pPr>
              <a:defRPr/>
            </a:pPr>
            <a:r>
              <a:rPr lang="en-GB" dirty="0">
                <a:ea typeface="Chalkduster" charset="0"/>
                <a:cs typeface="Chalkduster" charset="0"/>
              </a:rPr>
              <a:t>N wants to </a:t>
            </a:r>
            <a:r>
              <a:rPr lang="en-GB" dirty="0" smtClean="0">
                <a:ea typeface="Chalkduster" charset="0"/>
                <a:cs typeface="Chalkduster" charset="0"/>
              </a:rPr>
              <a:t>find something out – but how? </a:t>
            </a:r>
            <a:r>
              <a:rPr lang="en-GB" dirty="0">
                <a:ea typeface="Chalkduster" charset="0"/>
                <a:cs typeface="Chalkduster" charset="0"/>
              </a:rPr>
              <a:t/>
            </a:r>
            <a:br>
              <a:rPr lang="en-GB" dirty="0">
                <a:ea typeface="Chalkduster" charset="0"/>
                <a:cs typeface="Chalkduster" charset="0"/>
              </a:rPr>
            </a:br>
            <a:endParaRPr lang="en-US" dirty="0"/>
          </a:p>
        </p:txBody>
      </p:sp>
      <p:sp>
        <p:nvSpPr>
          <p:cNvPr id="31757" name="Slide Number Placeholder 5"/>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F5D16D41-1FAC-C447-A136-193C6C0C0355}" type="slidenum">
              <a:rPr lang="en-US" altLang="en-US">
                <a:solidFill>
                  <a:schemeClr val="tx2"/>
                </a:solidFill>
              </a:rPr>
              <a:pPr/>
              <a:t>33</a:t>
            </a:fld>
            <a:endParaRPr lang="en-US" altLang="en-US">
              <a:solidFill>
                <a:schemeClr val="tx2"/>
              </a:solidFill>
            </a:endParaRPr>
          </a:p>
        </p:txBody>
      </p:sp>
      <p:pic>
        <p:nvPicPr>
          <p:cNvPr id="8" name="Picture 7"/>
          <p:cNvPicPr>
            <a:picLocks noChangeAspect="1"/>
          </p:cNvPicPr>
          <p:nvPr/>
        </p:nvPicPr>
        <p:blipFill>
          <a:blip r:embed="rId2"/>
          <a:stretch>
            <a:fillRect/>
          </a:stretch>
        </p:blipFill>
        <p:spPr>
          <a:xfrm>
            <a:off x="4984123" y="3425780"/>
            <a:ext cx="2228045" cy="2847004"/>
          </a:xfrm>
          <a:prstGeom prst="rect">
            <a:avLst/>
          </a:prstGeom>
        </p:spPr>
      </p:pic>
      <p:cxnSp>
        <p:nvCxnSpPr>
          <p:cNvPr id="5" name="Straight Arrow Connector 4"/>
          <p:cNvCxnSpPr/>
          <p:nvPr/>
        </p:nvCxnSpPr>
        <p:spPr>
          <a:xfrm flipH="1" flipV="1">
            <a:off x="8146473" y="1413164"/>
            <a:ext cx="1066800" cy="7342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7398327" y="1233055"/>
            <a:ext cx="2774862" cy="523220"/>
          </a:xfrm>
          <a:prstGeom prst="rect">
            <a:avLst/>
          </a:prstGeom>
          <a:noFill/>
        </p:spPr>
        <p:txBody>
          <a:bodyPr wrap="none" rtlCol="0">
            <a:spAutoFit/>
          </a:bodyPr>
          <a:lstStyle/>
          <a:p>
            <a:r>
              <a:rPr lang="en-GB" sz="2800" dirty="0" smtClean="0">
                <a:solidFill>
                  <a:srgbClr val="FF0000"/>
                </a:solidFill>
                <a:latin typeface="Chalkduster" charset="0"/>
                <a:ea typeface="Chalkduster" charset="0"/>
                <a:cs typeface="Chalkduster" charset="0"/>
              </a:rPr>
              <a:t>phenomenon</a:t>
            </a:r>
            <a:endParaRPr lang="en-GB" sz="2800" dirty="0">
              <a:solidFill>
                <a:srgbClr val="FF0000"/>
              </a:solidFill>
              <a:latin typeface="Chalkduster" charset="0"/>
              <a:ea typeface="Chalkduster" charset="0"/>
              <a:cs typeface="Chalkduster" charset="0"/>
            </a:endParaRPr>
          </a:p>
        </p:txBody>
      </p:sp>
      <p:cxnSp>
        <p:nvCxnSpPr>
          <p:cNvPr id="10" name="Straight Arrow Connector 9"/>
          <p:cNvCxnSpPr/>
          <p:nvPr/>
        </p:nvCxnSpPr>
        <p:spPr>
          <a:xfrm flipH="1">
            <a:off x="8146473" y="5112327"/>
            <a:ext cx="609600" cy="484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086601" y="5597236"/>
            <a:ext cx="1873422" cy="523220"/>
          </a:xfrm>
          <a:prstGeom prst="rect">
            <a:avLst/>
          </a:prstGeom>
          <a:noFill/>
        </p:spPr>
        <p:txBody>
          <a:bodyPr wrap="square" rtlCol="0">
            <a:spAutoFit/>
          </a:bodyPr>
          <a:lstStyle/>
          <a:p>
            <a:r>
              <a:rPr lang="en-GB" sz="2800" dirty="0" smtClean="0">
                <a:solidFill>
                  <a:srgbClr val="FF0000"/>
                </a:solidFill>
                <a:latin typeface="Chalkduster" charset="0"/>
                <a:ea typeface="Chalkduster" charset="0"/>
                <a:cs typeface="Chalkduster" charset="0"/>
              </a:rPr>
              <a:t>context</a:t>
            </a:r>
            <a:endParaRPr lang="en-GB" sz="2800" dirty="0">
              <a:solidFill>
                <a:srgbClr val="FF0000"/>
              </a:solidFill>
              <a:latin typeface="Chalkduster" charset="0"/>
              <a:ea typeface="Chalkduster" charset="0"/>
              <a:cs typeface="Chalkduster" charset="0"/>
            </a:endParaRPr>
          </a:p>
        </p:txBody>
      </p:sp>
    </p:spTree>
    <p:extLst>
      <p:ext uri="{BB962C8B-B14F-4D97-AF65-F5344CB8AC3E}">
        <p14:creationId xmlns:p14="http://schemas.microsoft.com/office/powerpoint/2010/main" val="35324637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362034630"/>
              </p:ext>
            </p:extLst>
          </p:nvPr>
        </p:nvGraphicFramePr>
        <p:xfrm>
          <a:off x="1600200" y="1719263"/>
          <a:ext cx="9067800" cy="4846638"/>
        </p:xfrm>
        <a:graphic>
          <a:graphicData uri="http://schemas.openxmlformats.org/drawingml/2006/table">
            <a:tbl>
              <a:tblPr/>
              <a:tblGrid>
                <a:gridCol w="3306651">
                  <a:extLst>
                    <a:ext uri="{9D8B030D-6E8A-4147-A177-3AD203B41FA5}">
                      <a16:colId xmlns:a16="http://schemas.microsoft.com/office/drawing/2014/main" val="20000"/>
                    </a:ext>
                  </a:extLst>
                </a:gridCol>
                <a:gridCol w="3000777">
                  <a:extLst>
                    <a:ext uri="{9D8B030D-6E8A-4147-A177-3AD203B41FA5}">
                      <a16:colId xmlns:a16="http://schemas.microsoft.com/office/drawing/2014/main" val="20001"/>
                    </a:ext>
                  </a:extLst>
                </a:gridCol>
                <a:gridCol w="2760372">
                  <a:extLst>
                    <a:ext uri="{9D8B030D-6E8A-4147-A177-3AD203B41FA5}">
                      <a16:colId xmlns:a16="http://schemas.microsoft.com/office/drawing/2014/main" val="20002"/>
                    </a:ext>
                  </a:extLst>
                </a:gridCol>
              </a:tblGrid>
              <a:tr h="4846638">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600" b="1" i="0" u="none" strike="noStrike" cap="none" normalizeH="0" baseline="0" dirty="0" smtClean="0">
                          <a:ln>
                            <a:noFill/>
                          </a:ln>
                          <a:solidFill>
                            <a:srgbClr val="FFFFFF"/>
                          </a:solidFill>
                          <a:effectLst/>
                          <a:latin typeface="Chalkduster" charset="0"/>
                          <a:ea typeface="Chalkduster" charset="0"/>
                          <a:cs typeface="Chalkduster" charset="0"/>
                        </a:rPr>
                        <a:t>What relationship is there between my confidence and my practice?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6F6F4E"/>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SINGLE CASE STUDY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Seeks to explore the in-depth experience of some unique life journey.  Because it is can be articulated by one bounded system (person, family, classroom) it is used to illuminate a personal reality.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3D5185"/>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You are that bounded system of one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N=1</a:t>
                      </a: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B89101"/>
                    </a:solidFill>
                  </a:tcPr>
                </a:tc>
                <a:extLst>
                  <a:ext uri="{0D108BD9-81ED-4DB2-BD59-A6C34878D82A}">
                    <a16:rowId xmlns:a16="http://schemas.microsoft.com/office/drawing/2014/main" val="10000"/>
                  </a:ext>
                </a:extLst>
              </a:tr>
            </a:tbl>
          </a:graphicData>
        </a:graphic>
      </p:graphicFrame>
      <p:sp>
        <p:nvSpPr>
          <p:cNvPr id="3" name="Title 2"/>
          <p:cNvSpPr>
            <a:spLocks noGrp="1"/>
          </p:cNvSpPr>
          <p:nvPr>
            <p:ph type="title"/>
          </p:nvPr>
        </p:nvSpPr>
        <p:spPr>
          <a:xfrm>
            <a:off x="1069848" y="484632"/>
            <a:ext cx="10058400" cy="1161288"/>
          </a:xfrm>
        </p:spPr>
        <p:txBody>
          <a:bodyPr>
            <a:normAutofit fontScale="90000"/>
          </a:bodyPr>
          <a:lstStyle/>
          <a:p>
            <a:pPr>
              <a:defRPr/>
            </a:pPr>
            <a:r>
              <a:rPr lang="en-GB" dirty="0" smtClean="0">
                <a:ea typeface="Chalkduster" charset="0"/>
                <a:cs typeface="Chalkduster" charset="0"/>
              </a:rPr>
              <a:t>Ok N, here are my ideas. </a:t>
            </a:r>
            <a:r>
              <a:rPr lang="en-GB" dirty="0">
                <a:ea typeface="Chalkduster" charset="0"/>
                <a:cs typeface="Chalkduster" charset="0"/>
              </a:rPr>
              <a:t/>
            </a:r>
            <a:br>
              <a:rPr lang="en-GB" dirty="0">
                <a:ea typeface="Chalkduster" charset="0"/>
                <a:cs typeface="Chalkduster" charset="0"/>
              </a:rPr>
            </a:br>
            <a:endParaRPr lang="en-US" dirty="0"/>
          </a:p>
        </p:txBody>
      </p:sp>
      <p:sp>
        <p:nvSpPr>
          <p:cNvPr id="31757" name="Slide Number Placeholder 5"/>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F5D16D41-1FAC-C447-A136-193C6C0C0355}" type="slidenum">
              <a:rPr lang="en-US" altLang="en-US">
                <a:solidFill>
                  <a:schemeClr val="tx2"/>
                </a:solidFill>
              </a:rPr>
              <a:pPr/>
              <a:t>34</a:t>
            </a:fld>
            <a:endParaRPr lang="en-US" altLang="en-US">
              <a:solidFill>
                <a:schemeClr val="tx2"/>
              </a:solidFill>
            </a:endParaRPr>
          </a:p>
        </p:txBody>
      </p:sp>
      <p:pic>
        <p:nvPicPr>
          <p:cNvPr id="6" name="Picture 5"/>
          <p:cNvPicPr>
            <a:picLocks noChangeAspect="1"/>
          </p:cNvPicPr>
          <p:nvPr/>
        </p:nvPicPr>
        <p:blipFill>
          <a:blip r:embed="rId2"/>
          <a:stretch>
            <a:fillRect/>
          </a:stretch>
        </p:blipFill>
        <p:spPr>
          <a:xfrm>
            <a:off x="7993130" y="3265510"/>
            <a:ext cx="2381250" cy="2381250"/>
          </a:xfrm>
          <a:prstGeom prst="rect">
            <a:avLst/>
          </a:prstGeom>
        </p:spPr>
      </p:pic>
    </p:spTree>
    <p:extLst>
      <p:ext uri="{BB962C8B-B14F-4D97-AF65-F5344CB8AC3E}">
        <p14:creationId xmlns:p14="http://schemas.microsoft.com/office/powerpoint/2010/main" val="151992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mph" presetSubtype="0" fill="hold" grpId="0" nodeType="clickEffect">
                                  <p:stCondLst>
                                    <p:cond delay="0"/>
                                  </p:stCondLst>
                                  <p:iterate type="lt">
                                    <p:tmPct val="10000"/>
                                  </p:iterate>
                                  <p:childTnLst>
                                    <p:animClr clrSpc="rgb" dir="cw">
                                      <p:cBhvr override="childStyle">
                                        <p:cTn id="6" dur="500" fill="hold"/>
                                        <p:tgtEl>
                                          <p:spTgt spid="3"/>
                                        </p:tgtEl>
                                        <p:attrNameLst>
                                          <p:attrName>style.color</p:attrName>
                                        </p:attrNameLst>
                                      </p:cBhvr>
                                      <p:to>
                                        <a:schemeClr val="accent2"/>
                                      </p:to>
                                    </p:animClr>
                                    <p:animClr clrSpc="rgb" dir="cw">
                                      <p:cBhvr>
                                        <p:cTn id="7" dur="500" fill="hold"/>
                                        <p:tgtEl>
                                          <p:spTgt spid="3"/>
                                        </p:tgtEl>
                                        <p:attrNameLst>
                                          <p:attrName>fillcolor</p:attrName>
                                        </p:attrNameLst>
                                      </p:cBhvr>
                                      <p:to>
                                        <a:schemeClr val="accent2"/>
                                      </p:to>
                                    </p:animClr>
                                    <p:set>
                                      <p:cBhvr>
                                        <p:cTn id="8" dur="500" fill="hold"/>
                                        <p:tgtEl>
                                          <p:spTgt spid="3"/>
                                        </p:tgtEl>
                                        <p:attrNameLst>
                                          <p:attrName>fill.type</p:attrName>
                                        </p:attrNameLst>
                                      </p:cBhvr>
                                      <p:to>
                                        <p:strVal val="solid"/>
                                      </p:to>
                                    </p:set>
                                    <p:anim to="1.5" calcmode="lin" valueType="num">
                                      <p:cBhvr override="childStyle">
                                        <p:cTn id="9" dur="500" fill="hold"/>
                                        <p:tgtEl>
                                          <p:spTgt spid="3"/>
                                        </p:tgtEl>
                                        <p:attrNameLst>
                                          <p:attrName>style.fontSize</p:attrName>
                                        </p:attrNameLst>
                                      </p:cBhvr>
                                    </p:anim>
                                  </p:childTnLst>
                                </p:cTn>
                              </p:par>
                            </p:childTnLst>
                          </p:cTn>
                        </p:par>
                      </p:childTnLst>
                    </p:cTn>
                  </p:par>
                  <p:par>
                    <p:cTn id="10" fill="hold">
                      <p:stCondLst>
                        <p:cond delay="indefinite"/>
                      </p:stCondLst>
                      <p:childTnLst>
                        <p:par>
                          <p:cTn id="11" fill="hold">
                            <p:stCondLst>
                              <p:cond delay="0"/>
                            </p:stCondLst>
                            <p:childTnLst>
                              <p:par>
                                <p:cTn id="12" presetID="3" presetClass="entr" presetSubtype="1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linds(horizont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693535519"/>
              </p:ext>
            </p:extLst>
          </p:nvPr>
        </p:nvGraphicFramePr>
        <p:xfrm>
          <a:off x="1600200" y="1719263"/>
          <a:ext cx="9067800" cy="4846638"/>
        </p:xfrm>
        <a:graphic>
          <a:graphicData uri="http://schemas.openxmlformats.org/drawingml/2006/table">
            <a:tbl>
              <a:tblPr/>
              <a:tblGrid>
                <a:gridCol w="3306651">
                  <a:extLst>
                    <a:ext uri="{9D8B030D-6E8A-4147-A177-3AD203B41FA5}">
                      <a16:colId xmlns:a16="http://schemas.microsoft.com/office/drawing/2014/main" val="20000"/>
                    </a:ext>
                  </a:extLst>
                </a:gridCol>
                <a:gridCol w="3000777">
                  <a:extLst>
                    <a:ext uri="{9D8B030D-6E8A-4147-A177-3AD203B41FA5}">
                      <a16:colId xmlns:a16="http://schemas.microsoft.com/office/drawing/2014/main" val="20001"/>
                    </a:ext>
                  </a:extLst>
                </a:gridCol>
                <a:gridCol w="2760372">
                  <a:extLst>
                    <a:ext uri="{9D8B030D-6E8A-4147-A177-3AD203B41FA5}">
                      <a16:colId xmlns:a16="http://schemas.microsoft.com/office/drawing/2014/main" val="20002"/>
                    </a:ext>
                  </a:extLst>
                </a:gridCol>
              </a:tblGrid>
              <a:tr h="4846638">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3600" b="1" i="0" u="none" strike="noStrike" cap="none" normalizeH="0" baseline="0" dirty="0" smtClean="0">
                          <a:ln>
                            <a:noFill/>
                          </a:ln>
                          <a:solidFill>
                            <a:srgbClr val="FFFFFF"/>
                          </a:solidFill>
                          <a:effectLst/>
                          <a:latin typeface="Chalkduster" charset="0"/>
                          <a:ea typeface="Chalkduster" charset="0"/>
                          <a:cs typeface="Chalkduster" charset="0"/>
                        </a:rPr>
                        <a:t>What relationship is there between my confidence and my practice?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6F6F4E"/>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0000"/>
                          </a:solidFill>
                          <a:effectLst/>
                          <a:latin typeface="Franklin Gothic Medium" charset="0"/>
                          <a:ea typeface="Arial" charset="0"/>
                          <a:cs typeface="Arial" charset="0"/>
                        </a:rPr>
                        <a:t>Phenomenology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Seeks to answer “What is the experience?  How is it a unique experience from other experiences?  What is the meaning of the experience?”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3D5185"/>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Your confidence is that phenomenon</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B89101"/>
                    </a:solidFill>
                  </a:tcPr>
                </a:tc>
                <a:extLst>
                  <a:ext uri="{0D108BD9-81ED-4DB2-BD59-A6C34878D82A}">
                    <a16:rowId xmlns:a16="http://schemas.microsoft.com/office/drawing/2014/main" val="10000"/>
                  </a:ext>
                </a:extLst>
              </a:tr>
            </a:tbl>
          </a:graphicData>
        </a:graphic>
      </p:graphicFrame>
      <p:sp>
        <p:nvSpPr>
          <p:cNvPr id="3" name="Title 2"/>
          <p:cNvSpPr>
            <a:spLocks noGrp="1"/>
          </p:cNvSpPr>
          <p:nvPr>
            <p:ph type="title"/>
          </p:nvPr>
        </p:nvSpPr>
        <p:spPr>
          <a:xfrm>
            <a:off x="1069848" y="484632"/>
            <a:ext cx="10058400" cy="1161288"/>
          </a:xfrm>
        </p:spPr>
        <p:txBody>
          <a:bodyPr>
            <a:normAutofit fontScale="90000"/>
          </a:bodyPr>
          <a:lstStyle/>
          <a:p>
            <a:pPr>
              <a:defRPr/>
            </a:pPr>
            <a:r>
              <a:rPr lang="en-GB" dirty="0" smtClean="0">
                <a:ea typeface="Chalkduster" charset="0"/>
                <a:cs typeface="Chalkduster" charset="0"/>
              </a:rPr>
              <a:t>How </a:t>
            </a:r>
            <a:r>
              <a:rPr lang="en-GB" dirty="0" err="1" smtClean="0">
                <a:ea typeface="Chalkduster" charset="0"/>
                <a:cs typeface="Chalkduster" charset="0"/>
              </a:rPr>
              <a:t>d’you</a:t>
            </a:r>
            <a:r>
              <a:rPr lang="en-GB" dirty="0" smtClean="0">
                <a:ea typeface="Chalkduster" charset="0"/>
                <a:cs typeface="Chalkduster" charset="0"/>
              </a:rPr>
              <a:t> like the sound of this? </a:t>
            </a:r>
            <a:r>
              <a:rPr lang="en-GB" dirty="0">
                <a:ea typeface="Chalkduster" charset="0"/>
                <a:cs typeface="Chalkduster" charset="0"/>
              </a:rPr>
              <a:t/>
            </a:r>
            <a:br>
              <a:rPr lang="en-GB" dirty="0">
                <a:ea typeface="Chalkduster" charset="0"/>
                <a:cs typeface="Chalkduster" charset="0"/>
              </a:rPr>
            </a:br>
            <a:endParaRPr lang="en-US" dirty="0"/>
          </a:p>
        </p:txBody>
      </p:sp>
      <p:sp>
        <p:nvSpPr>
          <p:cNvPr id="31757" name="Slide Number Placeholder 5"/>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F5D16D41-1FAC-C447-A136-193C6C0C0355}" type="slidenum">
              <a:rPr lang="en-US" altLang="en-US">
                <a:solidFill>
                  <a:schemeClr val="tx2"/>
                </a:solidFill>
              </a:rPr>
              <a:pPr/>
              <a:t>35</a:t>
            </a:fld>
            <a:endParaRPr lang="en-US" altLang="en-US">
              <a:solidFill>
                <a:schemeClr val="tx2"/>
              </a:solidFill>
            </a:endParaRPr>
          </a:p>
        </p:txBody>
      </p:sp>
      <p:pic>
        <p:nvPicPr>
          <p:cNvPr id="5" name="Picture 4"/>
          <p:cNvPicPr>
            <a:picLocks noChangeAspect="1"/>
          </p:cNvPicPr>
          <p:nvPr/>
        </p:nvPicPr>
        <p:blipFill>
          <a:blip r:embed="rId2"/>
          <a:stretch>
            <a:fillRect/>
          </a:stretch>
        </p:blipFill>
        <p:spPr>
          <a:xfrm>
            <a:off x="8036417" y="3586467"/>
            <a:ext cx="2441619" cy="2441619"/>
          </a:xfrm>
          <a:prstGeom prst="rect">
            <a:avLst/>
          </a:prstGeom>
        </p:spPr>
      </p:pic>
    </p:spTree>
    <p:extLst>
      <p:ext uri="{BB962C8B-B14F-4D97-AF65-F5344CB8AC3E}">
        <p14:creationId xmlns:p14="http://schemas.microsoft.com/office/powerpoint/2010/main" val="115489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mph" presetSubtype="0" fill="hold" grpId="0" nodeType="clickEffect">
                                  <p:stCondLst>
                                    <p:cond delay="0"/>
                                  </p:stCondLst>
                                  <p:iterate type="lt">
                                    <p:tmPct val="10000"/>
                                  </p:iterate>
                                  <p:childTnLst>
                                    <p:animClr clrSpc="rgb" dir="cw">
                                      <p:cBhvr override="childStyle">
                                        <p:cTn id="6" dur="500" fill="hold"/>
                                        <p:tgtEl>
                                          <p:spTgt spid="3"/>
                                        </p:tgtEl>
                                        <p:attrNameLst>
                                          <p:attrName>style.color</p:attrName>
                                        </p:attrNameLst>
                                      </p:cBhvr>
                                      <p:to>
                                        <a:schemeClr val="accent2"/>
                                      </p:to>
                                    </p:animClr>
                                    <p:animClr clrSpc="rgb" dir="cw">
                                      <p:cBhvr>
                                        <p:cTn id="7" dur="500" fill="hold"/>
                                        <p:tgtEl>
                                          <p:spTgt spid="3"/>
                                        </p:tgtEl>
                                        <p:attrNameLst>
                                          <p:attrName>fillcolor</p:attrName>
                                        </p:attrNameLst>
                                      </p:cBhvr>
                                      <p:to>
                                        <a:schemeClr val="accent2"/>
                                      </p:to>
                                    </p:animClr>
                                    <p:set>
                                      <p:cBhvr>
                                        <p:cTn id="8" dur="500" fill="hold"/>
                                        <p:tgtEl>
                                          <p:spTgt spid="3"/>
                                        </p:tgtEl>
                                        <p:attrNameLst>
                                          <p:attrName>fill.type</p:attrName>
                                        </p:attrNameLst>
                                      </p:cBhvr>
                                      <p:to>
                                        <p:strVal val="solid"/>
                                      </p:to>
                                    </p:set>
                                    <p:anim to="1.5" calcmode="lin" valueType="num">
                                      <p:cBhvr override="childStyle">
                                        <p:cTn id="9" dur="500" fill="hold"/>
                                        <p:tgtEl>
                                          <p:spTgt spid="3"/>
                                        </p:tgtEl>
                                        <p:attrNameLst>
                                          <p:attrName>style.fontSize</p:attrName>
                                        </p:attrNameLst>
                                      </p:cBhvr>
                                    </p:anim>
                                  </p:childTnLst>
                                </p:cTn>
                              </p:par>
                            </p:childTnLst>
                          </p:cTn>
                        </p:par>
                      </p:childTnLst>
                    </p:cTn>
                  </p:par>
                  <p:par>
                    <p:cTn id="10" fill="hold">
                      <p:stCondLst>
                        <p:cond delay="indefinite"/>
                      </p:stCondLst>
                      <p:childTnLst>
                        <p:par>
                          <p:cTn id="11" fill="hold">
                            <p:stCondLst>
                              <p:cond delay="0"/>
                            </p:stCondLst>
                            <p:childTnLst>
                              <p:par>
                                <p:cTn id="12" presetID="3" presetClass="entr" presetSubtype="1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linds(horizont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62154121"/>
              </p:ext>
            </p:extLst>
          </p:nvPr>
        </p:nvGraphicFramePr>
        <p:xfrm>
          <a:off x="1600200" y="1719263"/>
          <a:ext cx="9067800" cy="4846638"/>
        </p:xfrm>
        <a:graphic>
          <a:graphicData uri="http://schemas.openxmlformats.org/drawingml/2006/table">
            <a:tbl>
              <a:tblPr/>
              <a:tblGrid>
                <a:gridCol w="3022600">
                  <a:extLst>
                    <a:ext uri="{9D8B030D-6E8A-4147-A177-3AD203B41FA5}">
                      <a16:colId xmlns:a16="http://schemas.microsoft.com/office/drawing/2014/main" val="20000"/>
                    </a:ext>
                  </a:extLst>
                </a:gridCol>
                <a:gridCol w="3022600">
                  <a:extLst>
                    <a:ext uri="{9D8B030D-6E8A-4147-A177-3AD203B41FA5}">
                      <a16:colId xmlns:a16="http://schemas.microsoft.com/office/drawing/2014/main" val="20001"/>
                    </a:ext>
                  </a:extLst>
                </a:gridCol>
                <a:gridCol w="3022600">
                  <a:extLst>
                    <a:ext uri="{9D8B030D-6E8A-4147-A177-3AD203B41FA5}">
                      <a16:colId xmlns:a16="http://schemas.microsoft.com/office/drawing/2014/main" val="20002"/>
                    </a:ext>
                  </a:extLst>
                </a:gridCol>
              </a:tblGrid>
              <a:tr h="4846638">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SINGLE CASE STUDY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Seeks to explore the in-depth experience of some unique life journey.  Because it is articulated by one bounded system (person, family, classroom) it is used to illuminate a personal reality.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6F6F4E"/>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3D5185"/>
                    </a:solidFill>
                  </a:tcPr>
                </a:tc>
                <a:tc>
                  <a:txBody>
                    <a:bodyPr/>
                    <a:lstStyle>
                      <a:lvl1pPr>
                        <a:spcBef>
                          <a:spcPct val="20000"/>
                        </a:spcBef>
                        <a:buClr>
                          <a:schemeClr val="accent1"/>
                        </a:buClr>
                        <a:buFont typeface="Wingdings 2" charset="2"/>
                        <a:defRPr>
                          <a:solidFill>
                            <a:schemeClr val="tx2"/>
                          </a:solidFill>
                          <a:latin typeface="Franklin Gothic Medium" charset="0"/>
                        </a:defRPr>
                      </a:lvl1pPr>
                      <a:lvl2pPr marL="742950" indent="-285750">
                        <a:spcBef>
                          <a:spcPct val="20000"/>
                        </a:spcBef>
                        <a:buClr>
                          <a:schemeClr val="accent2"/>
                        </a:buClr>
                        <a:buFont typeface="Wingdings" charset="2"/>
                        <a:defRPr sz="1600">
                          <a:solidFill>
                            <a:schemeClr val="tx2"/>
                          </a:solidFill>
                          <a:latin typeface="Franklin Gothic Medium" charset="0"/>
                        </a:defRPr>
                      </a:lvl2pPr>
                      <a:lvl3pPr marL="1143000" indent="-228600">
                        <a:spcBef>
                          <a:spcPct val="20000"/>
                        </a:spcBef>
                        <a:buClr>
                          <a:srgbClr val="526DB0"/>
                        </a:buClr>
                        <a:buFont typeface="Wingdings" charset="2"/>
                        <a:defRPr sz="1400">
                          <a:solidFill>
                            <a:schemeClr val="tx2"/>
                          </a:solidFill>
                          <a:latin typeface="Franklin Gothic Medium" charset="0"/>
                        </a:defRPr>
                      </a:lvl3pPr>
                      <a:lvl4pPr marL="1600200" indent="-228600">
                        <a:spcBef>
                          <a:spcPct val="20000"/>
                        </a:spcBef>
                        <a:buClr>
                          <a:srgbClr val="989AAC"/>
                        </a:buClr>
                        <a:buFont typeface="Wingdings" charset="2"/>
                        <a:defRPr sz="1200">
                          <a:solidFill>
                            <a:schemeClr val="tx2"/>
                          </a:solidFill>
                          <a:latin typeface="Franklin Gothic Medium" charset="0"/>
                        </a:defRPr>
                      </a:lvl4pPr>
                      <a:lvl5pPr marL="2057400" indent="-228600">
                        <a:spcBef>
                          <a:spcPct val="20000"/>
                        </a:spcBef>
                        <a:buClr>
                          <a:srgbClr val="B4B392"/>
                        </a:buClr>
                        <a:buFont typeface="Wingdings" charset="2"/>
                        <a:defRPr sz="1100">
                          <a:solidFill>
                            <a:schemeClr val="tx2"/>
                          </a:solidFill>
                          <a:latin typeface="Franklin Gothic Medium" charset="0"/>
                        </a:defRPr>
                      </a:lvl5pPr>
                      <a:lvl6pPr marL="25146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6pPr>
                      <a:lvl7pPr marL="29718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7pPr>
                      <a:lvl8pPr marL="34290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8pPr>
                      <a:lvl9pPr marL="3886200" indent="-228600" eaLnBrk="0" fontAlgn="base" hangingPunct="0">
                        <a:spcBef>
                          <a:spcPct val="20000"/>
                        </a:spcBef>
                        <a:spcAft>
                          <a:spcPct val="0"/>
                        </a:spcAft>
                        <a:buClr>
                          <a:srgbClr val="B4B392"/>
                        </a:buClr>
                        <a:buFont typeface="Wingdings" charset="2"/>
                        <a:defRPr sz="1100">
                          <a:solidFill>
                            <a:schemeClr val="tx2"/>
                          </a:solidFill>
                          <a:latin typeface="Franklin Gothic Medium"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000" b="1" i="0" u="none" strike="noStrike" cap="none" normalizeH="0" baseline="0" dirty="0" smtClean="0">
                          <a:ln>
                            <a:noFill/>
                          </a:ln>
                          <a:solidFill>
                            <a:srgbClr val="FFFFFF"/>
                          </a:solidFill>
                          <a:effectLst/>
                          <a:latin typeface="Franklin Gothic Medium" charset="0"/>
                          <a:ea typeface="Arial" charset="0"/>
                          <a:cs typeface="Arial" charset="0"/>
                        </a:rPr>
                        <a:t>PHENOMENOLOGICAL</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x-none" sz="2400" b="1" i="0" u="none" strike="noStrike" cap="none" normalizeH="0" baseline="0" dirty="0" smtClean="0">
                          <a:ln>
                            <a:noFill/>
                          </a:ln>
                          <a:solidFill>
                            <a:srgbClr val="FFFFFF"/>
                          </a:solidFill>
                          <a:effectLst/>
                          <a:latin typeface="Franklin Gothic Medium" charset="0"/>
                          <a:ea typeface="Arial" charset="0"/>
                          <a:cs typeface="Arial" charset="0"/>
                        </a:rPr>
                        <a:t>Seeks to answer “What is the experience?  How is it a unique experience from other experiences?  What is the meaning of the experience?”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x-none" sz="2400" b="1" i="0" u="none" strike="noStrike" cap="none" normalizeH="0" baseline="0" dirty="0">
                        <a:ln>
                          <a:noFill/>
                        </a:ln>
                        <a:solidFill>
                          <a:srgbClr val="FFFFFF"/>
                        </a:solidFill>
                        <a:effectLst/>
                        <a:latin typeface="Franklin Gothic Medium" charset="0"/>
                        <a:ea typeface="Arial" charset="0"/>
                        <a:cs typeface="Arial" charset="0"/>
                      </a:endParaRPr>
                    </a:p>
                  </a:txBody>
                  <a:tcPr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B89101"/>
                    </a:solidFill>
                  </a:tcPr>
                </a:tc>
                <a:extLst>
                  <a:ext uri="{0D108BD9-81ED-4DB2-BD59-A6C34878D82A}">
                    <a16:rowId xmlns:a16="http://schemas.microsoft.com/office/drawing/2014/main" val="10000"/>
                  </a:ext>
                </a:extLst>
              </a:tr>
            </a:tbl>
          </a:graphicData>
        </a:graphic>
      </p:graphicFrame>
      <p:sp>
        <p:nvSpPr>
          <p:cNvPr id="3" name="Title 2"/>
          <p:cNvSpPr>
            <a:spLocks noGrp="1"/>
          </p:cNvSpPr>
          <p:nvPr>
            <p:ph type="title"/>
          </p:nvPr>
        </p:nvSpPr>
        <p:spPr>
          <a:xfrm>
            <a:off x="1069848" y="484632"/>
            <a:ext cx="10058400" cy="1161288"/>
          </a:xfrm>
        </p:spPr>
        <p:txBody>
          <a:bodyPr>
            <a:normAutofit fontScale="90000"/>
          </a:bodyPr>
          <a:lstStyle/>
          <a:p>
            <a:pPr>
              <a:defRPr/>
            </a:pPr>
            <a:r>
              <a:rPr lang="en-GB" dirty="0" smtClean="0">
                <a:ea typeface="Chalkduster" charset="0"/>
                <a:cs typeface="Chalkduster" charset="0"/>
              </a:rPr>
              <a:t>you get to be the actor and the director in your own show </a:t>
            </a:r>
            <a:r>
              <a:rPr lang="en-GB" dirty="0">
                <a:ea typeface="Chalkduster" charset="0"/>
                <a:cs typeface="Chalkduster" charset="0"/>
              </a:rPr>
              <a:t/>
            </a:r>
            <a:br>
              <a:rPr lang="en-GB" dirty="0">
                <a:ea typeface="Chalkduster" charset="0"/>
                <a:cs typeface="Chalkduster" charset="0"/>
              </a:rPr>
            </a:br>
            <a:endParaRPr lang="en-US" dirty="0"/>
          </a:p>
        </p:txBody>
      </p:sp>
      <p:sp>
        <p:nvSpPr>
          <p:cNvPr id="31757" name="Slide Number Placeholder 5"/>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F5D16D41-1FAC-C447-A136-193C6C0C0355}" type="slidenum">
              <a:rPr lang="en-US" altLang="en-US">
                <a:solidFill>
                  <a:schemeClr val="tx2"/>
                </a:solidFill>
              </a:rPr>
              <a:pPr/>
              <a:t>36</a:t>
            </a:fld>
            <a:endParaRPr lang="en-US" altLang="en-US">
              <a:solidFill>
                <a:schemeClr val="tx2"/>
              </a:solidFill>
            </a:endParaRPr>
          </a:p>
        </p:txBody>
      </p:sp>
      <p:cxnSp>
        <p:nvCxnSpPr>
          <p:cNvPr id="11" name="Straight Arrow Connector 10"/>
          <p:cNvCxnSpPr/>
          <p:nvPr/>
        </p:nvCxnSpPr>
        <p:spPr>
          <a:xfrm>
            <a:off x="5731099" y="3503054"/>
            <a:ext cx="90152" cy="223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6516710" y="5447764"/>
            <a:ext cx="589927" cy="243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2"/>
          <a:stretch>
            <a:fillRect/>
          </a:stretch>
        </p:blipFill>
        <p:spPr>
          <a:xfrm>
            <a:off x="4948980" y="2550632"/>
            <a:ext cx="2472744" cy="3917593"/>
          </a:xfrm>
          <a:prstGeom prst="rect">
            <a:avLst/>
          </a:prstGeom>
        </p:spPr>
      </p:pic>
      <p:sp>
        <p:nvSpPr>
          <p:cNvPr id="5" name="TextBox 4"/>
          <p:cNvSpPr txBox="1"/>
          <p:nvPr/>
        </p:nvSpPr>
        <p:spPr>
          <a:xfrm rot="1185568">
            <a:off x="3779188" y="2542787"/>
            <a:ext cx="3040304" cy="646331"/>
          </a:xfrm>
          <a:prstGeom prst="rect">
            <a:avLst/>
          </a:prstGeom>
          <a:noFill/>
        </p:spPr>
        <p:txBody>
          <a:bodyPr wrap="square" rtlCol="0">
            <a:spAutoFit/>
          </a:bodyPr>
          <a:lstStyle/>
          <a:p>
            <a:r>
              <a:rPr lang="en-GB" sz="3600" dirty="0" smtClean="0">
                <a:solidFill>
                  <a:srgbClr val="FF0000"/>
                </a:solidFill>
                <a:latin typeface="Chalkduster" charset="0"/>
                <a:ea typeface="Chalkduster" charset="0"/>
                <a:cs typeface="Chalkduster" charset="0"/>
              </a:rPr>
              <a:t>participant</a:t>
            </a:r>
            <a:endParaRPr lang="en-GB" sz="3600" dirty="0">
              <a:solidFill>
                <a:srgbClr val="FF0000"/>
              </a:solidFill>
              <a:latin typeface="Chalkduster" charset="0"/>
              <a:ea typeface="Chalkduster" charset="0"/>
              <a:cs typeface="Chalkduster" charset="0"/>
            </a:endParaRPr>
          </a:p>
        </p:txBody>
      </p:sp>
      <p:cxnSp>
        <p:nvCxnSpPr>
          <p:cNvPr id="7" name="Straight Arrow Connector 6"/>
          <p:cNvCxnSpPr/>
          <p:nvPr/>
        </p:nvCxnSpPr>
        <p:spPr>
          <a:xfrm>
            <a:off x="5731099" y="2743200"/>
            <a:ext cx="0" cy="25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rot="590235" flipH="1">
            <a:off x="4884104" y="5389273"/>
            <a:ext cx="3287493" cy="646331"/>
          </a:xfrm>
          <a:prstGeom prst="rect">
            <a:avLst/>
          </a:prstGeom>
          <a:noFill/>
        </p:spPr>
        <p:txBody>
          <a:bodyPr wrap="square" rtlCol="0">
            <a:spAutoFit/>
          </a:bodyPr>
          <a:lstStyle/>
          <a:p>
            <a:r>
              <a:rPr lang="en-GB" sz="3600" dirty="0" smtClean="0">
                <a:solidFill>
                  <a:srgbClr val="FF0000"/>
                </a:solidFill>
                <a:latin typeface="Chalkduster" charset="0"/>
                <a:ea typeface="Chalkduster" charset="0"/>
                <a:cs typeface="Chalkduster" charset="0"/>
              </a:rPr>
              <a:t>researcher</a:t>
            </a:r>
            <a:endParaRPr lang="en-GB" sz="3600" dirty="0">
              <a:solidFill>
                <a:srgbClr val="FF0000"/>
              </a:solidFill>
              <a:latin typeface="Chalkduster" charset="0"/>
              <a:ea typeface="Chalkduster" charset="0"/>
              <a:cs typeface="Chalkduster" charset="0"/>
            </a:endParaRPr>
          </a:p>
        </p:txBody>
      </p:sp>
    </p:spTree>
    <p:extLst>
      <p:ext uri="{BB962C8B-B14F-4D97-AF65-F5344CB8AC3E}">
        <p14:creationId xmlns:p14="http://schemas.microsoft.com/office/powerpoint/2010/main" val="58371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mph" presetSubtype="0" fill="hold" grpId="0" nodeType="clickEffect">
                                  <p:stCondLst>
                                    <p:cond delay="0"/>
                                  </p:stCondLst>
                                  <p:iterate type="lt">
                                    <p:tmPct val="10000"/>
                                  </p:iterate>
                                  <p:childTnLst>
                                    <p:animClr clrSpc="rgb" dir="cw">
                                      <p:cBhvr override="childStyle">
                                        <p:cTn id="6" dur="500" fill="hold"/>
                                        <p:tgtEl>
                                          <p:spTgt spid="3"/>
                                        </p:tgtEl>
                                        <p:attrNameLst>
                                          <p:attrName>style.color</p:attrName>
                                        </p:attrNameLst>
                                      </p:cBhvr>
                                      <p:to>
                                        <a:schemeClr val="accent2"/>
                                      </p:to>
                                    </p:animClr>
                                    <p:animClr clrSpc="rgb" dir="cw">
                                      <p:cBhvr>
                                        <p:cTn id="7" dur="500" fill="hold"/>
                                        <p:tgtEl>
                                          <p:spTgt spid="3"/>
                                        </p:tgtEl>
                                        <p:attrNameLst>
                                          <p:attrName>fillcolor</p:attrName>
                                        </p:attrNameLst>
                                      </p:cBhvr>
                                      <p:to>
                                        <a:schemeClr val="accent2"/>
                                      </p:to>
                                    </p:animClr>
                                    <p:set>
                                      <p:cBhvr>
                                        <p:cTn id="8" dur="500" fill="hold"/>
                                        <p:tgtEl>
                                          <p:spTgt spid="3"/>
                                        </p:tgtEl>
                                        <p:attrNameLst>
                                          <p:attrName>fill.type</p:attrName>
                                        </p:attrNameLst>
                                      </p:cBhvr>
                                      <p:to>
                                        <p:strVal val="solid"/>
                                      </p:to>
                                    </p:set>
                                    <p:anim to="1.5" calcmode="lin" valueType="num">
                                      <p:cBhvr override="childStyle">
                                        <p:cTn id="9" dur="500" fill="hold"/>
                                        <p:tgtEl>
                                          <p:spTgt spid="3"/>
                                        </p:tgtEl>
                                        <p:attrNameLst>
                                          <p:attrName>style.fontSize</p:attrName>
                                        </p:attrNameLst>
                                      </p:cBhvr>
                                    </p:anim>
                                  </p:childTnLst>
                                </p:cTn>
                              </p:par>
                            </p:childTnLst>
                          </p:cTn>
                        </p:par>
                      </p:childTnLst>
                    </p:cTn>
                  </p:par>
                  <p:par>
                    <p:cTn id="10" fill="hold">
                      <p:stCondLst>
                        <p:cond delay="indefinite"/>
                      </p:stCondLst>
                      <p:childTnLst>
                        <p:par>
                          <p:cTn id="11" fill="hold">
                            <p:stCondLst>
                              <p:cond delay="0"/>
                            </p:stCondLst>
                            <p:childTnLst>
                              <p:par>
                                <p:cTn id="12" presetID="5" presetClass="entr" presetSubtype="1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checkerboard(across)">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Effect transition="in" filter="checkerboard(across)">
                                      <p:cBhvr>
                                        <p:cTn id="19"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timeline of developmental influence</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Loneliness (</a:t>
            </a:r>
            <a:r>
              <a:rPr lang="en-GB" dirty="0" err="1"/>
              <a:t>Moustakas</a:t>
            </a:r>
            <a:r>
              <a:rPr lang="en-GB" dirty="0"/>
              <a:t>, 1961)</a:t>
            </a:r>
          </a:p>
          <a:p>
            <a:r>
              <a:rPr lang="en-GB" dirty="0"/>
              <a:t>Loneliness and Love (</a:t>
            </a:r>
            <a:r>
              <a:rPr lang="en-GB" dirty="0" err="1"/>
              <a:t>Moustakas</a:t>
            </a:r>
            <a:r>
              <a:rPr lang="en-GB" dirty="0"/>
              <a:t>, 1972)</a:t>
            </a:r>
          </a:p>
          <a:p>
            <a:r>
              <a:rPr lang="en-GB" dirty="0"/>
              <a:t>The Touch of Loneliness (</a:t>
            </a:r>
            <a:r>
              <a:rPr lang="en-GB" dirty="0" err="1"/>
              <a:t>Moustakas</a:t>
            </a:r>
            <a:r>
              <a:rPr lang="en-GB" dirty="0"/>
              <a:t>, 1975)</a:t>
            </a:r>
          </a:p>
          <a:p>
            <a:r>
              <a:rPr lang="en-GB" dirty="0"/>
              <a:t>Maslow (1956, 1966, 1971) – self-actualization</a:t>
            </a:r>
          </a:p>
          <a:p>
            <a:r>
              <a:rPr lang="en-GB" dirty="0" err="1"/>
              <a:t>Jourard</a:t>
            </a:r>
            <a:r>
              <a:rPr lang="en-GB" dirty="0"/>
              <a:t> (1968, 1971) – self disclosure</a:t>
            </a:r>
          </a:p>
          <a:p>
            <a:r>
              <a:rPr lang="en-GB" dirty="0"/>
              <a:t>Polanyi (1964, 1966, 1969) the tacit dimension</a:t>
            </a:r>
          </a:p>
          <a:p>
            <a:r>
              <a:rPr lang="en-GB" dirty="0"/>
              <a:t>Polanyi (1962) indwelling/personal </a:t>
            </a:r>
            <a:r>
              <a:rPr lang="en-GB" dirty="0" smtClean="0"/>
              <a:t>knowledge</a:t>
            </a:r>
          </a:p>
          <a:p>
            <a:r>
              <a:rPr lang="en-GB" dirty="0"/>
              <a:t>Buber’s (1958, 1961, 1965) dialogue and mutuality</a:t>
            </a:r>
          </a:p>
          <a:p>
            <a:r>
              <a:rPr lang="en-GB" dirty="0"/>
              <a:t>Bridgman’s (1950) delineations of subjective-objective truth</a:t>
            </a:r>
          </a:p>
          <a:p>
            <a:r>
              <a:rPr lang="en-GB" dirty="0" err="1"/>
              <a:t>Gendlin</a:t>
            </a:r>
            <a:r>
              <a:rPr lang="en-GB" dirty="0"/>
              <a:t> (1962) analysis of meaning of experience.</a:t>
            </a:r>
          </a:p>
          <a:p>
            <a:endParaRPr lang="en-GB" dirty="0">
              <a:solidFill>
                <a:srgbClr val="FF0000"/>
              </a:solidFill>
            </a:endParaRPr>
          </a:p>
          <a:p>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Rogers</a:t>
            </a:r>
            <a:r>
              <a:rPr lang="en-GB" dirty="0"/>
              <a:t>’ (Coulson &amp; Rogers, 1968; Rogers, 1969, 1985) work on human science. And added theoretical and conceptual depth to the heuristic </a:t>
            </a:r>
            <a:r>
              <a:rPr lang="en-GB" dirty="0" smtClean="0"/>
              <a:t>paradigm</a:t>
            </a:r>
          </a:p>
          <a:p>
            <a:r>
              <a:rPr lang="en-GB" dirty="0" err="1"/>
              <a:t>Moustakas</a:t>
            </a:r>
            <a:r>
              <a:rPr lang="en-GB" dirty="0"/>
              <a:t> – Individuality and Encounter, 1968</a:t>
            </a:r>
          </a:p>
          <a:p>
            <a:r>
              <a:rPr lang="en-GB" dirty="0"/>
              <a:t>Rhythms, Rituals, and Relationships (</a:t>
            </a:r>
            <a:r>
              <a:rPr lang="en-GB" dirty="0" err="1"/>
              <a:t>Moustakas</a:t>
            </a:r>
            <a:r>
              <a:rPr lang="en-GB" dirty="0"/>
              <a:t>, 1981).</a:t>
            </a:r>
          </a:p>
          <a:p>
            <a:r>
              <a:rPr lang="en-GB" dirty="0"/>
              <a:t>Phenomenological underpinnings of  heuristics were developed in:</a:t>
            </a:r>
          </a:p>
          <a:p>
            <a:r>
              <a:rPr lang="en-GB" dirty="0"/>
              <a:t>Phenomenology, Science, and Psychotherapy (</a:t>
            </a:r>
            <a:r>
              <a:rPr lang="en-GB" dirty="0" err="1"/>
              <a:t>Moustakas</a:t>
            </a:r>
            <a:r>
              <a:rPr lang="en-GB" dirty="0"/>
              <a:t>, 1988)</a:t>
            </a:r>
          </a:p>
          <a:p>
            <a:endParaRPr lang="en-GB" dirty="0" smtClean="0"/>
          </a:p>
          <a:p>
            <a:endParaRPr lang="en-GB" dirty="0"/>
          </a:p>
          <a:p>
            <a:endParaRPr lang="en-GB" dirty="0" smtClean="0"/>
          </a:p>
          <a:p>
            <a:r>
              <a:rPr lang="en-GB" dirty="0" smtClean="0"/>
              <a:t>(</a:t>
            </a:r>
            <a:r>
              <a:rPr lang="en-GB" dirty="0" err="1" smtClean="0"/>
              <a:t>Moustakas</a:t>
            </a:r>
            <a:r>
              <a:rPr lang="en-GB" dirty="0" smtClean="0"/>
              <a:t> 1990)</a:t>
            </a:r>
            <a:endParaRPr lang="en-GB" dirty="0"/>
          </a:p>
        </p:txBody>
      </p:sp>
    </p:spTree>
    <p:extLst>
      <p:ext uri="{BB962C8B-B14F-4D97-AF65-F5344CB8AC3E}">
        <p14:creationId xmlns:p14="http://schemas.microsoft.com/office/powerpoint/2010/main" val="20475438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heuristic researcher</a:t>
            </a:r>
            <a:endParaRPr lang="en-GB" dirty="0"/>
          </a:p>
        </p:txBody>
      </p:sp>
      <p:sp>
        <p:nvSpPr>
          <p:cNvPr id="3" name="Content Placeholder 2"/>
          <p:cNvSpPr>
            <a:spLocks noGrp="1"/>
          </p:cNvSpPr>
          <p:nvPr>
            <p:ph idx="1"/>
          </p:nvPr>
        </p:nvSpPr>
        <p:spPr/>
        <p:txBody>
          <a:bodyPr>
            <a:normAutofit/>
          </a:bodyPr>
          <a:lstStyle/>
          <a:p>
            <a:r>
              <a:rPr lang="en-GB" sz="3600" dirty="0" smtClean="0"/>
              <a:t>I am the person who is challenged to apprehend the meaning of things and to give these meanings on-going life…  when I illuminate a question, it comes to life. When I understand its constituents, it emerges as something solid and real. </a:t>
            </a:r>
          </a:p>
          <a:p>
            <a:r>
              <a:rPr lang="en-GB" dirty="0" smtClean="0"/>
              <a:t>(</a:t>
            </a:r>
            <a:r>
              <a:rPr lang="en-GB" dirty="0" err="1" smtClean="0"/>
              <a:t>Moustakas</a:t>
            </a:r>
            <a:r>
              <a:rPr lang="en-GB" dirty="0" smtClean="0"/>
              <a:t>, 1990).</a:t>
            </a:r>
          </a:p>
        </p:txBody>
      </p:sp>
      <p:sp>
        <p:nvSpPr>
          <p:cNvPr id="4" name="TextBox 3"/>
          <p:cNvSpPr txBox="1"/>
          <p:nvPr/>
        </p:nvSpPr>
        <p:spPr>
          <a:xfrm>
            <a:off x="1447800" y="5521008"/>
            <a:ext cx="2540000" cy="1477328"/>
          </a:xfrm>
          <a:prstGeom prst="rect">
            <a:avLst/>
          </a:prstGeom>
          <a:noFill/>
        </p:spPr>
        <p:txBody>
          <a:bodyPr wrap="square" rtlCol="0">
            <a:spAutoFit/>
          </a:bodyPr>
          <a:lstStyle/>
          <a:p>
            <a:r>
              <a:rPr lang="en-GB" dirty="0" smtClean="0">
                <a:solidFill>
                  <a:srgbClr val="0070C0"/>
                </a:solidFill>
              </a:rPr>
              <a:t>So N, is that question alive to you, in that it resonates with your experience</a:t>
            </a:r>
          </a:p>
          <a:p>
            <a:endParaRPr lang="en-GB" dirty="0">
              <a:solidFill>
                <a:srgbClr val="0070C0"/>
              </a:solidFill>
            </a:endParaRPr>
          </a:p>
        </p:txBody>
      </p:sp>
      <p:cxnSp>
        <p:nvCxnSpPr>
          <p:cNvPr id="6" name="Straight Arrow Connector 5"/>
          <p:cNvCxnSpPr/>
          <p:nvPr/>
        </p:nvCxnSpPr>
        <p:spPr>
          <a:xfrm flipV="1">
            <a:off x="3657600" y="4008120"/>
            <a:ext cx="2834640" cy="15128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172200" y="5044440"/>
            <a:ext cx="1981200" cy="32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flipH="1">
            <a:off x="7940038" y="5212080"/>
            <a:ext cx="2255519" cy="1200329"/>
          </a:xfrm>
          <a:prstGeom prst="rect">
            <a:avLst/>
          </a:prstGeom>
          <a:noFill/>
        </p:spPr>
        <p:txBody>
          <a:bodyPr wrap="square" rtlCol="0">
            <a:spAutoFit/>
          </a:bodyPr>
          <a:lstStyle/>
          <a:p>
            <a:r>
              <a:rPr lang="en-GB" dirty="0">
                <a:solidFill>
                  <a:srgbClr val="0070C0"/>
                </a:solidFill>
              </a:rPr>
              <a:t>When you’ve taken it apart, you can apply it back to your practice.</a:t>
            </a:r>
          </a:p>
        </p:txBody>
      </p:sp>
    </p:spTree>
    <p:extLst>
      <p:ext uri="{BB962C8B-B14F-4D97-AF65-F5344CB8AC3E}">
        <p14:creationId xmlns:p14="http://schemas.microsoft.com/office/powerpoint/2010/main" val="116977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93700" y="787400"/>
            <a:ext cx="11798300" cy="5384800"/>
          </a:xfrm>
        </p:spPr>
        <p:txBody>
          <a:bodyPr>
            <a:normAutofit/>
          </a:bodyPr>
          <a:lstStyle/>
          <a:p>
            <a:r>
              <a:rPr lang="en-GB" sz="4000" dirty="0" smtClean="0"/>
              <a:t>From the beginning and throughout an investigation, heuristic research involves:</a:t>
            </a:r>
          </a:p>
          <a:p>
            <a:r>
              <a:rPr lang="en-GB" sz="4000" dirty="0" smtClean="0"/>
              <a:t> self-search, self-dialogue, and self-discovery, indwelling.</a:t>
            </a:r>
          </a:p>
          <a:p>
            <a:r>
              <a:rPr lang="en-GB" sz="4000" dirty="0" smtClean="0"/>
              <a:t>The research question and the methodology flow out of inner awareness, meaning, and inspiration.</a:t>
            </a:r>
          </a:p>
          <a:p>
            <a:endParaRPr lang="en-GB" sz="3200" dirty="0" smtClean="0"/>
          </a:p>
          <a:p>
            <a:r>
              <a:rPr lang="en-GB" sz="3200" dirty="0" smtClean="0">
                <a:solidFill>
                  <a:srgbClr val="00B0F0"/>
                </a:solidFill>
              </a:rPr>
              <a:t>N, notice how it reflects the project of Counselling , isn’t it right to have a research method that supports that?</a:t>
            </a:r>
            <a:endParaRPr lang="en-GB" sz="3200" dirty="0">
              <a:solidFill>
                <a:srgbClr val="00B0F0"/>
              </a:solidFill>
            </a:endParaRPr>
          </a:p>
        </p:txBody>
      </p:sp>
    </p:spTree>
    <p:extLst>
      <p:ext uri="{BB962C8B-B14F-4D97-AF65-F5344CB8AC3E}">
        <p14:creationId xmlns:p14="http://schemas.microsoft.com/office/powerpoint/2010/main" val="67495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Subsequent works drawn on </a:t>
            </a:r>
            <a:r>
              <a:rPr lang="en-GB" dirty="0" err="1" smtClean="0"/>
              <a:t>Moustakas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t>The inner world of teaching (Craig, 1978)</a:t>
            </a:r>
          </a:p>
          <a:p>
            <a:r>
              <a:rPr lang="en-GB" dirty="0"/>
              <a:t>Transforming self-doubt into self-confidence (</a:t>
            </a:r>
            <a:r>
              <a:rPr lang="en-GB" dirty="0" err="1"/>
              <a:t>Prefontaine</a:t>
            </a:r>
            <a:r>
              <a:rPr lang="en-GB" dirty="0"/>
              <a:t>, 1979)</a:t>
            </a:r>
          </a:p>
          <a:p>
            <a:r>
              <a:rPr lang="en-GB" dirty="0"/>
              <a:t>Shyness (</a:t>
            </a:r>
            <a:r>
              <a:rPr lang="en-GB" dirty="0" err="1"/>
              <a:t>MacInyre</a:t>
            </a:r>
            <a:r>
              <a:rPr lang="en-GB" dirty="0"/>
              <a:t>, 1983)</a:t>
            </a:r>
          </a:p>
          <a:p>
            <a:r>
              <a:rPr lang="en-GB" dirty="0"/>
              <a:t>Self-reclamation (</a:t>
            </a:r>
            <a:r>
              <a:rPr lang="en-GB" dirty="0" err="1"/>
              <a:t>Shults</a:t>
            </a:r>
            <a:r>
              <a:rPr lang="en-GB" dirty="0"/>
              <a:t>, 1983)</a:t>
            </a:r>
          </a:p>
          <a:p>
            <a:r>
              <a:rPr lang="en-GB" dirty="0"/>
              <a:t>Being sensitive (McNally, 1982)</a:t>
            </a:r>
          </a:p>
          <a:p>
            <a:r>
              <a:rPr lang="en-GB" dirty="0"/>
              <a:t>Return to Mexican-American ethnic identity (Rodriguez, 1985)</a:t>
            </a:r>
          </a:p>
          <a:p>
            <a:endParaRPr lang="en-GB" dirty="0"/>
          </a:p>
        </p:txBody>
      </p:sp>
      <p:sp>
        <p:nvSpPr>
          <p:cNvPr id="4" name="Content Placeholder 3"/>
          <p:cNvSpPr>
            <a:spLocks noGrp="1"/>
          </p:cNvSpPr>
          <p:nvPr>
            <p:ph sz="half" idx="2"/>
          </p:nvPr>
        </p:nvSpPr>
        <p:spPr/>
        <p:txBody>
          <a:bodyPr>
            <a:normAutofit fontScale="85000" lnSpcReduction="10000"/>
          </a:bodyPr>
          <a:lstStyle/>
          <a:p>
            <a:r>
              <a:rPr lang="en-GB" dirty="0"/>
              <a:t>The mystery of everyday life</a:t>
            </a:r>
          </a:p>
          <a:p>
            <a:r>
              <a:rPr lang="en-GB" dirty="0"/>
              <a:t>Feeling unconditionally loved</a:t>
            </a:r>
          </a:p>
          <a:p>
            <a:r>
              <a:rPr lang="en-GB" dirty="0"/>
              <a:t>The psychologically androgynous male</a:t>
            </a:r>
          </a:p>
          <a:p>
            <a:r>
              <a:rPr lang="en-GB" dirty="0" smtClean="0"/>
              <a:t>Synchronicity</a:t>
            </a:r>
          </a:p>
          <a:p>
            <a:r>
              <a:rPr lang="en-GB" dirty="0" smtClean="0"/>
              <a:t>Therapist Shame</a:t>
            </a:r>
            <a:endParaRPr lang="en-GB" dirty="0"/>
          </a:p>
          <a:p>
            <a:r>
              <a:rPr lang="en-GB" dirty="0"/>
              <a:t>Feeling connected to nature</a:t>
            </a:r>
          </a:p>
          <a:p>
            <a:r>
              <a:rPr lang="en-GB" dirty="0"/>
              <a:t>Growing up in a fatherless home</a:t>
            </a:r>
          </a:p>
          <a:p>
            <a:r>
              <a:rPr lang="en-GB" dirty="0"/>
              <a:t>Rejecting love</a:t>
            </a:r>
          </a:p>
          <a:p>
            <a:r>
              <a:rPr lang="en-GB" dirty="0"/>
              <a:t>Precognitive dreams</a:t>
            </a:r>
          </a:p>
          <a:p>
            <a:r>
              <a:rPr lang="en-GB" dirty="0"/>
              <a:t>Interaction rhythms in intimate relations</a:t>
            </a:r>
          </a:p>
          <a:p>
            <a:r>
              <a:rPr lang="en-GB" dirty="0"/>
              <a:t>The experience of writing poetry</a:t>
            </a:r>
          </a:p>
          <a:p>
            <a:endParaRPr lang="en-GB" dirty="0"/>
          </a:p>
        </p:txBody>
      </p:sp>
    </p:spTree>
    <p:extLst>
      <p:ext uri="{BB962C8B-B14F-4D97-AF65-F5344CB8AC3E}">
        <p14:creationId xmlns:p14="http://schemas.microsoft.com/office/powerpoint/2010/main" val="119179469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24692" y="558800"/>
            <a:ext cx="2843934" cy="4207164"/>
          </a:xfrm>
          <a:prstGeom prst="rect">
            <a:avLst/>
          </a:prstGeom>
        </p:spPr>
      </p:pic>
      <p:sp>
        <p:nvSpPr>
          <p:cNvPr id="6" name="TextBox 5"/>
          <p:cNvSpPr txBox="1"/>
          <p:nvPr/>
        </p:nvSpPr>
        <p:spPr>
          <a:xfrm>
            <a:off x="3149600" y="558800"/>
            <a:ext cx="7640451" cy="6001643"/>
          </a:xfrm>
          <a:prstGeom prst="rect">
            <a:avLst/>
          </a:prstGeom>
          <a:noFill/>
        </p:spPr>
        <p:txBody>
          <a:bodyPr wrap="square" rtlCol="0">
            <a:spAutoFit/>
          </a:bodyPr>
          <a:lstStyle/>
          <a:p>
            <a:r>
              <a:rPr lang="en-GB" sz="2400" dirty="0" smtClean="0">
                <a:latin typeface="Chalkduster" charset="0"/>
                <a:ea typeface="Chalkduster" charset="0"/>
                <a:cs typeface="Chalkduster" charset="0"/>
              </a:rPr>
              <a:t>Wow, Carol. How do I get started?</a:t>
            </a:r>
          </a:p>
          <a:p>
            <a:endParaRPr lang="en-GB" sz="2400" dirty="0">
              <a:latin typeface="Chalkduster" charset="0"/>
              <a:ea typeface="Chalkduster" charset="0"/>
              <a:cs typeface="Chalkduster" charset="0"/>
            </a:endParaRPr>
          </a:p>
          <a:p>
            <a:r>
              <a:rPr lang="en-GB" sz="2400" dirty="0" smtClean="0">
                <a:solidFill>
                  <a:srgbClr val="0070C0"/>
                </a:solidFill>
                <a:ea typeface="Chalkduster" charset="0"/>
                <a:cs typeface="Chalkduster" charset="0"/>
              </a:rPr>
              <a:t>Well, N, you need to know that there is a formula for this that </a:t>
            </a:r>
            <a:r>
              <a:rPr lang="en-GB" sz="2400" dirty="0" err="1" smtClean="0">
                <a:solidFill>
                  <a:srgbClr val="0070C0"/>
                </a:solidFill>
                <a:ea typeface="Chalkduster" charset="0"/>
                <a:cs typeface="Chalkduster" charset="0"/>
              </a:rPr>
              <a:t>Moustakas</a:t>
            </a:r>
            <a:r>
              <a:rPr lang="en-GB" sz="2400" dirty="0" smtClean="0">
                <a:solidFill>
                  <a:srgbClr val="0070C0"/>
                </a:solidFill>
                <a:ea typeface="Chalkduster" charset="0"/>
                <a:cs typeface="Chalkduster" charset="0"/>
              </a:rPr>
              <a:t> developed, which looks like this:</a:t>
            </a:r>
          </a:p>
          <a:p>
            <a:endParaRPr lang="en-GB" sz="2400" dirty="0">
              <a:solidFill>
                <a:srgbClr val="0070C0"/>
              </a:solidFill>
              <a:ea typeface="Chalkduster" charset="0"/>
              <a:cs typeface="Chalkduster" charset="0"/>
            </a:endParaRPr>
          </a:p>
          <a:p>
            <a:pPr marL="457200" indent="-457200">
              <a:buAutoNum type="arabicPeriod"/>
            </a:pPr>
            <a:r>
              <a:rPr lang="en-GB" sz="2400" dirty="0" smtClean="0">
                <a:solidFill>
                  <a:srgbClr val="0070C0"/>
                </a:solidFill>
                <a:ea typeface="Chalkduster" charset="0"/>
                <a:cs typeface="Chalkduster" charset="0"/>
              </a:rPr>
              <a:t>Initial Engagement</a:t>
            </a:r>
          </a:p>
          <a:p>
            <a:r>
              <a:rPr lang="en-GB" sz="2400" dirty="0" smtClean="0">
                <a:solidFill>
                  <a:srgbClr val="0070C0"/>
                </a:solidFill>
                <a:ea typeface="Chalkduster" charset="0"/>
                <a:cs typeface="Chalkduster" charset="0"/>
              </a:rPr>
              <a:t>2. 	Immersion</a:t>
            </a:r>
          </a:p>
          <a:p>
            <a:r>
              <a:rPr lang="en-GB" sz="2400" dirty="0" smtClean="0">
                <a:solidFill>
                  <a:srgbClr val="0070C0"/>
                </a:solidFill>
                <a:ea typeface="Chalkduster" charset="0"/>
                <a:cs typeface="Chalkduster" charset="0"/>
              </a:rPr>
              <a:t>3. 	Incubation</a:t>
            </a:r>
          </a:p>
          <a:p>
            <a:r>
              <a:rPr lang="en-GB" sz="2400" dirty="0" smtClean="0">
                <a:solidFill>
                  <a:srgbClr val="0070C0"/>
                </a:solidFill>
                <a:ea typeface="Chalkduster" charset="0"/>
                <a:cs typeface="Chalkduster" charset="0"/>
              </a:rPr>
              <a:t>4. 	Illumination</a:t>
            </a:r>
          </a:p>
          <a:p>
            <a:pPr marL="457200" indent="-457200">
              <a:buAutoNum type="arabicPeriod" startAt="5"/>
            </a:pPr>
            <a:r>
              <a:rPr lang="en-GB" sz="2400" dirty="0" smtClean="0">
                <a:solidFill>
                  <a:srgbClr val="0070C0"/>
                </a:solidFill>
                <a:ea typeface="Chalkduster" charset="0"/>
                <a:cs typeface="Chalkduster" charset="0"/>
              </a:rPr>
              <a:t>Explication</a:t>
            </a:r>
          </a:p>
          <a:p>
            <a:pPr marL="457200" indent="-457200">
              <a:buAutoNum type="arabicPeriod" startAt="5"/>
            </a:pPr>
            <a:r>
              <a:rPr lang="en-GB" sz="2400" dirty="0" smtClean="0">
                <a:solidFill>
                  <a:srgbClr val="0070C0"/>
                </a:solidFill>
                <a:ea typeface="Chalkduster" charset="0"/>
                <a:cs typeface="Chalkduster" charset="0"/>
              </a:rPr>
              <a:t>Creative synthesis</a:t>
            </a:r>
          </a:p>
          <a:p>
            <a:endParaRPr lang="en-GB" sz="2400" dirty="0">
              <a:solidFill>
                <a:srgbClr val="00B0F0"/>
              </a:solidFill>
              <a:ea typeface="Chalkduster" charset="0"/>
              <a:cs typeface="Chalkduster" charset="0"/>
            </a:endParaRPr>
          </a:p>
          <a:p>
            <a:r>
              <a:rPr lang="en-GB" sz="2400" dirty="0" smtClean="0">
                <a:latin typeface="Chalkduster" charset="0"/>
                <a:ea typeface="Chalkduster" charset="0"/>
                <a:cs typeface="Chalkduster" charset="0"/>
              </a:rPr>
              <a:t>Not really clear what those mean!</a:t>
            </a:r>
          </a:p>
          <a:p>
            <a:endParaRPr lang="en-GB" sz="2400" dirty="0">
              <a:solidFill>
                <a:srgbClr val="00B0F0"/>
              </a:solidFill>
              <a:latin typeface="Chalkduster" charset="0"/>
              <a:ea typeface="Chalkduster" charset="0"/>
              <a:cs typeface="Chalkduster" charset="0"/>
            </a:endParaRPr>
          </a:p>
          <a:p>
            <a:r>
              <a:rPr lang="en-GB" sz="2400" dirty="0" smtClean="0">
                <a:solidFill>
                  <a:srgbClr val="0070C0"/>
                </a:solidFill>
                <a:ea typeface="Chalkduster" charset="0"/>
                <a:cs typeface="Chalkduster" charset="0"/>
              </a:rPr>
              <a:t>No worries, I’ll tell you more if you think this is what you want to do.</a:t>
            </a:r>
            <a:endParaRPr lang="en-GB" sz="2400" dirty="0">
              <a:solidFill>
                <a:srgbClr val="0070C0"/>
              </a:solidFill>
              <a:ea typeface="Chalkduster" charset="0"/>
              <a:cs typeface="Chalkduster" charset="0"/>
            </a:endParaRPr>
          </a:p>
        </p:txBody>
      </p:sp>
    </p:spTree>
    <p:extLst>
      <p:ext uri="{BB962C8B-B14F-4D97-AF65-F5344CB8AC3E}">
        <p14:creationId xmlns:p14="http://schemas.microsoft.com/office/powerpoint/2010/main" val="2135878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dissolv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checkerboard(across)">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Effect transition="in" filter="checkerboard(across)">
                                      <p:cBhvr>
                                        <p:cTn id="17" dur="500"/>
                                        <p:tgtEl>
                                          <p:spTgt spid="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checkerboard(across)">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checkerboard(across)">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6">
                                            <p:txEl>
                                              <p:pRg st="8" end="8"/>
                                            </p:txEl>
                                          </p:spTgt>
                                        </p:tgtEl>
                                        <p:attrNameLst>
                                          <p:attrName>style.visibility</p:attrName>
                                        </p:attrNameLst>
                                      </p:cBhvr>
                                      <p:to>
                                        <p:strVal val="visible"/>
                                      </p:to>
                                    </p:set>
                                    <p:animEffect transition="in" filter="checkerboard(across)">
                                      <p:cBhvr>
                                        <p:cTn id="32" dur="500"/>
                                        <p:tgtEl>
                                          <p:spTgt spid="6">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checkerboard(across)">
                                      <p:cBhvr>
                                        <p:cTn id="37" dur="500"/>
                                        <p:tgtEl>
                                          <p:spTgt spid="6">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6">
                                            <p:txEl>
                                              <p:pRg st="11" end="11"/>
                                            </p:txEl>
                                          </p:spTgt>
                                        </p:tgtEl>
                                        <p:attrNameLst>
                                          <p:attrName>style.visibility</p:attrName>
                                        </p:attrNameLst>
                                      </p:cBhvr>
                                      <p:to>
                                        <p:strVal val="visible"/>
                                      </p:to>
                                    </p:set>
                                    <p:animEffect transition="in" filter="blinds(horizontal)">
                                      <p:cBhvr>
                                        <p:cTn id="42" dur="500"/>
                                        <p:tgtEl>
                                          <p:spTgt spid="6">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nodeType="clickEffect">
                                  <p:stCondLst>
                                    <p:cond delay="0"/>
                                  </p:stCondLst>
                                  <p:childTnLst>
                                    <p:set>
                                      <p:cBhvr>
                                        <p:cTn id="46" dur="1" fill="hold">
                                          <p:stCondLst>
                                            <p:cond delay="0"/>
                                          </p:stCondLst>
                                        </p:cTn>
                                        <p:tgtEl>
                                          <p:spTgt spid="6">
                                            <p:txEl>
                                              <p:pRg st="13" end="13"/>
                                            </p:txEl>
                                          </p:spTgt>
                                        </p:tgtEl>
                                        <p:attrNameLst>
                                          <p:attrName>style.visibility</p:attrName>
                                        </p:attrNameLst>
                                      </p:cBhvr>
                                      <p:to>
                                        <p:strVal val="visible"/>
                                      </p:to>
                                    </p:set>
                                    <p:animEffect transition="in" filter="checkerboard(across)">
                                      <p:cBhvr>
                                        <p:cTn id="47" dur="500"/>
                                        <p:tgtEl>
                                          <p:spTgt spid="6">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906000" y="152400"/>
            <a:ext cx="2143125" cy="1619250"/>
          </a:xfrm>
          <a:prstGeom prst="rect">
            <a:avLst/>
          </a:prstGeom>
        </p:spPr>
      </p:pic>
      <p:sp>
        <p:nvSpPr>
          <p:cNvPr id="3" name="TextBox 2"/>
          <p:cNvSpPr txBox="1"/>
          <p:nvPr/>
        </p:nvSpPr>
        <p:spPr>
          <a:xfrm>
            <a:off x="109476" y="1028700"/>
            <a:ext cx="12082524" cy="3693319"/>
          </a:xfrm>
          <a:prstGeom prst="rect">
            <a:avLst/>
          </a:prstGeom>
          <a:noFill/>
        </p:spPr>
        <p:txBody>
          <a:bodyPr wrap="square" rtlCol="0">
            <a:spAutoFit/>
          </a:bodyPr>
          <a:lstStyle/>
          <a:p>
            <a:r>
              <a:rPr lang="en-GB" dirty="0" smtClean="0">
                <a:latin typeface="Chalkduster" charset="0"/>
                <a:ea typeface="Chalkduster" charset="0"/>
                <a:cs typeface="Chalkduster" charset="0"/>
              </a:rPr>
              <a:t>Carol, will me doing this research help other therapists?</a:t>
            </a:r>
          </a:p>
          <a:p>
            <a:endParaRPr lang="en-GB" dirty="0">
              <a:latin typeface="Chalkduster" charset="0"/>
              <a:ea typeface="Chalkduster" charset="0"/>
              <a:cs typeface="Chalkduster" charset="0"/>
            </a:endParaRPr>
          </a:p>
          <a:p>
            <a:r>
              <a:rPr lang="en-GB" sz="3600" dirty="0" smtClean="0">
                <a:solidFill>
                  <a:srgbClr val="0070C0"/>
                </a:solidFill>
                <a:ea typeface="Chalkduster" charset="0"/>
                <a:cs typeface="Chalkduster" charset="0"/>
              </a:rPr>
              <a:t>Yes, N. What we are working with is the universally unique experience. </a:t>
            </a:r>
          </a:p>
          <a:p>
            <a:r>
              <a:rPr lang="en-GB" sz="3600" dirty="0" smtClean="0">
                <a:solidFill>
                  <a:srgbClr val="0070C0"/>
                </a:solidFill>
                <a:ea typeface="Chalkduster" charset="0"/>
                <a:cs typeface="Chalkduster" charset="0"/>
              </a:rPr>
              <a:t>You are creating a story that illustrates qualities and meanings that are part of professional, and ultimately, human experience.</a:t>
            </a:r>
          </a:p>
          <a:p>
            <a:endParaRPr lang="en-GB" dirty="0">
              <a:solidFill>
                <a:srgbClr val="00B0F0"/>
              </a:solidFill>
              <a:ea typeface="Chalkduster" charset="0"/>
              <a:cs typeface="Chalkduster" charset="0"/>
            </a:endParaRPr>
          </a:p>
        </p:txBody>
      </p:sp>
    </p:spTree>
    <p:extLst>
      <p:ext uri="{BB962C8B-B14F-4D97-AF65-F5344CB8AC3E}">
        <p14:creationId xmlns:p14="http://schemas.microsoft.com/office/powerpoint/2010/main" val="27106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heckerboard(across)">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heckerboard(across)">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6240" y="274320"/>
            <a:ext cx="10744200" cy="5386090"/>
          </a:xfrm>
          <a:prstGeom prst="rect">
            <a:avLst/>
          </a:prstGeom>
          <a:noFill/>
        </p:spPr>
        <p:txBody>
          <a:bodyPr wrap="square" rtlCol="0">
            <a:spAutoFit/>
          </a:bodyPr>
          <a:lstStyle/>
          <a:p>
            <a:r>
              <a:rPr lang="en-GB" dirty="0">
                <a:latin typeface="Chalkduster" charset="0"/>
                <a:ea typeface="Chalkduster" charset="0"/>
                <a:cs typeface="Chalkduster" charset="0"/>
              </a:rPr>
              <a:t>How do I collect data, if its just me – can I interview myself?</a:t>
            </a:r>
          </a:p>
          <a:p>
            <a:endParaRPr lang="en-GB" dirty="0">
              <a:latin typeface="Chalkduster" charset="0"/>
              <a:ea typeface="Chalkduster" charset="0"/>
              <a:cs typeface="Chalkduster" charset="0"/>
            </a:endParaRPr>
          </a:p>
          <a:p>
            <a:r>
              <a:rPr lang="en-GB" sz="2800" dirty="0">
                <a:solidFill>
                  <a:srgbClr val="0070C0"/>
                </a:solidFill>
                <a:ea typeface="Chalkduster" charset="0"/>
                <a:cs typeface="Chalkduster" charset="0"/>
              </a:rPr>
              <a:t>That might be an interesting design! More conventionally data is collected from:</a:t>
            </a:r>
          </a:p>
          <a:p>
            <a:pPr marL="285750" indent="-285750">
              <a:buFont typeface="Arial" charset="0"/>
              <a:buChar char="•"/>
            </a:pPr>
            <a:r>
              <a:rPr lang="en-GB" sz="2800" dirty="0">
                <a:solidFill>
                  <a:srgbClr val="0070C0"/>
                </a:solidFill>
              </a:rPr>
              <a:t>Personal notes</a:t>
            </a:r>
          </a:p>
          <a:p>
            <a:pPr marL="285750" indent="-285750">
              <a:buFont typeface="Arial" charset="0"/>
              <a:buChar char="•"/>
            </a:pPr>
            <a:r>
              <a:rPr lang="en-GB" sz="2800" dirty="0">
                <a:solidFill>
                  <a:srgbClr val="0070C0"/>
                </a:solidFill>
              </a:rPr>
              <a:t>Spontaneous self-reflective writings for study and analysis</a:t>
            </a:r>
          </a:p>
          <a:p>
            <a:pPr marL="285750" indent="-285750">
              <a:buFont typeface="Arial" charset="0"/>
              <a:buChar char="•"/>
            </a:pPr>
            <a:r>
              <a:rPr lang="en-GB" sz="2800" dirty="0" smtClean="0">
                <a:solidFill>
                  <a:srgbClr val="0070C0"/>
                </a:solidFill>
              </a:rPr>
              <a:t>autobiography</a:t>
            </a:r>
            <a:endParaRPr lang="en-GB" sz="2800" dirty="0">
              <a:solidFill>
                <a:srgbClr val="0070C0"/>
              </a:solidFill>
            </a:endParaRPr>
          </a:p>
          <a:p>
            <a:pPr marL="285750" indent="-285750">
              <a:buFont typeface="Arial" charset="0"/>
              <a:buChar char="•"/>
            </a:pPr>
            <a:r>
              <a:rPr lang="en-GB" sz="2800" dirty="0">
                <a:solidFill>
                  <a:srgbClr val="0070C0"/>
                </a:solidFill>
              </a:rPr>
              <a:t>Response to theory</a:t>
            </a:r>
          </a:p>
          <a:p>
            <a:pPr marL="285750" indent="-285750">
              <a:buFont typeface="Arial" charset="0"/>
              <a:buChar char="•"/>
            </a:pPr>
            <a:r>
              <a:rPr lang="en-GB" sz="2800" dirty="0" err="1">
                <a:solidFill>
                  <a:srgbClr val="0070C0"/>
                </a:solidFill>
              </a:rPr>
              <a:t>Etc</a:t>
            </a:r>
            <a:r>
              <a:rPr lang="en-GB" sz="2800" dirty="0">
                <a:solidFill>
                  <a:srgbClr val="0070C0"/>
                </a:solidFill>
              </a:rPr>
              <a:t>.,etc.</a:t>
            </a:r>
          </a:p>
          <a:p>
            <a:pPr marL="285750" indent="-285750">
              <a:buFont typeface="Arial" charset="0"/>
              <a:buChar char="•"/>
            </a:pPr>
            <a:r>
              <a:rPr lang="en-GB" sz="2800" dirty="0">
                <a:solidFill>
                  <a:srgbClr val="0070C0"/>
                </a:solidFill>
              </a:rPr>
              <a:t>Response to practice</a:t>
            </a:r>
          </a:p>
          <a:p>
            <a:pPr marL="285750" indent="-285750">
              <a:buFont typeface="Arial" charset="0"/>
              <a:buChar char="•"/>
            </a:pPr>
            <a:endParaRPr lang="en-GB" sz="2800" dirty="0">
              <a:solidFill>
                <a:srgbClr val="0070C0"/>
              </a:solidFill>
            </a:endParaRPr>
          </a:p>
          <a:p>
            <a:r>
              <a:rPr lang="en-GB" sz="2800" dirty="0">
                <a:solidFill>
                  <a:srgbClr val="0070C0"/>
                </a:solidFill>
              </a:rPr>
              <a:t>Engaged in an immersion process, open and receptive to the nature of </a:t>
            </a:r>
            <a:r>
              <a:rPr lang="en-GB" sz="2800" dirty="0" smtClean="0">
                <a:solidFill>
                  <a:srgbClr val="0070C0"/>
                </a:solidFill>
              </a:rPr>
              <a:t>discovery</a:t>
            </a:r>
            <a:endParaRPr lang="en-GB" sz="2800" dirty="0">
              <a:solidFill>
                <a:srgbClr val="0070C0"/>
              </a:solidFill>
            </a:endParaRPr>
          </a:p>
        </p:txBody>
      </p:sp>
    </p:spTree>
    <p:extLst>
      <p:ext uri="{BB962C8B-B14F-4D97-AF65-F5344CB8AC3E}">
        <p14:creationId xmlns:p14="http://schemas.microsoft.com/office/powerpoint/2010/main" val="250466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heckerboard(across)">
                                      <p:cBhvr>
                                        <p:cTn id="7" dur="500"/>
                                        <p:tgtEl>
                                          <p:spTgt spid="3">
                                            <p:txEl>
                                              <p:pRg st="2" end="2"/>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checkerboard(across)">
                                      <p:cBhvr>
                                        <p:cTn id="10" dur="500"/>
                                        <p:tgtEl>
                                          <p:spTgt spid="3">
                                            <p:txEl>
                                              <p:pRg st="3" end="3"/>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checkerboard(across)">
                                      <p:cBhvr>
                                        <p:cTn id="13" dur="500"/>
                                        <p:tgtEl>
                                          <p:spTgt spid="3">
                                            <p:txEl>
                                              <p:pRg st="4" end="4"/>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checkerboard(across)">
                                      <p:cBhvr>
                                        <p:cTn id="16" dur="500"/>
                                        <p:tgtEl>
                                          <p:spTgt spid="3">
                                            <p:txEl>
                                              <p:pRg st="5" end="5"/>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checkerboard(across)">
                                      <p:cBhvr>
                                        <p:cTn id="19" dur="500"/>
                                        <p:tgtEl>
                                          <p:spTgt spid="3">
                                            <p:txEl>
                                              <p:pRg st="6" end="6"/>
                                            </p:txEl>
                                          </p:spTgt>
                                        </p:tgtEl>
                                      </p:cBhvr>
                                    </p:animEffect>
                                  </p:childTnLst>
                                </p:cTn>
                              </p:par>
                              <p:par>
                                <p:cTn id="20" presetID="5" presetClass="entr" presetSubtype="1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checkerboard(across)">
                                      <p:cBhvr>
                                        <p:cTn id="22" dur="500"/>
                                        <p:tgtEl>
                                          <p:spTgt spid="3">
                                            <p:txEl>
                                              <p:pRg st="7" end="7"/>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checkerboard(across)">
                                      <p:cBhvr>
                                        <p:cTn id="25" dur="500"/>
                                        <p:tgtEl>
                                          <p:spTgt spid="3">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 presetClass="entr" presetSubtype="10" fill="hold" nodeType="clickEffect">
                                  <p:stCondLst>
                                    <p:cond delay="0"/>
                                  </p:stCondLst>
                                  <p:childTnLst>
                                    <p:set>
                                      <p:cBhvr>
                                        <p:cTn id="29" dur="1" fill="hold">
                                          <p:stCondLst>
                                            <p:cond delay="0"/>
                                          </p:stCondLst>
                                        </p:cTn>
                                        <p:tgtEl>
                                          <p:spTgt spid="3">
                                            <p:txEl>
                                              <p:pRg st="10" end="10"/>
                                            </p:txEl>
                                          </p:spTgt>
                                        </p:tgtEl>
                                        <p:attrNameLst>
                                          <p:attrName>style.visibility</p:attrName>
                                        </p:attrNameLst>
                                      </p:cBhvr>
                                      <p:to>
                                        <p:strVal val="visible"/>
                                      </p:to>
                                    </p:set>
                                    <p:animEffect transition="in" filter="checkerboard(across)">
                                      <p:cBhvr>
                                        <p:cTn id="3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85800" y="792480"/>
            <a:ext cx="4541520" cy="1815882"/>
          </a:xfrm>
          <a:prstGeom prst="rect">
            <a:avLst/>
          </a:prstGeom>
          <a:noFill/>
        </p:spPr>
        <p:txBody>
          <a:bodyPr wrap="square" rtlCol="0">
            <a:spAutoFit/>
          </a:bodyPr>
          <a:lstStyle/>
          <a:p>
            <a:r>
              <a:rPr lang="en-GB" sz="2800" dirty="0" smtClean="0">
                <a:solidFill>
                  <a:srgbClr val="0070C0"/>
                </a:solidFill>
              </a:rPr>
              <a:t>How does that sound – will it help to answer your question, and make you a better therapist?</a:t>
            </a:r>
            <a:endParaRPr lang="en-GB" sz="2800" dirty="0">
              <a:solidFill>
                <a:srgbClr val="0070C0"/>
              </a:solidFill>
            </a:endParaRPr>
          </a:p>
        </p:txBody>
      </p:sp>
      <p:pic>
        <p:nvPicPr>
          <p:cNvPr id="9" name="Picture 8"/>
          <p:cNvPicPr>
            <a:picLocks noChangeAspect="1"/>
          </p:cNvPicPr>
          <p:nvPr/>
        </p:nvPicPr>
        <p:blipFill>
          <a:blip r:embed="rId2"/>
          <a:stretch>
            <a:fillRect/>
          </a:stretch>
        </p:blipFill>
        <p:spPr>
          <a:xfrm>
            <a:off x="6461760" y="1011416"/>
            <a:ext cx="4076700" cy="5303024"/>
          </a:xfrm>
          <a:prstGeom prst="rect">
            <a:avLst/>
          </a:prstGeom>
        </p:spPr>
      </p:pic>
      <p:sp>
        <p:nvSpPr>
          <p:cNvPr id="10" name="TextBox 9"/>
          <p:cNvSpPr txBox="1"/>
          <p:nvPr/>
        </p:nvSpPr>
        <p:spPr>
          <a:xfrm>
            <a:off x="121921" y="3352800"/>
            <a:ext cx="6217920" cy="1569660"/>
          </a:xfrm>
          <a:prstGeom prst="rect">
            <a:avLst/>
          </a:prstGeom>
          <a:noFill/>
        </p:spPr>
        <p:txBody>
          <a:bodyPr wrap="square" rtlCol="0">
            <a:spAutoFit/>
          </a:bodyPr>
          <a:lstStyle/>
          <a:p>
            <a:r>
              <a:rPr lang="en-GB" sz="3200" dirty="0" smtClean="0">
                <a:latin typeface="Chalkduster" charset="0"/>
                <a:ea typeface="Chalkduster" charset="0"/>
                <a:cs typeface="Chalkduster" charset="0"/>
              </a:rPr>
              <a:t>I’m so excited, I never knew</a:t>
            </a:r>
            <a:r>
              <a:rPr lang="en-GB" sz="3200" dirty="0">
                <a:latin typeface="Chalkduster" charset="0"/>
                <a:ea typeface="Chalkduster" charset="0"/>
                <a:cs typeface="Chalkduster" charset="0"/>
              </a:rPr>
              <a:t> </a:t>
            </a:r>
            <a:r>
              <a:rPr lang="en-GB" sz="3200" dirty="0" smtClean="0">
                <a:latin typeface="Chalkduster" charset="0"/>
                <a:ea typeface="Chalkduster" charset="0"/>
                <a:cs typeface="Chalkduster" charset="0"/>
              </a:rPr>
              <a:t>that research could be so interesting</a:t>
            </a:r>
            <a:endParaRPr lang="en-GB" sz="3200" dirty="0">
              <a:latin typeface="Chalkduster" charset="0"/>
              <a:ea typeface="Chalkduster" charset="0"/>
              <a:cs typeface="Chalkduster" charset="0"/>
            </a:endParaRPr>
          </a:p>
        </p:txBody>
      </p:sp>
    </p:spTree>
    <p:extLst>
      <p:ext uri="{BB962C8B-B14F-4D97-AF65-F5344CB8AC3E}">
        <p14:creationId xmlns:p14="http://schemas.microsoft.com/office/powerpoint/2010/main" val="163129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10">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checkerboard(across)">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blinds(horizontal)">
                                      <p:cBhvr>
                                        <p:cTn id="16"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03620" y="640080"/>
            <a:ext cx="5113020" cy="6050280"/>
          </a:xfrm>
          <a:prstGeom prst="rect">
            <a:avLst/>
          </a:prstGeom>
        </p:spPr>
      </p:pic>
      <p:sp>
        <p:nvSpPr>
          <p:cNvPr id="3" name="TextBox 2"/>
          <p:cNvSpPr txBox="1"/>
          <p:nvPr/>
        </p:nvSpPr>
        <p:spPr>
          <a:xfrm>
            <a:off x="838201" y="868680"/>
            <a:ext cx="4069080" cy="4832092"/>
          </a:xfrm>
          <a:prstGeom prst="rect">
            <a:avLst/>
          </a:prstGeom>
          <a:noFill/>
        </p:spPr>
        <p:txBody>
          <a:bodyPr wrap="square" rtlCol="0">
            <a:spAutoFit/>
          </a:bodyPr>
          <a:lstStyle/>
          <a:p>
            <a:r>
              <a:rPr lang="en-GB" sz="4400" dirty="0" smtClean="0">
                <a:latin typeface="Chalkduster" charset="0"/>
                <a:ea typeface="Chalkduster" charset="0"/>
                <a:cs typeface="Chalkduster" charset="0"/>
              </a:rPr>
              <a:t>Thank you everyone for listening and helping me on my way</a:t>
            </a:r>
            <a:endParaRPr lang="en-GB" sz="4400" dirty="0">
              <a:latin typeface="Chalkduster" charset="0"/>
              <a:ea typeface="Chalkduster" charset="0"/>
              <a:cs typeface="Chalkduster" charset="0"/>
            </a:endParaRPr>
          </a:p>
        </p:txBody>
      </p:sp>
    </p:spTree>
    <p:extLst>
      <p:ext uri="{BB962C8B-B14F-4D97-AF65-F5344CB8AC3E}">
        <p14:creationId xmlns:p14="http://schemas.microsoft.com/office/powerpoint/2010/main" val="192953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00200" y="1719265"/>
            <a:ext cx="9067800" cy="2532696"/>
          </a:xfrm>
        </p:spPr>
        <p:txBody>
          <a:bodyPr>
            <a:normAutofit fontScale="55000" lnSpcReduction="20000"/>
          </a:bodyPr>
          <a:lstStyle/>
          <a:p>
            <a:pPr marL="274320">
              <a:buFont typeface="Wingdings 2" panose="05020102010507070707" pitchFamily="18" charset="2"/>
              <a:buChar char=""/>
              <a:defRPr/>
            </a:pPr>
            <a:r>
              <a:rPr lang="en-GB" dirty="0"/>
              <a:t>Creswell, John W. (2014</a:t>
            </a:r>
            <a:r>
              <a:rPr lang="en-GB" dirty="0" smtClean="0"/>
              <a:t>)</a:t>
            </a:r>
            <a:r>
              <a:rPr lang="en-GB" dirty="0"/>
              <a:t> </a:t>
            </a:r>
            <a:r>
              <a:rPr lang="en-GB" i="1" dirty="0"/>
              <a:t>Research design: Qualitative, quantitative and mixed methods approaches </a:t>
            </a:r>
            <a:r>
              <a:rPr lang="en-GB" dirty="0"/>
              <a:t>(4th ed.). Thousand Oaks, CA: Sage</a:t>
            </a:r>
            <a:r>
              <a:rPr lang="en-GB" dirty="0" smtClean="0"/>
              <a:t>.</a:t>
            </a:r>
          </a:p>
          <a:p>
            <a:pPr marL="274320">
              <a:buFont typeface="Wingdings 2" panose="05020102010507070707" pitchFamily="18" charset="2"/>
              <a:buChar char=""/>
              <a:defRPr/>
            </a:pPr>
            <a:r>
              <a:rPr lang="en-GB" dirty="0"/>
              <a:t>Creswell, John W. (</a:t>
            </a:r>
            <a:r>
              <a:rPr lang="en-GB" dirty="0" smtClean="0"/>
              <a:t>2013) </a:t>
            </a:r>
            <a:r>
              <a:rPr lang="en-GB" i="1" dirty="0" smtClean="0"/>
              <a:t>Qualitative </a:t>
            </a:r>
            <a:r>
              <a:rPr lang="en-GB" i="1" dirty="0"/>
              <a:t>inquiry and research design: Choosing among five approaches.</a:t>
            </a:r>
            <a:r>
              <a:rPr lang="en-GB" dirty="0"/>
              <a:t> Thousand Oaks, CA: Sage</a:t>
            </a:r>
            <a:r>
              <a:rPr lang="en-GB" dirty="0" smtClean="0"/>
              <a:t>.</a:t>
            </a:r>
          </a:p>
          <a:p>
            <a:pPr marL="274320">
              <a:buFont typeface="Wingdings 2" panose="05020102010507070707" pitchFamily="18" charset="2"/>
              <a:buChar char=""/>
              <a:defRPr/>
            </a:pPr>
            <a:r>
              <a:rPr lang="en-GB" u="sng" dirty="0" err="1">
                <a:hlinkClick r:id="rId2"/>
              </a:rPr>
              <a:t>Denzin</a:t>
            </a:r>
            <a:r>
              <a:rPr lang="en-GB" u="sng" dirty="0">
                <a:hlinkClick r:id="rId2"/>
              </a:rPr>
              <a:t>, Norman K.</a:t>
            </a:r>
            <a:r>
              <a:rPr lang="en-GB" dirty="0"/>
              <a:t> &amp; Lincoln, </a:t>
            </a:r>
            <a:r>
              <a:rPr lang="en-GB" dirty="0" err="1"/>
              <a:t>Yvonna</a:t>
            </a:r>
            <a:r>
              <a:rPr lang="en-GB" dirty="0"/>
              <a:t> S. (2011</a:t>
            </a:r>
            <a:r>
              <a:rPr lang="en-GB" dirty="0" smtClean="0"/>
              <a:t>) </a:t>
            </a:r>
            <a:r>
              <a:rPr lang="en-GB" dirty="0"/>
              <a:t>Introduction: The discipline and practice of qualitative research. In Norman K. </a:t>
            </a:r>
            <a:r>
              <a:rPr lang="en-GB" dirty="0" err="1"/>
              <a:t>Denzin</a:t>
            </a:r>
            <a:r>
              <a:rPr lang="en-GB" dirty="0"/>
              <a:t> &amp; </a:t>
            </a:r>
            <a:r>
              <a:rPr lang="en-GB" dirty="0" err="1"/>
              <a:t>Yvonna</a:t>
            </a:r>
            <a:r>
              <a:rPr lang="en-GB" dirty="0"/>
              <a:t> S. Lincoln (Eds.), </a:t>
            </a:r>
            <a:r>
              <a:rPr lang="en-GB" i="1" dirty="0"/>
              <a:t>The Sage handbook of qualitative research</a:t>
            </a:r>
            <a:r>
              <a:rPr lang="en-GB" dirty="0"/>
              <a:t> (4th ed., pp.1-20). Thousand Oaks, CA: </a:t>
            </a:r>
            <a:r>
              <a:rPr lang="en-GB" dirty="0" smtClean="0"/>
              <a:t>Sage</a:t>
            </a:r>
            <a:endParaRPr lang="en-US" dirty="0" smtClean="0">
              <a:latin typeface="Arial" charset="0"/>
              <a:ea typeface="Arial" charset="0"/>
              <a:cs typeface="Arial" charset="0"/>
            </a:endParaRPr>
          </a:p>
          <a:p>
            <a:pPr marL="274320">
              <a:buFont typeface="Wingdings 2" panose="05020102010507070707" pitchFamily="18" charset="2"/>
              <a:buChar char=""/>
              <a:defRPr/>
            </a:pPr>
            <a:r>
              <a:rPr lang="en-US" dirty="0" err="1" smtClean="0">
                <a:ea typeface="Arial" charset="0"/>
                <a:cs typeface="Arial" panose="020B0604020202020204" pitchFamily="34" charset="0"/>
              </a:rPr>
              <a:t>Moustakas</a:t>
            </a:r>
            <a:r>
              <a:rPr lang="en-US" dirty="0">
                <a:ea typeface="Arial" charset="0"/>
                <a:cs typeface="Arial" panose="020B0604020202020204" pitchFamily="34" charset="0"/>
              </a:rPr>
              <a:t>, C. (</a:t>
            </a:r>
            <a:r>
              <a:rPr lang="en-US" dirty="0" smtClean="0">
                <a:ea typeface="Arial" charset="0"/>
                <a:cs typeface="Arial" panose="020B0604020202020204" pitchFamily="34" charset="0"/>
              </a:rPr>
              <a:t>1990) Heuristic Research: Design, Methodology, and Application. London: </a:t>
            </a:r>
            <a:r>
              <a:rPr lang="en-US" dirty="0">
                <a:ea typeface="Arial" charset="0"/>
                <a:cs typeface="Arial" panose="020B0604020202020204" pitchFamily="34" charset="0"/>
              </a:rPr>
              <a:t>Sage</a:t>
            </a:r>
            <a:r>
              <a:rPr lang="en-US" dirty="0" smtClean="0">
                <a:ea typeface="Arial" charset="0"/>
                <a:cs typeface="Arial" panose="020B0604020202020204" pitchFamily="34" charset="0"/>
              </a:rPr>
              <a:t>.</a:t>
            </a:r>
          </a:p>
          <a:p>
            <a:pPr marL="274320">
              <a:buFont typeface="Wingdings 2" panose="05020102010507070707" pitchFamily="18" charset="2"/>
              <a:buChar char=""/>
              <a:defRPr/>
            </a:pPr>
            <a:r>
              <a:rPr lang="en-GB" dirty="0" smtClean="0"/>
              <a:t>Yin</a:t>
            </a:r>
            <a:r>
              <a:rPr lang="en-GB" dirty="0"/>
              <a:t>, Robert K. (2014</a:t>
            </a:r>
            <a:r>
              <a:rPr lang="en-GB" dirty="0" smtClean="0"/>
              <a:t>)</a:t>
            </a:r>
            <a:r>
              <a:rPr lang="en-GB" dirty="0"/>
              <a:t> </a:t>
            </a:r>
            <a:r>
              <a:rPr lang="en-GB" i="1" dirty="0"/>
              <a:t>Case study research: Design and methods.</a:t>
            </a:r>
            <a:r>
              <a:rPr lang="en-GB" dirty="0"/>
              <a:t> Los Angeles, CA: Sage</a:t>
            </a:r>
            <a:r>
              <a:rPr lang="en-GB" dirty="0" smtClean="0"/>
              <a:t>.</a:t>
            </a:r>
          </a:p>
          <a:p>
            <a:pPr marL="274320">
              <a:buFont typeface="Wingdings 2" panose="05020102010507070707" pitchFamily="18" charset="2"/>
              <a:buChar char=""/>
              <a:defRPr/>
            </a:pPr>
            <a:endParaRPr lang="en-GB" altLang="x-none" dirty="0">
              <a:latin typeface="Arial" charset="0"/>
              <a:ea typeface="Arial" charset="0"/>
              <a:cs typeface="Arial" charset="0"/>
            </a:endParaRPr>
          </a:p>
          <a:p>
            <a:pPr marL="274320">
              <a:buFont typeface="Wingdings 2" panose="05020102010507070707" pitchFamily="18" charset="2"/>
              <a:buChar char=""/>
              <a:defRPr/>
            </a:pPr>
            <a:r>
              <a:rPr lang="en-GB" b="1" i="1" dirty="0"/>
              <a:t>Helena Harrison, Melanie Birks, Richard Franklin &amp; Jane </a:t>
            </a:r>
            <a:r>
              <a:rPr lang="en-GB" b="1" i="1" dirty="0" smtClean="0"/>
              <a:t>Mills (2017) Case study research: Foundation and Methodological Orientations.</a:t>
            </a:r>
          </a:p>
          <a:p>
            <a:pPr marL="274320">
              <a:buFont typeface="Wingdings 2" panose="05020102010507070707" pitchFamily="18" charset="2"/>
              <a:buChar char=""/>
              <a:defRPr/>
            </a:pPr>
            <a:r>
              <a:rPr lang="en-US" altLang="x-none" dirty="0" smtClean="0">
                <a:latin typeface="Arial" charset="0"/>
                <a:ea typeface="Arial" charset="0"/>
                <a:cs typeface="Arial" charset="0"/>
              </a:rPr>
              <a:t>http</a:t>
            </a:r>
            <a:r>
              <a:rPr lang="en-US" altLang="x-none" dirty="0">
                <a:latin typeface="Arial" charset="0"/>
                <a:ea typeface="Arial" charset="0"/>
                <a:cs typeface="Arial" charset="0"/>
              </a:rPr>
              <a:t>://www.qualitative-research.net/index.php/fqs/article/view/2655/4079</a:t>
            </a:r>
          </a:p>
          <a:p>
            <a:pPr marL="274320">
              <a:buFont typeface="Wingdings 2" panose="05020102010507070707" pitchFamily="18" charset="2"/>
              <a:buChar char=""/>
              <a:defRPr/>
            </a:pPr>
            <a:endParaRPr lang="en-US" dirty="0" smtClean="0">
              <a:solidFill>
                <a:srgbClr val="003300"/>
              </a:solidFill>
            </a:endParaRPr>
          </a:p>
          <a:p>
            <a:pPr marL="274320">
              <a:buFont typeface="Wingdings 2" panose="05020102010507070707" pitchFamily="18" charset="2"/>
              <a:buChar char=""/>
              <a:defRPr/>
            </a:pPr>
            <a:endParaRPr lang="en-US" dirty="0" smtClean="0">
              <a:solidFill>
                <a:srgbClr val="003300"/>
              </a:solidFill>
            </a:endParaRPr>
          </a:p>
          <a:p>
            <a:pPr marL="45720" indent="0">
              <a:buNone/>
              <a:defRPr/>
            </a:pPr>
            <a:endParaRPr lang="en-US" dirty="0"/>
          </a:p>
        </p:txBody>
      </p:sp>
      <p:sp>
        <p:nvSpPr>
          <p:cNvPr id="46083" name="Slide Number Placeholder 2"/>
          <p:cNvSpPr>
            <a:spLocks noGrp="1"/>
          </p:cNvSpPr>
          <p:nvPr>
            <p:ph type="sldNum" sz="quarter" idx="12"/>
          </p:nvPr>
        </p:nvSpPr>
        <p:spPr bwMode="auto">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lstStyle>
            <a:lvl1pPr>
              <a:defRPr>
                <a:solidFill>
                  <a:schemeClr val="tx1"/>
                </a:solidFill>
                <a:latin typeface="Franklin Gothic Medium" charset="0"/>
                <a:ea typeface="Arial" charset="0"/>
                <a:cs typeface="Arial" charset="0"/>
              </a:defRPr>
            </a:lvl1pPr>
            <a:lvl2pPr marL="742950" indent="-285750">
              <a:defRPr>
                <a:solidFill>
                  <a:schemeClr val="tx1"/>
                </a:solidFill>
                <a:latin typeface="Franklin Gothic Medium" charset="0"/>
                <a:ea typeface="Arial" charset="0"/>
                <a:cs typeface="Arial" charset="0"/>
              </a:defRPr>
            </a:lvl2pPr>
            <a:lvl3pPr marL="1143000" indent="-228600">
              <a:defRPr>
                <a:solidFill>
                  <a:schemeClr val="tx1"/>
                </a:solidFill>
                <a:latin typeface="Franklin Gothic Medium" charset="0"/>
                <a:ea typeface="Arial" charset="0"/>
                <a:cs typeface="Arial" charset="0"/>
              </a:defRPr>
            </a:lvl3pPr>
            <a:lvl4pPr marL="1600200" indent="-228600">
              <a:defRPr>
                <a:solidFill>
                  <a:schemeClr val="tx1"/>
                </a:solidFill>
                <a:latin typeface="Franklin Gothic Medium" charset="0"/>
                <a:ea typeface="Arial" charset="0"/>
                <a:cs typeface="Arial" charset="0"/>
              </a:defRPr>
            </a:lvl4pPr>
            <a:lvl5pPr marL="2057400" indent="-228600">
              <a:defRPr>
                <a:solidFill>
                  <a:schemeClr val="tx1"/>
                </a:solidFill>
                <a:latin typeface="Franklin Gothic Medium" charset="0"/>
                <a:ea typeface="Arial" charset="0"/>
                <a:cs typeface="Arial" charset="0"/>
              </a:defRPr>
            </a:lvl5pPr>
            <a:lvl6pPr marL="2514600" indent="-228600" eaLnBrk="0" fontAlgn="base" hangingPunct="0">
              <a:spcBef>
                <a:spcPct val="0"/>
              </a:spcBef>
              <a:spcAft>
                <a:spcPct val="0"/>
              </a:spcAft>
              <a:defRPr>
                <a:solidFill>
                  <a:schemeClr val="tx1"/>
                </a:solidFill>
                <a:latin typeface="Franklin Gothic Medium" charset="0"/>
                <a:ea typeface="Arial" charset="0"/>
                <a:cs typeface="Arial" charset="0"/>
              </a:defRPr>
            </a:lvl6pPr>
            <a:lvl7pPr marL="2971800" indent="-228600" eaLnBrk="0" fontAlgn="base" hangingPunct="0">
              <a:spcBef>
                <a:spcPct val="0"/>
              </a:spcBef>
              <a:spcAft>
                <a:spcPct val="0"/>
              </a:spcAft>
              <a:defRPr>
                <a:solidFill>
                  <a:schemeClr val="tx1"/>
                </a:solidFill>
                <a:latin typeface="Franklin Gothic Medium" charset="0"/>
                <a:ea typeface="Arial" charset="0"/>
                <a:cs typeface="Arial" charset="0"/>
              </a:defRPr>
            </a:lvl7pPr>
            <a:lvl8pPr marL="3429000" indent="-228600" eaLnBrk="0" fontAlgn="base" hangingPunct="0">
              <a:spcBef>
                <a:spcPct val="0"/>
              </a:spcBef>
              <a:spcAft>
                <a:spcPct val="0"/>
              </a:spcAft>
              <a:defRPr>
                <a:solidFill>
                  <a:schemeClr val="tx1"/>
                </a:solidFill>
                <a:latin typeface="Franklin Gothic Medium" charset="0"/>
                <a:ea typeface="Arial" charset="0"/>
                <a:cs typeface="Arial" charset="0"/>
              </a:defRPr>
            </a:lvl8pPr>
            <a:lvl9pPr marL="3886200" indent="-228600" eaLnBrk="0" fontAlgn="base" hangingPunct="0">
              <a:spcBef>
                <a:spcPct val="0"/>
              </a:spcBef>
              <a:spcAft>
                <a:spcPct val="0"/>
              </a:spcAft>
              <a:defRPr>
                <a:solidFill>
                  <a:schemeClr val="tx1"/>
                </a:solidFill>
                <a:latin typeface="Franklin Gothic Medium" charset="0"/>
                <a:ea typeface="Arial" charset="0"/>
                <a:cs typeface="Arial" charset="0"/>
              </a:defRPr>
            </a:lvl9pPr>
          </a:lstStyle>
          <a:p>
            <a:fld id="{C978EA6D-E34C-7246-BCFF-B016D69DE443}" type="slidenum">
              <a:rPr lang="en-US" altLang="en-US">
                <a:solidFill>
                  <a:schemeClr val="tx2"/>
                </a:solidFill>
              </a:rPr>
              <a:pPr/>
              <a:t>46</a:t>
            </a:fld>
            <a:endParaRPr lang="en-US" altLang="en-US">
              <a:solidFill>
                <a:schemeClr val="tx2"/>
              </a:solidFill>
            </a:endParaRPr>
          </a:p>
        </p:txBody>
      </p:sp>
      <p:sp>
        <p:nvSpPr>
          <p:cNvPr id="4" name="Title 3"/>
          <p:cNvSpPr>
            <a:spLocks noGrp="1"/>
          </p:cNvSpPr>
          <p:nvPr>
            <p:ph type="title"/>
          </p:nvPr>
        </p:nvSpPr>
        <p:spPr>
          <a:xfrm>
            <a:off x="1069848" y="484632"/>
            <a:ext cx="10058400" cy="1115568"/>
          </a:xfrm>
        </p:spPr>
        <p:txBody>
          <a:bodyPr>
            <a:normAutofit/>
          </a:bodyPr>
          <a:lstStyle/>
          <a:p>
            <a:pPr>
              <a:defRPr/>
            </a:pPr>
            <a:r>
              <a:rPr lang="en-US" dirty="0" err="1" smtClean="0"/>
              <a:t>RESOURCes</a:t>
            </a:r>
            <a:endParaRPr lang="en-US" dirty="0"/>
          </a:p>
        </p:txBody>
      </p:sp>
    </p:spTree>
    <p:extLst>
      <p:ext uri="{BB962C8B-B14F-4D97-AF65-F5344CB8AC3E}">
        <p14:creationId xmlns:p14="http://schemas.microsoft.com/office/powerpoint/2010/main" val="102507026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1437</TotalTime>
  <Words>2205</Words>
  <Application>Microsoft Office PowerPoint</Application>
  <PresentationFormat>Widescreen</PresentationFormat>
  <Paragraphs>298</Paragraphs>
  <Slides>46</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Arial</vt:lpstr>
      <vt:lpstr>Calibri</vt:lpstr>
      <vt:lpstr>Chalkduster</vt:lpstr>
      <vt:lpstr>Franklin Gothic Medium</vt:lpstr>
      <vt:lpstr>Mangal</vt:lpstr>
      <vt:lpstr>Rockwell</vt:lpstr>
      <vt:lpstr>Rockwell Condensed</vt:lpstr>
      <vt:lpstr>Times</vt:lpstr>
      <vt:lpstr>Wingdings</vt:lpstr>
      <vt:lpstr>Wingdings 2</vt:lpstr>
      <vt:lpstr>Wood Type</vt:lpstr>
      <vt:lpstr>Single Case Study Research</vt:lpstr>
      <vt:lpstr>PowerPoint Presentation</vt:lpstr>
      <vt:lpstr>Our travel</vt:lpstr>
      <vt:lpstr>goal</vt:lpstr>
      <vt:lpstr>WHY CASE STUDY RESEARCH?</vt:lpstr>
      <vt:lpstr>Subject of case study</vt:lpstr>
      <vt:lpstr>How many types of Case study</vt:lpstr>
      <vt:lpstr>Exploratory Case Study</vt:lpstr>
      <vt:lpstr>Exploratory Case Study</vt:lpstr>
      <vt:lpstr>Social Justice and Inclusion Discipline Cluster. </vt:lpstr>
      <vt:lpstr>Teaching and Learning (NUS, 2015)</vt:lpstr>
      <vt:lpstr>Equality Act 2010</vt:lpstr>
      <vt:lpstr>aims of the study were to </vt:lpstr>
      <vt:lpstr>question</vt:lpstr>
      <vt:lpstr>What we did: 3 Stages</vt:lpstr>
      <vt:lpstr>Stage 2:</vt:lpstr>
      <vt:lpstr>Stage 3:</vt:lpstr>
      <vt:lpstr>Data sets : </vt:lpstr>
      <vt:lpstr>Data Analysis </vt:lpstr>
      <vt:lpstr>Methodology: Range of descriptions</vt:lpstr>
      <vt:lpstr>Methodology</vt:lpstr>
      <vt:lpstr>Methods</vt:lpstr>
      <vt:lpstr>Practical versitility</vt:lpstr>
      <vt:lpstr>Intrinsic</vt:lpstr>
      <vt:lpstr>Instrumental</vt:lpstr>
      <vt:lpstr>Intrinsic and Instrumental = Heuristic</vt:lpstr>
      <vt:lpstr>Definition of Case Study</vt:lpstr>
      <vt:lpstr>Perceptions and Interpretations</vt:lpstr>
      <vt:lpstr>PowerPoint Presentation</vt:lpstr>
      <vt:lpstr>Definition of Case Study</vt:lpstr>
      <vt:lpstr>there’s something Puzzling N</vt:lpstr>
      <vt:lpstr>N wants to find out – but how?  </vt:lpstr>
      <vt:lpstr>N wants to find something out – but how?  </vt:lpstr>
      <vt:lpstr>Ok N, here are my ideas.  </vt:lpstr>
      <vt:lpstr>How d’you like the sound of this?  </vt:lpstr>
      <vt:lpstr>you get to be the actor and the director in your own show  </vt:lpstr>
      <vt:lpstr>A timeline of developmental influence</vt:lpstr>
      <vt:lpstr>The heuristic researcher</vt:lpstr>
      <vt:lpstr>PowerPoint Presentation</vt:lpstr>
      <vt:lpstr>Subsequent works drawn on Moustakas</vt:lpstr>
      <vt:lpstr>PowerPoint Presentation</vt:lpstr>
      <vt:lpstr>PowerPoint Presentation</vt:lpstr>
      <vt:lpstr>PowerPoint Presentation</vt:lpstr>
      <vt:lpstr>PowerPoint Presentation</vt:lpstr>
      <vt:lpstr>PowerPoint Presentation</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U Hughes</dc:creator>
  <cp:lastModifiedBy>Carol U Hughes</cp:lastModifiedBy>
  <cp:revision>101</cp:revision>
  <cp:lastPrinted>2018-11-16T17:11:44Z</cp:lastPrinted>
  <dcterms:created xsi:type="dcterms:W3CDTF">2017-10-13T14:12:36Z</dcterms:created>
  <dcterms:modified xsi:type="dcterms:W3CDTF">2018-11-16T17:12:47Z</dcterms:modified>
</cp:coreProperties>
</file>