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handoutMasterIdLst>
    <p:handoutMasterId r:id="rId20"/>
  </p:handoutMasterIdLst>
  <p:sldIdLst>
    <p:sldId id="256" r:id="rId3"/>
    <p:sldId id="304" r:id="rId4"/>
    <p:sldId id="307" r:id="rId5"/>
    <p:sldId id="308" r:id="rId6"/>
    <p:sldId id="310" r:id="rId7"/>
    <p:sldId id="320" r:id="rId8"/>
    <p:sldId id="311" r:id="rId9"/>
    <p:sldId id="312" r:id="rId10"/>
    <p:sldId id="313" r:id="rId12"/>
    <p:sldId id="314" r:id="rId13"/>
    <p:sldId id="315" r:id="rId14"/>
    <p:sldId id="316" r:id="rId15"/>
    <p:sldId id="317" r:id="rId16"/>
    <p:sldId id="318" r:id="rId17"/>
    <p:sldId id="275" r:id="rId18"/>
    <p:sldId id="31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158"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handoutMaster" Target="handoutMasters/handoutMaster1.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notesMaster" Target="notesMasters/notesMaster1.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smtClean="0"/>
              <a:t>Employment (or personnel) planning </a:t>
            </a:r>
            <a:r>
              <a:rPr lang="en-US" altLang="en-US" dirty="0" smtClean="0"/>
              <a:t>is the process of deciding what positions the firm will have to fill, and how to fill them. It embraces all future positions, from maintenance clerk to CEO. However, most firms call the process of deciding how to fill executive jobs </a:t>
            </a:r>
            <a:r>
              <a:rPr lang="en-US" altLang="en-US" i="1" dirty="0" smtClean="0"/>
              <a:t>succession planning.</a:t>
            </a:r>
            <a:endParaRPr lang="en-US" altLang="en-US" i="1" dirty="0" smtClean="0"/>
          </a:p>
          <a:p>
            <a:pPr eaLnBrk="1" hangingPunct="1"/>
            <a:r>
              <a:rPr lang="en-US" altLang="en-US" dirty="0" smtClean="0"/>
              <a:t>Like all good plans, personnel plans require some forecasts or estimates, in this case, of three things: </a:t>
            </a:r>
            <a:r>
              <a:rPr lang="en-US" altLang="en-US" i="1" dirty="0" smtClean="0"/>
              <a:t>personnel needs</a:t>
            </a:r>
            <a:r>
              <a:rPr lang="en-US" altLang="en-US" dirty="0" smtClean="0"/>
              <a:t>, the </a:t>
            </a:r>
            <a:r>
              <a:rPr lang="en-US" altLang="en-US" i="1" dirty="0" smtClean="0"/>
              <a:t>supply of inside </a:t>
            </a:r>
            <a:r>
              <a:rPr lang="en-US" altLang="en-US" dirty="0" smtClean="0"/>
              <a:t>candidates, and the likely </a:t>
            </a:r>
            <a:r>
              <a:rPr lang="en-US" altLang="en-US" i="1" dirty="0" smtClean="0"/>
              <a:t>supply of outside </a:t>
            </a:r>
            <a:r>
              <a:rPr lang="en-US" altLang="en-US" dirty="0" smtClean="0"/>
              <a:t>candidates.</a:t>
            </a:r>
            <a:endParaRPr lang="en-US" altLang="en-US" dirty="0" smtClean="0"/>
          </a:p>
        </p:txBody>
      </p:sp>
      <p:sp>
        <p:nvSpPr>
          <p:cNvPr id="4" name="Slide Number Placeholder 3"/>
          <p:cNvSpPr>
            <a:spLocks noGrp="1"/>
          </p:cNvSpPr>
          <p:nvPr>
            <p:ph type="sldNum" sz="quarter" idx="10"/>
          </p:nvPr>
        </p:nvSpPr>
        <p:spPr/>
        <p:txBody>
          <a:bodyPr/>
          <a:lstStyle/>
          <a:p>
            <a:fld id="{6936E1E2-17D2-5E4C-B96D-EEDAC0EF77DB}"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smtClean="0">
                <a:latin typeface="NewBaskerville-Roman" charset="0"/>
              </a:rPr>
              <a:t>Trend analysis</a:t>
            </a:r>
            <a:r>
              <a:rPr lang="en-US" altLang="en-US" dirty="0" smtClean="0">
                <a:latin typeface="NewBaskerville-Roman" charset="0"/>
              </a:rPr>
              <a:t> can provide an initial estimate of future staffing needs, but employment levels rarely depend just on the passage of time. Other factors (like changes in sales volume and productivity) also affect staffing needs.</a:t>
            </a:r>
            <a:endParaRPr lang="en-US" altLang="en-US" dirty="0" smtClean="0">
              <a:latin typeface="NewBaskerville-Roman" charset="0"/>
            </a:endParaRPr>
          </a:p>
          <a:p>
            <a:pPr eaLnBrk="1" hangingPunct="1"/>
            <a:r>
              <a:rPr lang="en-US" altLang="en-US" b="1" dirty="0" smtClean="0"/>
              <a:t>Ratio analysis</a:t>
            </a:r>
            <a:r>
              <a:rPr lang="en-US" altLang="en-US" dirty="0" smtClean="0"/>
              <a:t> provides forecasts based on the historical ratio between (1) some causal factor (like sales volume) and (2) the number of employees required (such as number of salespeople).</a:t>
            </a:r>
            <a:endParaRPr lang="en-US" altLang="en-US" dirty="0" smtClean="0"/>
          </a:p>
          <a:p>
            <a:pPr eaLnBrk="1" hangingPunct="1"/>
            <a:r>
              <a:rPr lang="en-US" altLang="en-US" dirty="0" smtClean="0"/>
              <a:t>A </a:t>
            </a:r>
            <a:r>
              <a:rPr lang="en-US" altLang="en-US" b="1" dirty="0" smtClean="0"/>
              <a:t>scatter plot </a:t>
            </a:r>
            <a:r>
              <a:rPr lang="en-US" altLang="en-US" dirty="0" smtClean="0"/>
              <a:t>shows graphically how two variables—such as sales and your firm’s staffing levels—are related. If they are, and then if you can forecast the business activity (like sales), you should also be able to estimate your personnel needs.</a:t>
            </a:r>
            <a:endParaRPr lang="en-US" altLang="en-US" dirty="0" smtClean="0"/>
          </a:p>
        </p:txBody>
      </p:sp>
      <p:sp>
        <p:nvSpPr>
          <p:cNvPr id="4" name="Slide Number Placeholder 3"/>
          <p:cNvSpPr>
            <a:spLocks noGrp="1"/>
          </p:cNvSpPr>
          <p:nvPr>
            <p:ph type="sldNum" sz="quarter" idx="10"/>
          </p:nvPr>
        </p:nvSpPr>
        <p:spPr/>
        <p:txBody>
          <a:bodyPr/>
          <a:lstStyle/>
          <a:p>
            <a:fld id="{6936E1E2-17D2-5E4C-B96D-EEDAC0EF77DB}"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US" altLang="en-US" dirty="0" smtClean="0"/>
              <a:t>It’s hard to overemphasize the importance of effective recruiting. It’s easy to assume that recruiting is easy—that all you need do is place a few ads on the Web. Nothing could be farther from the truth. Several things make it more complex.</a:t>
            </a:r>
            <a:endParaRPr lang="en-US" altLang="en-US" dirty="0" smtClean="0"/>
          </a:p>
        </p:txBody>
      </p:sp>
      <p:sp>
        <p:nvSpPr>
          <p:cNvPr id="4" name="Slide Number Placeholder 3"/>
          <p:cNvSpPr>
            <a:spLocks noGrp="1"/>
          </p:cNvSpPr>
          <p:nvPr>
            <p:ph type="sldNum" sz="quarter" idx="10"/>
          </p:nvPr>
        </p:nvSpPr>
        <p:spPr/>
        <p:txBody>
          <a:bodyPr/>
          <a:lstStyle/>
          <a:p>
            <a:fld id="{6936E1E2-17D2-5E4C-B96D-EEDAC0EF77DB}"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US" altLang="en-US" dirty="0" smtClean="0"/>
              <a:t>The figure</a:t>
            </a:r>
            <a:r>
              <a:rPr lang="en-US" altLang="en-US" baseline="0" dirty="0" smtClean="0"/>
              <a:t> </a:t>
            </a:r>
            <a:r>
              <a:rPr lang="en-US" altLang="en-US" dirty="0" smtClean="0"/>
              <a:t>illustrates an example of an employer’s use of a recruiting yield pyramid to calculate the number of applicants they must generate to hire the required number of new employees.</a:t>
            </a:r>
            <a:endParaRPr lang="en-US" altLang="en-US" dirty="0" smtClean="0"/>
          </a:p>
        </p:txBody>
      </p:sp>
      <p:sp>
        <p:nvSpPr>
          <p:cNvPr id="4" name="Slide Number Placeholder 3"/>
          <p:cNvSpPr>
            <a:spLocks noGrp="1"/>
          </p:cNvSpPr>
          <p:nvPr>
            <p:ph type="sldNum" sz="quarter" idx="10"/>
          </p:nvPr>
        </p:nvSpPr>
        <p:spPr/>
        <p:txBody>
          <a:bodyPr/>
          <a:lstStyle/>
          <a:p>
            <a:fld id="{6936E1E2-17D2-5E4C-B96D-EEDAC0EF77DB}"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t>The illustration</a:t>
            </a:r>
            <a:r>
              <a:rPr lang="en-US" altLang="en-US" baseline="0" dirty="0" smtClean="0"/>
              <a:t> </a:t>
            </a:r>
            <a:r>
              <a:rPr lang="en-US" altLang="en-US" dirty="0" smtClean="0"/>
              <a:t>summarizes a survey of best recruiting sources. Internet job boards garnered the most votes, followed by professional/trade job boards and employee referral programs.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9.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2.xml"/><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slides/_rels/slide10.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2.xml"/><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jpe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BA International Hotel Management</a:t>
            </a:r>
            <a:br>
              <a:rPr lang="en-GB" altLang="en-US" sz="2400" dirty="0"/>
            </a:br>
            <a:br>
              <a:rPr lang="en-GB" altLang="en-US" dirty="0"/>
            </a:br>
            <a:r>
              <a:rPr lang="en-GB" dirty="0"/>
              <a:t> </a:t>
            </a:r>
            <a:r>
              <a:rPr lang="en-GB" sz="3100" b="1" dirty="0">
                <a:solidFill>
                  <a:schemeClr val="accent2">
                    <a:lumMod val="20000"/>
                    <a:lumOff val="80000"/>
                  </a:schemeClr>
                </a:solidFill>
              </a:rPr>
              <a:t>Personnel Resourcing &amp;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(M5X 01921)</a:t>
            </a:r>
            <a:br>
              <a:rPr lang="en-GB" sz="3100" b="1" dirty="0">
                <a:solidFill>
                  <a:schemeClr val="accent2">
                    <a:lumMod val="20000"/>
                    <a:lumOff val="80000"/>
                  </a:schemeClr>
                </a:solidFill>
              </a:rPr>
            </a:br>
            <a:r>
              <a:rPr lang="en-GB" sz="3100" b="1" dirty="0">
                <a:solidFill>
                  <a:srgbClr val="002060"/>
                </a:solidFill>
              </a:rPr>
              <a:t>Session </a:t>
            </a:r>
            <a:r>
              <a:rPr lang="en-GB" sz="3100" b="1" dirty="0" smtClean="0">
                <a:solidFill>
                  <a:srgbClr val="002060"/>
                </a:solidFill>
              </a:rPr>
              <a:t>5</a:t>
            </a:r>
            <a:br>
              <a:rPr lang="en-GB" sz="3200" b="1" dirty="0">
                <a:solidFill>
                  <a:schemeClr val="accent2">
                    <a:lumMod val="20000"/>
                    <a:lumOff val="80000"/>
                  </a:schemeClr>
                </a:solidFill>
              </a:rPr>
            </a:br>
            <a:r>
              <a:rPr lang="en-GB" sz="6700" b="1" dirty="0" smtClean="0">
                <a:solidFill>
                  <a:schemeClr val="accent2">
                    <a:lumMod val="20000"/>
                    <a:lumOff val="80000"/>
                  </a:schemeClr>
                </a:solidFill>
              </a:rPr>
              <a:t>The recruitment and selection process - I</a:t>
            </a:r>
            <a:endParaRPr lang="en-GB" altLang="en-US" sz="4000" dirty="0">
              <a:solidFill>
                <a:schemeClr val="accent2">
                  <a:lumMod val="20000"/>
                  <a:lumOff val="8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Previously…</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We have;</a:t>
            </a:r>
            <a:endParaRPr lang="en-GB" dirty="0"/>
          </a:p>
          <a:p>
            <a:r>
              <a:rPr lang="en-GB" dirty="0"/>
              <a:t>Overviewed the module</a:t>
            </a:r>
            <a:endParaRPr lang="en-GB" dirty="0"/>
          </a:p>
          <a:p>
            <a:r>
              <a:rPr lang="en-GB" dirty="0"/>
              <a:t>Tested existing </a:t>
            </a:r>
            <a:r>
              <a:rPr lang="en-GB" dirty="0" smtClean="0"/>
              <a:t>knowledge</a:t>
            </a:r>
            <a:endParaRPr lang="en-GB" dirty="0" smtClean="0"/>
          </a:p>
          <a:p>
            <a:r>
              <a:rPr lang="en-GB" dirty="0" smtClean="0"/>
              <a:t>Discussed self-</a:t>
            </a:r>
            <a:r>
              <a:rPr lang="en-GB" dirty="0" err="1" smtClean="0"/>
              <a:t>wawareness</a:t>
            </a:r>
            <a:endParaRPr lang="en-GB" dirty="0" smtClean="0"/>
          </a:p>
          <a:p>
            <a:r>
              <a:rPr lang="en-GB" dirty="0" smtClean="0"/>
              <a:t>Discussed points to consider when exploring employment.</a:t>
            </a:r>
            <a:endParaRPr lang="en-GB" dirty="0" smtClean="0"/>
          </a:p>
          <a:p>
            <a:r>
              <a:rPr lang="en-GB" dirty="0" smtClean="0"/>
              <a:t>Identified trends in future employment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this session..</a:t>
            </a:r>
            <a:endParaRPr lang="en-GB" dirty="0"/>
          </a:p>
        </p:txBody>
      </p:sp>
      <p:pic>
        <p:nvPicPr>
          <p:cNvPr id="4" name="Content Placeholder 3"/>
          <p:cNvPicPr>
            <a:picLocks noGrp="1" noChangeAspect="1"/>
          </p:cNvPicPr>
          <p:nvPr>
            <p:ph idx="1"/>
          </p:nvPr>
        </p:nvPicPr>
        <p:blipFill>
          <a:blip r:embed="rId1"/>
          <a:stretch>
            <a:fillRect/>
          </a:stretch>
        </p:blipFill>
        <p:spPr>
          <a:xfrm>
            <a:off x="0" y="1233023"/>
            <a:ext cx="9144000" cy="4473857"/>
          </a:xfrm>
          <a:prstGeom prst="rect">
            <a:avLst/>
          </a:prstGeom>
        </p:spPr>
      </p:pic>
      <p:sp>
        <p:nvSpPr>
          <p:cNvPr id="5" name="Content Placeholder 2"/>
          <p:cNvSpPr txBox="1"/>
          <p:nvPr/>
        </p:nvSpPr>
        <p:spPr>
          <a:xfrm>
            <a:off x="0" y="4653136"/>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1800"/>
              </a:spcBef>
              <a:buFont typeface="Arial" panose="020B0604020202020204" pitchFamily="34" charset="0"/>
              <a:buNone/>
            </a:pPr>
            <a:r>
              <a:rPr lang="en-GB" sz="6600" b="1" dirty="0" smtClean="0">
                <a:solidFill>
                  <a:schemeClr val="bg1"/>
                </a:solidFill>
              </a:rPr>
              <a:t>Selection Process</a:t>
            </a:r>
            <a:endParaRPr lang="en-GB" sz="6600" b="1" dirty="0">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By the end of this session…</a:t>
            </a:r>
            <a:endParaRPr lang="en-GB" dirty="0"/>
          </a:p>
        </p:txBody>
      </p:sp>
      <p:sp>
        <p:nvSpPr>
          <p:cNvPr id="3" name="Content Placeholder 2"/>
          <p:cNvSpPr>
            <a:spLocks noGrp="1"/>
          </p:cNvSpPr>
          <p:nvPr>
            <p:ph idx="1"/>
          </p:nvPr>
        </p:nvSpPr>
        <p:spPr/>
        <p:txBody>
          <a:bodyPr/>
          <a:lstStyle/>
          <a:p>
            <a:pPr marL="0" indent="0">
              <a:buNone/>
            </a:pPr>
            <a:r>
              <a:rPr lang="en-GB" dirty="0" smtClean="0"/>
              <a:t>You should be able to…</a:t>
            </a:r>
            <a:endParaRPr lang="en-GB" dirty="0" smtClean="0"/>
          </a:p>
          <a:p>
            <a:r>
              <a:rPr lang="en-GB" dirty="0" smtClean="0"/>
              <a:t>Define what is recruitment</a:t>
            </a:r>
            <a:endParaRPr lang="en-GB" dirty="0" smtClean="0"/>
          </a:p>
          <a:p>
            <a:r>
              <a:rPr lang="en-GB" dirty="0" smtClean="0"/>
              <a:t>Explain the steps of the recruitment and selection process.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recruitment and selection?</a:t>
            </a:r>
            <a:endParaRPr lang="en-GB" dirty="0"/>
          </a:p>
        </p:txBody>
      </p:sp>
      <p:sp>
        <p:nvSpPr>
          <p:cNvPr id="3" name="Content Placeholder 2"/>
          <p:cNvSpPr>
            <a:spLocks noGrp="1"/>
          </p:cNvSpPr>
          <p:nvPr>
            <p:ph idx="1"/>
          </p:nvPr>
        </p:nvSpPr>
        <p:spPr>
          <a:xfrm>
            <a:off x="457200" y="1384177"/>
            <a:ext cx="8229600" cy="1900807"/>
          </a:xfrm>
          <a:solidFill>
            <a:schemeClr val="accent3">
              <a:lumMod val="20000"/>
              <a:lumOff val="80000"/>
            </a:schemeClr>
          </a:solidFill>
        </p:spPr>
        <p:txBody>
          <a:bodyPr>
            <a:normAutofit fontScale="77500" lnSpcReduction="20000"/>
          </a:bodyPr>
          <a:lstStyle/>
          <a:p>
            <a:pPr marL="0" indent="0">
              <a:buNone/>
            </a:pPr>
            <a:r>
              <a:rPr lang="en-GB" dirty="0" smtClean="0"/>
              <a:t>Recruitment</a:t>
            </a:r>
            <a:endParaRPr lang="en-GB" dirty="0" smtClean="0"/>
          </a:p>
          <a:p>
            <a:pPr marL="0" indent="0">
              <a:buNone/>
            </a:pPr>
            <a:r>
              <a:rPr lang="en-GB" dirty="0"/>
              <a:t>The action of finding new people to join an organization or support a cause</a:t>
            </a:r>
            <a:r>
              <a:rPr lang="en-GB" dirty="0" smtClean="0"/>
              <a:t>.</a:t>
            </a:r>
            <a:endParaRPr lang="en-GB" dirty="0" smtClean="0"/>
          </a:p>
          <a:p>
            <a:pPr marL="0" indent="0" algn="r">
              <a:buNone/>
            </a:pPr>
            <a:r>
              <a:rPr lang="en-GB" sz="1400" dirty="0" smtClean="0"/>
              <a:t>(Oxford dictionary)</a:t>
            </a:r>
            <a:endParaRPr lang="en-GB" sz="1400" dirty="0" smtClean="0"/>
          </a:p>
          <a:p>
            <a:pPr marL="0" indent="0">
              <a:buNone/>
            </a:pPr>
            <a:r>
              <a:rPr lang="en-GB" dirty="0"/>
              <a:t>Locating, identifying, and attracting capable </a:t>
            </a:r>
            <a:r>
              <a:rPr lang="en-GB" dirty="0" smtClean="0"/>
              <a:t>applicants</a:t>
            </a:r>
            <a:endParaRPr lang="en-GB" dirty="0" smtClean="0"/>
          </a:p>
          <a:p>
            <a:pPr marL="0" indent="0" algn="r">
              <a:buNone/>
            </a:pPr>
            <a:r>
              <a:rPr lang="en-GB" sz="1400" dirty="0"/>
              <a:t>(Robbins and Coulter, 2012)</a:t>
            </a:r>
            <a:endParaRPr lang="en-GB" sz="1400" dirty="0"/>
          </a:p>
        </p:txBody>
      </p:sp>
      <p:sp>
        <p:nvSpPr>
          <p:cNvPr id="4" name="Rectangle 3"/>
          <p:cNvSpPr/>
          <p:nvPr/>
        </p:nvSpPr>
        <p:spPr>
          <a:xfrm>
            <a:off x="457200" y="3284984"/>
            <a:ext cx="8229600" cy="2362185"/>
          </a:xfrm>
          <a:prstGeom prst="rect">
            <a:avLst/>
          </a:prstGeom>
          <a:solidFill>
            <a:schemeClr val="accent6">
              <a:lumMod val="20000"/>
              <a:lumOff val="80000"/>
            </a:schemeClr>
          </a:solidFill>
        </p:spPr>
        <p:txBody>
          <a:bodyPr wrap="square">
            <a:spAutoFit/>
          </a:bodyPr>
          <a:lstStyle/>
          <a:p>
            <a:r>
              <a:rPr lang="en-GB" sz="2500" dirty="0"/>
              <a:t>Selection</a:t>
            </a:r>
            <a:endParaRPr lang="en-GB" sz="2500" dirty="0"/>
          </a:p>
          <a:p>
            <a:r>
              <a:rPr lang="en-GB" sz="2500" dirty="0"/>
              <a:t>The action or fact of carefully choosing someone or something as being the best or most suitable.</a:t>
            </a:r>
            <a:endParaRPr lang="en-GB" sz="2500" dirty="0"/>
          </a:p>
          <a:p>
            <a:pPr algn="r"/>
            <a:r>
              <a:rPr lang="en-GB" sz="1200" dirty="0"/>
              <a:t>(Oxford dictionary</a:t>
            </a:r>
            <a:r>
              <a:rPr lang="en-GB" sz="1200" dirty="0" smtClean="0"/>
              <a:t>)</a:t>
            </a:r>
            <a:endParaRPr lang="en-GB" sz="1200" dirty="0" smtClean="0"/>
          </a:p>
          <a:p>
            <a:r>
              <a:rPr lang="en-GB" sz="2500" dirty="0"/>
              <a:t>Screening job applicants to ensure that the most appropriate candidates are </a:t>
            </a:r>
            <a:r>
              <a:rPr lang="en-GB" sz="2500" dirty="0" smtClean="0"/>
              <a:t>hired.</a:t>
            </a:r>
            <a:endParaRPr lang="en-GB" sz="2500" dirty="0" smtClean="0"/>
          </a:p>
          <a:p>
            <a:pPr algn="r"/>
            <a:r>
              <a:rPr lang="en-GB" sz="1050" dirty="0"/>
              <a:t>(Robbins and Coulter, 2012</a:t>
            </a:r>
            <a:r>
              <a:rPr lang="en-GB" sz="1050" dirty="0" smtClean="0"/>
              <a:t>)</a:t>
            </a:r>
            <a:endParaRPr lang="en-GB" sz="105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childTnLst>
                                </p:cTn>
                              </p:par>
                            </p:childTnLst>
                          </p:cTn>
                        </p:par>
                        <p:par>
                          <p:cTn id="32" fill="hold">
                            <p:stCondLst>
                              <p:cond delay="0"/>
                            </p:stCondLst>
                            <p:childTnLst>
                              <p:par>
                                <p:cTn id="33" presetID="10" presetClass="entr" presetSubtype="0" fill="hold" nodeType="after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500"/>
                                        <p:tgtEl>
                                          <p:spTgt spid="4">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4">
                                            <p:txEl>
                                              <p:pRg st="1" end="1"/>
                                            </p:txEl>
                                          </p:spTgt>
                                        </p:tgtEl>
                                        <p:attrNameLst>
                                          <p:attrName>style.visibility</p:attrName>
                                        </p:attrNameLst>
                                      </p:cBhvr>
                                      <p:to>
                                        <p:strVal val="visible"/>
                                      </p:to>
                                    </p:set>
                                    <p:animEffect transition="in" filter="fade">
                                      <p:cBhvr>
                                        <p:cTn id="40" dur="500"/>
                                        <p:tgtEl>
                                          <p:spTgt spid="4">
                                            <p:txEl>
                                              <p:pRg st="1" end="1"/>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fade">
                                      <p:cBhvr>
                                        <p:cTn id="43" dur="500"/>
                                        <p:tgtEl>
                                          <p:spTgt spid="4">
                                            <p:txEl>
                                              <p:pRg st="2" end="2"/>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4">
                                            <p:txEl>
                                              <p:pRg st="3" end="3"/>
                                            </p:txEl>
                                          </p:spTgt>
                                        </p:tgtEl>
                                        <p:attrNameLst>
                                          <p:attrName>style.visibility</p:attrName>
                                        </p:attrNameLst>
                                      </p:cBhvr>
                                      <p:to>
                                        <p:strVal val="visible"/>
                                      </p:to>
                                    </p:set>
                                    <p:animEffect transition="in" filter="fade">
                                      <p:cBhvr>
                                        <p:cTn id="48" dur="500"/>
                                        <p:tgtEl>
                                          <p:spTgt spid="4">
                                            <p:txEl>
                                              <p:pRg st="3" end="3"/>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animEffect transition="in" filter="fade">
                                      <p:cBhvr>
                                        <p:cTn id="5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uiExpand="1" build="p"/>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Activity</a:t>
            </a:r>
            <a:endParaRPr lang="en-GB" dirty="0"/>
          </a:p>
        </p:txBody>
      </p:sp>
      <p:sp>
        <p:nvSpPr>
          <p:cNvPr id="3" name="Content Placeholder 2"/>
          <p:cNvSpPr>
            <a:spLocks noGrp="1"/>
          </p:cNvSpPr>
          <p:nvPr>
            <p:ph idx="1"/>
          </p:nvPr>
        </p:nvSpPr>
        <p:spPr>
          <a:solidFill>
            <a:schemeClr val="accent3">
              <a:lumMod val="40000"/>
              <a:lumOff val="60000"/>
            </a:schemeClr>
          </a:solidFill>
        </p:spPr>
        <p:txBody>
          <a:bodyPr/>
          <a:lstStyle/>
          <a:p>
            <a:pPr marL="0" indent="0">
              <a:buNone/>
            </a:pPr>
            <a:endParaRPr lang="en-GB" dirty="0" smtClean="0"/>
          </a:p>
          <a:p>
            <a:pPr marL="0" indent="0">
              <a:buNone/>
            </a:pPr>
            <a:r>
              <a:rPr lang="en-GB" sz="4400" dirty="0" smtClean="0"/>
              <a:t>Can you draw a process diagram/chart </a:t>
            </a:r>
            <a:r>
              <a:rPr lang="en-GB" sz="4400" dirty="0"/>
              <a:t>for recruitment </a:t>
            </a:r>
            <a:r>
              <a:rPr lang="en-GB" sz="4400" dirty="0" smtClean="0"/>
              <a:t>that you would use in an organisation you are familiar with?</a:t>
            </a:r>
            <a:endParaRPr lang="en-GB" sz="4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and selection process</a:t>
            </a:r>
            <a:endParaRPr lang="en-GB" dirty="0"/>
          </a:p>
        </p:txBody>
      </p:sp>
      <p:sp>
        <p:nvSpPr>
          <p:cNvPr id="3" name="Content Placeholder 2"/>
          <p:cNvSpPr>
            <a:spLocks noGrp="1"/>
          </p:cNvSpPr>
          <p:nvPr>
            <p:ph idx="1"/>
          </p:nvPr>
        </p:nvSpPr>
        <p:spPr>
          <a:xfrm>
            <a:off x="457200" y="5311261"/>
            <a:ext cx="8229600" cy="277979"/>
          </a:xfrm>
        </p:spPr>
        <p:txBody>
          <a:bodyPr>
            <a:noAutofit/>
          </a:bodyPr>
          <a:lstStyle/>
          <a:p>
            <a:pPr marL="0" indent="0" algn="r">
              <a:buNone/>
            </a:pPr>
            <a:r>
              <a:rPr lang="en-GB" sz="1100" dirty="0" err="1" smtClean="0"/>
              <a:t>Dessler</a:t>
            </a:r>
            <a:r>
              <a:rPr lang="en-GB" sz="1100" dirty="0" smtClean="0"/>
              <a:t> (2015) </a:t>
            </a:r>
            <a:r>
              <a:rPr lang="en-GB" sz="1100" i="1" dirty="0" smtClean="0"/>
              <a:t>pp138</a:t>
            </a:r>
            <a:endParaRPr lang="en-GB" sz="1100" i="1" dirty="0"/>
          </a:p>
        </p:txBody>
      </p:sp>
      <p:pic>
        <p:nvPicPr>
          <p:cNvPr id="4" name="Picture 3"/>
          <p:cNvPicPr>
            <a:picLocks noChangeAspect="1"/>
          </p:cNvPicPr>
          <p:nvPr/>
        </p:nvPicPr>
        <p:blipFill>
          <a:blip r:embed="rId1"/>
          <a:stretch>
            <a:fillRect/>
          </a:stretch>
        </p:blipFill>
        <p:spPr>
          <a:xfrm>
            <a:off x="251520" y="1052736"/>
            <a:ext cx="8640960" cy="425852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1 - </a:t>
            </a:r>
            <a:r>
              <a:rPr lang="en-US" sz="3200" b="1" kern="0" dirty="0">
                <a:solidFill>
                  <a:srgbClr val="3366CC"/>
                </a:solidFill>
                <a:effectLst>
                  <a:outerShdw blurRad="38100" dist="38100" dir="2700000" algn="tl">
                    <a:srgbClr val="C0C0C0"/>
                  </a:outerShdw>
                </a:effectLst>
                <a:latin typeface="Book Antiqua"/>
                <a:ea typeface="Arial Unicode MS"/>
                <a:cs typeface="Tahoma" panose="020B0604030504040204"/>
              </a:rPr>
              <a:t>Planning and Forecasting</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pPr marL="222250" lvl="0" indent="-222250" fontAlgn="base">
              <a:spcBef>
                <a:spcPct val="35000"/>
              </a:spcBef>
              <a:spcAft>
                <a:spcPct val="0"/>
              </a:spcAft>
              <a:buClr>
                <a:srgbClr val="666699"/>
              </a:buClr>
              <a:buFontTx/>
              <a:buChar char="•"/>
              <a:defRPr/>
            </a:pPr>
            <a:r>
              <a:rPr lang="en-US" sz="2400" kern="0" dirty="0">
                <a:solidFill>
                  <a:srgbClr val="006699"/>
                </a:solidFill>
                <a:effectLst>
                  <a:outerShdw blurRad="38100" dist="38100" dir="2700000" algn="tl">
                    <a:srgbClr val="C0C0C0"/>
                  </a:outerShdw>
                </a:effectLst>
                <a:latin typeface="Arial" panose="020B0604020202020204"/>
                <a:cs typeface="Tahoma" panose="020B0604030504040204"/>
              </a:rPr>
              <a:t>Employment or Personnel Planning</a:t>
            </a:r>
            <a:endParaRPr lang="en-US" sz="2400" kern="0" dirty="0">
              <a:solidFill>
                <a:srgbClr val="006699"/>
              </a:solidFill>
              <a:effectLst>
                <a:outerShdw blurRad="38100" dist="38100" dir="2700000" algn="tl">
                  <a:srgbClr val="C0C0C0"/>
                </a:outerShdw>
              </a:effectLst>
              <a:latin typeface="Arial" panose="020B0604020202020204"/>
              <a:cs typeface="Tahoma" panose="020B0604030504040204"/>
            </a:endParaRP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process of deciding what positions </a:t>
            </a:r>
            <a:b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b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firm will have to fill, and how to fill them.</a:t>
            </a:r>
            <a:endParaRPr lang="en-US" sz="2000" kern="0" dirty="0">
              <a:solidFill>
                <a:srgbClr val="996633"/>
              </a:solidFill>
              <a:effectLst>
                <a:outerShdw blurRad="38100" dist="38100" dir="2700000" algn="tl">
                  <a:srgbClr val="C0C0C0"/>
                </a:outerShdw>
              </a:effectLst>
              <a:latin typeface="Arial" panose="020B0604020202020204"/>
              <a:cs typeface="Tahoma" panose="020B0604030504040204"/>
            </a:endParaRPr>
          </a:p>
          <a:p>
            <a:pPr marL="222250" lvl="0" indent="-222250" fontAlgn="base">
              <a:spcBef>
                <a:spcPct val="35000"/>
              </a:spcBef>
              <a:spcAft>
                <a:spcPct val="0"/>
              </a:spcAft>
              <a:buClr>
                <a:srgbClr val="666699"/>
              </a:buClr>
              <a:buFontTx/>
              <a:buChar char="•"/>
              <a:defRPr/>
            </a:pPr>
            <a:r>
              <a:rPr lang="en-US" sz="2400" kern="0" dirty="0">
                <a:solidFill>
                  <a:srgbClr val="006699"/>
                </a:solidFill>
                <a:effectLst>
                  <a:outerShdw blurRad="38100" dist="38100" dir="2700000" algn="tl">
                    <a:srgbClr val="C0C0C0"/>
                  </a:outerShdw>
                </a:effectLst>
                <a:latin typeface="Arial" panose="020B0604020202020204"/>
                <a:cs typeface="Tahoma" panose="020B0604030504040204"/>
              </a:rPr>
              <a:t>Succession Planning</a:t>
            </a:r>
            <a:endParaRPr lang="en-US" sz="2400" kern="0" dirty="0">
              <a:solidFill>
                <a:srgbClr val="006699"/>
              </a:solidFill>
              <a:effectLst>
                <a:outerShdw blurRad="38100" dist="38100" dir="2700000" algn="tl">
                  <a:srgbClr val="C0C0C0"/>
                </a:outerShdw>
              </a:effectLst>
              <a:latin typeface="Arial" panose="020B0604020202020204"/>
              <a:cs typeface="Tahoma" panose="020B0604030504040204"/>
            </a:endParaRP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process of deciding how to fill the company’s most important executive jobs.</a:t>
            </a:r>
            <a:endParaRPr lang="en-US" sz="2000" kern="0" dirty="0">
              <a:solidFill>
                <a:srgbClr val="996633"/>
              </a:solidFill>
              <a:effectLst>
                <a:outerShdw blurRad="38100" dist="38100" dir="2700000" algn="tl">
                  <a:srgbClr val="C0C0C0"/>
                </a:outerShdw>
              </a:effectLst>
              <a:latin typeface="Arial" panose="020B0604020202020204"/>
              <a:cs typeface="Tahoma" panose="020B0604030504040204"/>
            </a:endParaRPr>
          </a:p>
          <a:p>
            <a:pPr marL="222250" lvl="0" indent="-222250" fontAlgn="base">
              <a:spcBef>
                <a:spcPct val="35000"/>
              </a:spcBef>
              <a:spcAft>
                <a:spcPct val="0"/>
              </a:spcAft>
              <a:buClr>
                <a:srgbClr val="666699"/>
              </a:buClr>
              <a:buFontTx/>
              <a:buChar char="•"/>
              <a:defRPr/>
            </a:pPr>
            <a:r>
              <a:rPr lang="en-US" sz="2400" kern="0" dirty="0">
                <a:solidFill>
                  <a:srgbClr val="006699"/>
                </a:solidFill>
                <a:effectLst>
                  <a:outerShdw blurRad="38100" dist="38100" dir="2700000" algn="tl">
                    <a:srgbClr val="C0C0C0"/>
                  </a:outerShdw>
                </a:effectLst>
                <a:latin typeface="Arial" panose="020B0604020202020204"/>
                <a:cs typeface="Tahoma" panose="020B0604030504040204"/>
              </a:rPr>
              <a:t>What to Forecast?</a:t>
            </a:r>
            <a:endParaRPr lang="en-US" sz="2400" kern="0" dirty="0">
              <a:solidFill>
                <a:srgbClr val="006699"/>
              </a:solidFill>
              <a:effectLst>
                <a:outerShdw blurRad="38100" dist="38100" dir="2700000" algn="tl">
                  <a:srgbClr val="C0C0C0"/>
                </a:outerShdw>
              </a:effectLst>
              <a:latin typeface="Arial" panose="020B0604020202020204"/>
              <a:cs typeface="Tahoma" panose="020B0604030504040204"/>
            </a:endParaRP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Overall personnel needs</a:t>
            </a:r>
            <a:endParaRPr lang="en-US" sz="2000" kern="0" dirty="0">
              <a:solidFill>
                <a:srgbClr val="996633"/>
              </a:solidFill>
              <a:effectLst>
                <a:outerShdw blurRad="38100" dist="38100" dir="2700000" algn="tl">
                  <a:srgbClr val="C0C0C0"/>
                </a:outerShdw>
              </a:effectLst>
              <a:latin typeface="Arial" panose="020B0604020202020204"/>
              <a:cs typeface="Tahoma" panose="020B0604030504040204"/>
            </a:endParaRP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supply of inside candidates</a:t>
            </a:r>
            <a:endParaRPr lang="en-US" sz="2000" kern="0" dirty="0">
              <a:solidFill>
                <a:srgbClr val="996633"/>
              </a:solidFill>
              <a:effectLst>
                <a:outerShdw blurRad="38100" dist="38100" dir="2700000" algn="tl">
                  <a:srgbClr val="C0C0C0"/>
                </a:outerShdw>
              </a:effectLst>
              <a:latin typeface="Arial" panose="020B0604020202020204"/>
              <a:cs typeface="Tahoma" panose="020B0604030504040204"/>
            </a:endParaRPr>
          </a:p>
          <a:p>
            <a:pPr marL="625475" lvl="1" indent="-284480"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panose="020B0604020202020204"/>
                <a:cs typeface="Tahoma" panose="020B0604030504040204"/>
              </a:rPr>
              <a:t>The supply of outside </a:t>
            </a:r>
            <a:r>
              <a:rPr lang="en-US" sz="2000" kern="0" dirty="0" smtClean="0">
                <a:solidFill>
                  <a:srgbClr val="996633"/>
                </a:solidFill>
                <a:effectLst>
                  <a:outerShdw blurRad="38100" dist="38100" dir="2700000" algn="tl">
                    <a:srgbClr val="C0C0C0"/>
                  </a:outerShdw>
                </a:effectLst>
                <a:latin typeface="Arial" panose="020B0604020202020204"/>
                <a:cs typeface="Tahoma" panose="020B0604030504040204"/>
              </a:rPr>
              <a:t>candidates</a:t>
            </a:r>
            <a:endParaRPr lang="en-US" sz="2000" kern="0" dirty="0">
              <a:solidFill>
                <a:srgbClr val="996633"/>
              </a:solidFill>
              <a:effectLst>
                <a:outerShdw blurRad="38100" dist="38100" dir="2700000" algn="tl">
                  <a:srgbClr val="C0C0C0"/>
                </a:outerShdw>
              </a:effectLst>
              <a:latin typeface="Arial" panose="020B0604020202020204"/>
              <a:cs typeface="Tahoma" panose="020B0604030504040204"/>
            </a:endParaRPr>
          </a:p>
        </p:txBody>
      </p:sp>
      <p:pic>
        <p:nvPicPr>
          <p:cNvPr id="4" name="Picture 3"/>
          <p:cNvPicPr>
            <a:picLocks noChangeAspect="1"/>
          </p:cNvPicPr>
          <p:nvPr/>
        </p:nvPicPr>
        <p:blipFill>
          <a:blip r:embed="rId1"/>
          <a:stretch>
            <a:fillRect/>
          </a:stretch>
        </p:blipFill>
        <p:spPr>
          <a:xfrm>
            <a:off x="6717815" y="3717032"/>
            <a:ext cx="1968985" cy="19174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kern="0" dirty="0">
                <a:solidFill>
                  <a:srgbClr val="3366CC"/>
                </a:solidFill>
                <a:effectLst>
                  <a:outerShdw blurRad="38100" dist="38100" dir="2700000" algn="tl">
                    <a:srgbClr val="C0C0C0"/>
                  </a:outerShdw>
                </a:effectLst>
                <a:latin typeface="Book Antiqua"/>
                <a:ea typeface="Arial Unicode MS"/>
                <a:cs typeface="Tahoma" panose="020B0604030504040204"/>
              </a:rPr>
              <a:t>Forecasting Personnel Needs</a:t>
            </a:r>
            <a:endParaRPr lang="en-GB" dirty="0"/>
          </a:p>
        </p:txBody>
      </p:sp>
      <p:sp>
        <p:nvSpPr>
          <p:cNvPr id="3" name="Content Placeholder 2"/>
          <p:cNvSpPr>
            <a:spLocks noGrp="1"/>
          </p:cNvSpPr>
          <p:nvPr>
            <p:ph idx="1"/>
          </p:nvPr>
        </p:nvSpPr>
        <p:spPr/>
        <p:txBody>
          <a:bodyPr/>
          <a:lstStyle/>
          <a:p>
            <a:endParaRPr lang="en-GB"/>
          </a:p>
        </p:txBody>
      </p:sp>
      <p:grpSp>
        <p:nvGrpSpPr>
          <p:cNvPr id="4" name="Group 11"/>
          <p:cNvGrpSpPr/>
          <p:nvPr/>
        </p:nvGrpSpPr>
        <p:grpSpPr bwMode="auto">
          <a:xfrm>
            <a:off x="639763" y="2212975"/>
            <a:ext cx="7864475" cy="2432050"/>
            <a:chOff x="403" y="1238"/>
            <a:chExt cx="4954" cy="1532"/>
          </a:xfrm>
        </p:grpSpPr>
        <p:sp>
          <p:nvSpPr>
            <p:cNvPr id="5" name="AutoShape 12" descr="brownfill01"/>
            <p:cNvSpPr>
              <a:spLocks noChangeArrowheads="1"/>
            </p:cNvSpPr>
            <p:nvPr/>
          </p:nvSpPr>
          <p:spPr bwMode="auto">
            <a:xfrm>
              <a:off x="403" y="2202"/>
              <a:ext cx="1558" cy="568"/>
            </a:xfrm>
            <a:prstGeom prst="roundRect">
              <a:avLst>
                <a:gd name="adj" fmla="val 8361"/>
              </a:avLst>
            </a:prstGeom>
            <a:blipFill dpi="0" rotWithShape="1">
              <a:blip r:embed="rId1"/>
              <a:srcRect/>
              <a:stretch>
                <a:fillRect/>
              </a:stretch>
            </a:blipFill>
            <a:ln w="57150" algn="ctr">
              <a:solidFill>
                <a:srgbClr val="EB9F39"/>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400">
                  <a:latin typeface="Franklin Gothic Medium" panose="020B0603020102020204" pitchFamily="34" charset="0"/>
                </a:rPr>
                <a:t>Trend analysis</a:t>
              </a:r>
              <a:endParaRPr lang="en-US" altLang="en-US" sz="2400" i="1">
                <a:latin typeface="Franklin Gothic Medium" panose="020B0603020102020204" pitchFamily="34" charset="0"/>
              </a:endParaRPr>
            </a:p>
          </p:txBody>
        </p:sp>
        <p:sp>
          <p:nvSpPr>
            <p:cNvPr id="6" name="AutoShape 13" descr="greenfill01"/>
            <p:cNvSpPr>
              <a:spLocks noChangeArrowheads="1"/>
            </p:cNvSpPr>
            <p:nvPr/>
          </p:nvSpPr>
          <p:spPr bwMode="auto">
            <a:xfrm>
              <a:off x="2102" y="2201"/>
              <a:ext cx="1558" cy="566"/>
            </a:xfrm>
            <a:prstGeom prst="roundRect">
              <a:avLst>
                <a:gd name="adj" fmla="val 7120"/>
              </a:avLst>
            </a:prstGeom>
            <a:blipFill dpi="0" rotWithShape="1">
              <a:blip r:embed="rId2"/>
              <a:srcRect/>
              <a:stretch>
                <a:fillRect/>
              </a:stretch>
            </a:blipFill>
            <a:ln w="57150" algn="ctr">
              <a:solidFill>
                <a:srgbClr val="65CD65"/>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400">
                  <a:latin typeface="Franklin Gothic Medium" panose="020B0603020102020204" pitchFamily="34" charset="0"/>
                </a:rPr>
                <a:t>Ratio analysis</a:t>
              </a:r>
              <a:endParaRPr lang="en-US" altLang="en-US" sz="2400">
                <a:latin typeface="Franklin Gothic Medium" panose="020B0603020102020204" pitchFamily="34" charset="0"/>
              </a:endParaRPr>
            </a:p>
          </p:txBody>
        </p:sp>
        <p:cxnSp>
          <p:nvCxnSpPr>
            <p:cNvPr id="7" name="AutoShape 14"/>
            <p:cNvCxnSpPr>
              <a:cxnSpLocks noChangeShapeType="1"/>
              <a:stCxn id="8" idx="2"/>
              <a:endCxn id="5" idx="0"/>
            </p:cNvCxnSpPr>
            <p:nvPr/>
          </p:nvCxnSpPr>
          <p:spPr bwMode="auto">
            <a:xfrm rot="5400000">
              <a:off x="1784" y="1089"/>
              <a:ext cx="493" cy="1698"/>
            </a:xfrm>
            <a:prstGeom prst="bentConnector3">
              <a:avLst>
                <a:gd name="adj1" fmla="val 49898"/>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8" name="AutoShape 15"/>
            <p:cNvSpPr>
              <a:spLocks noChangeArrowheads="1"/>
            </p:cNvSpPr>
            <p:nvPr/>
          </p:nvSpPr>
          <p:spPr bwMode="auto">
            <a:xfrm>
              <a:off x="1382" y="1238"/>
              <a:ext cx="2996" cy="435"/>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800" dirty="0">
                  <a:latin typeface="Franklin Gothic Medium" panose="020B0603020102020204" pitchFamily="34" charset="0"/>
                </a:rPr>
                <a:t>Forecasting Tools</a:t>
              </a:r>
              <a:endParaRPr lang="en-US" altLang="en-US" sz="2800" dirty="0">
                <a:latin typeface="Franklin Gothic Medium" panose="020B0603020102020204" pitchFamily="34" charset="0"/>
              </a:endParaRPr>
            </a:p>
          </p:txBody>
        </p:sp>
        <p:cxnSp>
          <p:nvCxnSpPr>
            <p:cNvPr id="9" name="AutoShape 16"/>
            <p:cNvCxnSpPr>
              <a:cxnSpLocks noChangeShapeType="1"/>
              <a:stCxn id="8" idx="2"/>
              <a:endCxn id="6" idx="0"/>
            </p:cNvCxnSpPr>
            <p:nvPr/>
          </p:nvCxnSpPr>
          <p:spPr bwMode="auto">
            <a:xfrm rot="16200000" flipH="1">
              <a:off x="2635" y="1936"/>
              <a:ext cx="492" cy="1"/>
            </a:xfrm>
            <a:prstGeom prst="bentConnector3">
              <a:avLst>
                <a:gd name="adj1" fmla="val 49796"/>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10" name="AutoShape 17" descr="bluefill01"/>
            <p:cNvSpPr>
              <a:spLocks noChangeArrowheads="1"/>
            </p:cNvSpPr>
            <p:nvPr/>
          </p:nvSpPr>
          <p:spPr bwMode="auto">
            <a:xfrm>
              <a:off x="3799" y="2202"/>
              <a:ext cx="1558" cy="567"/>
            </a:xfrm>
            <a:prstGeom prst="roundRect">
              <a:avLst>
                <a:gd name="adj" fmla="val 7120"/>
              </a:avLst>
            </a:prstGeom>
            <a:blipFill dpi="0" rotWithShape="1">
              <a:blip r:embed="rId3"/>
              <a:srcRect/>
              <a:stretch>
                <a:fillRect/>
              </a:stretch>
            </a:blipFill>
            <a:ln w="57150" algn="ctr">
              <a:solidFill>
                <a:srgbClr val="7DC1FF"/>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400">
                  <a:latin typeface="Franklin Gothic Medium" panose="020B0603020102020204" pitchFamily="34" charset="0"/>
                </a:rPr>
                <a:t>Scatter plotting</a:t>
              </a:r>
              <a:endParaRPr lang="en-US" altLang="en-US" sz="2400">
                <a:latin typeface="Franklin Gothic Medium" panose="020B0603020102020204" pitchFamily="34" charset="0"/>
              </a:endParaRPr>
            </a:p>
          </p:txBody>
        </p:sp>
        <p:cxnSp>
          <p:nvCxnSpPr>
            <p:cNvPr id="11" name="AutoShape 18"/>
            <p:cNvCxnSpPr>
              <a:cxnSpLocks noChangeShapeType="1"/>
              <a:stCxn id="8" idx="2"/>
              <a:endCxn id="10" idx="0"/>
            </p:cNvCxnSpPr>
            <p:nvPr/>
          </p:nvCxnSpPr>
          <p:spPr bwMode="auto">
            <a:xfrm rot="16200000" flipH="1">
              <a:off x="3482" y="1089"/>
              <a:ext cx="493" cy="1698"/>
            </a:xfrm>
            <a:prstGeom prst="bentConnector3">
              <a:avLst>
                <a:gd name="adj1" fmla="val 49898"/>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2 - </a:t>
            </a:r>
            <a:r>
              <a:rPr lang="en-US" sz="3200" b="1" kern="0" dirty="0">
                <a:solidFill>
                  <a:srgbClr val="3366CC"/>
                </a:solidFill>
                <a:effectLst>
                  <a:outerShdw blurRad="38100" dist="38100" dir="2700000" algn="tl">
                    <a:srgbClr val="C0C0C0"/>
                  </a:outerShdw>
                </a:effectLst>
                <a:latin typeface="Book Antiqua"/>
                <a:ea typeface="Arial Unicode MS"/>
                <a:cs typeface="Tahoma" panose="020B0604030504040204"/>
              </a:rPr>
              <a:t>Recruiting</a:t>
            </a:r>
            <a:endParaRPr lang="en-GB" dirty="0"/>
          </a:p>
        </p:txBody>
      </p:sp>
      <p:grpSp>
        <p:nvGrpSpPr>
          <p:cNvPr id="4" name="Group 13"/>
          <p:cNvGrpSpPr/>
          <p:nvPr/>
        </p:nvGrpSpPr>
        <p:grpSpPr bwMode="auto">
          <a:xfrm>
            <a:off x="639763" y="1936750"/>
            <a:ext cx="7864475" cy="2771775"/>
            <a:chOff x="403" y="1394"/>
            <a:chExt cx="4954" cy="1746"/>
          </a:xfrm>
        </p:grpSpPr>
        <p:sp>
          <p:nvSpPr>
            <p:cNvPr id="5" name="AutoShape 6" descr="brownfill01"/>
            <p:cNvSpPr>
              <a:spLocks noChangeArrowheads="1"/>
            </p:cNvSpPr>
            <p:nvPr/>
          </p:nvSpPr>
          <p:spPr bwMode="auto">
            <a:xfrm>
              <a:off x="403" y="2358"/>
              <a:ext cx="1558" cy="782"/>
            </a:xfrm>
            <a:prstGeom prst="roundRect">
              <a:avLst>
                <a:gd name="adj" fmla="val 8361"/>
              </a:avLst>
            </a:prstGeom>
            <a:blipFill dpi="0" rotWithShape="1">
              <a:blip r:embed="rId1"/>
              <a:srcRect/>
              <a:stretch>
                <a:fillRect/>
              </a:stretch>
            </a:blipFill>
            <a:ln w="57150" algn="ctr">
              <a:solidFill>
                <a:srgbClr val="EB9F39"/>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a:latin typeface="Franklin Gothic Medium" panose="020B0603020102020204" pitchFamily="34" charset="0"/>
                </a:rPr>
                <a:t>Effectiveness of chosen recruiting methods</a:t>
              </a:r>
              <a:endParaRPr lang="en-US" altLang="en-US" sz="2000" i="1">
                <a:latin typeface="Franklin Gothic Medium" panose="020B0603020102020204" pitchFamily="34" charset="0"/>
              </a:endParaRPr>
            </a:p>
          </p:txBody>
        </p:sp>
        <p:sp>
          <p:nvSpPr>
            <p:cNvPr id="6" name="AutoShape 7" descr="greenfill01"/>
            <p:cNvSpPr>
              <a:spLocks noChangeArrowheads="1"/>
            </p:cNvSpPr>
            <p:nvPr/>
          </p:nvSpPr>
          <p:spPr bwMode="auto">
            <a:xfrm>
              <a:off x="2102" y="2357"/>
              <a:ext cx="1558" cy="780"/>
            </a:xfrm>
            <a:prstGeom prst="roundRect">
              <a:avLst>
                <a:gd name="adj" fmla="val 7120"/>
              </a:avLst>
            </a:prstGeom>
            <a:blipFill dpi="0" rotWithShape="1">
              <a:blip r:embed="rId2"/>
              <a:srcRect/>
              <a:stretch>
                <a:fillRect/>
              </a:stretch>
            </a:blipFill>
            <a:ln w="57150" algn="ctr">
              <a:solidFill>
                <a:srgbClr val="65CD65"/>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a:latin typeface="Franklin Gothic Medium" panose="020B0603020102020204" pitchFamily="34" charset="0"/>
                </a:rPr>
                <a:t>Effects of nonrecruitment issues and policies</a:t>
              </a:r>
              <a:endParaRPr lang="en-US" altLang="en-US" sz="2000">
                <a:latin typeface="Franklin Gothic Medium" panose="020B0603020102020204" pitchFamily="34" charset="0"/>
              </a:endParaRPr>
            </a:p>
          </p:txBody>
        </p:sp>
        <p:cxnSp>
          <p:nvCxnSpPr>
            <p:cNvPr id="7" name="AutoShape 8"/>
            <p:cNvCxnSpPr>
              <a:cxnSpLocks noChangeShapeType="1"/>
              <a:stCxn id="8" idx="2"/>
              <a:endCxn id="5" idx="0"/>
            </p:cNvCxnSpPr>
            <p:nvPr/>
          </p:nvCxnSpPr>
          <p:spPr bwMode="auto">
            <a:xfrm rot="5400000">
              <a:off x="1784" y="1245"/>
              <a:ext cx="493" cy="1698"/>
            </a:xfrm>
            <a:prstGeom prst="bentConnector3">
              <a:avLst>
                <a:gd name="adj1" fmla="val 49898"/>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8" name="AutoShape 9"/>
            <p:cNvSpPr>
              <a:spLocks noChangeArrowheads="1"/>
            </p:cNvSpPr>
            <p:nvPr/>
          </p:nvSpPr>
          <p:spPr bwMode="auto">
            <a:xfrm>
              <a:off x="1382" y="1394"/>
              <a:ext cx="2996" cy="435"/>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800" dirty="0">
                  <a:latin typeface="Franklin Gothic Medium" panose="020B0603020102020204" pitchFamily="34" charset="0"/>
                </a:rPr>
                <a:t>Recruiting Challenges</a:t>
              </a:r>
              <a:endParaRPr lang="en-US" altLang="en-US" sz="2800" dirty="0">
                <a:latin typeface="Franklin Gothic Medium" panose="020B0603020102020204" pitchFamily="34" charset="0"/>
              </a:endParaRPr>
            </a:p>
          </p:txBody>
        </p:sp>
        <p:cxnSp>
          <p:nvCxnSpPr>
            <p:cNvPr id="9" name="AutoShape 10"/>
            <p:cNvCxnSpPr>
              <a:cxnSpLocks noChangeShapeType="1"/>
              <a:stCxn id="8" idx="2"/>
              <a:endCxn id="6" idx="0"/>
            </p:cNvCxnSpPr>
            <p:nvPr/>
          </p:nvCxnSpPr>
          <p:spPr bwMode="auto">
            <a:xfrm rot="16200000" flipH="1">
              <a:off x="2635" y="2092"/>
              <a:ext cx="492" cy="1"/>
            </a:xfrm>
            <a:prstGeom prst="bentConnector3">
              <a:avLst>
                <a:gd name="adj1" fmla="val 49796"/>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10" name="AutoShape 11" descr="bluefill01"/>
            <p:cNvSpPr>
              <a:spLocks noChangeArrowheads="1"/>
            </p:cNvSpPr>
            <p:nvPr/>
          </p:nvSpPr>
          <p:spPr bwMode="auto">
            <a:xfrm>
              <a:off x="3799" y="2358"/>
              <a:ext cx="1558" cy="781"/>
            </a:xfrm>
            <a:prstGeom prst="roundRect">
              <a:avLst>
                <a:gd name="adj" fmla="val 7120"/>
              </a:avLst>
            </a:prstGeom>
            <a:blipFill dpi="0" rotWithShape="1">
              <a:blip r:embed="rId3"/>
              <a:srcRect/>
              <a:stretch>
                <a:fillRect/>
              </a:stretch>
            </a:blipFill>
            <a:ln w="57150" algn="ctr">
              <a:solidFill>
                <a:srgbClr val="7DC1FF"/>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a:latin typeface="Franklin Gothic Medium" panose="020B0603020102020204" pitchFamily="34" charset="0"/>
                </a:rPr>
                <a:t>Legal requirements associated with employment laws</a:t>
              </a:r>
              <a:endParaRPr lang="en-US" altLang="en-US" sz="2000">
                <a:latin typeface="Franklin Gothic Medium" panose="020B0603020102020204" pitchFamily="34" charset="0"/>
              </a:endParaRPr>
            </a:p>
          </p:txBody>
        </p:sp>
        <p:cxnSp>
          <p:nvCxnSpPr>
            <p:cNvPr id="11" name="AutoShape 12"/>
            <p:cNvCxnSpPr>
              <a:cxnSpLocks noChangeShapeType="1"/>
              <a:stCxn id="8" idx="2"/>
              <a:endCxn id="10" idx="0"/>
            </p:cNvCxnSpPr>
            <p:nvPr/>
          </p:nvCxnSpPr>
          <p:spPr bwMode="auto">
            <a:xfrm rot="16200000" flipH="1">
              <a:off x="3482" y="1245"/>
              <a:ext cx="493" cy="1698"/>
            </a:xfrm>
            <a:prstGeom prst="bentConnector3">
              <a:avLst>
                <a:gd name="adj1" fmla="val 49898"/>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dirty="0">
                <a:cs typeface="Arial" panose="020B0604020202020204" pitchFamily="34" charset="0"/>
              </a:rPr>
              <a:t>Recruiting Yield </a:t>
            </a:r>
            <a:r>
              <a:rPr lang="en-US" altLang="en-US" dirty="0" smtClean="0">
                <a:cs typeface="Arial" panose="020B0604020202020204" pitchFamily="34" charset="0"/>
              </a:rPr>
              <a:t>Pyramid</a:t>
            </a:r>
            <a:endParaRPr lang="en-GB" dirty="0"/>
          </a:p>
        </p:txBody>
      </p:sp>
      <p:grpSp>
        <p:nvGrpSpPr>
          <p:cNvPr id="4" name="Group 3"/>
          <p:cNvGrpSpPr/>
          <p:nvPr/>
        </p:nvGrpSpPr>
        <p:grpSpPr>
          <a:xfrm>
            <a:off x="738289" y="2060848"/>
            <a:ext cx="7954962" cy="2776537"/>
            <a:chOff x="639763" y="1566863"/>
            <a:chExt cx="7954962" cy="2776537"/>
          </a:xfrm>
        </p:grpSpPr>
        <p:pic>
          <p:nvPicPr>
            <p:cNvPr id="5" name="Picture 4" descr="0506"/>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805113" y="1566863"/>
              <a:ext cx="5789612" cy="277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5"/>
            <p:cNvSpPr txBox="1">
              <a:spLocks noChangeArrowheads="1"/>
            </p:cNvSpPr>
            <p:nvPr/>
          </p:nvSpPr>
          <p:spPr bwMode="auto">
            <a:xfrm>
              <a:off x="639763" y="3795713"/>
              <a:ext cx="219551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16%  ● ● ● ● ● </a:t>
              </a:r>
              <a:r>
                <a:rPr lang="en-US" altLang="en-US" sz="2000">
                  <a:solidFill>
                    <a:srgbClr val="CC3300"/>
                  </a:solidFill>
                  <a:cs typeface="Arial" panose="020B0604020202020204" pitchFamily="34" charset="0"/>
                </a:rPr>
                <a:t>●</a:t>
              </a:r>
              <a:endParaRPr lang="en-US" altLang="en-US" sz="2000">
                <a:solidFill>
                  <a:srgbClr val="CC3300"/>
                </a:solidFill>
                <a:cs typeface="Arial" panose="020B0604020202020204" pitchFamily="34" charset="0"/>
              </a:endParaRPr>
            </a:p>
          </p:txBody>
        </p:sp>
        <p:sp>
          <p:nvSpPr>
            <p:cNvPr id="7" name="Text Box 6"/>
            <p:cNvSpPr txBox="1">
              <a:spLocks noChangeArrowheads="1"/>
            </p:cNvSpPr>
            <p:nvPr/>
          </p:nvSpPr>
          <p:spPr bwMode="auto">
            <a:xfrm>
              <a:off x="914400" y="3244850"/>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75%  ● </a:t>
              </a:r>
              <a:r>
                <a:rPr lang="en-US" altLang="en-US" sz="2000">
                  <a:solidFill>
                    <a:srgbClr val="CC3300"/>
                  </a:solidFill>
                  <a:cs typeface="Arial" panose="020B0604020202020204" pitchFamily="34" charset="0"/>
                </a:rPr>
                <a:t>● ● ●</a:t>
              </a:r>
              <a:endParaRPr lang="en-US" altLang="en-US" sz="2000">
                <a:solidFill>
                  <a:srgbClr val="CC3300"/>
                </a:solidFill>
                <a:cs typeface="Arial" panose="020B0604020202020204" pitchFamily="34" charset="0"/>
              </a:endParaRPr>
            </a:p>
          </p:txBody>
        </p:sp>
        <p:sp>
          <p:nvSpPr>
            <p:cNvPr id="8" name="Text Box 7"/>
            <p:cNvSpPr txBox="1">
              <a:spLocks noChangeArrowheads="1"/>
            </p:cNvSpPr>
            <p:nvPr/>
          </p:nvSpPr>
          <p:spPr bwMode="auto">
            <a:xfrm>
              <a:off x="914400" y="2724150"/>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67%  ● </a:t>
              </a:r>
              <a:r>
                <a:rPr lang="en-US" altLang="en-US" sz="2000">
                  <a:solidFill>
                    <a:srgbClr val="CC3300"/>
                  </a:solidFill>
                  <a:cs typeface="Arial" panose="020B0604020202020204" pitchFamily="34" charset="0"/>
                </a:rPr>
                <a:t>● ●</a:t>
              </a:r>
              <a:endParaRPr lang="en-US" altLang="en-US" sz="2000">
                <a:solidFill>
                  <a:srgbClr val="CC3300"/>
                </a:solidFill>
                <a:cs typeface="Arial" panose="020B0604020202020204" pitchFamily="34" charset="0"/>
              </a:endParaRPr>
            </a:p>
          </p:txBody>
        </p:sp>
        <p:sp>
          <p:nvSpPr>
            <p:cNvPr id="9" name="Text Box 8"/>
            <p:cNvSpPr txBox="1">
              <a:spLocks noChangeArrowheads="1"/>
            </p:cNvSpPr>
            <p:nvPr/>
          </p:nvSpPr>
          <p:spPr bwMode="auto">
            <a:xfrm>
              <a:off x="914400" y="2206625"/>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 50%  ● </a:t>
              </a:r>
              <a:r>
                <a:rPr lang="en-US" altLang="en-US" sz="2000">
                  <a:solidFill>
                    <a:srgbClr val="CC3300"/>
                  </a:solidFill>
                  <a:cs typeface="Arial" panose="020B0604020202020204" pitchFamily="34" charset="0"/>
                </a:rPr>
                <a:t>● </a:t>
              </a:r>
              <a:endParaRPr lang="en-US" altLang="en-US" sz="2000">
                <a:solidFill>
                  <a:srgbClr val="CC3300"/>
                </a:solidFill>
                <a:cs typeface="Arial" panose="020B0604020202020204" pitchFamily="34" charset="0"/>
              </a:endParaRPr>
            </a:p>
          </p:txBody>
        </p:sp>
        <p:sp>
          <p:nvSpPr>
            <p:cNvPr id="10" name="Text Box 9"/>
            <p:cNvSpPr txBox="1">
              <a:spLocks noChangeArrowheads="1"/>
            </p:cNvSpPr>
            <p:nvPr/>
          </p:nvSpPr>
          <p:spPr bwMode="auto">
            <a:xfrm>
              <a:off x="914400" y="1738313"/>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solidFill>
                    <a:srgbClr val="CC3300"/>
                  </a:solidFill>
                  <a:cs typeface="Arial" panose="020B0604020202020204" pitchFamily="34" charset="0"/>
                </a:rPr>
                <a:t>● </a:t>
              </a:r>
              <a:endParaRPr lang="en-US" altLang="en-US" sz="2000">
                <a:solidFill>
                  <a:srgbClr val="CC3300"/>
                </a:solidFill>
                <a:cs typeface="Arial" panose="020B0604020202020204" pitchFamily="3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Relative Recruiting Source Effectiveness Based on New </a:t>
            </a:r>
            <a:r>
              <a:rPr lang="en-GB" dirty="0" smtClean="0"/>
              <a:t>Hires</a:t>
            </a:r>
            <a:endParaRPr lang="en-GB" dirty="0"/>
          </a:p>
        </p:txBody>
      </p:sp>
      <p:pic>
        <p:nvPicPr>
          <p:cNvPr id="4" name="Picture 5" descr="0511"/>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39552" y="1384474"/>
            <a:ext cx="8045450" cy="418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Activity</a:t>
            </a:r>
            <a:endParaRPr lang="en-GB" dirty="0"/>
          </a:p>
        </p:txBody>
      </p:sp>
      <p:sp>
        <p:nvSpPr>
          <p:cNvPr id="3" name="Content Placeholder 2"/>
          <p:cNvSpPr>
            <a:spLocks noGrp="1"/>
          </p:cNvSpPr>
          <p:nvPr>
            <p:ph idx="1"/>
          </p:nvPr>
        </p:nvSpPr>
        <p:spPr/>
        <p:txBody>
          <a:bodyPr/>
          <a:lstStyle/>
          <a:p>
            <a:pPr marL="0" indent="0">
              <a:buNone/>
            </a:pPr>
            <a:r>
              <a:rPr lang="en-GB" dirty="0" smtClean="0"/>
              <a:t>In your groups identify the sources for recruiting;</a:t>
            </a:r>
            <a:endParaRPr lang="en-GB" dirty="0" smtClean="0"/>
          </a:p>
          <a:p>
            <a:pPr marL="514350" indent="-514350">
              <a:buFont typeface="+mj-lt"/>
              <a:buAutoNum type="arabicPeriod"/>
            </a:pPr>
            <a:r>
              <a:rPr lang="en-GB" dirty="0" smtClean="0"/>
              <a:t>A Restaurant manager</a:t>
            </a:r>
            <a:endParaRPr lang="en-GB" dirty="0" smtClean="0"/>
          </a:p>
          <a:p>
            <a:pPr marL="514350" indent="-514350">
              <a:buFont typeface="+mj-lt"/>
              <a:buAutoNum type="arabicPeriod"/>
            </a:pPr>
            <a:r>
              <a:rPr lang="en-GB" dirty="0" smtClean="0"/>
              <a:t>A teacher</a:t>
            </a:r>
            <a:endParaRPr lang="en-GB" dirty="0" smtClean="0"/>
          </a:p>
          <a:p>
            <a:pPr marL="0" indent="0">
              <a:buNone/>
            </a:pPr>
            <a:r>
              <a:rPr lang="en-GB" dirty="0" smtClean="0"/>
              <a:t>Present what are the pros and cons of using the sources that you have identified.</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a:t>
            </a:r>
            <a:r>
              <a:rPr lang="en-GB" dirty="0" smtClean="0"/>
              <a:t>Activity - Reflection</a:t>
            </a:r>
            <a:endParaRPr lang="en-GB" dirty="0"/>
          </a:p>
        </p:txBody>
      </p:sp>
      <p:sp>
        <p:nvSpPr>
          <p:cNvPr id="3" name="Content Placeholder 2"/>
          <p:cNvSpPr>
            <a:spLocks noGrp="1"/>
          </p:cNvSpPr>
          <p:nvPr>
            <p:ph idx="1"/>
          </p:nvPr>
        </p:nvSpPr>
        <p:spPr/>
        <p:txBody>
          <a:bodyPr/>
          <a:lstStyle/>
          <a:p>
            <a:endParaRPr lang="en-GB" dirty="0" smtClean="0"/>
          </a:p>
          <a:p>
            <a:endParaRPr lang="en-GB" dirty="0"/>
          </a:p>
          <a:p>
            <a:pPr marL="0" indent="0">
              <a:buNone/>
            </a:pPr>
            <a:r>
              <a:rPr lang="en-GB" dirty="0" smtClean="0"/>
              <a:t>How does the finding relate to you as a candidate looking for a job?</a:t>
            </a:r>
            <a:endParaRPr lang="en-GB"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endParaRPr lang="en-GB" dirty="0"/>
          </a:p>
        </p:txBody>
      </p:sp>
      <p:sp>
        <p:nvSpPr>
          <p:cNvPr id="3" name="Content Placeholder 2"/>
          <p:cNvSpPr>
            <a:spLocks noGrp="1"/>
          </p:cNvSpPr>
          <p:nvPr>
            <p:ph idx="1"/>
          </p:nvPr>
        </p:nvSpPr>
        <p:spPr>
          <a:xfrm>
            <a:off x="457200" y="1600201"/>
            <a:ext cx="4402832" cy="3917032"/>
          </a:xfrm>
        </p:spPr>
        <p:txBody>
          <a:bodyPr>
            <a:normAutofit/>
          </a:bodyPr>
          <a:lstStyle/>
          <a:p>
            <a:pPr marL="0" indent="0">
              <a:buNone/>
            </a:pPr>
            <a:r>
              <a:rPr lang="en-GB" dirty="0" smtClean="0"/>
              <a:t>Can you explain</a:t>
            </a:r>
            <a:endParaRPr lang="en-GB" dirty="0" smtClean="0"/>
          </a:p>
          <a:p>
            <a:r>
              <a:rPr lang="en-GB" dirty="0" smtClean="0"/>
              <a:t>What is recruitment?</a:t>
            </a:r>
            <a:endParaRPr lang="en-GB" dirty="0" smtClean="0"/>
          </a:p>
          <a:p>
            <a:r>
              <a:rPr lang="en-GB" dirty="0" smtClean="0"/>
              <a:t>What is selection?</a:t>
            </a:r>
            <a:endParaRPr lang="en-GB" dirty="0" smtClean="0"/>
          </a:p>
          <a:p>
            <a:r>
              <a:rPr lang="en-GB" dirty="0" smtClean="0"/>
              <a:t>What are the steps of the recruitment and selection process?</a:t>
            </a:r>
            <a:endParaRPr lang="en-GB" dirty="0"/>
          </a:p>
        </p:txBody>
      </p:sp>
      <p:pic>
        <p:nvPicPr>
          <p:cNvPr id="4" name="Picture 1"/>
          <p:cNvPicPr>
            <a:picLocks noChangeAspect="1"/>
          </p:cNvPicPr>
          <p:nvPr/>
        </p:nvPicPr>
        <p:blipFill>
          <a:blip r:embed="rId1"/>
          <a:srcRect/>
          <a:stretch>
            <a:fillRect/>
          </a:stretch>
        </p:blipFill>
        <p:spPr bwMode="auto">
          <a:xfrm>
            <a:off x="4860032" y="1634481"/>
            <a:ext cx="4135140" cy="301531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session….</a:t>
            </a:r>
            <a:endParaRPr lang="en-GB" dirty="0"/>
          </a:p>
        </p:txBody>
      </p:sp>
      <p:pic>
        <p:nvPicPr>
          <p:cNvPr id="4" name="Content Placeholder 3"/>
          <p:cNvPicPr>
            <a:picLocks noGrp="1" noChangeAspect="1"/>
          </p:cNvPicPr>
          <p:nvPr>
            <p:ph idx="1"/>
          </p:nvPr>
        </p:nvPicPr>
        <p:blipFill>
          <a:blip r:embed="rId1"/>
          <a:stretch>
            <a:fillRect/>
          </a:stretch>
        </p:blipFill>
        <p:spPr>
          <a:xfrm>
            <a:off x="0" y="1233023"/>
            <a:ext cx="9144000" cy="4473857"/>
          </a:xfrm>
          <a:prstGeom prst="rect">
            <a:avLst/>
          </a:prstGeom>
        </p:spPr>
      </p:pic>
      <p:sp>
        <p:nvSpPr>
          <p:cNvPr id="5" name="Content Placeholder 2"/>
          <p:cNvSpPr txBox="1"/>
          <p:nvPr/>
        </p:nvSpPr>
        <p:spPr>
          <a:xfrm>
            <a:off x="0" y="4653136"/>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1800"/>
              </a:spcBef>
              <a:buFont typeface="Arial" panose="020B0604020202020204" pitchFamily="34" charset="0"/>
              <a:buNone/>
            </a:pPr>
            <a:r>
              <a:rPr lang="en-GB" sz="6600" b="1" dirty="0" smtClean="0">
                <a:solidFill>
                  <a:schemeClr val="bg1"/>
                </a:solidFill>
              </a:rPr>
              <a:t>Selection Process – Cont’d…</a:t>
            </a:r>
            <a:endParaRPr lang="en-GB" sz="6600" b="1" dirty="0">
              <a:solidFill>
                <a:schemeClr val="bg1"/>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2310</Words>
  <Application>WPS Presentation</Application>
  <PresentationFormat>On-screen Show (4:3)</PresentationFormat>
  <Paragraphs>111</Paragraphs>
  <Slides>16</Slides>
  <Notes>5</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16</vt:i4>
      </vt:variant>
    </vt:vector>
  </HeadingPairs>
  <TitlesOfParts>
    <vt:vector size="32" baseType="lpstr">
      <vt:lpstr>Arial</vt:lpstr>
      <vt:lpstr>SimSun</vt:lpstr>
      <vt:lpstr>Wingdings</vt:lpstr>
      <vt:lpstr>Book Antiqua</vt:lpstr>
      <vt:lpstr>Arial Unicode MS</vt:lpstr>
      <vt:lpstr>Tahoma</vt:lpstr>
      <vt:lpstr>Arial</vt:lpstr>
      <vt:lpstr>Tahoma</vt:lpstr>
      <vt:lpstr>Franklin Gothic Medium</vt:lpstr>
      <vt:lpstr>NewBaskerville-Roman</vt:lpstr>
      <vt:lpstr>Myriad Pro</vt:lpstr>
      <vt:lpstr>Liberation Mono</vt:lpstr>
      <vt:lpstr>Microsoft YaHei</vt:lpstr>
      <vt:lpstr>Arial Unicode MS</vt:lpstr>
      <vt:lpstr>Calibri</vt:lpstr>
      <vt:lpstr>20140311PresentationUWTSDTemplate</vt:lpstr>
      <vt:lpstr>Certificate of Higher Education in Skills for the Workplace   Professional Career Development (BMSK 4005) Session 5 The recruitment and selection process - I</vt:lpstr>
      <vt:lpstr>Previously…</vt:lpstr>
      <vt:lpstr>In this session..</vt:lpstr>
      <vt:lpstr>By the end of this session…</vt:lpstr>
      <vt:lpstr>What is recruitment and selection?</vt:lpstr>
      <vt:lpstr>Group Activity</vt:lpstr>
      <vt:lpstr>Recruitment and selection process</vt:lpstr>
      <vt:lpstr>Step 1 - Planning and Forecasting </vt:lpstr>
      <vt:lpstr>Forecasting Personnel Needs</vt:lpstr>
      <vt:lpstr>Step 2 - Recruiting</vt:lpstr>
      <vt:lpstr>Recruiting Yield Pyramid</vt:lpstr>
      <vt:lpstr>Relative Recruiting Source Effectiveness Based on New Hires</vt:lpstr>
      <vt:lpstr>Group Activity</vt:lpstr>
      <vt:lpstr>Group Activity - Reflection</vt:lpstr>
      <vt:lpstr>Summary</vt:lpstr>
      <vt:lpstr>Next session….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Louise</cp:lastModifiedBy>
  <cp:revision>180</cp:revision>
  <dcterms:created xsi:type="dcterms:W3CDTF">2015-04-14T15:21:00Z</dcterms:created>
  <dcterms:modified xsi:type="dcterms:W3CDTF">2019-09-14T17:46:01Z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1033-10.2.0.7646</vt:lpwstr>
  </property>
</Properties>
</file>