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1"/>
  </p:notesMasterIdLst>
  <p:sldIdLst>
    <p:sldId id="256" r:id="rId5"/>
    <p:sldId id="270" r:id="rId6"/>
    <p:sldId id="269" r:id="rId7"/>
    <p:sldId id="274" r:id="rId8"/>
    <p:sldId id="271" r:id="rId9"/>
    <p:sldId id="359" r:id="rId10"/>
    <p:sldId id="272" r:id="rId11"/>
    <p:sldId id="360" r:id="rId12"/>
    <p:sldId id="273" r:id="rId13"/>
    <p:sldId id="276" r:id="rId14"/>
    <p:sldId id="275" r:id="rId15"/>
    <p:sldId id="277" r:id="rId16"/>
    <p:sldId id="361" r:id="rId17"/>
    <p:sldId id="257" r:id="rId18"/>
    <p:sldId id="258" r:id="rId19"/>
    <p:sldId id="345" r:id="rId20"/>
    <p:sldId id="337" r:id="rId21"/>
    <p:sldId id="346" r:id="rId22"/>
    <p:sldId id="289" r:id="rId23"/>
    <p:sldId id="347" r:id="rId24"/>
    <p:sldId id="348" r:id="rId25"/>
    <p:sldId id="293" r:id="rId26"/>
    <p:sldId id="349" r:id="rId27"/>
    <p:sldId id="299" r:id="rId28"/>
    <p:sldId id="331" r:id="rId29"/>
    <p:sldId id="350" r:id="rId30"/>
    <p:sldId id="353" r:id="rId31"/>
    <p:sldId id="354" r:id="rId32"/>
    <p:sldId id="355" r:id="rId33"/>
    <p:sldId id="352" r:id="rId34"/>
    <p:sldId id="356" r:id="rId35"/>
    <p:sldId id="357" r:id="rId36"/>
    <p:sldId id="358" r:id="rId37"/>
    <p:sldId id="362" r:id="rId38"/>
    <p:sldId id="363" r:id="rId39"/>
    <p:sldId id="344"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7A086D-FC67-4330-A7DA-88EBF7EBBB6A}" v="10" dt="2026-09-28T14:26:44.4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2338" autoAdjust="0"/>
  </p:normalViewPr>
  <p:slideViewPr>
    <p:cSldViewPr snapToGrid="0">
      <p:cViewPr varScale="1">
        <p:scale>
          <a:sx n="71" d="100"/>
          <a:sy n="71" d="100"/>
        </p:scale>
        <p:origin x="60" y="6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4B4EB6-E4D1-42BA-ADFE-810DE96359A2}" type="doc">
      <dgm:prSet loTypeId="urn:microsoft.com/office/officeart/2005/8/layout/vList2" loCatId="list" qsTypeId="urn:microsoft.com/office/officeart/2005/8/quickstyle/simple4#8" qsCatId="simple" csTypeId="urn:microsoft.com/office/officeart/2005/8/colors/colorful2#8" csCatId="colorful"/>
      <dgm:spPr/>
      <dgm:t>
        <a:bodyPr/>
        <a:lstStyle/>
        <a:p>
          <a:endParaRPr lang="en-US"/>
        </a:p>
      </dgm:t>
    </dgm:pt>
    <dgm:pt modelId="{0AEEA906-158E-40A1-A618-BFEB4F0480B1}">
      <dgm:prSet/>
      <dgm:spPr/>
      <dgm:t>
        <a:bodyPr/>
        <a:lstStyle/>
        <a:p>
          <a:r>
            <a:rPr lang="en-US"/>
            <a:t>Actus Reus</a:t>
          </a:r>
        </a:p>
      </dgm:t>
    </dgm:pt>
    <dgm:pt modelId="{88AA9E2F-846C-485C-AAB0-FD331723A7E9}" type="parTrans" cxnId="{659ABA36-2322-4F75-9B75-0513E17758D1}">
      <dgm:prSet/>
      <dgm:spPr/>
      <dgm:t>
        <a:bodyPr/>
        <a:lstStyle/>
        <a:p>
          <a:endParaRPr lang="en-US"/>
        </a:p>
      </dgm:t>
    </dgm:pt>
    <dgm:pt modelId="{441BA9A6-7B0D-40AA-889D-75E9BE782999}" type="sibTrans" cxnId="{659ABA36-2322-4F75-9B75-0513E17758D1}">
      <dgm:prSet/>
      <dgm:spPr/>
      <dgm:t>
        <a:bodyPr/>
        <a:lstStyle/>
        <a:p>
          <a:endParaRPr lang="en-US"/>
        </a:p>
      </dgm:t>
    </dgm:pt>
    <dgm:pt modelId="{7AF140E3-122C-41E9-9FA5-E3DE1706A570}">
      <dgm:prSet/>
      <dgm:spPr/>
      <dgm:t>
        <a:bodyPr/>
        <a:lstStyle/>
        <a:p>
          <a:r>
            <a:rPr lang="en-US"/>
            <a:t>Mens Rea</a:t>
          </a:r>
        </a:p>
      </dgm:t>
    </dgm:pt>
    <dgm:pt modelId="{438E9E02-05B8-42ED-9734-163052CE3DFE}" type="parTrans" cxnId="{7FA6DD17-54CB-41A8-9B66-B4072ADA7B70}">
      <dgm:prSet/>
      <dgm:spPr/>
      <dgm:t>
        <a:bodyPr/>
        <a:lstStyle/>
        <a:p>
          <a:endParaRPr lang="en-US"/>
        </a:p>
      </dgm:t>
    </dgm:pt>
    <dgm:pt modelId="{C4596686-DCA3-4DF4-A9F2-4D4AFCD1EDEB}" type="sibTrans" cxnId="{7FA6DD17-54CB-41A8-9B66-B4072ADA7B70}">
      <dgm:prSet/>
      <dgm:spPr/>
      <dgm:t>
        <a:bodyPr/>
        <a:lstStyle/>
        <a:p>
          <a:endParaRPr lang="en-US"/>
        </a:p>
      </dgm:t>
    </dgm:pt>
    <dgm:pt modelId="{F88EE558-5B46-47A2-B63C-1266D2E8DE03}">
      <dgm:prSet/>
      <dgm:spPr/>
      <dgm:t>
        <a:bodyPr/>
        <a:lstStyle/>
        <a:p>
          <a:r>
            <a:rPr lang="en-US"/>
            <a:t>Strict Liability</a:t>
          </a:r>
        </a:p>
      </dgm:t>
    </dgm:pt>
    <dgm:pt modelId="{CF578DDC-0824-48A9-ABE4-C3B2F4760CD0}" type="parTrans" cxnId="{3BDC2918-C675-47A6-9985-34F0191032C0}">
      <dgm:prSet/>
      <dgm:spPr/>
      <dgm:t>
        <a:bodyPr/>
        <a:lstStyle/>
        <a:p>
          <a:endParaRPr lang="en-US"/>
        </a:p>
      </dgm:t>
    </dgm:pt>
    <dgm:pt modelId="{5DBFCF6B-3D3F-4F2A-9AF0-461CEC202986}" type="sibTrans" cxnId="{3BDC2918-C675-47A6-9985-34F0191032C0}">
      <dgm:prSet/>
      <dgm:spPr/>
      <dgm:t>
        <a:bodyPr/>
        <a:lstStyle/>
        <a:p>
          <a:endParaRPr lang="en-US"/>
        </a:p>
      </dgm:t>
    </dgm:pt>
    <dgm:pt modelId="{5642E3AC-5969-4F06-A002-4896BE93846D}" type="pres">
      <dgm:prSet presAssocID="{6E4B4EB6-E4D1-42BA-ADFE-810DE96359A2}" presName="linear" presStyleCnt="0">
        <dgm:presLayoutVars>
          <dgm:animLvl val="lvl"/>
          <dgm:resizeHandles val="exact"/>
        </dgm:presLayoutVars>
      </dgm:prSet>
      <dgm:spPr/>
    </dgm:pt>
    <dgm:pt modelId="{2DEAEF28-1685-4C93-96E4-2998BFD88855}" type="pres">
      <dgm:prSet presAssocID="{0AEEA906-158E-40A1-A618-BFEB4F0480B1}" presName="parentText" presStyleLbl="node1" presStyleIdx="0" presStyleCnt="3">
        <dgm:presLayoutVars>
          <dgm:chMax val="0"/>
          <dgm:bulletEnabled val="1"/>
        </dgm:presLayoutVars>
      </dgm:prSet>
      <dgm:spPr/>
    </dgm:pt>
    <dgm:pt modelId="{9BD6C45F-F8B7-4E63-8892-5E2EEA06577E}" type="pres">
      <dgm:prSet presAssocID="{441BA9A6-7B0D-40AA-889D-75E9BE782999}" presName="spacer" presStyleCnt="0"/>
      <dgm:spPr/>
    </dgm:pt>
    <dgm:pt modelId="{42CFE3A2-EED8-4491-ACD0-41D9DD789AA7}" type="pres">
      <dgm:prSet presAssocID="{7AF140E3-122C-41E9-9FA5-E3DE1706A570}" presName="parentText" presStyleLbl="node1" presStyleIdx="1" presStyleCnt="3">
        <dgm:presLayoutVars>
          <dgm:chMax val="0"/>
          <dgm:bulletEnabled val="1"/>
        </dgm:presLayoutVars>
      </dgm:prSet>
      <dgm:spPr/>
    </dgm:pt>
    <dgm:pt modelId="{E8224266-BBB0-458F-B393-C38F9FAE20AE}" type="pres">
      <dgm:prSet presAssocID="{C4596686-DCA3-4DF4-A9F2-4D4AFCD1EDEB}" presName="spacer" presStyleCnt="0"/>
      <dgm:spPr/>
    </dgm:pt>
    <dgm:pt modelId="{3E1C7271-4478-4253-B36C-72C97344EA9C}" type="pres">
      <dgm:prSet presAssocID="{F88EE558-5B46-47A2-B63C-1266D2E8DE03}" presName="parentText" presStyleLbl="node1" presStyleIdx="2" presStyleCnt="3">
        <dgm:presLayoutVars>
          <dgm:chMax val="0"/>
          <dgm:bulletEnabled val="1"/>
        </dgm:presLayoutVars>
      </dgm:prSet>
      <dgm:spPr/>
    </dgm:pt>
  </dgm:ptLst>
  <dgm:cxnLst>
    <dgm:cxn modelId="{7FA6DD17-54CB-41A8-9B66-B4072ADA7B70}" srcId="{6E4B4EB6-E4D1-42BA-ADFE-810DE96359A2}" destId="{7AF140E3-122C-41E9-9FA5-E3DE1706A570}" srcOrd="1" destOrd="0" parTransId="{438E9E02-05B8-42ED-9734-163052CE3DFE}" sibTransId="{C4596686-DCA3-4DF4-A9F2-4D4AFCD1EDEB}"/>
    <dgm:cxn modelId="{3BDC2918-C675-47A6-9985-34F0191032C0}" srcId="{6E4B4EB6-E4D1-42BA-ADFE-810DE96359A2}" destId="{F88EE558-5B46-47A2-B63C-1266D2E8DE03}" srcOrd="2" destOrd="0" parTransId="{CF578DDC-0824-48A9-ABE4-C3B2F4760CD0}" sibTransId="{5DBFCF6B-3D3F-4F2A-9AF0-461CEC202986}"/>
    <dgm:cxn modelId="{BCACB028-4632-47BB-A9EE-4330DE4C2506}" type="presOf" srcId="{F88EE558-5B46-47A2-B63C-1266D2E8DE03}" destId="{3E1C7271-4478-4253-B36C-72C97344EA9C}" srcOrd="0" destOrd="0" presId="urn:microsoft.com/office/officeart/2005/8/layout/vList2"/>
    <dgm:cxn modelId="{88A03A2C-6F0F-4983-A391-2A860ABC585F}" type="presOf" srcId="{6E4B4EB6-E4D1-42BA-ADFE-810DE96359A2}" destId="{5642E3AC-5969-4F06-A002-4896BE93846D}" srcOrd="0" destOrd="0" presId="urn:microsoft.com/office/officeart/2005/8/layout/vList2"/>
    <dgm:cxn modelId="{659ABA36-2322-4F75-9B75-0513E17758D1}" srcId="{6E4B4EB6-E4D1-42BA-ADFE-810DE96359A2}" destId="{0AEEA906-158E-40A1-A618-BFEB4F0480B1}" srcOrd="0" destOrd="0" parTransId="{88AA9E2F-846C-485C-AAB0-FD331723A7E9}" sibTransId="{441BA9A6-7B0D-40AA-889D-75E9BE782999}"/>
    <dgm:cxn modelId="{BF974277-306C-47CE-A576-7D96134596A0}" type="presOf" srcId="{7AF140E3-122C-41E9-9FA5-E3DE1706A570}" destId="{42CFE3A2-EED8-4491-ACD0-41D9DD789AA7}" srcOrd="0" destOrd="0" presId="urn:microsoft.com/office/officeart/2005/8/layout/vList2"/>
    <dgm:cxn modelId="{08523CC6-0540-4084-A82C-007F1E5660CC}" type="presOf" srcId="{0AEEA906-158E-40A1-A618-BFEB4F0480B1}" destId="{2DEAEF28-1685-4C93-96E4-2998BFD88855}" srcOrd="0" destOrd="0" presId="urn:microsoft.com/office/officeart/2005/8/layout/vList2"/>
    <dgm:cxn modelId="{24CF9B25-275A-4778-BA87-CD28E81C4AD8}" type="presParOf" srcId="{5642E3AC-5969-4F06-A002-4896BE93846D}" destId="{2DEAEF28-1685-4C93-96E4-2998BFD88855}" srcOrd="0" destOrd="0" presId="urn:microsoft.com/office/officeart/2005/8/layout/vList2"/>
    <dgm:cxn modelId="{B764D322-AD5C-4AD4-A6A2-7AF2371FA199}" type="presParOf" srcId="{5642E3AC-5969-4F06-A002-4896BE93846D}" destId="{9BD6C45F-F8B7-4E63-8892-5E2EEA06577E}" srcOrd="1" destOrd="0" presId="urn:microsoft.com/office/officeart/2005/8/layout/vList2"/>
    <dgm:cxn modelId="{30687958-F238-46B0-866E-686DD67998BA}" type="presParOf" srcId="{5642E3AC-5969-4F06-A002-4896BE93846D}" destId="{42CFE3A2-EED8-4491-ACD0-41D9DD789AA7}" srcOrd="2" destOrd="0" presId="urn:microsoft.com/office/officeart/2005/8/layout/vList2"/>
    <dgm:cxn modelId="{D2E9CB47-A99A-409C-90A4-0C3023018FE4}" type="presParOf" srcId="{5642E3AC-5969-4F06-A002-4896BE93846D}" destId="{E8224266-BBB0-458F-B393-C38F9FAE20AE}" srcOrd="3" destOrd="0" presId="urn:microsoft.com/office/officeart/2005/8/layout/vList2"/>
    <dgm:cxn modelId="{F9856C72-9920-4B4C-8ADC-D1FB4377A262}" type="presParOf" srcId="{5642E3AC-5969-4F06-A002-4896BE93846D}" destId="{3E1C7271-4478-4253-B36C-72C97344EA9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AEF28-1685-4C93-96E4-2998BFD88855}">
      <dsp:nvSpPr>
        <dsp:cNvPr id="0" name=""/>
        <dsp:cNvSpPr/>
      </dsp:nvSpPr>
      <dsp:spPr>
        <a:xfrm>
          <a:off x="0" y="18854"/>
          <a:ext cx="6692813" cy="1474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0030" tIns="240030" rIns="240030" bIns="240030" numCol="1" spcCol="1270" anchor="ctr" anchorCtr="0">
          <a:noAutofit/>
        </a:bodyPr>
        <a:lstStyle/>
        <a:p>
          <a:pPr marL="0" lvl="0" indent="0" algn="l" defTabSz="2800350">
            <a:lnSpc>
              <a:spcPct val="90000"/>
            </a:lnSpc>
            <a:spcBef>
              <a:spcPct val="0"/>
            </a:spcBef>
            <a:spcAft>
              <a:spcPct val="35000"/>
            </a:spcAft>
            <a:buNone/>
          </a:pPr>
          <a:r>
            <a:rPr lang="en-US" sz="6300" kern="1200"/>
            <a:t>Actus Reus</a:t>
          </a:r>
        </a:p>
      </dsp:txBody>
      <dsp:txXfrm>
        <a:off x="71965" y="90819"/>
        <a:ext cx="6548883" cy="1330270"/>
      </dsp:txXfrm>
    </dsp:sp>
    <dsp:sp modelId="{42CFE3A2-EED8-4491-ACD0-41D9DD789AA7}">
      <dsp:nvSpPr>
        <dsp:cNvPr id="0" name=""/>
        <dsp:cNvSpPr/>
      </dsp:nvSpPr>
      <dsp:spPr>
        <a:xfrm>
          <a:off x="0" y="1674494"/>
          <a:ext cx="6692813" cy="1474200"/>
        </a:xfrm>
        <a:prstGeom prst="roundRect">
          <a:avLst/>
        </a:prstGeom>
        <a:gradFill rotWithShape="0">
          <a:gsLst>
            <a:gs pos="0">
              <a:schemeClr val="accent2">
                <a:hueOff val="56720"/>
                <a:satOff val="6519"/>
                <a:lumOff val="-5196"/>
                <a:alphaOff val="0"/>
                <a:tint val="96000"/>
                <a:lumMod val="100000"/>
              </a:schemeClr>
            </a:gs>
            <a:gs pos="78000">
              <a:schemeClr val="accent2">
                <a:hueOff val="56720"/>
                <a:satOff val="6519"/>
                <a:lumOff val="-5196"/>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0030" tIns="240030" rIns="240030" bIns="240030" numCol="1" spcCol="1270" anchor="ctr" anchorCtr="0">
          <a:noAutofit/>
        </a:bodyPr>
        <a:lstStyle/>
        <a:p>
          <a:pPr marL="0" lvl="0" indent="0" algn="l" defTabSz="2800350">
            <a:lnSpc>
              <a:spcPct val="90000"/>
            </a:lnSpc>
            <a:spcBef>
              <a:spcPct val="0"/>
            </a:spcBef>
            <a:spcAft>
              <a:spcPct val="35000"/>
            </a:spcAft>
            <a:buNone/>
          </a:pPr>
          <a:r>
            <a:rPr lang="en-US" sz="6300" kern="1200"/>
            <a:t>Mens Rea</a:t>
          </a:r>
        </a:p>
      </dsp:txBody>
      <dsp:txXfrm>
        <a:off x="71965" y="1746459"/>
        <a:ext cx="6548883" cy="1330270"/>
      </dsp:txXfrm>
    </dsp:sp>
    <dsp:sp modelId="{3E1C7271-4478-4253-B36C-72C97344EA9C}">
      <dsp:nvSpPr>
        <dsp:cNvPr id="0" name=""/>
        <dsp:cNvSpPr/>
      </dsp:nvSpPr>
      <dsp:spPr>
        <a:xfrm>
          <a:off x="0" y="3330135"/>
          <a:ext cx="6692813" cy="1474200"/>
        </a:xfrm>
        <a:prstGeom prst="roundRect">
          <a:avLst/>
        </a:prstGeom>
        <a:gradFill rotWithShape="0">
          <a:gsLst>
            <a:gs pos="0">
              <a:schemeClr val="accent2">
                <a:hueOff val="113439"/>
                <a:satOff val="13039"/>
                <a:lumOff val="-10393"/>
                <a:alphaOff val="0"/>
                <a:tint val="96000"/>
                <a:lumMod val="100000"/>
              </a:schemeClr>
            </a:gs>
            <a:gs pos="78000">
              <a:schemeClr val="accent2">
                <a:hueOff val="113439"/>
                <a:satOff val="13039"/>
                <a:lumOff val="-1039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0030" tIns="240030" rIns="240030" bIns="240030" numCol="1" spcCol="1270" anchor="ctr" anchorCtr="0">
          <a:noAutofit/>
        </a:bodyPr>
        <a:lstStyle/>
        <a:p>
          <a:pPr marL="0" lvl="0" indent="0" algn="l" defTabSz="2800350">
            <a:lnSpc>
              <a:spcPct val="90000"/>
            </a:lnSpc>
            <a:spcBef>
              <a:spcPct val="0"/>
            </a:spcBef>
            <a:spcAft>
              <a:spcPct val="35000"/>
            </a:spcAft>
            <a:buNone/>
          </a:pPr>
          <a:r>
            <a:rPr lang="en-US" sz="6300" kern="1200"/>
            <a:t>Strict Liability</a:t>
          </a:r>
        </a:p>
      </dsp:txBody>
      <dsp:txXfrm>
        <a:off x="71965" y="3402100"/>
        <a:ext cx="6548883" cy="13302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8">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8CCD56-AD8D-4B62-AE91-813CF10F231C}" type="slidenum">
              <a:rPr lang="en-US"/>
              <a:pPr/>
              <a:t>14</a:t>
            </a:fld>
            <a:endParaRPr lang="en-US"/>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6E35B3-DF74-435E-9C4A-BFF529031947}" type="slidenum">
              <a:rPr lang="en-US"/>
              <a:pPr/>
              <a:t>15</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9A1373B-BFDB-4ACA-8BA4-89F39484FDAB}" type="slidenum">
              <a:rPr lang="en-US"/>
              <a:pPr/>
              <a:t>17</a:t>
            </a:fld>
            <a:endParaRPr lang="en-US"/>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98703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78D16B-F0CF-4ABE-8362-79A6EA80FE5A}" type="slidenum">
              <a:rPr lang="en-US"/>
              <a:pPr/>
              <a:t>19</a:t>
            </a:fld>
            <a:endParaRPr lang="en-US"/>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F5402C-1256-4BB9-B204-90B87B259CF5}" type="slidenum">
              <a:rPr lang="en-US"/>
              <a:pPr/>
              <a:t>22</a:t>
            </a:fld>
            <a:endParaRPr lang="en-US"/>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12E192-50AB-4D81-BE39-F965EEE1E67B}" type="slidenum">
              <a:rPr lang="en-US"/>
              <a:pPr/>
              <a:t>24</a:t>
            </a:fld>
            <a:endParaRPr lang="en-US"/>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F5402C-1256-4BB9-B204-90B87B259CF5}" type="slidenum">
              <a:rPr lang="en-US"/>
              <a:pPr/>
              <a:t>25</a:t>
            </a:fld>
            <a:endParaRPr lang="en-US"/>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600744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F5402C-1256-4BB9-B204-90B87B259CF5}" type="slidenum">
              <a:rPr lang="en-US"/>
              <a:pPr/>
              <a:t>26</a:t>
            </a:fld>
            <a:endParaRPr lang="en-US"/>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997105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F5402C-1256-4BB9-B204-90B87B259CF5}" type="slidenum">
              <a:rPr lang="en-US"/>
              <a:pPr/>
              <a:t>30</a:t>
            </a:fld>
            <a:endParaRPr lang="en-US"/>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898908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34</a:t>
            </a:fld>
            <a:endParaRPr lang="en-GB"/>
          </a:p>
        </p:txBody>
      </p:sp>
    </p:spTree>
    <p:extLst>
      <p:ext uri="{BB962C8B-B14F-4D97-AF65-F5344CB8AC3E}">
        <p14:creationId xmlns:p14="http://schemas.microsoft.com/office/powerpoint/2010/main" val="27903799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28/09/2026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28/09/2026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28/09/2026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28/09/2026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wmf"/><Relationship Id="rId1" Type="http://schemas.openxmlformats.org/officeDocument/2006/relationships/slideLayout" Target="../slideLayouts/slideLayout4.xml"/><Relationship Id="rId4" Type="http://schemas.openxmlformats.org/officeDocument/2006/relationships/hyperlink" Target="https://www.pickpik.com/auto-road-jam-park-traffic-pkw-75891"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4974337" y="1265314"/>
            <a:ext cx="4299666" cy="3249131"/>
          </a:xfrm>
        </p:spPr>
        <p:txBody>
          <a:bodyPr>
            <a:normAutofit/>
          </a:bodyPr>
          <a:lstStyle/>
          <a:p>
            <a:pPr algn="l"/>
            <a:r>
              <a:rPr lang="en-GB"/>
              <a:t>Principles of Criminal Liability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4974336" y="4514446"/>
            <a:ext cx="4299666" cy="871042"/>
          </a:xfrm>
        </p:spPr>
        <p:txBody>
          <a:bodyPr>
            <a:normAutofit/>
          </a:bodyPr>
          <a:lstStyle/>
          <a:p>
            <a:pPr algn="l"/>
            <a:r>
              <a:rPr lang="en-GB"/>
              <a:t>Week 1 </a:t>
            </a:r>
          </a:p>
        </p:txBody>
      </p:sp>
      <p:sp>
        <p:nvSpPr>
          <p:cNvPr id="12" name="Isosceles Triangle 11">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3" name="Graphic 12" descr="Scales of Justice">
            <a:extLst>
              <a:ext uri="{FF2B5EF4-FFF2-40B4-BE49-F238E27FC236}">
                <a16:creationId xmlns:a16="http://schemas.microsoft.com/office/drawing/2014/main" id="{D4DAABFE-8EC2-0DE1-5CA8-82044F24721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66528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13"/>
                                        </p:tgtEl>
                                        <p:attrNameLst>
                                          <p:attrName>style.visibility</p:attrName>
                                        </p:attrNameLst>
                                      </p:cBhvr>
                                      <p:to>
                                        <p:strVal val="visible"/>
                                      </p:to>
                                    </p:set>
                                    <p:animEffect transition="in" filter="fade">
                                      <p:cBhvr>
                                        <p:cTn id="13" dur="7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652481" y="1382486"/>
            <a:ext cx="3547581" cy="4093028"/>
          </a:xfrm>
        </p:spPr>
        <p:txBody>
          <a:bodyPr anchor="ctr">
            <a:normAutofit/>
          </a:bodyPr>
          <a:lstStyle/>
          <a:p>
            <a:r>
              <a:rPr lang="en-US" sz="4400">
                <a:solidFill>
                  <a:schemeClr val="accent1">
                    <a:lumMod val="75000"/>
                  </a:schemeClr>
                </a:solidFill>
              </a:rPr>
              <a:t>Content:</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D24452F-7D68-63BD-5513-0AC9D39AEDA6}"/>
              </a:ext>
            </a:extLst>
          </p:cNvPr>
          <p:cNvGraphicFramePr>
            <a:graphicFrameLocks noGrp="1"/>
          </p:cNvGraphicFramePr>
          <p:nvPr>
            <p:ph idx="1"/>
            <p:extLst>
              <p:ext uri="{D42A27DB-BD31-4B8C-83A1-F6EECF244321}">
                <p14:modId xmlns:p14="http://schemas.microsoft.com/office/powerpoint/2010/main" val="120611101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3074785"/>
      </p:ext>
    </p:extLst>
  </p:cSld>
  <p:clrMapOvr>
    <a:masterClrMapping/>
  </p:clrMapOvr>
  <mc:AlternateContent xmlns:mc="http://schemas.openxmlformats.org/markup-compatibility/2006" xmlns:p14="http://schemas.microsoft.com/office/powerpoint/2010/main">
    <mc:Choice Requires="p14">
      <p:transition spd="med" p14:dur="700" advTm="31420">
        <p:fade/>
      </p:transition>
    </mc:Choice>
    <mc:Fallback xmlns="">
      <p:transition spd="med" advTm="3142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678747" y="1488614"/>
            <a:ext cx="9321411" cy="4759786"/>
          </a:xfrm>
        </p:spPr>
        <p:txBody>
          <a:bodyPr>
            <a:normAutofit fontScale="92500" lnSpcReduction="10000"/>
          </a:bodyPr>
          <a:lstStyle/>
          <a:p>
            <a:r>
              <a:rPr lang="en-US" sz="2800" dirty="0"/>
              <a:t>Criminal Liability requires both Actus Reus and </a:t>
            </a:r>
            <a:r>
              <a:rPr lang="en-US" sz="2800" dirty="0" err="1"/>
              <a:t>Mens</a:t>
            </a:r>
            <a:r>
              <a:rPr lang="en-US" sz="2800" dirty="0"/>
              <a:t> Rea</a:t>
            </a:r>
          </a:p>
          <a:p>
            <a:r>
              <a:rPr lang="en-US" sz="2800" dirty="0"/>
              <a:t>Actus Reus – the guilty act – the physical elements of the offence alleged</a:t>
            </a:r>
          </a:p>
          <a:p>
            <a:r>
              <a:rPr lang="en-US" sz="2800" dirty="0" err="1"/>
              <a:t>Mens</a:t>
            </a:r>
            <a:r>
              <a:rPr lang="en-US" sz="2800" dirty="0"/>
              <a:t> rea – the ‘guilty’ or blameworthy mind</a:t>
            </a:r>
          </a:p>
          <a:p>
            <a:r>
              <a:rPr lang="en-US" sz="2800" dirty="0"/>
              <a:t>Conduct Crimes do not require a particular result – just that the conduct takes place </a:t>
            </a:r>
            <a:r>
              <a:rPr lang="en-US" sz="2800" dirty="0" err="1"/>
              <a:t>e.g</a:t>
            </a:r>
            <a:r>
              <a:rPr lang="en-US" sz="2800" dirty="0"/>
              <a:t> perjury</a:t>
            </a:r>
          </a:p>
          <a:p>
            <a:r>
              <a:rPr lang="en-US" sz="2800" dirty="0"/>
              <a:t>Result crimes – require a particular result </a:t>
            </a:r>
            <a:r>
              <a:rPr lang="en-US" sz="2800" dirty="0" err="1"/>
              <a:t>e.g</a:t>
            </a:r>
            <a:r>
              <a:rPr lang="en-US" sz="2800" dirty="0"/>
              <a:t> murder</a:t>
            </a:r>
          </a:p>
          <a:p>
            <a:r>
              <a:rPr lang="en-US" sz="2800" dirty="0"/>
              <a:t>Both the above require AR and MR to be established</a:t>
            </a:r>
          </a:p>
          <a:p>
            <a:r>
              <a:rPr lang="en-US" sz="2800" dirty="0"/>
              <a:t>Strict Liability crimes/offences – require AR only ( do not require establishing a particular MR)</a:t>
            </a:r>
          </a:p>
          <a:p>
            <a:endParaRPr lang="en-US" sz="2800" b="1" dirty="0"/>
          </a:p>
        </p:txBody>
      </p:sp>
    </p:spTree>
    <p:extLst>
      <p:ext uri="{BB962C8B-B14F-4D97-AF65-F5344CB8AC3E}">
        <p14:creationId xmlns:p14="http://schemas.microsoft.com/office/powerpoint/2010/main" val="310570406"/>
      </p:ext>
    </p:extLst>
  </p:cSld>
  <p:clrMapOvr>
    <a:masterClrMapping/>
  </p:clrMapOvr>
  <mc:AlternateContent xmlns:mc="http://schemas.openxmlformats.org/markup-compatibility/2006" xmlns:p14="http://schemas.microsoft.com/office/powerpoint/2010/main">
    <mc:Choice Requires="p14">
      <p:transition spd="med" p14:dur="700" advTm="42027">
        <p:fade/>
      </p:transition>
    </mc:Choice>
    <mc:Fallback xmlns="">
      <p:transition spd="med" advTm="42027">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9D54BCF-680D-F0AD-3BE5-4F00495B8242}"/>
              </a:ext>
            </a:extLst>
          </p:cNvPr>
          <p:cNvPicPr>
            <a:picLocks noChangeAspect="1"/>
          </p:cNvPicPr>
          <p:nvPr/>
        </p:nvPicPr>
        <p:blipFill>
          <a:blip r:embed="rId2"/>
          <a:stretch>
            <a:fillRect/>
          </a:stretch>
        </p:blipFill>
        <p:spPr>
          <a:xfrm>
            <a:off x="1126309" y="2756153"/>
            <a:ext cx="9941259" cy="1342068"/>
          </a:xfrm>
          <a:prstGeom prst="rect">
            <a:avLst/>
          </a:prstGeom>
        </p:spPr>
      </p:pic>
    </p:spTree>
    <p:extLst>
      <p:ext uri="{BB962C8B-B14F-4D97-AF65-F5344CB8AC3E}">
        <p14:creationId xmlns:p14="http://schemas.microsoft.com/office/powerpoint/2010/main" val="2658991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C8E54-2AC9-9336-27BE-A995F4DDB2DF}"/>
              </a:ext>
            </a:extLst>
          </p:cNvPr>
          <p:cNvSpPr>
            <a:spLocks noGrp="1"/>
          </p:cNvSpPr>
          <p:nvPr>
            <p:ph type="title"/>
          </p:nvPr>
        </p:nvSpPr>
        <p:spPr>
          <a:xfrm>
            <a:off x="514257" y="239896"/>
            <a:ext cx="8596668" cy="1320800"/>
          </a:xfrm>
        </p:spPr>
        <p:txBody>
          <a:bodyPr/>
          <a:lstStyle/>
          <a:p>
            <a:r>
              <a:rPr lang="en-GB" dirty="0"/>
              <a:t>Actus Reus</a:t>
            </a:r>
          </a:p>
        </p:txBody>
      </p:sp>
      <p:sp>
        <p:nvSpPr>
          <p:cNvPr id="3" name="Content Placeholder 2">
            <a:extLst>
              <a:ext uri="{FF2B5EF4-FFF2-40B4-BE49-F238E27FC236}">
                <a16:creationId xmlns:a16="http://schemas.microsoft.com/office/drawing/2014/main" id="{F7C59054-F40F-ADC9-4B00-16D708E8D5E6}"/>
              </a:ext>
            </a:extLst>
          </p:cNvPr>
          <p:cNvSpPr>
            <a:spLocks noGrp="1"/>
          </p:cNvSpPr>
          <p:nvPr>
            <p:ph idx="1"/>
          </p:nvPr>
        </p:nvSpPr>
        <p:spPr>
          <a:xfrm>
            <a:off x="566674" y="1065639"/>
            <a:ext cx="8596668" cy="3880773"/>
          </a:xfrm>
        </p:spPr>
        <p:txBody>
          <a:bodyPr>
            <a:noAutofit/>
          </a:bodyPr>
          <a:lstStyle/>
          <a:p>
            <a:r>
              <a:rPr lang="en-GB" sz="2000" dirty="0"/>
              <a:t>Conduct is usually a positive act</a:t>
            </a:r>
          </a:p>
          <a:p>
            <a:r>
              <a:rPr lang="en-GB" sz="2000" dirty="0"/>
              <a:t>Can include words Ireland and Burstow [1998], for instance, the defendant made a series of silent telephone calls to three women. As a result of the defendant’s silent calls, the women suffered significant psychological symptoms. The House of Lords held that the defendant could satisfy the conduct element of an assault by words or mere silence.</a:t>
            </a:r>
          </a:p>
          <a:p>
            <a:r>
              <a:rPr lang="en-GB" sz="2000" dirty="0"/>
              <a:t>Omissions (</a:t>
            </a:r>
            <a:r>
              <a:rPr lang="en-GB" sz="2000" dirty="0" err="1"/>
              <a:t>i.e</a:t>
            </a:r>
            <a:r>
              <a:rPr lang="en-GB" sz="2000" dirty="0"/>
              <a:t> failing to act)? </a:t>
            </a:r>
          </a:p>
          <a:p>
            <a:r>
              <a:rPr lang="en-GB" sz="2000" dirty="0"/>
              <a:t>Generally, no legal duty to act under our Criminal Law</a:t>
            </a:r>
          </a:p>
          <a:p>
            <a:r>
              <a:rPr lang="en-GB" sz="2000" dirty="0"/>
              <a:t>Why?</a:t>
            </a:r>
          </a:p>
          <a:p>
            <a:pPr lvl="1"/>
            <a:r>
              <a:rPr lang="en-GB" sz="2000" dirty="0"/>
              <a:t>Restricts individual autonomy</a:t>
            </a:r>
          </a:p>
          <a:p>
            <a:pPr lvl="1"/>
            <a:r>
              <a:rPr lang="en-GB" sz="2000" dirty="0"/>
              <a:t>Criminalising people for not doing something? Are they as blameworthy?</a:t>
            </a:r>
          </a:p>
          <a:p>
            <a:pPr lvl="1"/>
            <a:r>
              <a:rPr lang="en-GB" sz="2000" dirty="0"/>
              <a:t>Opening floodgates?</a:t>
            </a:r>
          </a:p>
          <a:p>
            <a:r>
              <a:rPr lang="en-GB" sz="2000" dirty="0"/>
              <a:t>However, there are exceptions to this rule</a:t>
            </a:r>
          </a:p>
        </p:txBody>
      </p:sp>
    </p:spTree>
    <p:extLst>
      <p:ext uri="{BB962C8B-B14F-4D97-AF65-F5344CB8AC3E}">
        <p14:creationId xmlns:p14="http://schemas.microsoft.com/office/powerpoint/2010/main" val="4257974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4751C-F323-4BFB-9040-836E5A17340E}"/>
              </a:ext>
            </a:extLst>
          </p:cNvPr>
          <p:cNvSpPr>
            <a:spLocks noGrp="1"/>
          </p:cNvSpPr>
          <p:nvPr>
            <p:ph type="title"/>
          </p:nvPr>
        </p:nvSpPr>
        <p:spPr/>
        <p:txBody>
          <a:bodyPr/>
          <a:lstStyle/>
          <a:p>
            <a:r>
              <a:rPr lang="en-GB" dirty="0"/>
              <a:t>Terminology</a:t>
            </a:r>
          </a:p>
        </p:txBody>
      </p:sp>
      <p:sp>
        <p:nvSpPr>
          <p:cNvPr id="3" name="Content Placeholder 2">
            <a:extLst>
              <a:ext uri="{FF2B5EF4-FFF2-40B4-BE49-F238E27FC236}">
                <a16:creationId xmlns:a16="http://schemas.microsoft.com/office/drawing/2014/main" id="{35642C8B-C87F-693E-C0ED-154C7971EFCA}"/>
              </a:ext>
            </a:extLst>
          </p:cNvPr>
          <p:cNvSpPr>
            <a:spLocks noGrp="1"/>
          </p:cNvSpPr>
          <p:nvPr>
            <p:ph idx="1"/>
          </p:nvPr>
        </p:nvSpPr>
        <p:spPr/>
        <p:txBody>
          <a:bodyPr>
            <a:normAutofit/>
          </a:bodyPr>
          <a:lstStyle/>
          <a:p>
            <a:r>
              <a:rPr lang="en-GB" dirty="0"/>
              <a:t>Result crime - This is an offence that requires a specific result to come about, for example, murder where the victim must have died.</a:t>
            </a:r>
          </a:p>
          <a:p>
            <a:endParaRPr lang="en-GB" dirty="0"/>
          </a:p>
          <a:p>
            <a:r>
              <a:rPr lang="en-GB" dirty="0"/>
              <a:t>Conduct crime - Conduct crimes, such as perjury, do not require a specific result to come about and therefore they do not have a result element. In order to establish liability for perjury (s1 Perjury Act 1911), for example, there is no need to prove that the knowingly false statement made by the defendant in court resulted in a particular result, such as the acquittal or conviction of a third party. The prosecution needs only to prove that the defendant knowingly made a false statement or a statement they did not believe to be true.</a:t>
            </a:r>
          </a:p>
        </p:txBody>
      </p:sp>
    </p:spTree>
    <p:extLst>
      <p:ext uri="{BB962C8B-B14F-4D97-AF65-F5344CB8AC3E}">
        <p14:creationId xmlns:p14="http://schemas.microsoft.com/office/powerpoint/2010/main" val="2084602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E399F-0132-9621-BE65-A3F6BA11C2D3}"/>
              </a:ext>
            </a:extLst>
          </p:cNvPr>
          <p:cNvSpPr>
            <a:spLocks noGrp="1"/>
          </p:cNvSpPr>
          <p:nvPr>
            <p:ph type="title"/>
          </p:nvPr>
        </p:nvSpPr>
        <p:spPr>
          <a:xfrm>
            <a:off x="566674" y="172785"/>
            <a:ext cx="8596668" cy="724143"/>
          </a:xfrm>
        </p:spPr>
        <p:txBody>
          <a:bodyPr/>
          <a:lstStyle/>
          <a:p>
            <a:r>
              <a:rPr lang="en-GB" dirty="0"/>
              <a:t>Criminal Liability for Omissions</a:t>
            </a:r>
          </a:p>
        </p:txBody>
      </p:sp>
      <p:sp>
        <p:nvSpPr>
          <p:cNvPr id="3" name="Content Placeholder 2">
            <a:extLst>
              <a:ext uri="{FF2B5EF4-FFF2-40B4-BE49-F238E27FC236}">
                <a16:creationId xmlns:a16="http://schemas.microsoft.com/office/drawing/2014/main" id="{3D36C18E-B872-EECF-377A-2C3C0A335E32}"/>
              </a:ext>
            </a:extLst>
          </p:cNvPr>
          <p:cNvSpPr>
            <a:spLocks noGrp="1"/>
          </p:cNvSpPr>
          <p:nvPr>
            <p:ph idx="1"/>
          </p:nvPr>
        </p:nvSpPr>
        <p:spPr>
          <a:xfrm>
            <a:off x="298760" y="896928"/>
            <a:ext cx="10662391" cy="5276728"/>
          </a:xfrm>
        </p:spPr>
        <p:txBody>
          <a:bodyPr>
            <a:normAutofit/>
          </a:bodyPr>
          <a:lstStyle/>
          <a:p>
            <a:r>
              <a:rPr lang="en-GB" dirty="0"/>
              <a:t>Statutory duties: </a:t>
            </a:r>
            <a:r>
              <a:rPr lang="en-GB" dirty="0" err="1"/>
              <a:t>e.g</a:t>
            </a:r>
            <a:r>
              <a:rPr lang="en-GB" dirty="0"/>
              <a:t> s1 Children and Young Persons Act 1933 – to provide food, clothing, medical assistance; s6 RTA 1988 – failing to provide a breath test</a:t>
            </a:r>
          </a:p>
          <a:p>
            <a:r>
              <a:rPr lang="en-GB" dirty="0"/>
              <a:t>Contractual duties: </a:t>
            </a:r>
            <a:r>
              <a:rPr lang="en-GB" dirty="0" err="1"/>
              <a:t>Pittwood</a:t>
            </a:r>
            <a:r>
              <a:rPr lang="en-GB" dirty="0"/>
              <a:t> [1902] D employed to operate a level crossing gate and left gate open </a:t>
            </a:r>
          </a:p>
          <a:p>
            <a:r>
              <a:rPr lang="en-GB" dirty="0"/>
              <a:t>Duty arising from a special relationship – Gibbins &amp; Proctor [1918] –failing to feed the man’s child (familial relationship) or other recognised relationship (doctor/patient, landlord/tenant, road users to each other)</a:t>
            </a:r>
          </a:p>
          <a:p>
            <a:r>
              <a:rPr lang="en-GB" dirty="0"/>
              <a:t>Voluntary assumption of responsibility: Stone and Dobinson [1977] – allowed V to move in, V had anorexia and died but could have been saved if S and D had called the doctor. Ds had assumed responsibility for V when she moved in</a:t>
            </a:r>
          </a:p>
          <a:p>
            <a:r>
              <a:rPr lang="en-GB" dirty="0"/>
              <a:t>Duty due to public office: </a:t>
            </a:r>
            <a:r>
              <a:rPr lang="en-GB" dirty="0" err="1"/>
              <a:t>Dytham</a:t>
            </a:r>
            <a:r>
              <a:rPr lang="en-GB" dirty="0"/>
              <a:t>[1979] Police officer omitted to intervene when V was beaten to death by a bouncer</a:t>
            </a:r>
          </a:p>
          <a:p>
            <a:r>
              <a:rPr lang="en-GB" dirty="0"/>
              <a:t>Creation of a dangerous situation: Miller [1983] (squatter accidentally caused fire but failed to alert services and just moved to another room)</a:t>
            </a:r>
          </a:p>
          <a:p>
            <a:r>
              <a:rPr lang="en-GB" dirty="0"/>
              <a:t>An aside:  Duties exist even if V themselves was committing an illegal act at the time. (Wacker [2003] liable for deaths of 58 illegal immigrants in lorry)</a:t>
            </a:r>
          </a:p>
        </p:txBody>
      </p:sp>
    </p:spTree>
    <p:extLst>
      <p:ext uri="{BB962C8B-B14F-4D97-AF65-F5344CB8AC3E}">
        <p14:creationId xmlns:p14="http://schemas.microsoft.com/office/powerpoint/2010/main" val="1007894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5F054EF5-EFE6-45A2-834C-0F0931F39F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2" name="Straight Connector 41">
              <a:extLst>
                <a:ext uri="{FF2B5EF4-FFF2-40B4-BE49-F238E27FC236}">
                  <a16:creationId xmlns:a16="http://schemas.microsoft.com/office/drawing/2014/main" id="{CFE3C88A-FEDB-4B9C-94EE-5026B326B3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B5D51D9B-0E7C-44D3-9215-81F9915232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16EFB339-1D4E-4824-A20B-AF30D07CF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5">
              <a:extLst>
                <a:ext uri="{FF2B5EF4-FFF2-40B4-BE49-F238E27FC236}">
                  <a16:creationId xmlns:a16="http://schemas.microsoft.com/office/drawing/2014/main" id="{00030831-8136-4C61-8F00-6F190C5AE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45">
              <a:extLst>
                <a:ext uri="{FF2B5EF4-FFF2-40B4-BE49-F238E27FC236}">
                  <a16:creationId xmlns:a16="http://schemas.microsoft.com/office/drawing/2014/main" id="{9B14B360-4798-467E-ADE9-756959EC5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7">
              <a:extLst>
                <a:ext uri="{FF2B5EF4-FFF2-40B4-BE49-F238E27FC236}">
                  <a16:creationId xmlns:a16="http://schemas.microsoft.com/office/drawing/2014/main" id="{9433F2F7-DA21-430A-A31C-D529D9C6A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8">
              <a:extLst>
                <a:ext uri="{FF2B5EF4-FFF2-40B4-BE49-F238E27FC236}">
                  <a16:creationId xmlns:a16="http://schemas.microsoft.com/office/drawing/2014/main" id="{0B24FFF9-F75D-4A88-90F8-D2D7BBB8E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9">
              <a:extLst>
                <a:ext uri="{FF2B5EF4-FFF2-40B4-BE49-F238E27FC236}">
                  <a16:creationId xmlns:a16="http://schemas.microsoft.com/office/drawing/2014/main" id="{A0A2A2C4-404D-431C-8F9A-227932A42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4661DBE2-1BC5-463F-BBB8-199B890D1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Isosceles Triangle 50">
              <a:extLst>
                <a:ext uri="{FF2B5EF4-FFF2-40B4-BE49-F238E27FC236}">
                  <a16:creationId xmlns:a16="http://schemas.microsoft.com/office/drawing/2014/main" id="{710A6E70-F0B9-4E3D-9A78-2D2FEE5DF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3" name="Rectangle 52">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6" name="Straight Connector 55">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7"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Isosceles Triangle 58">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Isosceles Triangle 62">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Isosceles Triangle 63">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6" name="Rectangle 65">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36899F0-308E-1867-0E5B-C90CB59577AC}"/>
              </a:ext>
            </a:extLst>
          </p:cNvPr>
          <p:cNvPicPr>
            <a:picLocks noChangeAspect="1"/>
          </p:cNvPicPr>
          <p:nvPr/>
        </p:nvPicPr>
        <p:blipFill>
          <a:blip r:embed="rId2"/>
          <a:stretch>
            <a:fillRect/>
          </a:stretch>
        </p:blipFill>
        <p:spPr>
          <a:xfrm>
            <a:off x="4341116" y="1131994"/>
            <a:ext cx="3511645" cy="4590386"/>
          </a:xfrm>
          <a:prstGeom prst="rect">
            <a:avLst/>
          </a:prstGeom>
        </p:spPr>
      </p:pic>
    </p:spTree>
    <p:extLst>
      <p:ext uri="{BB962C8B-B14F-4D97-AF65-F5344CB8AC3E}">
        <p14:creationId xmlns:p14="http://schemas.microsoft.com/office/powerpoint/2010/main" val="189037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2527F-6395-ECA3-1C9E-68942FE4404F}"/>
              </a:ext>
            </a:extLst>
          </p:cNvPr>
          <p:cNvSpPr>
            <a:spLocks noGrp="1"/>
          </p:cNvSpPr>
          <p:nvPr>
            <p:ph type="title"/>
          </p:nvPr>
        </p:nvSpPr>
        <p:spPr>
          <a:xfrm>
            <a:off x="677334" y="609600"/>
            <a:ext cx="8596668" cy="718318"/>
          </a:xfrm>
        </p:spPr>
        <p:txBody>
          <a:bodyPr/>
          <a:lstStyle/>
          <a:p>
            <a:r>
              <a:rPr lang="en-GB" dirty="0"/>
              <a:t>Actus Reus - Causation</a:t>
            </a:r>
          </a:p>
        </p:txBody>
      </p:sp>
      <p:sp>
        <p:nvSpPr>
          <p:cNvPr id="3" name="Content Placeholder 2">
            <a:extLst>
              <a:ext uri="{FF2B5EF4-FFF2-40B4-BE49-F238E27FC236}">
                <a16:creationId xmlns:a16="http://schemas.microsoft.com/office/drawing/2014/main" id="{F2CA5BE1-3150-74C3-63F7-8504C4FC60A7}"/>
              </a:ext>
            </a:extLst>
          </p:cNvPr>
          <p:cNvSpPr>
            <a:spLocks noGrp="1"/>
          </p:cNvSpPr>
          <p:nvPr>
            <p:ph idx="1"/>
          </p:nvPr>
        </p:nvSpPr>
        <p:spPr>
          <a:xfrm>
            <a:off x="520081" y="1442271"/>
            <a:ext cx="8596668" cy="4806129"/>
          </a:xfrm>
        </p:spPr>
        <p:txBody>
          <a:bodyPr>
            <a:normAutofit/>
          </a:bodyPr>
          <a:lstStyle/>
          <a:p>
            <a:r>
              <a:rPr lang="en-GB" dirty="0"/>
              <a:t>Whether Act or Omission – the conduct must have caused the result</a:t>
            </a:r>
          </a:p>
          <a:p>
            <a:r>
              <a:rPr lang="en-GB" dirty="0"/>
              <a:t>Must establish that the </a:t>
            </a:r>
            <a:r>
              <a:rPr lang="en-GB" b="1" dirty="0"/>
              <a:t>D</a:t>
            </a:r>
            <a:r>
              <a:rPr lang="en-GB" dirty="0"/>
              <a:t> ‘caused’ the result and that requires establishing BOTH Factual and Legal Causation</a:t>
            </a:r>
          </a:p>
          <a:p>
            <a:r>
              <a:rPr lang="en-GB" dirty="0"/>
              <a:t>Factual Causation – the ‘but for’ test</a:t>
            </a:r>
          </a:p>
          <a:p>
            <a:pPr lvl="1"/>
            <a:r>
              <a:rPr lang="en-GB" dirty="0"/>
              <a:t>‘but for’ the D’s conduct the result would not have occurred</a:t>
            </a:r>
          </a:p>
          <a:p>
            <a:pPr lvl="1"/>
            <a:r>
              <a:rPr lang="en-GB" dirty="0"/>
              <a:t>White [1910] – the result (death ) would have occurred anyway, Pagett (1983) police would not have shot but for the D’s actions</a:t>
            </a:r>
          </a:p>
          <a:p>
            <a:r>
              <a:rPr lang="en-GB" dirty="0"/>
              <a:t>Legal Causation – is the D legally blameworthy (legal constructs)</a:t>
            </a:r>
          </a:p>
          <a:p>
            <a:pPr lvl="1"/>
            <a:r>
              <a:rPr lang="en-GB" dirty="0"/>
              <a:t>Conduct must be the operating and substantial cause – BUT this only means more than a de minimis cause (Smith [1959] – D stabbed V but subsequent medical negligence also contributed to the death – D still ‘caused’</a:t>
            </a:r>
          </a:p>
          <a:p>
            <a:pPr lvl="1"/>
            <a:r>
              <a:rPr lang="en-GB" dirty="0"/>
              <a:t>Blameworthy conduct must have ‘caused’ the result (Dalloway [1847] – negligent driving did not </a:t>
            </a:r>
            <a:r>
              <a:rPr lang="en-GB" dirty="0" err="1"/>
              <a:t>‘cause</a:t>
            </a:r>
            <a:r>
              <a:rPr lang="en-GB" dirty="0"/>
              <a:t>’ the death</a:t>
            </a:r>
          </a:p>
          <a:p>
            <a:pPr lvl="1"/>
            <a:r>
              <a:rPr lang="en-GB" dirty="0"/>
              <a:t>Chain of causation must be unbroken -  </a:t>
            </a:r>
            <a:r>
              <a:rPr lang="en-GB" b="1" dirty="0"/>
              <a:t>NO</a:t>
            </a:r>
            <a:r>
              <a:rPr lang="en-GB" dirty="0"/>
              <a:t> Intervening Act</a:t>
            </a:r>
          </a:p>
          <a:p>
            <a:endParaRPr lang="en-GB" dirty="0"/>
          </a:p>
        </p:txBody>
      </p:sp>
    </p:spTree>
    <p:extLst>
      <p:ext uri="{BB962C8B-B14F-4D97-AF65-F5344CB8AC3E}">
        <p14:creationId xmlns:p14="http://schemas.microsoft.com/office/powerpoint/2010/main" val="1729457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result&#10;&#10;Description automatically generated">
            <a:extLst>
              <a:ext uri="{FF2B5EF4-FFF2-40B4-BE49-F238E27FC236}">
                <a16:creationId xmlns:a16="http://schemas.microsoft.com/office/drawing/2014/main" id="{C73DF2D1-4A25-4704-0030-5543FF5161D8}"/>
              </a:ext>
            </a:extLst>
          </p:cNvPr>
          <p:cNvPicPr>
            <a:picLocks noChangeAspect="1"/>
          </p:cNvPicPr>
          <p:nvPr/>
        </p:nvPicPr>
        <p:blipFill>
          <a:blip r:embed="rId2"/>
          <a:stretch>
            <a:fillRect/>
          </a:stretch>
        </p:blipFill>
        <p:spPr>
          <a:xfrm>
            <a:off x="1126309" y="1414081"/>
            <a:ext cx="9941259" cy="4026212"/>
          </a:xfrm>
          <a:prstGeom prst="rect">
            <a:avLst/>
          </a:prstGeom>
        </p:spPr>
      </p:pic>
    </p:spTree>
    <p:extLst>
      <p:ext uri="{BB962C8B-B14F-4D97-AF65-F5344CB8AC3E}">
        <p14:creationId xmlns:p14="http://schemas.microsoft.com/office/powerpoint/2010/main" val="134145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8D0DC-705C-86F0-6E45-A7921EB97BCA}"/>
              </a:ext>
            </a:extLst>
          </p:cNvPr>
          <p:cNvSpPr>
            <a:spLocks noGrp="1"/>
          </p:cNvSpPr>
          <p:nvPr>
            <p:ph type="title"/>
          </p:nvPr>
        </p:nvSpPr>
        <p:spPr/>
        <p:txBody>
          <a:bodyPr/>
          <a:lstStyle/>
          <a:p>
            <a:r>
              <a:rPr lang="en-GB" dirty="0"/>
              <a:t>Causation and Intervening Acts</a:t>
            </a:r>
          </a:p>
        </p:txBody>
      </p:sp>
      <p:sp>
        <p:nvSpPr>
          <p:cNvPr id="3" name="Content Placeholder 2">
            <a:extLst>
              <a:ext uri="{FF2B5EF4-FFF2-40B4-BE49-F238E27FC236}">
                <a16:creationId xmlns:a16="http://schemas.microsoft.com/office/drawing/2014/main" id="{10D5F35D-CF5F-4072-A6E9-92082B7C3233}"/>
              </a:ext>
            </a:extLst>
          </p:cNvPr>
          <p:cNvSpPr>
            <a:spLocks noGrp="1"/>
          </p:cNvSpPr>
          <p:nvPr>
            <p:ph idx="1"/>
          </p:nvPr>
        </p:nvSpPr>
        <p:spPr>
          <a:xfrm>
            <a:off x="482968" y="1409632"/>
            <a:ext cx="8596668" cy="5128107"/>
          </a:xfrm>
        </p:spPr>
        <p:txBody>
          <a:bodyPr>
            <a:normAutofit fontScale="92500" lnSpcReduction="20000"/>
          </a:bodyPr>
          <a:lstStyle/>
          <a:p>
            <a:r>
              <a:rPr lang="en-GB" dirty="0"/>
              <a:t>Novus Actus Interveniens/Intervening act which breaks the chain of causation</a:t>
            </a:r>
          </a:p>
          <a:p>
            <a:r>
              <a:rPr lang="en-GB" dirty="0"/>
              <a:t>General view is that a subsequent act will not absolve the D of liability as long as the D’s act remains the ‘ operating and substantial cause’ [Smith (1959)</a:t>
            </a:r>
          </a:p>
          <a:p>
            <a:r>
              <a:rPr lang="en-GB" dirty="0"/>
              <a:t>Will only occur where a subsequent act is considered to be such as to negate or obliterate the D’s liability because it would not be right to hold the D responsible:</a:t>
            </a:r>
          </a:p>
          <a:p>
            <a:pPr lvl="1"/>
            <a:r>
              <a:rPr lang="en-GB" b="1" dirty="0"/>
              <a:t>Intervening act of a 3</a:t>
            </a:r>
            <a:r>
              <a:rPr lang="en-GB" b="1" baseline="30000" dirty="0"/>
              <a:t>rd</a:t>
            </a:r>
            <a:r>
              <a:rPr lang="en-GB" b="1" dirty="0"/>
              <a:t> party</a:t>
            </a:r>
            <a:r>
              <a:rPr lang="en-GB" dirty="0"/>
              <a:t>: </a:t>
            </a:r>
            <a:r>
              <a:rPr lang="en-GB" i="1" dirty="0"/>
              <a:t>Pagett</a:t>
            </a:r>
            <a:r>
              <a:rPr lang="en-GB" dirty="0"/>
              <a:t> [1983] (death of girlfriend)</a:t>
            </a:r>
          </a:p>
          <a:p>
            <a:pPr lvl="1"/>
            <a:r>
              <a:rPr lang="en-GB" b="1" dirty="0"/>
              <a:t>Intervening act of medical professional</a:t>
            </a:r>
            <a:r>
              <a:rPr lang="en-GB" dirty="0"/>
              <a:t>: </a:t>
            </a:r>
            <a:r>
              <a:rPr lang="en-GB" i="1" dirty="0"/>
              <a:t>Smith</a:t>
            </a:r>
            <a:r>
              <a:rPr lang="en-GB" dirty="0"/>
              <a:t> [1959] </a:t>
            </a:r>
            <a:r>
              <a:rPr lang="en-GB" i="1" dirty="0"/>
              <a:t>Cheshire</a:t>
            </a:r>
            <a:r>
              <a:rPr lang="en-GB" dirty="0"/>
              <a:t> [1991] chain not broken unless medical negligence ‘so independent’ and ‘ so potent’ and ‘unforeseeable’</a:t>
            </a:r>
          </a:p>
          <a:p>
            <a:pPr lvl="1"/>
            <a:r>
              <a:rPr lang="en-GB" b="1" dirty="0"/>
              <a:t>Intervening natural events</a:t>
            </a:r>
            <a:r>
              <a:rPr lang="en-GB" dirty="0"/>
              <a:t>: </a:t>
            </a:r>
            <a:r>
              <a:rPr lang="en-GB" i="1" dirty="0"/>
              <a:t>Perkins [</a:t>
            </a:r>
            <a:r>
              <a:rPr lang="en-GB" dirty="0"/>
              <a:t>1946] attacks V and leaves in building – building then collapses due to earthquake?  Depends on whether such intervening event was reasonably foreseeable</a:t>
            </a:r>
          </a:p>
          <a:p>
            <a:pPr lvl="1"/>
            <a:r>
              <a:rPr lang="en-GB" b="1" dirty="0"/>
              <a:t>Intervening act of the Victim</a:t>
            </a:r>
            <a:r>
              <a:rPr lang="en-GB" dirty="0"/>
              <a:t>: </a:t>
            </a:r>
            <a:r>
              <a:rPr lang="en-GB" i="1" dirty="0" err="1"/>
              <a:t>Blaue</a:t>
            </a:r>
            <a:r>
              <a:rPr lang="en-GB" i="1" dirty="0"/>
              <a:t> </a:t>
            </a:r>
            <a:r>
              <a:rPr lang="en-GB" dirty="0"/>
              <a:t>[1975] refusal of blood transfusion, Wallace [2018] V took his own life after horrendous injuries from acid attack. D charge with  murder</a:t>
            </a:r>
          </a:p>
          <a:p>
            <a:pPr lvl="1"/>
            <a:r>
              <a:rPr lang="en-GB" b="1" dirty="0"/>
              <a:t>Intervening act of the Victim </a:t>
            </a:r>
            <a:r>
              <a:rPr lang="en-GB" dirty="0"/>
              <a:t>(escape cases) : </a:t>
            </a:r>
            <a:r>
              <a:rPr lang="en-GB" i="1" dirty="0"/>
              <a:t>Roberts </a:t>
            </a:r>
            <a:r>
              <a:rPr lang="en-GB" dirty="0"/>
              <a:t>(1972) V jumped from car to escape a sexual assault. D liable as V’s actions were reasonably foreseeable</a:t>
            </a:r>
          </a:p>
          <a:p>
            <a:pPr lvl="1"/>
            <a:r>
              <a:rPr lang="en-GB" b="1" dirty="0"/>
              <a:t>Intervening acts – heroin cases</a:t>
            </a:r>
            <a:r>
              <a:rPr lang="en-GB" dirty="0"/>
              <a:t>: </a:t>
            </a:r>
            <a:r>
              <a:rPr lang="en-GB" i="1" dirty="0"/>
              <a:t>Kennedy (No 2) </a:t>
            </a:r>
            <a:r>
              <a:rPr lang="en-GB" dirty="0"/>
              <a:t>[2007}  D handed over the syringe to V, but V injected it. Held that the free, voluntary and informed act of the V  broke the chain of causation. ( Note the difference in </a:t>
            </a:r>
            <a:r>
              <a:rPr lang="en-GB" i="1" dirty="0"/>
              <a:t>Cato</a:t>
            </a:r>
            <a:r>
              <a:rPr lang="en-GB" dirty="0"/>
              <a:t> [1976] was that the D injected the V with the heroin)</a:t>
            </a:r>
          </a:p>
          <a:p>
            <a:pPr lvl="1"/>
            <a:endParaRPr lang="en-GB" dirty="0"/>
          </a:p>
          <a:p>
            <a:pPr marL="0" indent="0">
              <a:buNone/>
            </a:pPr>
            <a:endParaRPr lang="en-GB" dirty="0"/>
          </a:p>
        </p:txBody>
      </p:sp>
    </p:spTree>
    <p:extLst>
      <p:ext uri="{BB962C8B-B14F-4D97-AF65-F5344CB8AC3E}">
        <p14:creationId xmlns:p14="http://schemas.microsoft.com/office/powerpoint/2010/main" val="1583202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0D148-8942-43E9-2078-75EB8FB8B51C}"/>
              </a:ext>
            </a:extLst>
          </p:cNvPr>
          <p:cNvSpPr>
            <a:spLocks noGrp="1"/>
          </p:cNvSpPr>
          <p:nvPr>
            <p:ph type="title"/>
          </p:nvPr>
        </p:nvSpPr>
        <p:spPr/>
        <p:txBody>
          <a:bodyPr/>
          <a:lstStyle/>
          <a:p>
            <a:r>
              <a:rPr lang="en-GB" dirty="0"/>
              <a:t>Causation continued…….</a:t>
            </a:r>
          </a:p>
        </p:txBody>
      </p:sp>
      <p:sp>
        <p:nvSpPr>
          <p:cNvPr id="3" name="Content Placeholder 2">
            <a:extLst>
              <a:ext uri="{FF2B5EF4-FFF2-40B4-BE49-F238E27FC236}">
                <a16:creationId xmlns:a16="http://schemas.microsoft.com/office/drawing/2014/main" id="{8483FF16-68CB-E989-CD49-EB7AA207341F}"/>
              </a:ext>
            </a:extLst>
          </p:cNvPr>
          <p:cNvSpPr>
            <a:spLocks noGrp="1"/>
          </p:cNvSpPr>
          <p:nvPr>
            <p:ph idx="1"/>
          </p:nvPr>
        </p:nvSpPr>
        <p:spPr>
          <a:xfrm>
            <a:off x="426893" y="1339377"/>
            <a:ext cx="9922717" cy="5294391"/>
          </a:xfrm>
        </p:spPr>
        <p:txBody>
          <a:bodyPr>
            <a:normAutofit/>
          </a:bodyPr>
          <a:lstStyle/>
          <a:p>
            <a:r>
              <a:rPr lang="en-GB" dirty="0"/>
              <a:t>Decision on whether tests for causation are met is a matter for the Magistrates or Jury to decide and jury not bound to follow expert opinion ( </a:t>
            </a:r>
            <a:r>
              <a:rPr lang="en-GB" i="1" dirty="0"/>
              <a:t>Clark and </a:t>
            </a:r>
            <a:r>
              <a:rPr lang="en-GB" i="1" dirty="0" err="1"/>
              <a:t>Morabir</a:t>
            </a:r>
            <a:r>
              <a:rPr lang="en-GB" i="1" dirty="0"/>
              <a:t> </a:t>
            </a:r>
            <a:r>
              <a:rPr lang="en-GB" dirty="0"/>
              <a:t>[2013]</a:t>
            </a:r>
          </a:p>
          <a:p>
            <a:r>
              <a:rPr lang="en-GB" dirty="0"/>
              <a:t>Note there may be additional ‘circumstances’ requirements for specific criminal offences </a:t>
            </a:r>
            <a:r>
              <a:rPr lang="en-GB" dirty="0" err="1"/>
              <a:t>e.g</a:t>
            </a:r>
            <a:r>
              <a:rPr lang="en-GB" dirty="0"/>
              <a:t> Murder – V must be a living human being at the time of the D’s conduct</a:t>
            </a:r>
          </a:p>
          <a:p>
            <a:r>
              <a:rPr lang="en-GB" dirty="0"/>
              <a:t>Actus Reus and </a:t>
            </a:r>
            <a:r>
              <a:rPr lang="en-GB" dirty="0" err="1"/>
              <a:t>Mens</a:t>
            </a:r>
            <a:r>
              <a:rPr lang="en-GB" dirty="0"/>
              <a:t> Rea must coincide but this requirement will be met if the events are deemed to be a ‘continuing act’ OR if ‘transaction principle’ applies</a:t>
            </a:r>
          </a:p>
          <a:p>
            <a:r>
              <a:rPr lang="en-GB" dirty="0"/>
              <a:t>Example: Fagan v Metropolitan Police Commissioner [1968] (D accidentally drove on to PC’s foot, but remained there after realising) MR after AR</a:t>
            </a:r>
          </a:p>
          <a:p>
            <a:r>
              <a:rPr lang="en-GB" dirty="0"/>
              <a:t>Example: Thabo </a:t>
            </a:r>
            <a:r>
              <a:rPr lang="en-GB" dirty="0" err="1"/>
              <a:t>Meil</a:t>
            </a:r>
            <a:r>
              <a:rPr lang="en-GB" dirty="0"/>
              <a:t> [1954] (Ds intended to kill and attacked the V – V not dead but Ds think he is – roll body down hill – V dies from exposure) MR before AR – all part of one TRANSACTION</a:t>
            </a:r>
          </a:p>
          <a:p>
            <a:r>
              <a:rPr lang="en-GB" dirty="0"/>
              <a:t>Example: Le Brun [1991] ( D knocked V to ground and then dropped V when dragging into house. The drop caused the fatal injury – held all part of one TRANSACTION)</a:t>
            </a:r>
          </a:p>
          <a:p>
            <a:endParaRPr lang="en-GB" dirty="0"/>
          </a:p>
        </p:txBody>
      </p:sp>
    </p:spTree>
    <p:extLst>
      <p:ext uri="{BB962C8B-B14F-4D97-AF65-F5344CB8AC3E}">
        <p14:creationId xmlns:p14="http://schemas.microsoft.com/office/powerpoint/2010/main" val="1139182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388C3B2-26DD-76BF-D830-0851498C4F23}"/>
              </a:ext>
            </a:extLst>
          </p:cNvPr>
          <p:cNvPicPr>
            <a:picLocks noChangeAspect="1"/>
          </p:cNvPicPr>
          <p:nvPr/>
        </p:nvPicPr>
        <p:blipFill>
          <a:blip r:embed="rId2"/>
          <a:stretch>
            <a:fillRect/>
          </a:stretch>
        </p:blipFill>
        <p:spPr>
          <a:xfrm>
            <a:off x="3874168" y="0"/>
            <a:ext cx="4443663" cy="6858000"/>
          </a:xfrm>
          <a:prstGeom prst="rect">
            <a:avLst/>
          </a:prstGeom>
        </p:spPr>
      </p:pic>
    </p:spTree>
    <p:extLst>
      <p:ext uri="{BB962C8B-B14F-4D97-AF65-F5344CB8AC3E}">
        <p14:creationId xmlns:p14="http://schemas.microsoft.com/office/powerpoint/2010/main" val="1779636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ctrTitle" idx="4294967295"/>
          </p:nvPr>
        </p:nvSpPr>
        <p:spPr>
          <a:xfrm>
            <a:off x="1524000" y="2348880"/>
            <a:ext cx="9144000" cy="1974850"/>
          </a:xfrm>
        </p:spPr>
        <p:txBody>
          <a:bodyPr/>
          <a:lstStyle/>
          <a:p>
            <a:pPr algn="ctr"/>
            <a:r>
              <a:rPr lang="en-GB" sz="9600" i="1" dirty="0" err="1"/>
              <a:t>Mens</a:t>
            </a:r>
            <a:r>
              <a:rPr lang="en-GB" sz="9600" i="1" dirty="0"/>
              <a:t> Rea</a:t>
            </a:r>
            <a:endParaRPr lang="en-US" sz="9600" i="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1524000" y="260648"/>
            <a:ext cx="9144000" cy="914400"/>
          </a:xfrm>
        </p:spPr>
        <p:txBody>
          <a:bodyPr/>
          <a:lstStyle/>
          <a:p>
            <a:pPr algn="ctr"/>
            <a:r>
              <a:rPr lang="en-GB" i="1" dirty="0" err="1"/>
              <a:t>Mens</a:t>
            </a:r>
            <a:r>
              <a:rPr lang="en-GB" i="1" dirty="0"/>
              <a:t> rea </a:t>
            </a:r>
            <a:r>
              <a:rPr lang="en-GB" dirty="0"/>
              <a:t>concepts</a:t>
            </a:r>
            <a:endParaRPr lang="en-US" dirty="0"/>
          </a:p>
        </p:txBody>
      </p:sp>
      <p:sp>
        <p:nvSpPr>
          <p:cNvPr id="2" name="TextBox 1"/>
          <p:cNvSpPr txBox="1"/>
          <p:nvPr/>
        </p:nvSpPr>
        <p:spPr>
          <a:xfrm>
            <a:off x="1524000" y="1336413"/>
            <a:ext cx="3063869" cy="584775"/>
          </a:xfrm>
          <a:prstGeom prst="rect">
            <a:avLst/>
          </a:prstGeom>
          <a:noFill/>
        </p:spPr>
        <p:txBody>
          <a:bodyPr wrap="square" rtlCol="0">
            <a:spAutoFit/>
          </a:bodyPr>
          <a:lstStyle/>
          <a:p>
            <a:r>
              <a:rPr lang="en-US" sz="3200" dirty="0"/>
              <a:t>Intention</a:t>
            </a:r>
          </a:p>
        </p:txBody>
      </p:sp>
      <p:sp>
        <p:nvSpPr>
          <p:cNvPr id="5" name="TextBox 4"/>
          <p:cNvSpPr txBox="1"/>
          <p:nvPr/>
        </p:nvSpPr>
        <p:spPr>
          <a:xfrm>
            <a:off x="6364438" y="1506493"/>
            <a:ext cx="2160240" cy="584775"/>
          </a:xfrm>
          <a:prstGeom prst="rect">
            <a:avLst/>
          </a:prstGeom>
          <a:noFill/>
        </p:spPr>
        <p:txBody>
          <a:bodyPr wrap="square" rtlCol="0">
            <a:spAutoFit/>
          </a:bodyPr>
          <a:lstStyle/>
          <a:p>
            <a:r>
              <a:rPr lang="en-US" sz="3200" dirty="0"/>
              <a:t>Knowledge</a:t>
            </a:r>
          </a:p>
        </p:txBody>
      </p:sp>
      <p:sp>
        <p:nvSpPr>
          <p:cNvPr id="6" name="TextBox 5"/>
          <p:cNvSpPr txBox="1"/>
          <p:nvPr/>
        </p:nvSpPr>
        <p:spPr>
          <a:xfrm>
            <a:off x="2661323" y="2377896"/>
            <a:ext cx="2664296" cy="584775"/>
          </a:xfrm>
          <a:prstGeom prst="rect">
            <a:avLst/>
          </a:prstGeom>
          <a:noFill/>
        </p:spPr>
        <p:txBody>
          <a:bodyPr wrap="square" rtlCol="0">
            <a:spAutoFit/>
          </a:bodyPr>
          <a:lstStyle/>
          <a:p>
            <a:r>
              <a:rPr lang="en-US" sz="3200" dirty="0"/>
              <a:t>Recklessness</a:t>
            </a:r>
          </a:p>
        </p:txBody>
      </p:sp>
      <p:sp>
        <p:nvSpPr>
          <p:cNvPr id="7" name="TextBox 6"/>
          <p:cNvSpPr txBox="1"/>
          <p:nvPr/>
        </p:nvSpPr>
        <p:spPr>
          <a:xfrm>
            <a:off x="6486747" y="2897412"/>
            <a:ext cx="2664296" cy="584775"/>
          </a:xfrm>
          <a:prstGeom prst="rect">
            <a:avLst/>
          </a:prstGeom>
          <a:noFill/>
        </p:spPr>
        <p:txBody>
          <a:bodyPr wrap="square" rtlCol="0">
            <a:spAutoFit/>
          </a:bodyPr>
          <a:lstStyle/>
          <a:p>
            <a:r>
              <a:rPr lang="en-US" sz="3200" dirty="0"/>
              <a:t>Belief</a:t>
            </a:r>
          </a:p>
        </p:txBody>
      </p:sp>
      <p:sp>
        <p:nvSpPr>
          <p:cNvPr id="8" name="TextBox 7"/>
          <p:cNvSpPr txBox="1"/>
          <p:nvPr/>
        </p:nvSpPr>
        <p:spPr>
          <a:xfrm>
            <a:off x="1471758" y="3730478"/>
            <a:ext cx="3168352" cy="584775"/>
          </a:xfrm>
          <a:prstGeom prst="rect">
            <a:avLst/>
          </a:prstGeom>
          <a:noFill/>
        </p:spPr>
        <p:txBody>
          <a:bodyPr wrap="square" rtlCol="0">
            <a:spAutoFit/>
          </a:bodyPr>
          <a:lstStyle/>
          <a:p>
            <a:r>
              <a:rPr lang="en-US" sz="3200" dirty="0"/>
              <a:t>Negligence</a:t>
            </a:r>
          </a:p>
        </p:txBody>
      </p:sp>
      <p:sp>
        <p:nvSpPr>
          <p:cNvPr id="9" name="TextBox 8"/>
          <p:cNvSpPr txBox="1"/>
          <p:nvPr/>
        </p:nvSpPr>
        <p:spPr>
          <a:xfrm>
            <a:off x="5154599" y="4531884"/>
            <a:ext cx="2664296" cy="1077218"/>
          </a:xfrm>
          <a:prstGeom prst="rect">
            <a:avLst/>
          </a:prstGeom>
          <a:noFill/>
        </p:spPr>
        <p:txBody>
          <a:bodyPr wrap="square" rtlCol="0">
            <a:spAutoFit/>
          </a:bodyPr>
          <a:lstStyle/>
          <a:p>
            <a:r>
              <a:rPr lang="en-US" sz="3200" dirty="0"/>
              <a:t>Strict liability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91858-CA08-9C7A-D205-5F33213BE261}"/>
              </a:ext>
            </a:extLst>
          </p:cNvPr>
          <p:cNvSpPr>
            <a:spLocks noGrp="1"/>
          </p:cNvSpPr>
          <p:nvPr>
            <p:ph type="title"/>
          </p:nvPr>
        </p:nvSpPr>
        <p:spPr>
          <a:xfrm>
            <a:off x="677334" y="609600"/>
            <a:ext cx="8596668" cy="695022"/>
          </a:xfrm>
        </p:spPr>
        <p:txBody>
          <a:bodyPr/>
          <a:lstStyle/>
          <a:p>
            <a:r>
              <a:rPr lang="en-GB" dirty="0"/>
              <a:t>Intention</a:t>
            </a:r>
          </a:p>
        </p:txBody>
      </p:sp>
      <p:sp>
        <p:nvSpPr>
          <p:cNvPr id="3" name="Content Placeholder 2">
            <a:extLst>
              <a:ext uri="{FF2B5EF4-FFF2-40B4-BE49-F238E27FC236}">
                <a16:creationId xmlns:a16="http://schemas.microsoft.com/office/drawing/2014/main" id="{94A85663-C035-CECF-7BAB-F4A8C303D433}"/>
              </a:ext>
            </a:extLst>
          </p:cNvPr>
          <p:cNvSpPr>
            <a:spLocks noGrp="1"/>
          </p:cNvSpPr>
          <p:nvPr>
            <p:ph idx="1"/>
          </p:nvPr>
        </p:nvSpPr>
        <p:spPr>
          <a:xfrm>
            <a:off x="514256" y="1426739"/>
            <a:ext cx="9369418" cy="4729444"/>
          </a:xfrm>
        </p:spPr>
        <p:txBody>
          <a:bodyPr>
            <a:normAutofit/>
          </a:bodyPr>
          <a:lstStyle/>
          <a:p>
            <a:r>
              <a:rPr lang="en-GB" dirty="0"/>
              <a:t>No legal definition of Intention but intention is not the same as ‘motive’ (although see the flawed decision in </a:t>
            </a:r>
            <a:r>
              <a:rPr lang="en-GB" i="1" dirty="0" err="1"/>
              <a:t>Steane</a:t>
            </a:r>
            <a:r>
              <a:rPr lang="en-GB" dirty="0"/>
              <a:t> [1947]</a:t>
            </a:r>
          </a:p>
          <a:p>
            <a:r>
              <a:rPr lang="en-GB" dirty="0"/>
              <a:t>Motive may be one element in certain offences (e.g. hate crimes) and may be relevant to sentencing</a:t>
            </a:r>
          </a:p>
          <a:p>
            <a:r>
              <a:rPr lang="en-GB" dirty="0"/>
              <a:t>Two types of intention: Direct Intent and Indirect/Oblique Intent</a:t>
            </a:r>
          </a:p>
          <a:p>
            <a:pPr>
              <a:lnSpc>
                <a:spcPct val="110000"/>
              </a:lnSpc>
              <a:spcBef>
                <a:spcPct val="40000"/>
              </a:spcBef>
              <a:spcAft>
                <a:spcPct val="20000"/>
              </a:spcAft>
            </a:pPr>
            <a:r>
              <a:rPr lang="en-GB" sz="1800" dirty="0"/>
              <a:t>Your direct intention is your aim/purpose</a:t>
            </a:r>
          </a:p>
          <a:p>
            <a:pPr>
              <a:lnSpc>
                <a:spcPct val="110000"/>
              </a:lnSpc>
              <a:spcBef>
                <a:spcPct val="40000"/>
              </a:spcBef>
              <a:spcAft>
                <a:spcPct val="20000"/>
              </a:spcAft>
            </a:pPr>
            <a:r>
              <a:rPr lang="en-GB" sz="1800" dirty="0"/>
              <a:t>Duff’s “test of failure” is a good way to test of Direct Intent </a:t>
            </a:r>
          </a:p>
          <a:p>
            <a:pPr>
              <a:lnSpc>
                <a:spcPct val="110000"/>
              </a:lnSpc>
              <a:spcBef>
                <a:spcPct val="40000"/>
              </a:spcBef>
              <a:spcAft>
                <a:spcPct val="20000"/>
              </a:spcAft>
            </a:pPr>
            <a:r>
              <a:rPr lang="en-GB" dirty="0"/>
              <a:t>For example, X throws a stone.  If X would consider it a ‘failure’ if it didn’t hit Y then there is evidence that X has direct intention to hit Y</a:t>
            </a:r>
          </a:p>
          <a:p>
            <a:pPr>
              <a:lnSpc>
                <a:spcPct val="110000"/>
              </a:lnSpc>
              <a:spcBef>
                <a:spcPct val="40000"/>
              </a:spcBef>
              <a:spcAft>
                <a:spcPct val="20000"/>
              </a:spcAft>
            </a:pPr>
            <a:r>
              <a:rPr lang="en-GB" dirty="0"/>
              <a:t>Here the probability of success is not relevant </a:t>
            </a:r>
            <a:r>
              <a:rPr lang="en-GB" dirty="0" err="1"/>
              <a:t>i.e</a:t>
            </a:r>
            <a:r>
              <a:rPr lang="en-GB" dirty="0"/>
              <a:t> whether X is a brilliant shot or a really poor shot is not relevant to whether there is direct intent.</a:t>
            </a:r>
          </a:p>
          <a:p>
            <a:pPr>
              <a:lnSpc>
                <a:spcPct val="110000"/>
              </a:lnSpc>
              <a:spcBef>
                <a:spcPct val="40000"/>
              </a:spcBef>
              <a:spcAft>
                <a:spcPct val="20000"/>
              </a:spcAft>
            </a:pPr>
            <a:endParaRPr lang="en-GB" sz="1800" dirty="0"/>
          </a:p>
          <a:p>
            <a:pPr>
              <a:lnSpc>
                <a:spcPct val="110000"/>
              </a:lnSpc>
              <a:spcBef>
                <a:spcPct val="40000"/>
              </a:spcBef>
              <a:spcAft>
                <a:spcPct val="20000"/>
              </a:spcAft>
            </a:pPr>
            <a:endParaRPr lang="en-GB" sz="1800" dirty="0"/>
          </a:p>
          <a:p>
            <a:endParaRPr lang="en-GB" dirty="0"/>
          </a:p>
        </p:txBody>
      </p:sp>
      <p:pic>
        <p:nvPicPr>
          <p:cNvPr id="4" name="Picture 4" descr="MCj03248040000[1]">
            <a:extLst>
              <a:ext uri="{FF2B5EF4-FFF2-40B4-BE49-F238E27FC236}">
                <a16:creationId xmlns:a16="http://schemas.microsoft.com/office/drawing/2014/main" id="{5219CC1D-68EE-24FA-8336-8F1D3303DA97}"/>
              </a:ext>
            </a:extLst>
          </p:cNvPr>
          <p:cNvPicPr>
            <a:picLocks noChangeAspect="1" noChangeArrowheads="1"/>
          </p:cNvPicPr>
          <p:nvPr/>
        </p:nvPicPr>
        <p:blipFill>
          <a:blip r:embed="rId2" cstate="print"/>
          <a:srcRect/>
          <a:stretch>
            <a:fillRect/>
          </a:stretch>
        </p:blipFill>
        <p:spPr bwMode="auto">
          <a:xfrm>
            <a:off x="9582999" y="1188979"/>
            <a:ext cx="1176441" cy="1180550"/>
          </a:xfrm>
          <a:prstGeom prst="rect">
            <a:avLst/>
          </a:prstGeom>
          <a:noFill/>
        </p:spPr>
      </p:pic>
    </p:spTree>
    <p:extLst>
      <p:ext uri="{BB962C8B-B14F-4D97-AF65-F5344CB8AC3E}">
        <p14:creationId xmlns:p14="http://schemas.microsoft.com/office/powerpoint/2010/main" val="3016711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539710" y="404664"/>
            <a:ext cx="9144000" cy="914400"/>
          </a:xfrm>
        </p:spPr>
        <p:txBody>
          <a:bodyPr/>
          <a:lstStyle/>
          <a:p>
            <a:pPr algn="ctr"/>
            <a:r>
              <a:rPr lang="en-GB" sz="4800" dirty="0"/>
              <a:t>Oblique/Indirect intention</a:t>
            </a:r>
            <a:endParaRPr lang="en-US" sz="4800" dirty="0"/>
          </a:p>
        </p:txBody>
      </p:sp>
      <p:sp>
        <p:nvSpPr>
          <p:cNvPr id="44035" name="Rectangle 3"/>
          <p:cNvSpPr>
            <a:spLocks noGrp="1" noChangeArrowheads="1"/>
          </p:cNvSpPr>
          <p:nvPr>
            <p:ph idx="4294967295"/>
          </p:nvPr>
        </p:nvSpPr>
        <p:spPr>
          <a:xfrm>
            <a:off x="476082" y="1319064"/>
            <a:ext cx="9896825" cy="4896544"/>
          </a:xfrm>
        </p:spPr>
        <p:txBody>
          <a:bodyPr>
            <a:normAutofit fontScale="85000" lnSpcReduction="20000"/>
          </a:bodyPr>
          <a:lstStyle/>
          <a:p>
            <a:pPr>
              <a:spcBef>
                <a:spcPct val="40000"/>
              </a:spcBef>
              <a:spcAft>
                <a:spcPct val="20000"/>
              </a:spcAft>
            </a:pPr>
            <a:r>
              <a:rPr lang="en-GB" sz="2600" dirty="0"/>
              <a:t>Results that are not desired, but which are  foreseen as virtually certain, are obliquely intended</a:t>
            </a:r>
          </a:p>
          <a:p>
            <a:pPr>
              <a:lnSpc>
                <a:spcPct val="120000"/>
              </a:lnSpc>
              <a:spcBef>
                <a:spcPct val="40000"/>
              </a:spcBef>
              <a:spcAft>
                <a:spcPct val="20000"/>
              </a:spcAft>
            </a:pPr>
            <a:r>
              <a:rPr lang="en-GB" sz="2800" dirty="0"/>
              <a:t>To test for oblique intention, we use the </a:t>
            </a:r>
            <a:r>
              <a:rPr lang="en-GB" sz="2800" i="1" dirty="0" err="1"/>
              <a:t>Woollin</a:t>
            </a:r>
            <a:r>
              <a:rPr lang="en-GB" sz="2800" i="1" dirty="0"/>
              <a:t> [1998] </a:t>
            </a:r>
            <a:r>
              <a:rPr lang="en-GB" sz="2800" dirty="0"/>
              <a:t>direction:</a:t>
            </a:r>
          </a:p>
          <a:p>
            <a:pPr marL="410400" indent="0">
              <a:lnSpc>
                <a:spcPct val="120000"/>
              </a:lnSpc>
              <a:spcBef>
                <a:spcPct val="40000"/>
              </a:spcBef>
              <a:spcAft>
                <a:spcPct val="20000"/>
              </a:spcAft>
              <a:buNone/>
            </a:pPr>
            <a:r>
              <a:rPr lang="en-GB" sz="2800" dirty="0"/>
              <a:t>“The jury should be directed that they are not entitled to find the necessary intention, unless they feel sure that death or serious bodily harm was a virtual certainty (barring some unforeseen intervention) as a result of the defendant’s actions and that the defendant appreciated that such was the case”</a:t>
            </a:r>
          </a:p>
          <a:p>
            <a:pPr marL="410400" indent="0">
              <a:lnSpc>
                <a:spcPct val="120000"/>
              </a:lnSpc>
              <a:spcBef>
                <a:spcPct val="40000"/>
              </a:spcBef>
              <a:spcAft>
                <a:spcPct val="20000"/>
              </a:spcAft>
              <a:buNone/>
            </a:pPr>
            <a:r>
              <a:rPr lang="en-GB" sz="2800" dirty="0"/>
              <a:t>(</a:t>
            </a:r>
            <a:r>
              <a:rPr lang="en-GB" sz="2600" dirty="0">
                <a:solidFill>
                  <a:srgbClr val="00B050"/>
                </a:solidFill>
              </a:rPr>
              <a:t>NOTE: The charge in </a:t>
            </a:r>
            <a:r>
              <a:rPr lang="en-GB" sz="2600" dirty="0" err="1">
                <a:solidFill>
                  <a:srgbClr val="00B050"/>
                </a:solidFill>
              </a:rPr>
              <a:t>Woollin</a:t>
            </a:r>
            <a:r>
              <a:rPr lang="en-GB" sz="2600" dirty="0">
                <a:solidFill>
                  <a:srgbClr val="00B050"/>
                </a:solidFill>
              </a:rPr>
              <a:t> was murder but the intention test is applicable to all offences where intention needs to be established and there is insufficient evidence of direct intention</a:t>
            </a:r>
            <a:r>
              <a:rPr lang="en-GB" sz="2800" dirty="0"/>
              <a:t>)</a:t>
            </a:r>
            <a:endParaRPr lang="en-US" sz="2800" dirty="0"/>
          </a:p>
          <a:p>
            <a:pPr>
              <a:spcBef>
                <a:spcPct val="40000"/>
              </a:spcBef>
              <a:spcAft>
                <a:spcPct val="20000"/>
              </a:spcAft>
            </a:pPr>
            <a:endParaRPr lang="en-GB" sz="2600" dirty="0"/>
          </a:p>
          <a:p>
            <a:pPr>
              <a:lnSpc>
                <a:spcPct val="120000"/>
              </a:lnSpc>
              <a:spcBef>
                <a:spcPct val="40000"/>
              </a:spcBef>
              <a:spcAft>
                <a:spcPct val="20000"/>
              </a:spcAft>
            </a:pPr>
            <a:endParaRPr lang="en-GB" dirty="0"/>
          </a:p>
        </p:txBody>
      </p:sp>
    </p:spTree>
    <p:extLst>
      <p:ext uri="{BB962C8B-B14F-4D97-AF65-F5344CB8AC3E}">
        <p14:creationId xmlns:p14="http://schemas.microsoft.com/office/powerpoint/2010/main" val="614404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Effect transition="in" filter="fade">
                                      <p:cBhvr>
                                        <p:cTn id="7" dur="500"/>
                                        <p:tgtEl>
                                          <p:spTgt spid="440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4035">
                                            <p:txEl>
                                              <p:pRg st="1" end="1"/>
                                            </p:txEl>
                                          </p:spTgt>
                                        </p:tgtEl>
                                        <p:attrNameLst>
                                          <p:attrName>style.visibility</p:attrName>
                                        </p:attrNameLst>
                                      </p:cBhvr>
                                      <p:to>
                                        <p:strVal val="visible"/>
                                      </p:to>
                                    </p:set>
                                    <p:animEffect transition="in" filter="fade">
                                      <p:cBhvr>
                                        <p:cTn id="12" dur="500"/>
                                        <p:tgtEl>
                                          <p:spTgt spid="440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4035">
                                            <p:txEl>
                                              <p:pRg st="2" end="2"/>
                                            </p:txEl>
                                          </p:spTgt>
                                        </p:tgtEl>
                                        <p:attrNameLst>
                                          <p:attrName>style.visibility</p:attrName>
                                        </p:attrNameLst>
                                      </p:cBhvr>
                                      <p:to>
                                        <p:strVal val="visible"/>
                                      </p:to>
                                    </p:set>
                                    <p:animEffect transition="in" filter="fade">
                                      <p:cBhvr>
                                        <p:cTn id="17" dur="500"/>
                                        <p:tgtEl>
                                          <p:spTgt spid="4403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4035">
                                            <p:txEl>
                                              <p:pRg st="3" end="3"/>
                                            </p:txEl>
                                          </p:spTgt>
                                        </p:tgtEl>
                                        <p:attrNameLst>
                                          <p:attrName>style.visibility</p:attrName>
                                        </p:attrNameLst>
                                      </p:cBhvr>
                                      <p:to>
                                        <p:strVal val="visible"/>
                                      </p:to>
                                    </p:set>
                                    <p:animEffect transition="in" filter="fade">
                                      <p:cBhvr>
                                        <p:cTn id="22" dur="500"/>
                                        <p:tgtEl>
                                          <p:spTgt spid="440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076C9-793C-1788-28A5-02E5EB24B43B}"/>
              </a:ext>
            </a:extLst>
          </p:cNvPr>
          <p:cNvSpPr>
            <a:spLocks noGrp="1"/>
          </p:cNvSpPr>
          <p:nvPr>
            <p:ph type="title"/>
          </p:nvPr>
        </p:nvSpPr>
        <p:spPr/>
        <p:txBody>
          <a:bodyPr/>
          <a:lstStyle/>
          <a:p>
            <a:r>
              <a:rPr lang="en-GB" dirty="0" err="1"/>
              <a:t>Woollin</a:t>
            </a:r>
            <a:r>
              <a:rPr lang="en-GB" dirty="0"/>
              <a:t> – 3 limbs</a:t>
            </a:r>
          </a:p>
        </p:txBody>
      </p:sp>
      <p:sp>
        <p:nvSpPr>
          <p:cNvPr id="3" name="Content Placeholder 2">
            <a:extLst>
              <a:ext uri="{FF2B5EF4-FFF2-40B4-BE49-F238E27FC236}">
                <a16:creationId xmlns:a16="http://schemas.microsoft.com/office/drawing/2014/main" id="{2F5ECA70-ECB7-60BA-7003-CCA3229486F1}"/>
              </a:ext>
            </a:extLst>
          </p:cNvPr>
          <p:cNvSpPr>
            <a:spLocks noGrp="1"/>
          </p:cNvSpPr>
          <p:nvPr>
            <p:ph idx="1"/>
          </p:nvPr>
        </p:nvSpPr>
        <p:spPr>
          <a:xfrm>
            <a:off x="572497" y="1488613"/>
            <a:ext cx="9509199" cy="4859769"/>
          </a:xfrm>
        </p:spPr>
        <p:txBody>
          <a:bodyPr>
            <a:normAutofit/>
          </a:bodyPr>
          <a:lstStyle/>
          <a:p>
            <a:pPr>
              <a:buFont typeface="+mj-lt"/>
              <a:buAutoNum type="arabicPeriod"/>
            </a:pPr>
            <a:r>
              <a:rPr lang="en-GB" sz="2400" dirty="0"/>
              <a:t>Was death or serious harm virtually certain to result from the D’s conduct?</a:t>
            </a:r>
          </a:p>
          <a:p>
            <a:pPr lvl="1"/>
            <a:r>
              <a:rPr lang="en-GB" sz="2400" dirty="0"/>
              <a:t>Objective limb – would a reasonable person have considered the result as virtually certain</a:t>
            </a:r>
          </a:p>
          <a:p>
            <a:pPr>
              <a:buFont typeface="+mj-lt"/>
              <a:buAutoNum type="arabicPeriod"/>
            </a:pPr>
            <a:r>
              <a:rPr lang="en-GB" sz="2400" dirty="0"/>
              <a:t>Did the D appreciate that death or serious harm was virtually certain to result from the D’s conduct?</a:t>
            </a:r>
          </a:p>
          <a:p>
            <a:pPr lvl="1"/>
            <a:r>
              <a:rPr lang="en-GB" sz="2400" dirty="0"/>
              <a:t>Subjective limb – consider whether the D themselves did actually appreciate the result as virtually certain.</a:t>
            </a:r>
          </a:p>
          <a:p>
            <a:pPr>
              <a:buFont typeface="+mj-lt"/>
              <a:buAutoNum type="arabicPeriod"/>
            </a:pPr>
            <a:r>
              <a:rPr lang="en-GB" sz="2400" dirty="0"/>
              <a:t>If both questions answered affirmatively then jury are entitled to find ‘intention’ ( note ‘entitled’ not ‘must find’)</a:t>
            </a:r>
          </a:p>
          <a:p>
            <a:pPr lvl="1"/>
            <a:r>
              <a:rPr lang="en-GB" sz="2200" dirty="0"/>
              <a:t>Discretionary element (see </a:t>
            </a:r>
            <a:r>
              <a:rPr lang="en-GB" sz="2200" i="1" dirty="0"/>
              <a:t>Mathews and Alleyne </a:t>
            </a:r>
            <a:r>
              <a:rPr lang="en-GB" sz="2200" dirty="0"/>
              <a:t>[2003]</a:t>
            </a:r>
          </a:p>
          <a:p>
            <a:endParaRPr lang="en-GB" dirty="0"/>
          </a:p>
        </p:txBody>
      </p:sp>
    </p:spTree>
    <p:extLst>
      <p:ext uri="{BB962C8B-B14F-4D97-AF65-F5344CB8AC3E}">
        <p14:creationId xmlns:p14="http://schemas.microsoft.com/office/powerpoint/2010/main" val="31140807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descr="Burning building baby 1"/>
          <p:cNvPicPr>
            <a:picLocks noChangeAspect="1" noChangeArrowheads="1"/>
          </p:cNvPicPr>
          <p:nvPr/>
        </p:nvPicPr>
        <p:blipFill>
          <a:blip r:embed="rId3" cstate="print"/>
          <a:srcRect/>
          <a:stretch>
            <a:fillRect/>
          </a:stretch>
        </p:blipFill>
        <p:spPr bwMode="auto">
          <a:xfrm>
            <a:off x="1812925" y="247651"/>
            <a:ext cx="3995738" cy="2676525"/>
          </a:xfrm>
          <a:prstGeom prst="rect">
            <a:avLst/>
          </a:prstGeom>
          <a:noFill/>
        </p:spPr>
      </p:pic>
      <p:pic>
        <p:nvPicPr>
          <p:cNvPr id="74755" name="Picture 3" descr="Burning building baby 5"/>
          <p:cNvPicPr>
            <a:picLocks noChangeAspect="1" noChangeArrowheads="1"/>
          </p:cNvPicPr>
          <p:nvPr/>
        </p:nvPicPr>
        <p:blipFill>
          <a:blip r:embed="rId4" cstate="print"/>
          <a:srcRect/>
          <a:stretch>
            <a:fillRect/>
          </a:stretch>
        </p:blipFill>
        <p:spPr bwMode="auto">
          <a:xfrm>
            <a:off x="2135189" y="3300413"/>
            <a:ext cx="3240087" cy="3224212"/>
          </a:xfrm>
          <a:prstGeom prst="rect">
            <a:avLst/>
          </a:prstGeom>
          <a:noFill/>
        </p:spPr>
      </p:pic>
      <p:pic>
        <p:nvPicPr>
          <p:cNvPr id="74756" name="Picture 4" descr="Burning building baby 3"/>
          <p:cNvPicPr>
            <a:picLocks noChangeAspect="1" noChangeArrowheads="1"/>
          </p:cNvPicPr>
          <p:nvPr/>
        </p:nvPicPr>
        <p:blipFill>
          <a:blip r:embed="rId5" cstate="print"/>
          <a:srcRect/>
          <a:stretch>
            <a:fillRect/>
          </a:stretch>
        </p:blipFill>
        <p:spPr bwMode="auto">
          <a:xfrm>
            <a:off x="6167438" y="3644901"/>
            <a:ext cx="4233862" cy="2779713"/>
          </a:xfrm>
          <a:prstGeom prst="rect">
            <a:avLst/>
          </a:prstGeom>
          <a:noFill/>
        </p:spPr>
      </p:pic>
      <p:pic>
        <p:nvPicPr>
          <p:cNvPr id="74757" name="Picture 5" descr="Burning building baby 2"/>
          <p:cNvPicPr>
            <a:picLocks noChangeAspect="1" noChangeArrowheads="1"/>
          </p:cNvPicPr>
          <p:nvPr/>
        </p:nvPicPr>
        <p:blipFill>
          <a:blip r:embed="rId6" cstate="print"/>
          <a:srcRect/>
          <a:stretch>
            <a:fillRect/>
          </a:stretch>
        </p:blipFill>
        <p:spPr bwMode="auto">
          <a:xfrm>
            <a:off x="6959601" y="260351"/>
            <a:ext cx="3313113" cy="2892425"/>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1468E-A14F-2A16-D3CF-6C94C2AC7FEF}"/>
              </a:ext>
            </a:extLst>
          </p:cNvPr>
          <p:cNvSpPr>
            <a:spLocks noGrp="1"/>
          </p:cNvSpPr>
          <p:nvPr>
            <p:ph type="title"/>
          </p:nvPr>
        </p:nvSpPr>
        <p:spPr/>
        <p:txBody>
          <a:bodyPr/>
          <a:lstStyle/>
          <a:p>
            <a:r>
              <a:rPr lang="en-GB" dirty="0"/>
              <a:t>Reform?</a:t>
            </a:r>
          </a:p>
        </p:txBody>
      </p:sp>
      <p:sp>
        <p:nvSpPr>
          <p:cNvPr id="3" name="Content Placeholder 2">
            <a:extLst>
              <a:ext uri="{FF2B5EF4-FFF2-40B4-BE49-F238E27FC236}">
                <a16:creationId xmlns:a16="http://schemas.microsoft.com/office/drawing/2014/main" id="{78ED9847-3C85-D786-AA3C-3CF2C2FA6818}"/>
              </a:ext>
            </a:extLst>
          </p:cNvPr>
          <p:cNvSpPr>
            <a:spLocks noGrp="1"/>
          </p:cNvSpPr>
          <p:nvPr>
            <p:ph idx="1"/>
          </p:nvPr>
        </p:nvSpPr>
        <p:spPr>
          <a:xfrm>
            <a:off x="630739" y="1270000"/>
            <a:ext cx="9445133" cy="4787172"/>
          </a:xfrm>
        </p:spPr>
        <p:txBody>
          <a:bodyPr>
            <a:normAutofit/>
          </a:bodyPr>
          <a:lstStyle/>
          <a:p>
            <a:r>
              <a:rPr lang="en-GB" sz="2400" b="1" dirty="0"/>
              <a:t>Murder, Manslaughter and Infanticide (Law Comm No 304, 2006)</a:t>
            </a:r>
          </a:p>
          <a:p>
            <a:r>
              <a:rPr lang="en-GB" sz="2400" b="1" u="sng" dirty="0">
                <a:solidFill>
                  <a:srgbClr val="FF0000"/>
                </a:solidFill>
              </a:rPr>
              <a:t>Proposed</a:t>
            </a:r>
            <a:r>
              <a:rPr lang="en-GB" sz="2400" dirty="0"/>
              <a:t> definition of Intention</a:t>
            </a:r>
          </a:p>
          <a:p>
            <a:pPr lvl="1"/>
            <a:r>
              <a:rPr lang="en-GB" sz="2400" dirty="0"/>
              <a:t>A person should be taken to intend a result if he or she acts in order to bring it about: and</a:t>
            </a:r>
          </a:p>
          <a:p>
            <a:pPr lvl="1"/>
            <a:r>
              <a:rPr lang="en-GB" sz="2400" dirty="0"/>
              <a:t>In cases where the judge believes that justice may not be done unless an expanded understanding of intention is given , the jury should be directed as follows: an intention to bring about a result may be found if it is shown that the defendant thought that the result was a virtually certain consequence of his or her action.</a:t>
            </a:r>
          </a:p>
          <a:p>
            <a:pPr marL="457200" lvl="1" indent="0">
              <a:buNone/>
            </a:pPr>
            <a:endParaRPr lang="en-GB" dirty="0"/>
          </a:p>
        </p:txBody>
      </p:sp>
    </p:spTree>
    <p:extLst>
      <p:ext uri="{BB962C8B-B14F-4D97-AF65-F5344CB8AC3E}">
        <p14:creationId xmlns:p14="http://schemas.microsoft.com/office/powerpoint/2010/main" val="23315096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D4DDE-B591-E819-33A6-0BBC58F9EFE1}"/>
              </a:ext>
            </a:extLst>
          </p:cNvPr>
          <p:cNvSpPr>
            <a:spLocks noGrp="1"/>
          </p:cNvSpPr>
          <p:nvPr>
            <p:ph type="title"/>
          </p:nvPr>
        </p:nvSpPr>
        <p:spPr>
          <a:xfrm>
            <a:off x="370836" y="170094"/>
            <a:ext cx="8596668" cy="805682"/>
          </a:xfrm>
        </p:spPr>
        <p:txBody>
          <a:bodyPr/>
          <a:lstStyle/>
          <a:p>
            <a:r>
              <a:rPr lang="en-GB" dirty="0"/>
              <a:t>Consider:</a:t>
            </a:r>
          </a:p>
        </p:txBody>
      </p:sp>
      <p:sp>
        <p:nvSpPr>
          <p:cNvPr id="3" name="Content Placeholder 2">
            <a:extLst>
              <a:ext uri="{FF2B5EF4-FFF2-40B4-BE49-F238E27FC236}">
                <a16:creationId xmlns:a16="http://schemas.microsoft.com/office/drawing/2014/main" id="{6D2A886C-CCE1-452A-CAF5-C3803769A574}"/>
              </a:ext>
            </a:extLst>
          </p:cNvPr>
          <p:cNvSpPr>
            <a:spLocks noGrp="1"/>
          </p:cNvSpPr>
          <p:nvPr>
            <p:ph sz="half" idx="1"/>
          </p:nvPr>
        </p:nvSpPr>
        <p:spPr>
          <a:xfrm>
            <a:off x="341404" y="902751"/>
            <a:ext cx="4184035" cy="4671011"/>
          </a:xfrm>
          <a:ln w="25400">
            <a:solidFill>
              <a:schemeClr val="accent1"/>
            </a:solidFill>
          </a:ln>
        </p:spPr>
        <p:txBody>
          <a:bodyPr>
            <a:normAutofit/>
          </a:bodyPr>
          <a:lstStyle/>
          <a:p>
            <a:pPr marL="0" indent="0">
              <a:buNone/>
            </a:pPr>
            <a:r>
              <a:rPr lang="en-GB" sz="2400" dirty="0"/>
              <a:t>B owns a cargo plane. He is in desperate need of money. He decides to put a bomb on board </a:t>
            </a:r>
            <a:r>
              <a:rPr lang="en-GB" sz="2400"/>
              <a:t>the plane </a:t>
            </a:r>
            <a:r>
              <a:rPr lang="en-GB" sz="2400" dirty="0"/>
              <a:t>and sets the bomb to explode when the plane is halfway across the Atlantic. His plan is to claim the insurance money. He desperately hopes that, by some miracle, the pilot will survive. </a:t>
            </a:r>
            <a:endParaRPr lang="en-US" sz="2400" dirty="0"/>
          </a:p>
          <a:p>
            <a:pPr marL="0" indent="0">
              <a:buNone/>
            </a:pPr>
            <a:endParaRPr lang="en-GB" dirty="0"/>
          </a:p>
        </p:txBody>
      </p:sp>
      <p:sp>
        <p:nvSpPr>
          <p:cNvPr id="4" name="Content Placeholder 3">
            <a:extLst>
              <a:ext uri="{FF2B5EF4-FFF2-40B4-BE49-F238E27FC236}">
                <a16:creationId xmlns:a16="http://schemas.microsoft.com/office/drawing/2014/main" id="{DD501374-D53B-1E53-97A5-190C9022DB0F}"/>
              </a:ext>
            </a:extLst>
          </p:cNvPr>
          <p:cNvSpPr>
            <a:spLocks noGrp="1"/>
          </p:cNvSpPr>
          <p:nvPr>
            <p:ph sz="half" idx="2"/>
          </p:nvPr>
        </p:nvSpPr>
        <p:spPr>
          <a:xfrm>
            <a:off x="4846158" y="265531"/>
            <a:ext cx="5340374" cy="5121858"/>
          </a:xfrm>
          <a:ln w="25400">
            <a:solidFill>
              <a:schemeClr val="accent1"/>
            </a:solidFill>
          </a:ln>
        </p:spPr>
        <p:txBody>
          <a:bodyPr>
            <a:noAutofit/>
          </a:bodyPr>
          <a:lstStyle/>
          <a:p>
            <a:pPr marL="0" indent="0">
              <a:buNone/>
            </a:pPr>
            <a:r>
              <a:rPr lang="en-GB" sz="2400" dirty="0"/>
              <a:t>D is in the process of stealing V’s car. V leaps onto the car bonnet to deter D from driving off. D accelerates to 30 miles per hour and continues at that speed. Eventually V’s grip loosens and V falls off the car. The fall kills V. D claims he did not intend to kill V or to cause V serious injury but was simply determined to escape come what may. D thought that there was a 50/50 chance that V would be slip off uninjured</a:t>
            </a:r>
          </a:p>
        </p:txBody>
      </p:sp>
      <p:pic>
        <p:nvPicPr>
          <p:cNvPr id="5" name="Picture 3" descr="MCj03886780000[1]">
            <a:extLst>
              <a:ext uri="{FF2B5EF4-FFF2-40B4-BE49-F238E27FC236}">
                <a16:creationId xmlns:a16="http://schemas.microsoft.com/office/drawing/2014/main" id="{6FB9B3CC-756A-F30E-2468-0043DD86533C}"/>
              </a:ext>
            </a:extLst>
          </p:cNvPr>
          <p:cNvPicPr>
            <a:picLocks noChangeAspect="1" noChangeArrowheads="1"/>
          </p:cNvPicPr>
          <p:nvPr/>
        </p:nvPicPr>
        <p:blipFill>
          <a:blip r:embed="rId2" cstate="print"/>
          <a:srcRect/>
          <a:stretch>
            <a:fillRect/>
          </a:stretch>
        </p:blipFill>
        <p:spPr bwMode="auto">
          <a:xfrm>
            <a:off x="832859" y="5705997"/>
            <a:ext cx="2023833" cy="981909"/>
          </a:xfrm>
          <a:prstGeom prst="rect">
            <a:avLst/>
          </a:prstGeom>
          <a:noFill/>
        </p:spPr>
      </p:pic>
      <p:pic>
        <p:nvPicPr>
          <p:cNvPr id="8" name="Picture 7" descr="A person sitting on the hood of a car&#10;&#10;Description automatically generated">
            <a:extLst>
              <a:ext uri="{FF2B5EF4-FFF2-40B4-BE49-F238E27FC236}">
                <a16:creationId xmlns:a16="http://schemas.microsoft.com/office/drawing/2014/main" id="{934C1203-DFCD-EBBF-72BB-F22B3BE477D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61840" y="4538459"/>
            <a:ext cx="2476685" cy="1658494"/>
          </a:xfrm>
          <a:prstGeom prst="rect">
            <a:avLst/>
          </a:prstGeom>
        </p:spPr>
      </p:pic>
    </p:spTree>
    <p:extLst>
      <p:ext uri="{BB962C8B-B14F-4D97-AF65-F5344CB8AC3E}">
        <p14:creationId xmlns:p14="http://schemas.microsoft.com/office/powerpoint/2010/main" val="8550982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ctrTitle" idx="4294967295"/>
          </p:nvPr>
        </p:nvSpPr>
        <p:spPr>
          <a:xfrm>
            <a:off x="1524000" y="2276872"/>
            <a:ext cx="9144000" cy="1974850"/>
          </a:xfrm>
        </p:spPr>
        <p:txBody>
          <a:bodyPr/>
          <a:lstStyle/>
          <a:p>
            <a:pPr algn="ctr"/>
            <a:r>
              <a:rPr lang="en-GB" sz="7200" dirty="0"/>
              <a:t>Recklessness</a:t>
            </a:r>
            <a:endParaRPr lang="en-US" sz="7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E91EECF-EA65-B130-4929-2C6DF389A10E}"/>
              </a:ext>
            </a:extLst>
          </p:cNvPr>
          <p:cNvSpPr>
            <a:spLocks noGrp="1"/>
          </p:cNvSpPr>
          <p:nvPr>
            <p:ph type="title"/>
          </p:nvPr>
        </p:nvSpPr>
        <p:spPr>
          <a:xfrm>
            <a:off x="643467" y="816638"/>
            <a:ext cx="3367359" cy="5224724"/>
          </a:xfrm>
        </p:spPr>
        <p:txBody>
          <a:bodyPr anchor="ctr">
            <a:normAutofit/>
          </a:bodyPr>
          <a:lstStyle/>
          <a:p>
            <a:r>
              <a:rPr lang="en-GB" dirty="0"/>
              <a:t>Subjective Recklessness</a:t>
            </a:r>
          </a:p>
        </p:txBody>
      </p:sp>
      <p:sp>
        <p:nvSpPr>
          <p:cNvPr id="3" name="Content Placeholder 2">
            <a:extLst>
              <a:ext uri="{FF2B5EF4-FFF2-40B4-BE49-F238E27FC236}">
                <a16:creationId xmlns:a16="http://schemas.microsoft.com/office/drawing/2014/main" id="{E2B26208-61BD-6688-3CF2-10D9AB5BAE5B}"/>
              </a:ext>
            </a:extLst>
          </p:cNvPr>
          <p:cNvSpPr>
            <a:spLocks noGrp="1"/>
          </p:cNvSpPr>
          <p:nvPr>
            <p:ph idx="1"/>
          </p:nvPr>
        </p:nvSpPr>
        <p:spPr>
          <a:xfrm>
            <a:off x="4654295" y="816638"/>
            <a:ext cx="4619706" cy="5224724"/>
          </a:xfrm>
        </p:spPr>
        <p:txBody>
          <a:bodyPr anchor="ctr">
            <a:normAutofit fontScale="77500" lnSpcReduction="20000"/>
          </a:bodyPr>
          <a:lstStyle/>
          <a:p>
            <a:r>
              <a:rPr lang="en-GB" dirty="0"/>
              <a:t>Some toing and froing historically on ‘recklessness’ but now settled</a:t>
            </a:r>
          </a:p>
          <a:p>
            <a:r>
              <a:rPr lang="en-GB" dirty="0"/>
              <a:t>Test for recklessness is that of Cunningham recklessness (Cunningham [1957])</a:t>
            </a:r>
          </a:p>
          <a:p>
            <a:r>
              <a:rPr lang="en-GB" dirty="0"/>
              <a:t>A ‘subjective’ test</a:t>
            </a:r>
          </a:p>
          <a:p>
            <a:r>
              <a:rPr lang="en-GB" dirty="0"/>
              <a:t>The defendant tore the gas meter from the wall of an unoccupied house in order to steal money from it. The gas seeped into a neighbouring house and was inhaled by the victim, whose life was endangered. The defendant was convicted of maliciously administering a noxious substance to endanger life under s23 OAPA 1861. The defendant’s conviction was quashed because the trial judge had directed that ‘maliciously’ means with malice. The Court of Appeal held that ‘maliciously’ requires that the defendant intended or, alternatively, was reckless as to the possibility of causing the result (here the administration). In relation to recklessness, it was held that this would be established where: (</a:t>
            </a:r>
            <a:r>
              <a:rPr lang="en-GB" dirty="0" err="1"/>
              <a:t>i</a:t>
            </a:r>
            <a:r>
              <a:rPr lang="en-GB" dirty="0"/>
              <a:t>) the defendant was aware that the result could occur (subjective limb); and (ii) they unreasonably decided to take that risk (objective limb). Note that alternative words for ‘awareness’ are ‘realised’, ‘considered’, ‘recognised’ and ‘foresaw’.</a:t>
            </a:r>
          </a:p>
          <a:p>
            <a:endParaRPr lang="en-GB" dirty="0"/>
          </a:p>
          <a:p>
            <a:endParaRPr lang="en-GB" dirty="0"/>
          </a:p>
        </p:txBody>
      </p:sp>
    </p:spTree>
    <p:extLst>
      <p:ext uri="{BB962C8B-B14F-4D97-AF65-F5344CB8AC3E}">
        <p14:creationId xmlns:p14="http://schemas.microsoft.com/office/powerpoint/2010/main" val="491055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idx="4294967295"/>
          </p:nvPr>
        </p:nvSpPr>
        <p:spPr>
          <a:xfrm>
            <a:off x="1524000" y="210344"/>
            <a:ext cx="9144000" cy="914400"/>
          </a:xfrm>
        </p:spPr>
        <p:txBody>
          <a:bodyPr/>
          <a:lstStyle/>
          <a:p>
            <a:pPr algn="ctr"/>
            <a:r>
              <a:rPr lang="en-GB" sz="4800" i="1" dirty="0"/>
              <a:t>Cunningham</a:t>
            </a:r>
            <a:endParaRPr lang="en-US" sz="4800" dirty="0"/>
          </a:p>
        </p:txBody>
      </p:sp>
      <p:sp>
        <p:nvSpPr>
          <p:cNvPr id="97283" name="Rectangle 3"/>
          <p:cNvSpPr>
            <a:spLocks noGrp="1" noChangeArrowheads="1"/>
          </p:cNvSpPr>
          <p:nvPr>
            <p:ph idx="4294967295"/>
          </p:nvPr>
        </p:nvSpPr>
        <p:spPr>
          <a:xfrm>
            <a:off x="1524000" y="1600200"/>
            <a:ext cx="5410200" cy="5068888"/>
          </a:xfrm>
        </p:spPr>
        <p:txBody>
          <a:bodyPr>
            <a:normAutofit fontScale="92500"/>
          </a:bodyPr>
          <a:lstStyle/>
          <a:p>
            <a:r>
              <a:rPr lang="en-GB" sz="2800" dirty="0"/>
              <a:t>The CA had to determine the meaning of the word “maliciously”</a:t>
            </a:r>
          </a:p>
          <a:p>
            <a:r>
              <a:rPr lang="en-GB" sz="2800" dirty="0"/>
              <a:t>It does not involve any ill-feeling</a:t>
            </a:r>
          </a:p>
          <a:p>
            <a:r>
              <a:rPr lang="en-GB" sz="2800" dirty="0"/>
              <a:t>It means D caused the harm intentionally or recklessly</a:t>
            </a:r>
          </a:p>
          <a:p>
            <a:r>
              <a:rPr lang="en-GB" sz="2800" dirty="0"/>
              <a:t>D acts recklessly if: (1) he foresaw the risk in question and chose to take it; and, (2) it was unjustifiable to choose to take the risk</a:t>
            </a:r>
            <a:endParaRPr lang="en-US" sz="2800" dirty="0"/>
          </a:p>
        </p:txBody>
      </p:sp>
      <p:pic>
        <p:nvPicPr>
          <p:cNvPr id="1026" name="Picture 2" descr="mage result for coin operated gas mete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48129" y="1772817"/>
            <a:ext cx="3041811" cy="40579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7283">
                                            <p:txEl>
                                              <p:pRg st="0" end="0"/>
                                            </p:txEl>
                                          </p:spTgt>
                                        </p:tgtEl>
                                        <p:attrNameLst>
                                          <p:attrName>style.visibility</p:attrName>
                                        </p:attrNameLst>
                                      </p:cBhvr>
                                      <p:to>
                                        <p:strVal val="visible"/>
                                      </p:to>
                                    </p:set>
                                    <p:animEffect transition="in" filter="fade">
                                      <p:cBhvr>
                                        <p:cTn id="12" dur="500"/>
                                        <p:tgtEl>
                                          <p:spTgt spid="9728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7283">
                                            <p:txEl>
                                              <p:pRg st="1" end="1"/>
                                            </p:txEl>
                                          </p:spTgt>
                                        </p:tgtEl>
                                        <p:attrNameLst>
                                          <p:attrName>style.visibility</p:attrName>
                                        </p:attrNameLst>
                                      </p:cBhvr>
                                      <p:to>
                                        <p:strVal val="visible"/>
                                      </p:to>
                                    </p:set>
                                    <p:animEffect transition="in" filter="fade">
                                      <p:cBhvr>
                                        <p:cTn id="17" dur="500"/>
                                        <p:tgtEl>
                                          <p:spTgt spid="9728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7283">
                                            <p:txEl>
                                              <p:pRg st="2" end="2"/>
                                            </p:txEl>
                                          </p:spTgt>
                                        </p:tgtEl>
                                        <p:attrNameLst>
                                          <p:attrName>style.visibility</p:attrName>
                                        </p:attrNameLst>
                                      </p:cBhvr>
                                      <p:to>
                                        <p:strVal val="visible"/>
                                      </p:to>
                                    </p:set>
                                    <p:animEffect transition="in" filter="fade">
                                      <p:cBhvr>
                                        <p:cTn id="22" dur="500"/>
                                        <p:tgtEl>
                                          <p:spTgt spid="9728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7283">
                                            <p:txEl>
                                              <p:pRg st="3" end="3"/>
                                            </p:txEl>
                                          </p:spTgt>
                                        </p:tgtEl>
                                        <p:attrNameLst>
                                          <p:attrName>style.visibility</p:attrName>
                                        </p:attrNameLst>
                                      </p:cBhvr>
                                      <p:to>
                                        <p:strVal val="visible"/>
                                      </p:to>
                                    </p:set>
                                    <p:animEffect transition="in" filter="fade">
                                      <p:cBhvr>
                                        <p:cTn id="27" dur="500"/>
                                        <p:tgtEl>
                                          <p:spTgt spid="972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ctrTitle" idx="4294967295"/>
          </p:nvPr>
        </p:nvSpPr>
        <p:spPr>
          <a:xfrm>
            <a:off x="484909" y="894880"/>
            <a:ext cx="9144000" cy="1974850"/>
          </a:xfrm>
        </p:spPr>
        <p:txBody>
          <a:bodyPr>
            <a:noAutofit/>
          </a:bodyPr>
          <a:lstStyle/>
          <a:p>
            <a:pPr algn="ctr"/>
            <a:r>
              <a:rPr lang="en-GB" sz="3200" dirty="0"/>
              <a:t>Deliberately closing the mind to an obvious risk?</a:t>
            </a:r>
            <a:br>
              <a:rPr lang="en-GB" sz="3200" dirty="0"/>
            </a:br>
            <a:br>
              <a:rPr lang="en-GB" sz="3200" dirty="0"/>
            </a:br>
            <a:r>
              <a:rPr lang="en-GB" sz="3200" dirty="0"/>
              <a:t>In Brady [2006] it was held that the test for subjective recklessness does not require the defendant to foresee an ‘obvious’ or ‘significant’ risk. Instead, the defendant simply has to foresee the risk. How likely the defendant thought it was that the risk would materialise is irrelevant.</a:t>
            </a:r>
            <a:endParaRPr lang="en-US" sz="3200" dirty="0"/>
          </a:p>
        </p:txBody>
      </p:sp>
    </p:spTree>
    <p:extLst>
      <p:ext uri="{BB962C8B-B14F-4D97-AF65-F5344CB8AC3E}">
        <p14:creationId xmlns:p14="http://schemas.microsoft.com/office/powerpoint/2010/main" val="21442246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ctrTitle" idx="4294967295"/>
          </p:nvPr>
        </p:nvSpPr>
        <p:spPr>
          <a:xfrm>
            <a:off x="1524000" y="2276872"/>
            <a:ext cx="9144000" cy="1974850"/>
          </a:xfrm>
        </p:spPr>
        <p:txBody>
          <a:bodyPr/>
          <a:lstStyle/>
          <a:p>
            <a:pPr algn="ctr"/>
            <a:r>
              <a:rPr lang="en-GB" sz="7200" dirty="0"/>
              <a:t>Negligence</a:t>
            </a:r>
            <a:endParaRPr lang="en-US" sz="7200" dirty="0"/>
          </a:p>
        </p:txBody>
      </p:sp>
    </p:spTree>
    <p:extLst>
      <p:ext uri="{BB962C8B-B14F-4D97-AF65-F5344CB8AC3E}">
        <p14:creationId xmlns:p14="http://schemas.microsoft.com/office/powerpoint/2010/main" val="34204426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6C9FB-4C37-4E05-D838-D2C1FC947603}"/>
              </a:ext>
            </a:extLst>
          </p:cNvPr>
          <p:cNvSpPr>
            <a:spLocks noGrp="1"/>
          </p:cNvSpPr>
          <p:nvPr>
            <p:ph type="title"/>
          </p:nvPr>
        </p:nvSpPr>
        <p:spPr>
          <a:xfrm>
            <a:off x="584146" y="283444"/>
            <a:ext cx="8596668" cy="782385"/>
          </a:xfrm>
        </p:spPr>
        <p:txBody>
          <a:bodyPr/>
          <a:lstStyle/>
          <a:p>
            <a:r>
              <a:rPr lang="en-GB" dirty="0"/>
              <a:t>Negligence</a:t>
            </a:r>
          </a:p>
        </p:txBody>
      </p:sp>
      <p:sp>
        <p:nvSpPr>
          <p:cNvPr id="3" name="Content Placeholder 2">
            <a:extLst>
              <a:ext uri="{FF2B5EF4-FFF2-40B4-BE49-F238E27FC236}">
                <a16:creationId xmlns:a16="http://schemas.microsoft.com/office/drawing/2014/main" id="{52D9097C-2A59-DDAD-817C-E11365BE0575}"/>
              </a:ext>
            </a:extLst>
          </p:cNvPr>
          <p:cNvSpPr>
            <a:spLocks noGrp="1"/>
          </p:cNvSpPr>
          <p:nvPr>
            <p:ph idx="1"/>
          </p:nvPr>
        </p:nvSpPr>
        <p:spPr>
          <a:xfrm>
            <a:off x="426893" y="1065829"/>
            <a:ext cx="10225576" cy="4801527"/>
          </a:xfrm>
        </p:spPr>
        <p:txBody>
          <a:bodyPr>
            <a:normAutofit/>
          </a:bodyPr>
          <a:lstStyle/>
          <a:p>
            <a:r>
              <a:rPr lang="en-GB" sz="2400" dirty="0"/>
              <a:t>D has failed to meet the required standard of care</a:t>
            </a:r>
          </a:p>
          <a:p>
            <a:r>
              <a:rPr lang="en-GB" sz="2400" dirty="0"/>
              <a:t>Judged by standard of a reasonable person or the reasonable person with that speciality or skill</a:t>
            </a:r>
          </a:p>
          <a:p>
            <a:r>
              <a:rPr lang="en-GB" sz="2400" dirty="0"/>
              <a:t>Negligence is generally a civil concept but links to some criminal offences</a:t>
            </a:r>
          </a:p>
          <a:p>
            <a:r>
              <a:rPr lang="en-GB" sz="2400" dirty="0"/>
              <a:t>Eg Gross Negligence Manslaughter – see Homicide, and ‘dangerous driving’ offences/driving without due care (both require the driver to be measured by a particular standard and to fall below that standard)</a:t>
            </a:r>
          </a:p>
          <a:p>
            <a:r>
              <a:rPr lang="en-GB" sz="2400" dirty="0"/>
              <a:t>D might ‘act’ negligently or might ‘fail to act (omission)’ negligently – for the latter (negligent omission) there must be a ‘duty’ situation.</a:t>
            </a:r>
          </a:p>
          <a:p>
            <a:endParaRPr lang="en-GB" dirty="0"/>
          </a:p>
        </p:txBody>
      </p:sp>
    </p:spTree>
    <p:extLst>
      <p:ext uri="{BB962C8B-B14F-4D97-AF65-F5344CB8AC3E}">
        <p14:creationId xmlns:p14="http://schemas.microsoft.com/office/powerpoint/2010/main" val="16820749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4FB30-2ECA-EFDA-CEDB-E6080A2F622E}"/>
              </a:ext>
            </a:extLst>
          </p:cNvPr>
          <p:cNvSpPr>
            <a:spLocks noGrp="1"/>
          </p:cNvSpPr>
          <p:nvPr>
            <p:ph type="title"/>
          </p:nvPr>
        </p:nvSpPr>
        <p:spPr>
          <a:xfrm>
            <a:off x="308432" y="353335"/>
            <a:ext cx="9334472" cy="1320800"/>
          </a:xfrm>
        </p:spPr>
        <p:txBody>
          <a:bodyPr/>
          <a:lstStyle/>
          <a:p>
            <a:r>
              <a:rPr lang="en-GB" sz="3600" dirty="0"/>
              <a:t>Doctrine of Transferred </a:t>
            </a:r>
            <a:r>
              <a:rPr lang="en-GB" sz="3600" i="1" dirty="0" err="1"/>
              <a:t>mens</a:t>
            </a:r>
            <a:r>
              <a:rPr lang="en-GB" sz="3600" i="1" dirty="0"/>
              <a:t> rea or transferred malice</a:t>
            </a:r>
            <a:endParaRPr lang="en-GB" dirty="0"/>
          </a:p>
        </p:txBody>
      </p:sp>
      <p:sp>
        <p:nvSpPr>
          <p:cNvPr id="3" name="Content Placeholder 2">
            <a:extLst>
              <a:ext uri="{FF2B5EF4-FFF2-40B4-BE49-F238E27FC236}">
                <a16:creationId xmlns:a16="http://schemas.microsoft.com/office/drawing/2014/main" id="{AB219BE2-7612-AA1C-3B94-8C5BD54601F9}"/>
              </a:ext>
            </a:extLst>
          </p:cNvPr>
          <p:cNvSpPr>
            <a:spLocks noGrp="1"/>
          </p:cNvSpPr>
          <p:nvPr>
            <p:ph idx="1"/>
          </p:nvPr>
        </p:nvSpPr>
        <p:spPr>
          <a:xfrm>
            <a:off x="514257" y="1747071"/>
            <a:ext cx="8944250" cy="4479003"/>
          </a:xfrm>
        </p:spPr>
        <p:txBody>
          <a:bodyPr>
            <a:normAutofit fontScale="92500" lnSpcReduction="20000"/>
          </a:bodyPr>
          <a:lstStyle/>
          <a:p>
            <a:r>
              <a:rPr lang="en-GB" sz="2400" i="1" dirty="0"/>
              <a:t>Mitchell </a:t>
            </a:r>
            <a:r>
              <a:rPr lang="en-GB" sz="2400" dirty="0"/>
              <a:t>[1983]:  D hit man in queue, man fell back on to elderly woman who fell, broke leg and later died</a:t>
            </a:r>
          </a:p>
          <a:p>
            <a:r>
              <a:rPr lang="en-GB" sz="2400" dirty="0"/>
              <a:t>Would apply also in a case of mistaken identity</a:t>
            </a:r>
          </a:p>
          <a:p>
            <a:r>
              <a:rPr lang="en-GB" sz="2400" dirty="0"/>
              <a:t>In A-G’s Reference (No. 3 of 1994) [1997], the defendant intentionally stabbed a pregnant woman. Because of the stabbing the child was born prematurely and died. The defendant was convicted of murder and appealed. The House of Lords held that the defendant did not have MR for murder (intention to kill or cause GBH) because the principle of transferred malice could not be relied upon where there was a double transfer of intention, that is, from the mother to the foetus and then to the child once born. It was held that a manslaughter conviction was possible, which could only be established by relying upon the defendant’s unlawful act which had caused the death of the child.</a:t>
            </a:r>
            <a:endParaRPr lang="en-US" sz="2400" dirty="0"/>
          </a:p>
          <a:p>
            <a:endParaRPr lang="en-GB" dirty="0"/>
          </a:p>
        </p:txBody>
      </p:sp>
    </p:spTree>
    <p:extLst>
      <p:ext uri="{BB962C8B-B14F-4D97-AF65-F5344CB8AC3E}">
        <p14:creationId xmlns:p14="http://schemas.microsoft.com/office/powerpoint/2010/main" val="3468712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AB56A-6057-423A-94A4-B358014B1462}"/>
              </a:ext>
            </a:extLst>
          </p:cNvPr>
          <p:cNvSpPr>
            <a:spLocks noGrp="1"/>
          </p:cNvSpPr>
          <p:nvPr>
            <p:ph type="title"/>
          </p:nvPr>
        </p:nvSpPr>
        <p:spPr/>
        <p:txBody>
          <a:bodyPr/>
          <a:lstStyle/>
          <a:p>
            <a:r>
              <a:rPr lang="en-GB" dirty="0"/>
              <a:t>Crimes of ulterior </a:t>
            </a:r>
            <a:r>
              <a:rPr lang="en-GB" dirty="0" err="1"/>
              <a:t>mens</a:t>
            </a:r>
            <a:r>
              <a:rPr lang="en-GB" dirty="0"/>
              <a:t> rea</a:t>
            </a:r>
          </a:p>
        </p:txBody>
      </p:sp>
      <p:sp>
        <p:nvSpPr>
          <p:cNvPr id="3" name="Content Placeholder 2">
            <a:extLst>
              <a:ext uri="{FF2B5EF4-FFF2-40B4-BE49-F238E27FC236}">
                <a16:creationId xmlns:a16="http://schemas.microsoft.com/office/drawing/2014/main" id="{404FC09C-A3DF-35F2-56A1-52325F71191E}"/>
              </a:ext>
            </a:extLst>
          </p:cNvPr>
          <p:cNvSpPr>
            <a:spLocks noGrp="1"/>
          </p:cNvSpPr>
          <p:nvPr>
            <p:ph idx="1"/>
          </p:nvPr>
        </p:nvSpPr>
        <p:spPr>
          <a:xfrm>
            <a:off x="624916" y="1543224"/>
            <a:ext cx="8804470" cy="4531421"/>
          </a:xfrm>
        </p:spPr>
        <p:txBody>
          <a:bodyPr>
            <a:normAutofit lnSpcReduction="10000"/>
          </a:bodyPr>
          <a:lstStyle/>
          <a:p>
            <a:r>
              <a:rPr lang="en-GB" sz="2400" dirty="0"/>
              <a:t>Proof of intention is required in respect of an EXTRA ELEMENT going beyond the AR</a:t>
            </a:r>
            <a:br>
              <a:rPr lang="en-GB" sz="2400" dirty="0"/>
            </a:br>
            <a:endParaRPr lang="en-GB" sz="2400" dirty="0"/>
          </a:p>
          <a:p>
            <a:r>
              <a:rPr lang="en-GB" sz="2400" dirty="0"/>
              <a:t>E.G Burglary requires:</a:t>
            </a:r>
          </a:p>
          <a:p>
            <a:pPr marL="800100" lvl="1" indent="-342900">
              <a:buFont typeface="+mj-lt"/>
              <a:buAutoNum type="arabicPeriod"/>
            </a:pPr>
            <a:r>
              <a:rPr lang="en-GB" sz="2400" dirty="0"/>
              <a:t>D intended to enter building as a trespasser (or was reckless); </a:t>
            </a:r>
            <a:br>
              <a:rPr lang="en-GB" sz="2400" dirty="0"/>
            </a:br>
            <a:br>
              <a:rPr lang="en-GB" sz="2400" dirty="0"/>
            </a:br>
            <a:r>
              <a:rPr lang="en-GB" sz="2400" dirty="0"/>
              <a:t>AND</a:t>
            </a:r>
            <a:br>
              <a:rPr lang="en-GB" sz="2400" dirty="0"/>
            </a:br>
            <a:endParaRPr lang="en-GB" sz="2400" dirty="0"/>
          </a:p>
          <a:p>
            <a:pPr marL="800100" lvl="1" indent="-342900">
              <a:buFont typeface="+mj-lt"/>
              <a:buAutoNum type="arabicPeriod"/>
            </a:pPr>
            <a:r>
              <a:rPr lang="en-GB" sz="2400" dirty="0"/>
              <a:t>INTENDED to steal, inflict GBH or cause criminal damage (note that recklessness won’t suffice for this second/ulterior MR)</a:t>
            </a:r>
          </a:p>
          <a:p>
            <a:pPr marL="800100" lvl="1" indent="-342900">
              <a:buFont typeface="+mj-lt"/>
              <a:buAutoNum type="arabicPeriod"/>
            </a:pPr>
            <a:endParaRPr lang="en-GB" dirty="0"/>
          </a:p>
        </p:txBody>
      </p:sp>
    </p:spTree>
    <p:extLst>
      <p:ext uri="{BB962C8B-B14F-4D97-AF65-F5344CB8AC3E}">
        <p14:creationId xmlns:p14="http://schemas.microsoft.com/office/powerpoint/2010/main" val="35114933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ctrTitle" idx="4294967295"/>
          </p:nvPr>
        </p:nvSpPr>
        <p:spPr>
          <a:xfrm>
            <a:off x="1524000" y="2276872"/>
            <a:ext cx="9144000" cy="1974850"/>
          </a:xfrm>
        </p:spPr>
        <p:txBody>
          <a:bodyPr/>
          <a:lstStyle/>
          <a:p>
            <a:pPr algn="ctr"/>
            <a:r>
              <a:rPr lang="en-GB" sz="7200" dirty="0"/>
              <a:t>Strict Liability</a:t>
            </a:r>
            <a:endParaRPr lang="en-US" sz="7200" dirty="0"/>
          </a:p>
        </p:txBody>
      </p:sp>
    </p:spTree>
    <p:extLst>
      <p:ext uri="{BB962C8B-B14F-4D97-AF65-F5344CB8AC3E}">
        <p14:creationId xmlns:p14="http://schemas.microsoft.com/office/powerpoint/2010/main" val="24745184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53AA7-AA9F-EE54-282E-7156F20818AB}"/>
              </a:ext>
            </a:extLst>
          </p:cNvPr>
          <p:cNvSpPr>
            <a:spLocks noGrp="1"/>
          </p:cNvSpPr>
          <p:nvPr>
            <p:ph type="title"/>
          </p:nvPr>
        </p:nvSpPr>
        <p:spPr/>
        <p:txBody>
          <a:bodyPr/>
          <a:lstStyle/>
          <a:p>
            <a:r>
              <a:rPr lang="en-GB" dirty="0"/>
              <a:t>Strict Liability Offences</a:t>
            </a:r>
          </a:p>
        </p:txBody>
      </p:sp>
      <p:sp>
        <p:nvSpPr>
          <p:cNvPr id="3" name="Content Placeholder 2">
            <a:extLst>
              <a:ext uri="{FF2B5EF4-FFF2-40B4-BE49-F238E27FC236}">
                <a16:creationId xmlns:a16="http://schemas.microsoft.com/office/drawing/2014/main" id="{48D7A091-45F1-C77D-CE13-B0CA5367C9C0}"/>
              </a:ext>
            </a:extLst>
          </p:cNvPr>
          <p:cNvSpPr>
            <a:spLocks noGrp="1"/>
          </p:cNvSpPr>
          <p:nvPr>
            <p:ph idx="1"/>
          </p:nvPr>
        </p:nvSpPr>
        <p:spPr>
          <a:xfrm>
            <a:off x="543378" y="1432564"/>
            <a:ext cx="9515022" cy="4898346"/>
          </a:xfrm>
        </p:spPr>
        <p:txBody>
          <a:bodyPr/>
          <a:lstStyle/>
          <a:p>
            <a:r>
              <a:rPr lang="en-GB" dirty="0"/>
              <a:t>Do not require FAULT to be proven as an element of the offence</a:t>
            </a:r>
          </a:p>
          <a:p>
            <a:r>
              <a:rPr lang="en-GB" dirty="0"/>
              <a:t>NO </a:t>
            </a:r>
            <a:r>
              <a:rPr lang="en-GB" dirty="0" err="1"/>
              <a:t>Mens</a:t>
            </a:r>
            <a:r>
              <a:rPr lang="en-GB" dirty="0"/>
              <a:t> Rea requirement – only need to prove the AR</a:t>
            </a:r>
          </a:p>
          <a:p>
            <a:r>
              <a:rPr lang="en-GB" dirty="0" err="1"/>
              <a:t>Eg</a:t>
            </a:r>
            <a:r>
              <a:rPr lang="en-GB" dirty="0"/>
              <a:t> Fail to renew MOT, fail to pay TV licence, health and safety regs, construction/building regs/ environmental regs</a:t>
            </a:r>
          </a:p>
          <a:p>
            <a:r>
              <a:rPr lang="en-GB" dirty="0"/>
              <a:t> Pharmaceutical Society v </a:t>
            </a:r>
            <a:r>
              <a:rPr lang="en-GB" dirty="0" err="1"/>
              <a:t>Storkwain</a:t>
            </a:r>
            <a:r>
              <a:rPr lang="en-GB" dirty="0"/>
              <a:t> [1986] – (convicted of supplying drugs without a valid prescription – hadn’t realised it was a forgery)</a:t>
            </a:r>
          </a:p>
          <a:p>
            <a:r>
              <a:rPr lang="en-GB" dirty="0"/>
              <a:t>See also Callow v </a:t>
            </a:r>
            <a:r>
              <a:rPr lang="en-GB" dirty="0" err="1"/>
              <a:t>Tillstone</a:t>
            </a:r>
            <a:r>
              <a:rPr lang="en-GB" dirty="0"/>
              <a:t> [1900] – selling meat which had been checked by vet and told ok to sell</a:t>
            </a:r>
          </a:p>
          <a:p>
            <a:r>
              <a:rPr lang="en-GB" dirty="0"/>
              <a:t>Clearly, this imposes criminal liability on the D without fault and so courts must be sure that this is what is intended.</a:t>
            </a:r>
          </a:p>
        </p:txBody>
      </p:sp>
    </p:spTree>
    <p:extLst>
      <p:ext uri="{BB962C8B-B14F-4D97-AF65-F5344CB8AC3E}">
        <p14:creationId xmlns:p14="http://schemas.microsoft.com/office/powerpoint/2010/main" val="42090879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53AA7-AA9F-EE54-282E-7156F20818AB}"/>
              </a:ext>
            </a:extLst>
          </p:cNvPr>
          <p:cNvSpPr>
            <a:spLocks noGrp="1"/>
          </p:cNvSpPr>
          <p:nvPr>
            <p:ph type="title"/>
          </p:nvPr>
        </p:nvSpPr>
        <p:spPr/>
        <p:txBody>
          <a:bodyPr/>
          <a:lstStyle/>
          <a:p>
            <a:r>
              <a:rPr lang="en-GB" dirty="0"/>
              <a:t>Strict Liability Offences</a:t>
            </a:r>
          </a:p>
        </p:txBody>
      </p:sp>
      <p:sp>
        <p:nvSpPr>
          <p:cNvPr id="3" name="Content Placeholder 2">
            <a:extLst>
              <a:ext uri="{FF2B5EF4-FFF2-40B4-BE49-F238E27FC236}">
                <a16:creationId xmlns:a16="http://schemas.microsoft.com/office/drawing/2014/main" id="{48D7A091-45F1-C77D-CE13-B0CA5367C9C0}"/>
              </a:ext>
            </a:extLst>
          </p:cNvPr>
          <p:cNvSpPr>
            <a:spLocks noGrp="1"/>
          </p:cNvSpPr>
          <p:nvPr>
            <p:ph idx="1"/>
          </p:nvPr>
        </p:nvSpPr>
        <p:spPr>
          <a:xfrm>
            <a:off x="566674" y="1488613"/>
            <a:ext cx="9439308" cy="4632625"/>
          </a:xfrm>
        </p:spPr>
        <p:txBody>
          <a:bodyPr>
            <a:normAutofit fontScale="92500" lnSpcReduction="20000"/>
          </a:bodyPr>
          <a:lstStyle/>
          <a:p>
            <a:r>
              <a:rPr lang="en-GB" sz="1500" dirty="0"/>
              <a:t>If it is not clear that an offence IS a strict liability offence then for criminal offences there is a presumption that </a:t>
            </a:r>
            <a:r>
              <a:rPr lang="en-GB" sz="1500" dirty="0" err="1"/>
              <a:t>mens</a:t>
            </a:r>
            <a:r>
              <a:rPr lang="en-GB" sz="1500" dirty="0"/>
              <a:t> rea IS required</a:t>
            </a:r>
          </a:p>
          <a:p>
            <a:r>
              <a:rPr lang="en-GB" sz="1500" dirty="0"/>
              <a:t>Statutory offences: </a:t>
            </a:r>
          </a:p>
          <a:p>
            <a:pPr lvl="1"/>
            <a:r>
              <a:rPr lang="en-GB" sz="1500" dirty="0"/>
              <a:t>Look for express words</a:t>
            </a:r>
          </a:p>
          <a:p>
            <a:pPr lvl="1"/>
            <a:r>
              <a:rPr lang="en-GB" sz="1500" dirty="0"/>
              <a:t>If no express words then do words used imply </a:t>
            </a:r>
            <a:r>
              <a:rPr lang="en-GB" sz="1500" dirty="0" err="1"/>
              <a:t>Mens</a:t>
            </a:r>
            <a:r>
              <a:rPr lang="en-GB" sz="1500" dirty="0"/>
              <a:t> rea required </a:t>
            </a:r>
            <a:r>
              <a:rPr lang="en-GB" sz="1500" dirty="0" err="1"/>
              <a:t>e.g</a:t>
            </a:r>
            <a:r>
              <a:rPr lang="en-GB" sz="1500" dirty="0"/>
              <a:t> knowingly permit</a:t>
            </a:r>
          </a:p>
          <a:p>
            <a:pPr lvl="1"/>
            <a:r>
              <a:rPr lang="en-GB" sz="1500" dirty="0"/>
              <a:t>Presumption that MR is required but this can be rebutted by evidence</a:t>
            </a:r>
          </a:p>
          <a:p>
            <a:pPr lvl="2"/>
            <a:r>
              <a:rPr lang="en-GB" sz="1500" dirty="0" err="1"/>
              <a:t>Eg</a:t>
            </a:r>
            <a:r>
              <a:rPr lang="en-GB" sz="1500" dirty="0"/>
              <a:t> if other sections suggest MR required (Cundy v Le Coq [1884]  - other sections had ‘knowingly’ in them and so if the relevant section did not it was assumed this was deliberate)</a:t>
            </a:r>
          </a:p>
          <a:p>
            <a:r>
              <a:rPr lang="en-GB" sz="1500" dirty="0"/>
              <a:t>Sexual Offences – where V is under 13 the offences are strict liability</a:t>
            </a:r>
          </a:p>
          <a:p>
            <a:r>
              <a:rPr lang="en-GB" sz="1500" dirty="0"/>
              <a:t>Otherwise, D must have an honest and reasonable belief that the V is of age</a:t>
            </a:r>
          </a:p>
          <a:p>
            <a:r>
              <a:rPr lang="en-GB" sz="1500" dirty="0"/>
              <a:t>Presumption of requirement for MR can be rebutted if 4 factors of Gammon v </a:t>
            </a:r>
            <a:r>
              <a:rPr lang="en-GB" sz="1500" dirty="0" err="1"/>
              <a:t>Att</a:t>
            </a:r>
            <a:r>
              <a:rPr lang="en-GB" sz="1500" dirty="0"/>
              <a:t> Gen of Hong Kong [1985] are met to establish that the offence is ‘quasi-criminal’ </a:t>
            </a:r>
          </a:p>
          <a:p>
            <a:r>
              <a:rPr lang="en-GB" sz="1500" dirty="0"/>
              <a:t>The term </a:t>
            </a:r>
            <a:r>
              <a:rPr lang="en-GB" sz="1500" u="sng" dirty="0"/>
              <a:t>quasi-criminal</a:t>
            </a:r>
            <a:r>
              <a:rPr lang="en-GB" sz="1500" dirty="0"/>
              <a:t> refers to offences that are not considered to be truly criminal in nature, even though they are regulated by the criminal law. These types of offences typically do not require proof of a guilty mind (</a:t>
            </a:r>
            <a:r>
              <a:rPr lang="en-GB" sz="1500" dirty="0" err="1"/>
              <a:t>mens</a:t>
            </a:r>
            <a:r>
              <a:rPr lang="en-GB" sz="1500" dirty="0"/>
              <a:t> rea) and are often found in regulated areas of life such as public transportation, industrial processes, or health and safety standards. While </a:t>
            </a:r>
            <a:r>
              <a:rPr lang="en-GB" sz="1500" u="sng" dirty="0"/>
              <a:t>strict liability</a:t>
            </a:r>
            <a:r>
              <a:rPr lang="en-GB" sz="1500" dirty="0"/>
              <a:t> offences—where the prosecution does not need to prove a mental state for some or all elements of the offence—are often </a:t>
            </a:r>
            <a:r>
              <a:rPr lang="en-GB" sz="1500" dirty="0" err="1"/>
              <a:t>labeled</a:t>
            </a:r>
            <a:r>
              <a:rPr lang="en-GB" sz="1500" dirty="0"/>
              <a:t> as </a:t>
            </a:r>
            <a:r>
              <a:rPr lang="en-GB" sz="1500" u="sng" dirty="0"/>
              <a:t>quasi-criminal</a:t>
            </a:r>
            <a:r>
              <a:rPr lang="en-GB" sz="1500" dirty="0"/>
              <a:t>, they still carry legal consequences such as fines. Because they lack the moral stigma associated with serious crimes, they are distinguished from traditional criminal offences that require a blameworthy state of mind. </a:t>
            </a:r>
          </a:p>
          <a:p>
            <a:endParaRPr lang="en-GB" dirty="0"/>
          </a:p>
        </p:txBody>
      </p:sp>
    </p:spTree>
    <p:extLst>
      <p:ext uri="{BB962C8B-B14F-4D97-AF65-F5344CB8AC3E}">
        <p14:creationId xmlns:p14="http://schemas.microsoft.com/office/powerpoint/2010/main" val="6312121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53AA7-AA9F-EE54-282E-7156F20818AB}"/>
              </a:ext>
            </a:extLst>
          </p:cNvPr>
          <p:cNvSpPr>
            <a:spLocks noGrp="1"/>
          </p:cNvSpPr>
          <p:nvPr>
            <p:ph type="title"/>
          </p:nvPr>
        </p:nvSpPr>
        <p:spPr>
          <a:xfrm>
            <a:off x="1043950" y="1179151"/>
            <a:ext cx="3300646" cy="4463889"/>
          </a:xfrm>
        </p:spPr>
        <p:txBody>
          <a:bodyPr anchor="ctr">
            <a:normAutofit/>
          </a:bodyPr>
          <a:lstStyle/>
          <a:p>
            <a:r>
              <a:rPr lang="en-GB" dirty="0"/>
              <a:t>Strict Liability Offences</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8D7A091-45F1-C77D-CE13-B0CA5367C9C0}"/>
              </a:ext>
            </a:extLst>
          </p:cNvPr>
          <p:cNvSpPr>
            <a:spLocks noGrp="1"/>
          </p:cNvSpPr>
          <p:nvPr>
            <p:ph idx="1"/>
          </p:nvPr>
        </p:nvSpPr>
        <p:spPr>
          <a:xfrm>
            <a:off x="4978918" y="1109145"/>
            <a:ext cx="6341016" cy="4603900"/>
          </a:xfrm>
        </p:spPr>
        <p:txBody>
          <a:bodyPr anchor="ctr">
            <a:normAutofit/>
          </a:bodyPr>
          <a:lstStyle/>
          <a:p>
            <a:pPr marL="0" indent="0">
              <a:buNone/>
            </a:pPr>
            <a:r>
              <a:rPr lang="en-GB" dirty="0"/>
              <a:t>The 4 factors of Gammon v </a:t>
            </a:r>
            <a:r>
              <a:rPr lang="en-GB" dirty="0" err="1"/>
              <a:t>Att</a:t>
            </a:r>
            <a:r>
              <a:rPr lang="en-GB" dirty="0"/>
              <a:t> Gen of Hong Kong [1985]:</a:t>
            </a:r>
          </a:p>
          <a:p>
            <a:pPr>
              <a:buFont typeface="+mj-lt"/>
              <a:buAutoNum type="arabicPeriod"/>
            </a:pPr>
            <a:r>
              <a:rPr lang="en-GB" dirty="0"/>
              <a:t>Less severe the penalty the more likely to be strict liability, the more severe – the more likely that MR is required</a:t>
            </a:r>
          </a:p>
          <a:p>
            <a:pPr>
              <a:buFont typeface="+mj-lt"/>
              <a:buAutoNum type="arabicPeriod"/>
            </a:pPr>
            <a:r>
              <a:rPr lang="en-GB" dirty="0"/>
              <a:t>Whether offence applied to specific sections of the public e.g. pharmacists, shopkeepers, manufacturers, construction companies</a:t>
            </a:r>
          </a:p>
          <a:p>
            <a:pPr>
              <a:buFont typeface="+mj-lt"/>
              <a:buAutoNum type="arabicPeriod"/>
            </a:pPr>
            <a:r>
              <a:rPr lang="en-GB" dirty="0"/>
              <a:t>Where offence is concerned with an issue of social concern </a:t>
            </a:r>
            <a:r>
              <a:rPr lang="en-GB" dirty="0" err="1"/>
              <a:t>i.e</a:t>
            </a:r>
            <a:r>
              <a:rPr lang="en-GB" dirty="0"/>
              <a:t> public safety, pollution, road traffic offences, food manufacturing, food hygiene</a:t>
            </a:r>
          </a:p>
          <a:p>
            <a:pPr>
              <a:buFont typeface="+mj-lt"/>
              <a:buAutoNum type="arabicPeriod"/>
            </a:pPr>
            <a:r>
              <a:rPr lang="en-GB" dirty="0"/>
              <a:t>Whether creation of strict liability will promote the objective of creating the offence, e.g. preventing dangerous construction , ensuring food safety, ensuring road safety.</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019607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89064-1662-052B-26F4-673C5E4570E1}"/>
              </a:ext>
            </a:extLst>
          </p:cNvPr>
          <p:cNvSpPr>
            <a:spLocks noGrp="1"/>
          </p:cNvSpPr>
          <p:nvPr>
            <p:ph type="title"/>
          </p:nvPr>
        </p:nvSpPr>
        <p:spPr/>
        <p:txBody>
          <a:bodyPr/>
          <a:lstStyle/>
          <a:p>
            <a:r>
              <a:rPr lang="en-GB" dirty="0"/>
              <a:t>Summary</a:t>
            </a:r>
          </a:p>
        </p:txBody>
      </p:sp>
      <p:sp>
        <p:nvSpPr>
          <p:cNvPr id="5" name="Content Placeholder 4">
            <a:extLst>
              <a:ext uri="{FF2B5EF4-FFF2-40B4-BE49-F238E27FC236}">
                <a16:creationId xmlns:a16="http://schemas.microsoft.com/office/drawing/2014/main" id="{D4057716-543A-A31F-3362-8902ADEC879A}"/>
              </a:ext>
            </a:extLst>
          </p:cNvPr>
          <p:cNvSpPr>
            <a:spLocks noGrp="1"/>
          </p:cNvSpPr>
          <p:nvPr>
            <p:ph idx="1"/>
          </p:nvPr>
        </p:nvSpPr>
        <p:spPr>
          <a:xfrm>
            <a:off x="416859" y="1264025"/>
            <a:ext cx="8857143" cy="4777338"/>
          </a:xfrm>
        </p:spPr>
        <p:txBody>
          <a:bodyPr>
            <a:normAutofit/>
          </a:bodyPr>
          <a:lstStyle/>
          <a:p>
            <a:r>
              <a:rPr lang="en-GB" sz="1000" dirty="0"/>
              <a:t>In this chapter, we examined in detail AR, MR and strict liability offences. The close analysis of these concepts will help you to better understand under what circumstances the defendant can be held criminally liable for the offence they are charged with.</a:t>
            </a:r>
          </a:p>
          <a:p>
            <a:r>
              <a:rPr lang="en-GB" sz="1000" dirty="0"/>
              <a:t>AR includes all the external elements of the offence:</a:t>
            </a:r>
          </a:p>
          <a:p>
            <a:r>
              <a:rPr lang="en-GB" sz="1000" dirty="0"/>
              <a:t>(1)   Conduct element → This can be completed through a positive act or sometimes through an omission. If you are dealing with an omission you need to consider whether: (</a:t>
            </a:r>
            <a:r>
              <a:rPr lang="en-GB" sz="1000" dirty="0" err="1"/>
              <a:t>i</a:t>
            </a:r>
            <a:r>
              <a:rPr lang="en-GB" sz="1000" dirty="0"/>
              <a:t>) the offence at hand is capable of commission by omission; (ii) if the defendant had a legal duty to act; and (iii) whether there was a breach of that duty.</a:t>
            </a:r>
          </a:p>
          <a:p>
            <a:r>
              <a:rPr lang="en-GB" sz="1000" dirty="0"/>
              <a:t>(2)   Circumstance element(s) → This includes any surrounding circumstances that must be present in order to establish liability. As far as the offence of murder is concerned, the killing must be unlawful and take place under the King’s peace; and the victim must be a living human being.</a:t>
            </a:r>
          </a:p>
          <a:p>
            <a:r>
              <a:rPr lang="en-GB" sz="1000" dirty="0"/>
              <a:t>(3)   Result element (only for result crimes) → This is the proscribed result that must come about. In order for the defendant to complete the AR, it is imperative to establish a causal link between their conduct and the proscribed result. To do so, the prosecution must establish both factual (‘but for’ test) and legal causation (a more than a de minimis cause + a blameworthy cause + no break in the chain of causation).</a:t>
            </a:r>
          </a:p>
          <a:p>
            <a:endParaRPr lang="en-GB" sz="1000" dirty="0"/>
          </a:p>
          <a:p>
            <a:r>
              <a:rPr lang="en-GB" sz="1000" dirty="0"/>
              <a:t>MR includes all the internal elements of the offence. There are various MR terms:</a:t>
            </a:r>
          </a:p>
          <a:p>
            <a:r>
              <a:rPr lang="en-GB" sz="1000" dirty="0"/>
              <a:t>(1)   Direct intention → It must be the defendant’s aim/purpose to bring about the proscribed result.</a:t>
            </a:r>
          </a:p>
          <a:p>
            <a:r>
              <a:rPr lang="en-GB" sz="1000" dirty="0"/>
              <a:t>(2)   Oblique intention → The proscribed result must be a virtual certainty (objective limb); the defendant must foresee the proscribed result as a virtual certainty (subjective limb); and the jury chooses to find an intention.</a:t>
            </a:r>
          </a:p>
          <a:p>
            <a:r>
              <a:rPr lang="en-GB" sz="1000" dirty="0"/>
              <a:t>(3)   Subjective recklessness → The defendant must foresee the risk at hand (subjective limb) and they must unreasonably decide to take it (objective limb).</a:t>
            </a:r>
          </a:p>
          <a:p>
            <a:r>
              <a:rPr lang="en-GB" sz="1000" dirty="0"/>
              <a:t>(4)   Negligence → The defendant’s conduct must fall below the standards expected of a reasonable person.</a:t>
            </a:r>
          </a:p>
          <a:p>
            <a:endParaRPr lang="en-GB" sz="1000" dirty="0"/>
          </a:p>
        </p:txBody>
      </p:sp>
    </p:spTree>
    <p:extLst>
      <p:ext uri="{BB962C8B-B14F-4D97-AF65-F5344CB8AC3E}">
        <p14:creationId xmlns:p14="http://schemas.microsoft.com/office/powerpoint/2010/main" val="39059402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45DE9-F7C6-181D-C86E-54D2820E4AB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EEFF136-DF1E-2EE6-0A60-5AF320C7134C}"/>
              </a:ext>
            </a:extLst>
          </p:cNvPr>
          <p:cNvSpPr>
            <a:spLocks noGrp="1"/>
          </p:cNvSpPr>
          <p:nvPr>
            <p:ph idx="1"/>
          </p:nvPr>
        </p:nvSpPr>
        <p:spPr/>
        <p:txBody>
          <a:bodyPr>
            <a:normAutofit fontScale="77500" lnSpcReduction="20000"/>
          </a:bodyPr>
          <a:lstStyle/>
          <a:p>
            <a:r>
              <a:rPr lang="en-GB" dirty="0"/>
              <a:t>Where the defendant has the required MR in relation to the AR of a crime against X person or object but instead, or additionally, commits the AR of that crime against Y person or object, the doctrine of transferred malice enables the prosecution to prove MR against the defendant in relation to Y. This is so:</a:t>
            </a:r>
          </a:p>
          <a:p>
            <a:endParaRPr lang="en-GB" dirty="0"/>
          </a:p>
          <a:p>
            <a:r>
              <a:rPr lang="en-GB" dirty="0"/>
              <a:t>whether or not the defendant succeeds in committing the crime against X;</a:t>
            </a:r>
          </a:p>
          <a:p>
            <a:endParaRPr lang="en-GB" dirty="0"/>
          </a:p>
          <a:p>
            <a:r>
              <a:rPr lang="en-GB" dirty="0"/>
              <a:t>whether or not the MR transferred is intention or recklessness.</a:t>
            </a:r>
          </a:p>
          <a:p>
            <a:endParaRPr lang="en-GB" dirty="0"/>
          </a:p>
          <a:p>
            <a:r>
              <a:rPr lang="en-GB" dirty="0"/>
              <a:t>In some crimes, the courts are prepared to accept that it is unnecessary for the prosecution to prove MR in relation to any particular AR element. These strict liability crimes are usually statutory crimes, often of a minor or ‘regulatory’ nature, carrying moderate penalties. Though the courts have justified the lack of MR for such offences by claiming that this helps to raise standards (in, say, food hygiene or health and safety at work) and reduce the length and cost of trials, in recent years the House of Lords has re-emphasised the importance of MR and of proof of blameworthiness in criminal liability, especially in offences which can be regarded as ‘serious’. When considering whether a statutory offence imposes strict liability, there are a number of tests that can be applied.</a:t>
            </a:r>
          </a:p>
          <a:p>
            <a:endParaRPr lang="en-GB" dirty="0"/>
          </a:p>
        </p:txBody>
      </p:sp>
    </p:spTree>
    <p:extLst>
      <p:ext uri="{BB962C8B-B14F-4D97-AF65-F5344CB8AC3E}">
        <p14:creationId xmlns:p14="http://schemas.microsoft.com/office/powerpoint/2010/main" val="25254411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FFF91-E6DC-9A16-926D-EEDBBB170E25}"/>
              </a:ext>
            </a:extLst>
          </p:cNvPr>
          <p:cNvSpPr>
            <a:spLocks noGrp="1"/>
          </p:cNvSpPr>
          <p:nvPr>
            <p:ph type="title"/>
          </p:nvPr>
        </p:nvSpPr>
        <p:spPr>
          <a:xfrm>
            <a:off x="757545" y="2131270"/>
            <a:ext cx="8596668" cy="2595460"/>
          </a:xfrm>
        </p:spPr>
        <p:txBody>
          <a:bodyPr/>
          <a:lstStyle/>
          <a:p>
            <a:r>
              <a:rPr lang="en-GB" dirty="0"/>
              <a:t>Next week we are looking at Chapter 3 ‘Property Offences’</a:t>
            </a:r>
          </a:p>
        </p:txBody>
      </p:sp>
    </p:spTree>
    <p:extLst>
      <p:ext uri="{BB962C8B-B14F-4D97-AF65-F5344CB8AC3E}">
        <p14:creationId xmlns:p14="http://schemas.microsoft.com/office/powerpoint/2010/main" val="1430735768"/>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3805</Words>
  <Application>Microsoft Office PowerPoint</Application>
  <PresentationFormat>Widescreen</PresentationFormat>
  <Paragraphs>184</Paragraphs>
  <Slides>36</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Aptos</vt:lpstr>
      <vt:lpstr>Arial</vt:lpstr>
      <vt:lpstr>Trebuchet MS</vt:lpstr>
      <vt:lpstr>Wingdings 3</vt:lpstr>
      <vt:lpstr>Facet</vt:lpstr>
      <vt:lpstr>Principles of Criminal Liability </vt:lpstr>
      <vt:lpstr>Content:</vt:lpstr>
      <vt:lpstr>Introduction</vt:lpstr>
      <vt:lpstr>PowerPoint Presentation</vt:lpstr>
      <vt:lpstr>Actus Reus</vt:lpstr>
      <vt:lpstr>Terminology</vt:lpstr>
      <vt:lpstr>Criminal Liability for Omissions</vt:lpstr>
      <vt:lpstr>PowerPoint Presentation</vt:lpstr>
      <vt:lpstr>Actus Reus - Causation</vt:lpstr>
      <vt:lpstr>PowerPoint Presentation</vt:lpstr>
      <vt:lpstr>Causation and Intervening Acts</vt:lpstr>
      <vt:lpstr>Causation continued…….</vt:lpstr>
      <vt:lpstr>PowerPoint Presentation</vt:lpstr>
      <vt:lpstr>Mens Rea</vt:lpstr>
      <vt:lpstr>Mens rea concepts</vt:lpstr>
      <vt:lpstr>Intention</vt:lpstr>
      <vt:lpstr>Oblique/Indirect intention</vt:lpstr>
      <vt:lpstr>Woollin – 3 limbs</vt:lpstr>
      <vt:lpstr>PowerPoint Presentation</vt:lpstr>
      <vt:lpstr>Reform?</vt:lpstr>
      <vt:lpstr>Consider:</vt:lpstr>
      <vt:lpstr>Recklessness</vt:lpstr>
      <vt:lpstr>Subjective Recklessness</vt:lpstr>
      <vt:lpstr>Cunningham</vt:lpstr>
      <vt:lpstr>Deliberately closing the mind to an obvious risk?  In Brady [2006] it was held that the test for subjective recklessness does not require the defendant to foresee an ‘obvious’ or ‘significant’ risk. Instead, the defendant simply has to foresee the risk. How likely the defendant thought it was that the risk would materialise is irrelevant.</vt:lpstr>
      <vt:lpstr>Negligence</vt:lpstr>
      <vt:lpstr>Negligence</vt:lpstr>
      <vt:lpstr>Doctrine of Transferred mens rea or transferred malice</vt:lpstr>
      <vt:lpstr>Crimes of ulterior mens rea</vt:lpstr>
      <vt:lpstr>Strict Liability</vt:lpstr>
      <vt:lpstr>Strict Liability Offences</vt:lpstr>
      <vt:lpstr>Strict Liability Offences</vt:lpstr>
      <vt:lpstr>Strict Liability Offences</vt:lpstr>
      <vt:lpstr>Summary</vt:lpstr>
      <vt:lpstr>Summary</vt:lpstr>
      <vt:lpstr>Next week we are looking at Chapter 3 ‘Property Offences’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4</cp:revision>
  <dcterms:created xsi:type="dcterms:W3CDTF">2024-02-03T18:13:02Z</dcterms:created>
  <dcterms:modified xsi:type="dcterms:W3CDTF">2026-09-28T14:29:04Z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