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80042-F5B7-4A45-94F6-E1C6289A781C}" type="datetimeFigureOut">
              <a:rPr lang="en-GB" smtClean="0"/>
              <a:t>22/10/2024</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81FDDF4B-6D97-4A34-94A1-ACAF9D52ECC7}"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80042-F5B7-4A45-94F6-E1C6289A781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DDF4B-6D97-4A34-94A1-ACAF9D52ECC7}"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AA80042-F5B7-4A45-94F6-E1C6289A781C}" type="datetimeFigureOut">
              <a:rPr lang="en-GB" smtClean="0"/>
              <a:t>22/10/2024</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81FDDF4B-6D97-4A34-94A1-ACAF9D52ECC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AAA80042-F5B7-4A45-94F6-E1C6289A781C}"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DDF4B-6D97-4A34-94A1-ACAF9D52ECC7}"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80042-F5B7-4A45-94F6-E1C6289A781C}" type="datetimeFigureOut">
              <a:rPr lang="en-GB" smtClean="0"/>
              <a:t>22/10/2024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FDDF4B-6D97-4A34-94A1-ACAF9D52ECC7}"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80042-F5B7-4A45-94F6-E1C6289A781C}" type="datetimeFigureOut">
              <a:rPr lang="en-GB" smtClean="0"/>
              <a:t>22/10/2024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FDDF4B-6D97-4A34-94A1-ACAF9D52ECC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A80042-F5B7-4A45-94F6-E1C6289A781C}" type="datetimeFigureOut">
              <a:rPr lang="en-GB" smtClean="0"/>
              <a:t>22/10/2024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FDDF4B-6D97-4A34-94A1-ACAF9D52ECC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AA80042-F5B7-4A45-94F6-E1C6289A781C}"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FDDF4B-6D97-4A34-94A1-ACAF9D52ECC7}"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AA80042-F5B7-4A45-94F6-E1C6289A781C}" type="datetimeFigureOut">
              <a:rPr lang="en-GB" smtClean="0"/>
              <a:t>22/10/2024</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81FDDF4B-6D97-4A34-94A1-ACAF9D52ECC7}"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80042-F5B7-4A45-94F6-E1C6289A781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DDF4B-6D97-4A34-94A1-ACAF9D52ECC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80042-F5B7-4A45-94F6-E1C6289A781C}"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FDDF4B-6D97-4A34-94A1-ACAF9D52ECC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AAA80042-F5B7-4A45-94F6-E1C6289A781C}" type="datetimeFigureOut">
              <a:rPr lang="en-GB" smtClean="0"/>
              <a:t>22/10/2024</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1FDDF4B-6D97-4A34-94A1-ACAF9D52ECC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guardian.com/business/hospitality" TargetMode="External"/><Relationship Id="rId2" Type="http://schemas.openxmlformats.org/officeDocument/2006/relationships/hyperlink" Target="https://bella-vita.co.uk/about-u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70000" lnSpcReduction="20000"/>
          </a:bodyPr>
          <a:lstStyle/>
          <a:p>
            <a:r>
              <a:rPr lang="en-GB" dirty="0" smtClean="0"/>
              <a:t>Module Title: Professional Service</a:t>
            </a:r>
          </a:p>
          <a:p>
            <a:r>
              <a:rPr lang="en-GB" dirty="0" smtClean="0"/>
              <a:t>Module Code: BMGM5005P</a:t>
            </a:r>
          </a:p>
          <a:p>
            <a:r>
              <a:rPr lang="en-GB" dirty="0" smtClean="0"/>
              <a:t>Your Name: </a:t>
            </a:r>
            <a:r>
              <a:rPr lang="en-GB" dirty="0" err="1" smtClean="0"/>
              <a:t>Eremia</a:t>
            </a:r>
            <a:r>
              <a:rPr lang="en-GB" dirty="0" smtClean="0"/>
              <a:t> Alex </a:t>
            </a:r>
            <a:r>
              <a:rPr lang="en-GB" dirty="0" err="1" smtClean="0"/>
              <a:t>Avram</a:t>
            </a:r>
            <a:endParaRPr lang="en-GB" dirty="0" smtClean="0"/>
          </a:p>
          <a:p>
            <a:r>
              <a:rPr lang="en-GB" dirty="0" smtClean="0"/>
              <a:t>Student Number: 2130850</a:t>
            </a:r>
          </a:p>
          <a:p>
            <a:r>
              <a:rPr lang="en-GB" dirty="0" smtClean="0"/>
              <a:t> Lecturer's Name: Ben Chong</a:t>
            </a:r>
            <a:endParaRPr lang="en-GB" dirty="0"/>
          </a:p>
        </p:txBody>
      </p:sp>
      <p:sp>
        <p:nvSpPr>
          <p:cNvPr id="2" name="Title 1"/>
          <p:cNvSpPr>
            <a:spLocks noGrp="1"/>
          </p:cNvSpPr>
          <p:nvPr>
            <p:ph type="ctrTitle"/>
          </p:nvPr>
        </p:nvSpPr>
        <p:spPr/>
        <p:txBody>
          <a:bodyPr>
            <a:normAutofit fontScale="90000"/>
          </a:bodyPr>
          <a:lstStyle/>
          <a:p>
            <a:r>
              <a:rPr lang="en-GB" dirty="0" smtClean="0"/>
              <a:t>	Module Presentation Title: Impact of Macro Environment on HR and Personal Management at Bella Vita</a:t>
            </a:r>
            <a:endParaRPr lang="en-GB" dirty="0"/>
          </a:p>
        </p:txBody>
      </p:sp>
    </p:spTree>
    <p:extLst>
      <p:ext uri="{BB962C8B-B14F-4D97-AF65-F5344CB8AC3E}">
        <p14:creationId xmlns:p14="http://schemas.microsoft.com/office/powerpoint/2010/main" val="188740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and Background</a:t>
            </a:r>
          </a:p>
        </p:txBody>
      </p:sp>
      <p:sp>
        <p:nvSpPr>
          <p:cNvPr id="3" name="Content Placeholder 2"/>
          <p:cNvSpPr>
            <a:spLocks noGrp="1"/>
          </p:cNvSpPr>
          <p:nvPr>
            <p:ph sz="quarter" idx="1"/>
          </p:nvPr>
        </p:nvSpPr>
        <p:spPr/>
        <p:txBody>
          <a:bodyPr>
            <a:normAutofit fontScale="85000" lnSpcReduction="10000"/>
          </a:bodyPr>
          <a:lstStyle/>
          <a:p>
            <a:pPr>
              <a:buFont typeface="Arial"/>
              <a:buChar char="•"/>
            </a:pPr>
            <a:r>
              <a:rPr lang="en-GB" b="1" dirty="0"/>
              <a:t>Restaurant Introduction:</a:t>
            </a:r>
            <a:r>
              <a:rPr lang="en-GB" dirty="0"/>
              <a:t> Bella Vita is a popular Italian restaurant located in Nottingham. Known for its authentic Italian cuisine, the restaurant combines a traditional dining experience with modern culinary trends (Bella Vita, </a:t>
            </a:r>
            <a:r>
              <a:rPr lang="en-GB" dirty="0" err="1"/>
              <a:t>n.d.</a:t>
            </a:r>
            <a:r>
              <a:rPr lang="en-GB" dirty="0"/>
              <a:t>). Bella Vita prides itself on providing excellent service and high-quality food, attracting both local patrons and tourists (Bella Vita, </a:t>
            </a:r>
            <a:r>
              <a:rPr lang="en-GB" dirty="0" err="1"/>
              <a:t>n.d.</a:t>
            </a:r>
            <a:r>
              <a:rPr lang="en-GB" dirty="0"/>
              <a:t>).</a:t>
            </a:r>
          </a:p>
          <a:p>
            <a:pPr>
              <a:buFont typeface="Arial"/>
              <a:buChar char="•"/>
            </a:pPr>
            <a:r>
              <a:rPr lang="en-GB" b="1" dirty="0"/>
              <a:t>Current Challenges:</a:t>
            </a:r>
            <a:r>
              <a:rPr lang="en-GB" dirty="0"/>
              <a:t> Bella Vita faces contemporary challenges such as staff retention issues, adapting to technological advancements like AI, and coping with the retirement tide affecting the hospitality sector (CIPD, 2023).</a:t>
            </a:r>
          </a:p>
          <a:p>
            <a:pPr>
              <a:buFont typeface="Arial"/>
              <a:buChar char="•"/>
            </a:pPr>
            <a:r>
              <a:rPr lang="en-GB" b="1" dirty="0"/>
              <a:t>Retention Issues:</a:t>
            </a:r>
            <a:r>
              <a:rPr lang="en-GB" dirty="0"/>
              <a:t> Key challenges at Bella Vita include managing staff shortages, limited training opportunities, and ensuring continuous learning for employees. The high turnover rate is often influenced by a lack of development and career progression (AIHR, 2023).</a:t>
            </a:r>
          </a:p>
          <a:p>
            <a:endParaRPr lang="en-GB" dirty="0"/>
          </a:p>
        </p:txBody>
      </p:sp>
    </p:spTree>
    <p:extLst>
      <p:ext uri="{BB962C8B-B14F-4D97-AF65-F5344CB8AC3E}">
        <p14:creationId xmlns:p14="http://schemas.microsoft.com/office/powerpoint/2010/main" val="1154608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Analysis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a:t>Political: The immigration regulations established after Brexit have influenced Bella Vita’s capacity to attract skilled workers from the EU, resulting in a dependence on local talent, which is often limited (Beckford, 2023; Gov.uk, 2023). </a:t>
            </a:r>
            <a:endParaRPr lang="en-GB" dirty="0" smtClean="0"/>
          </a:p>
          <a:p>
            <a:r>
              <a:rPr lang="en-GB" dirty="0" smtClean="0"/>
              <a:t>Economic</a:t>
            </a:r>
            <a:r>
              <a:rPr lang="en-GB" dirty="0"/>
              <a:t>: The increasing cost of living and inflation rates in the UK have impacted wage expectations and profit margins at Bella Vita, making it difficult to provide competitive salaries (Financial Times, 2023). </a:t>
            </a:r>
            <a:endParaRPr lang="en-GB" dirty="0" smtClean="0"/>
          </a:p>
          <a:p>
            <a:r>
              <a:rPr lang="en-GB" dirty="0" smtClean="0"/>
              <a:t>Social</a:t>
            </a:r>
            <a:r>
              <a:rPr lang="en-GB" dirty="0"/>
              <a:t>: The wave of retirements and shifts in generations have led to a decrease in seasoned employees within the hospitality sector, while younger workers frequently look for flexible working arrangements and opportunities for career advancement (Deloitte, 2022). </a:t>
            </a:r>
            <a:endParaRPr lang="en-GB" dirty="0" smtClean="0"/>
          </a:p>
          <a:p>
            <a:r>
              <a:rPr lang="en-GB" dirty="0" smtClean="0"/>
              <a:t>Technological</a:t>
            </a:r>
            <a:r>
              <a:rPr lang="en-GB" dirty="0"/>
              <a:t>: AI-enhanced reservation systems, automated kitchen functions, and tools for customer feedback are transforming how Bella Vita operates, affecting the demand for staff with digital skills (Statista, 2023). </a:t>
            </a:r>
            <a:endParaRPr lang="en-GB" dirty="0" smtClean="0"/>
          </a:p>
          <a:p>
            <a:r>
              <a:rPr lang="en-GB" dirty="0" smtClean="0"/>
              <a:t>Legal</a:t>
            </a:r>
            <a:r>
              <a:rPr lang="en-GB" dirty="0"/>
              <a:t>: The evolving </a:t>
            </a:r>
            <a:r>
              <a:rPr lang="en-GB" dirty="0" smtClean="0"/>
              <a:t>labour </a:t>
            </a:r>
            <a:r>
              <a:rPr lang="en-GB" dirty="0"/>
              <a:t>laws following Brexit have changed work hours and contract conditions, compelling Bella Vita to remain compliant while managing operational demands (Gov.uk, 2023). </a:t>
            </a:r>
            <a:endParaRPr lang="en-GB" dirty="0" smtClean="0"/>
          </a:p>
          <a:p>
            <a:r>
              <a:rPr lang="en-GB" dirty="0" smtClean="0"/>
              <a:t>Environmental</a:t>
            </a:r>
            <a:r>
              <a:rPr lang="en-GB" dirty="0"/>
              <a:t>: The increasing emphasis on sustainability within the restaurant sector means Bella Vita is adopting eco-friendly practices to attract environmentally conscious consumers and employees (WWF, 2023).</a:t>
            </a:r>
          </a:p>
        </p:txBody>
      </p:sp>
    </p:spTree>
    <p:extLst>
      <p:ext uri="{BB962C8B-B14F-4D97-AF65-F5344CB8AC3E}">
        <p14:creationId xmlns:p14="http://schemas.microsoft.com/office/powerpoint/2010/main" val="775687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t>Strengths: Bella Vita benefits from a strong reputation and a dedicated customer following, which are significant advantages, in addition to its focus on maintaining high-quality standards (Bella Vita, </a:t>
            </a:r>
            <a:r>
              <a:rPr lang="en-GB" dirty="0" err="1"/>
              <a:t>n.d.</a:t>
            </a:r>
            <a:r>
              <a:rPr lang="en-GB" dirty="0"/>
              <a:t>). </a:t>
            </a:r>
            <a:endParaRPr lang="en-GB" dirty="0" smtClean="0"/>
          </a:p>
          <a:p>
            <a:r>
              <a:rPr lang="en-GB" dirty="0" smtClean="0"/>
              <a:t>Weaknesses</a:t>
            </a:r>
            <a:r>
              <a:rPr lang="en-GB" dirty="0"/>
              <a:t>: The company experiences high employee turnover due to a lack of career advancement options and rivalry from larger establishments that provide superior benefits (CIPD, 2023). </a:t>
            </a:r>
            <a:endParaRPr lang="en-GB" dirty="0" smtClean="0"/>
          </a:p>
          <a:p>
            <a:r>
              <a:rPr lang="en-GB" dirty="0" smtClean="0"/>
              <a:t>Opportunities</a:t>
            </a:r>
            <a:r>
              <a:rPr lang="en-GB" dirty="0"/>
              <a:t>: Adopting cutting-edge technology (such as AI-driven reservation systems) could improve operational efficiency, while investing in employee training may help to mitigate turnover rates (Statista, 2023). </a:t>
            </a:r>
            <a:endParaRPr lang="en-GB" dirty="0" smtClean="0"/>
          </a:p>
          <a:p>
            <a:r>
              <a:rPr lang="en-GB" dirty="0" smtClean="0"/>
              <a:t>Threats</a:t>
            </a:r>
            <a:r>
              <a:rPr lang="en-GB" dirty="0"/>
              <a:t>: The restaurant faces challenges from competing local eateries, the effects of automation on employment, and increasing demands for higher wages (Statista, 2023).</a:t>
            </a:r>
          </a:p>
        </p:txBody>
      </p:sp>
    </p:spTree>
    <p:extLst>
      <p:ext uri="{BB962C8B-B14F-4D97-AF65-F5344CB8AC3E}">
        <p14:creationId xmlns:p14="http://schemas.microsoft.com/office/powerpoint/2010/main" val="2454401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Recruitment and Retention:</a:t>
            </a:r>
          </a:p>
        </p:txBody>
      </p:sp>
      <p:sp>
        <p:nvSpPr>
          <p:cNvPr id="3" name="Content Placeholder 2"/>
          <p:cNvSpPr>
            <a:spLocks noGrp="1"/>
          </p:cNvSpPr>
          <p:nvPr>
            <p:ph sz="quarter" idx="1"/>
          </p:nvPr>
        </p:nvSpPr>
        <p:spPr/>
        <p:txBody>
          <a:bodyPr/>
          <a:lstStyle/>
          <a:p>
            <a:r>
              <a:rPr lang="en-GB" dirty="0"/>
              <a:t>Challenges: Bella Vita struggles to draw in long-term, skilled employees because of insufficient training opportunities, increasing demands from younger workers, and workforce shortages following Brexit (Beckford, 2023; CIPD, 2023</a:t>
            </a:r>
            <a:r>
              <a:rPr lang="en-GB" dirty="0" smtClean="0"/>
              <a:t>).</a:t>
            </a:r>
          </a:p>
          <a:p>
            <a:r>
              <a:rPr lang="en-GB" dirty="0" smtClean="0"/>
              <a:t>Retention </a:t>
            </a:r>
            <a:r>
              <a:rPr lang="en-GB" dirty="0"/>
              <a:t>Strategies: Enhancing employee retention by improving development initiatives, providing clear career advancement routes, and creating a supportive work atmosphere (CIPD, 2023). Bella Vita might also consider introducing mentorship programs to involve employees more actively (CIPD, 2023).</a:t>
            </a:r>
          </a:p>
        </p:txBody>
      </p:sp>
    </p:spTree>
    <p:extLst>
      <p:ext uri="{BB962C8B-B14F-4D97-AF65-F5344CB8AC3E}">
        <p14:creationId xmlns:p14="http://schemas.microsoft.com/office/powerpoint/2010/main" val="3252027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Industry Examples</a:t>
            </a:r>
          </a:p>
        </p:txBody>
      </p:sp>
      <p:sp>
        <p:nvSpPr>
          <p:cNvPr id="3" name="Content Placeholder 2"/>
          <p:cNvSpPr>
            <a:spLocks noGrp="1"/>
          </p:cNvSpPr>
          <p:nvPr>
            <p:ph sz="quarter" idx="1"/>
          </p:nvPr>
        </p:nvSpPr>
        <p:spPr/>
        <p:txBody>
          <a:bodyPr>
            <a:normAutofit lnSpcReduction="10000"/>
          </a:bodyPr>
          <a:lstStyle/>
          <a:p>
            <a:r>
              <a:rPr lang="en-GB" dirty="0"/>
              <a:t>The Marriott: Their use of AI to enhance operations and leadership training initiatives might motivate Bella Vita to embrace technology for better operational efficiency (Marriott International, 2023). </a:t>
            </a:r>
            <a:endParaRPr lang="en-GB" dirty="0" smtClean="0"/>
          </a:p>
          <a:p>
            <a:r>
              <a:rPr lang="en-GB" dirty="0" smtClean="0"/>
              <a:t>IHG </a:t>
            </a:r>
            <a:r>
              <a:rPr lang="en-GB" dirty="0"/>
              <a:t>Hotels: Recognized for its career development initiatives, IHG’s practices can guide Bella Vita in training and </a:t>
            </a:r>
            <a:r>
              <a:rPr lang="en-GB" dirty="0" smtClean="0"/>
              <a:t>up skilling </a:t>
            </a:r>
            <a:r>
              <a:rPr lang="en-GB" dirty="0"/>
              <a:t>employees to minimize turnover rates (IHG Hotels &amp; Resorts, 2023). </a:t>
            </a:r>
            <a:endParaRPr lang="en-GB" dirty="0" smtClean="0"/>
          </a:p>
          <a:p>
            <a:r>
              <a:rPr lang="en-GB" dirty="0" smtClean="0"/>
              <a:t>Radisson </a:t>
            </a:r>
            <a:r>
              <a:rPr lang="en-GB" dirty="0"/>
              <a:t>Hotels: Radisson’s emphasis on employee well-being and adaptable work arrangements provides a blueprint for Bella Vita to enhance its employees' work-life balance (Radisson Hotel Group, 2023).</a:t>
            </a:r>
          </a:p>
        </p:txBody>
      </p:sp>
    </p:spTree>
    <p:extLst>
      <p:ext uri="{BB962C8B-B14F-4D97-AF65-F5344CB8AC3E}">
        <p14:creationId xmlns:p14="http://schemas.microsoft.com/office/powerpoint/2010/main" val="2306738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a:t>
            </a:r>
            <a:r>
              <a:rPr lang="en-GB" dirty="0" smtClean="0"/>
              <a:t>Style</a:t>
            </a:r>
            <a:endParaRPr lang="en-GB" dirty="0"/>
          </a:p>
        </p:txBody>
      </p:sp>
      <p:sp>
        <p:nvSpPr>
          <p:cNvPr id="3" name="Content Placeholder 2"/>
          <p:cNvSpPr>
            <a:spLocks noGrp="1"/>
          </p:cNvSpPr>
          <p:nvPr>
            <p:ph sz="quarter" idx="1"/>
          </p:nvPr>
        </p:nvSpPr>
        <p:spPr/>
        <p:txBody>
          <a:bodyPr/>
          <a:lstStyle/>
          <a:p>
            <a:r>
              <a:rPr lang="en-GB" dirty="0"/>
              <a:t>Transformational Leadership: At Bella Vita, this approach to leadership can be utilized to inspire and energize the team, concentrating on individual growth and empowering staff to take charge of their responsibilities (Bass, 1985). </a:t>
            </a:r>
            <a:endParaRPr lang="en-GB" dirty="0" smtClean="0"/>
          </a:p>
          <a:p>
            <a:r>
              <a:rPr lang="en-GB" dirty="0" smtClean="0"/>
              <a:t>Application </a:t>
            </a:r>
            <a:r>
              <a:rPr lang="en-GB" dirty="0"/>
              <a:t>to F&amp;B Department: Within the dynamic setting of Bella Vita’s kitchen and dining services, transformational leadership can boost employee morale, enhance performance, and nurture loyalty, which in turn affects customer satisfaction directly (</a:t>
            </a:r>
            <a:r>
              <a:rPr lang="en-GB" dirty="0" err="1"/>
              <a:t>Kouzes</a:t>
            </a:r>
            <a:r>
              <a:rPr lang="en-GB" dirty="0"/>
              <a:t> &amp; Posner, 2017).</a:t>
            </a:r>
          </a:p>
        </p:txBody>
      </p:sp>
    </p:spTree>
    <p:extLst>
      <p:ext uri="{BB962C8B-B14F-4D97-AF65-F5344CB8AC3E}">
        <p14:creationId xmlns:p14="http://schemas.microsoft.com/office/powerpoint/2010/main" val="1933867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and Conclusion</a:t>
            </a:r>
          </a:p>
        </p:txBody>
      </p:sp>
      <p:sp>
        <p:nvSpPr>
          <p:cNvPr id="3" name="Content Placeholder 2"/>
          <p:cNvSpPr>
            <a:spLocks noGrp="1"/>
          </p:cNvSpPr>
          <p:nvPr>
            <p:ph sz="quarter" idx="1"/>
          </p:nvPr>
        </p:nvSpPr>
        <p:spPr/>
        <p:txBody>
          <a:bodyPr>
            <a:normAutofit fontScale="85000" lnSpcReduction="20000"/>
          </a:bodyPr>
          <a:lstStyle/>
          <a:p>
            <a:r>
              <a:rPr lang="en-GB" dirty="0"/>
              <a:t>Main Findings: External factors such as </a:t>
            </a:r>
            <a:r>
              <a:rPr lang="en-GB" dirty="0" smtClean="0"/>
              <a:t>labour </a:t>
            </a:r>
            <a:r>
              <a:rPr lang="en-GB" dirty="0"/>
              <a:t>shortages following Brexit, economic challenges, and advancements in technology (AI) have a significant influence on HR management at Bella Vita. Employee retention poses a serious challenge, further intensified by the global trend of retirement and differing expectations across generations (CIPD, 2023). </a:t>
            </a:r>
            <a:endParaRPr lang="en-GB" dirty="0" smtClean="0"/>
          </a:p>
          <a:p>
            <a:r>
              <a:rPr lang="en-GB" dirty="0" smtClean="0"/>
              <a:t>Recommendations</a:t>
            </a:r>
            <a:r>
              <a:rPr lang="en-GB" dirty="0"/>
              <a:t>: Bella Vita ought to focus on developing employee training initiatives, leverage AI for better operational efficiency, and adopt a transformational style of leadership to boost both employee engagement and retention (Statista, 2023). Implementing these strategies will enable the restaurant to stay competitive and enhance overall employee contentment (Deloitte, 2022). </a:t>
            </a:r>
            <a:endParaRPr lang="en-GB" dirty="0" smtClean="0"/>
          </a:p>
          <a:p>
            <a:r>
              <a:rPr lang="en-GB" dirty="0" smtClean="0"/>
              <a:t>Closing </a:t>
            </a:r>
            <a:r>
              <a:rPr lang="en-GB" dirty="0"/>
              <a:t>Statement: To tackle these obstacles, Bella Vita needs to adapt by prioritizing both technological advancements and the growth of its human resources, ensuring its </a:t>
            </a:r>
            <a:r>
              <a:rPr lang="en-GB" dirty="0" smtClean="0"/>
              <a:t>on-going </a:t>
            </a:r>
            <a:r>
              <a:rPr lang="en-GB" dirty="0"/>
              <a:t>success and standing within the hospitality sector (WWF, 2023).</a:t>
            </a:r>
          </a:p>
        </p:txBody>
      </p:sp>
    </p:spTree>
    <p:extLst>
      <p:ext uri="{BB962C8B-B14F-4D97-AF65-F5344CB8AC3E}">
        <p14:creationId xmlns:p14="http://schemas.microsoft.com/office/powerpoint/2010/main" val="3115352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normAutofit fontScale="40000" lnSpcReduction="20000"/>
          </a:bodyPr>
          <a:lstStyle/>
          <a:p>
            <a:r>
              <a:rPr lang="en-GB" dirty="0"/>
              <a:t>Bella Vita Official Website. (</a:t>
            </a:r>
            <a:r>
              <a:rPr lang="en-GB" dirty="0" err="1"/>
              <a:t>n.d.</a:t>
            </a:r>
            <a:r>
              <a:rPr lang="en-GB" dirty="0"/>
              <a:t>) </a:t>
            </a:r>
            <a:r>
              <a:rPr lang="en-GB" i="1" dirty="0"/>
              <a:t>About us</a:t>
            </a:r>
            <a:r>
              <a:rPr lang="en-GB" dirty="0"/>
              <a:t>. Available at: </a:t>
            </a:r>
            <a:r>
              <a:rPr lang="en-GB" dirty="0">
                <a:hlinkClick r:id="rId2"/>
              </a:rPr>
              <a:t>https://bella-vita.co.uk/about-us</a:t>
            </a:r>
            <a:r>
              <a:rPr lang="en-GB" dirty="0"/>
              <a:t> (Accessed: 22 October 2024).</a:t>
            </a:r>
          </a:p>
          <a:p>
            <a:r>
              <a:rPr lang="en-GB" dirty="0"/>
              <a:t>Beckford, M. (2023) </a:t>
            </a:r>
            <a:r>
              <a:rPr lang="en-GB" i="1" dirty="0"/>
              <a:t>Hospitality and recruitment post-Brexit</a:t>
            </a:r>
            <a:r>
              <a:rPr lang="en-GB" dirty="0"/>
              <a:t>. The Guardian. Available at: </a:t>
            </a:r>
            <a:r>
              <a:rPr lang="en-GB" dirty="0">
                <a:hlinkClick r:id="rId3"/>
              </a:rPr>
              <a:t>https://www.theguardian.com/business/hospitality</a:t>
            </a:r>
            <a:r>
              <a:rPr lang="en-GB" dirty="0"/>
              <a:t> (Accessed: 22 October 2024).</a:t>
            </a:r>
          </a:p>
          <a:p>
            <a:r>
              <a:rPr lang="en-GB" dirty="0"/>
              <a:t>CIPD (2023) </a:t>
            </a:r>
            <a:r>
              <a:rPr lang="en-GB" i="1" dirty="0"/>
              <a:t>Employee retention in the hospitality industry</a:t>
            </a:r>
            <a:r>
              <a:rPr lang="en-GB" dirty="0"/>
              <a:t>. Chartered Institute of Personnel and Development. Available at: https://www.cipd.co.uk/knowledge/strategy/resourcing/retention-factsheet (Accessed: 22 October 2024).</a:t>
            </a:r>
          </a:p>
          <a:p>
            <a:r>
              <a:rPr lang="en-GB" dirty="0"/>
              <a:t>BBC News (2023) </a:t>
            </a:r>
            <a:r>
              <a:rPr lang="en-GB" i="1" dirty="0"/>
              <a:t>Impact of Brexit on UK </a:t>
            </a:r>
            <a:r>
              <a:rPr lang="en-GB" i="1" dirty="0" smtClean="0"/>
              <a:t>labour </a:t>
            </a:r>
            <a:r>
              <a:rPr lang="en-GB" i="1" dirty="0"/>
              <a:t>shortages</a:t>
            </a:r>
            <a:r>
              <a:rPr lang="en-GB" dirty="0"/>
              <a:t>. Available at: https://www.bbc.co.uk/news/business-57829820 (Accessed: 22 October 2024).</a:t>
            </a:r>
          </a:p>
          <a:p>
            <a:r>
              <a:rPr lang="en-GB" dirty="0"/>
              <a:t>Financial Times (2023) </a:t>
            </a:r>
            <a:r>
              <a:rPr lang="en-GB" i="1" dirty="0"/>
              <a:t>Inflation squeezes hospitality profit margins</a:t>
            </a:r>
            <a:r>
              <a:rPr lang="en-GB" dirty="0"/>
              <a:t>. Available at: https://www.ft.com/content/6ff58c89-f5b2-4a19-bb97-d7fffcfc1296 (Accessed: 22 October 2024).</a:t>
            </a:r>
          </a:p>
          <a:p>
            <a:r>
              <a:rPr lang="en-GB" dirty="0"/>
              <a:t>Deloitte (2022) </a:t>
            </a:r>
            <a:r>
              <a:rPr lang="en-GB" i="1" dirty="0"/>
              <a:t>Generation shifts in the workforce and the rise of flexible working</a:t>
            </a:r>
            <a:r>
              <a:rPr lang="en-GB" dirty="0"/>
              <a:t>. Available at: https://www2.deloitte.com/uk/en/pages/human-capital/articles/gen-z-and-the-future-of-work.html (Accessed: 22 October 2024).</a:t>
            </a:r>
          </a:p>
          <a:p>
            <a:r>
              <a:rPr lang="en-GB" dirty="0"/>
              <a:t>Statista (2023) </a:t>
            </a:r>
            <a:r>
              <a:rPr lang="en-GB" i="1" dirty="0"/>
              <a:t>The use of AI in the hospitality industry</a:t>
            </a:r>
            <a:r>
              <a:rPr lang="en-GB" dirty="0"/>
              <a:t>. Available at: https://www.statista.com/statistics/1137074/hospitality-industry-ai-usage/ (Accessed: 22 October 2024).</a:t>
            </a:r>
          </a:p>
          <a:p>
            <a:r>
              <a:rPr lang="en-GB" dirty="0"/>
              <a:t>Gov.uk (2023) </a:t>
            </a:r>
            <a:r>
              <a:rPr lang="en-GB" i="1" dirty="0"/>
              <a:t>New </a:t>
            </a:r>
            <a:r>
              <a:rPr lang="en-GB" i="1" dirty="0" smtClean="0"/>
              <a:t>labour </a:t>
            </a:r>
            <a:r>
              <a:rPr lang="en-GB" i="1" dirty="0"/>
              <a:t>regulations in the UK post-Brexit</a:t>
            </a:r>
            <a:r>
              <a:rPr lang="en-GB" dirty="0"/>
              <a:t>. Available at: https://www.gov.uk/guidance/employing-eu-citizens-in-the-uk (Accessed: 22 October 2024).</a:t>
            </a:r>
          </a:p>
          <a:p>
            <a:r>
              <a:rPr lang="en-GB" dirty="0"/>
              <a:t>WWF (2023) </a:t>
            </a:r>
            <a:r>
              <a:rPr lang="en-GB" i="1" dirty="0"/>
              <a:t>Sustainability in restaurants: How the industry is adapting</a:t>
            </a:r>
            <a:r>
              <a:rPr lang="en-GB" dirty="0"/>
              <a:t>. Available at: https://www.wwf.org.uk/updates/sustainable-dining (Accessed: 22 October 2024).</a:t>
            </a:r>
          </a:p>
          <a:p>
            <a:r>
              <a:rPr lang="en-GB" dirty="0"/>
              <a:t>Mintel (2023) </a:t>
            </a:r>
            <a:r>
              <a:rPr lang="en-GB" i="1" dirty="0"/>
              <a:t>UK dining trends: Customer loyalty in restaurants</a:t>
            </a:r>
            <a:r>
              <a:rPr lang="en-GB" dirty="0"/>
              <a:t>. Available at: https://store.mintel.com/report/uk-restaurant-market-report (Accessed: 22 October 2024).</a:t>
            </a:r>
          </a:p>
          <a:p>
            <a:r>
              <a:rPr lang="en-GB" dirty="0"/>
              <a:t>AIHR (2023) </a:t>
            </a:r>
            <a:r>
              <a:rPr lang="en-GB" i="1" dirty="0"/>
              <a:t>Employee training for retention: How AI can help</a:t>
            </a:r>
            <a:r>
              <a:rPr lang="en-GB" dirty="0"/>
              <a:t>. Academy to Innovate HR. Available at: https://www.aihr.com/blog/ai-training/ (Accessed: 22 October 2024).</a:t>
            </a:r>
          </a:p>
          <a:p>
            <a:r>
              <a:rPr lang="en-GB" dirty="0"/>
              <a:t>Marriott International (2023) </a:t>
            </a:r>
            <a:r>
              <a:rPr lang="en-GB" i="1" dirty="0"/>
              <a:t>AI integration in hospitality</a:t>
            </a:r>
            <a:r>
              <a:rPr lang="en-GB" dirty="0"/>
              <a:t>. Available at: https://www.marriott.com/marriott-marriott-news.mi (Accessed: 22 October 2024).</a:t>
            </a:r>
          </a:p>
          <a:p>
            <a:r>
              <a:rPr lang="en-GB" dirty="0"/>
              <a:t>IHG Hotels &amp; Resorts (2023) </a:t>
            </a:r>
            <a:r>
              <a:rPr lang="en-GB" i="1" dirty="0"/>
              <a:t>Career development programs at IHG</a:t>
            </a:r>
            <a:r>
              <a:rPr lang="en-GB" dirty="0"/>
              <a:t>. Available at: https://www.ihgplc.com/en/news-and-media/news-releases/2023/ihg-to-develop-career-paths (Accessed: 22 October 2024).</a:t>
            </a:r>
          </a:p>
          <a:p>
            <a:r>
              <a:rPr lang="en-GB" dirty="0"/>
              <a:t>Radisson Hotel Group (2023) </a:t>
            </a:r>
            <a:r>
              <a:rPr lang="en-GB" i="1" dirty="0"/>
              <a:t>Employee wellness and work-life balance at Radisson Hotels</a:t>
            </a:r>
            <a:r>
              <a:rPr lang="en-GB" dirty="0"/>
              <a:t>. Available at: https://www.radissonhotels.com/en-us/social-responsibility/people (Accessed: 22 October 2024).</a:t>
            </a:r>
          </a:p>
          <a:p>
            <a:endParaRPr lang="en-GB" dirty="0"/>
          </a:p>
        </p:txBody>
      </p:sp>
    </p:spTree>
    <p:extLst>
      <p:ext uri="{BB962C8B-B14F-4D97-AF65-F5344CB8AC3E}">
        <p14:creationId xmlns:p14="http://schemas.microsoft.com/office/powerpoint/2010/main" val="17134852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42</TotalTime>
  <Words>1330</Words>
  <Application>Microsoft Office PowerPoint</Application>
  <PresentationFormat>On-screen Show (4:3)</PresentationFormat>
  <Paragraphs>51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Equity</vt:lpstr>
      <vt:lpstr> Module Presentation Title: Impact of Macro Environment on HR and Personal Management at Bella Vita</vt:lpstr>
      <vt:lpstr>Introduction and Background</vt:lpstr>
      <vt:lpstr>PESTLE Analysis</vt:lpstr>
      <vt:lpstr>SWOT Analysis</vt:lpstr>
      <vt:lpstr>Recruitment and Retention:</vt:lpstr>
      <vt:lpstr>Industry Examples</vt:lpstr>
      <vt:lpstr>Leadership Style</vt:lpstr>
      <vt:lpstr>Evaluation and 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Presentation Title: Impact of Macro Environment on HR and Personal Management at Bella Vita</dc:title>
  <dc:creator>Madalina Tanalt</dc:creator>
  <cp:lastModifiedBy>Madalina Tanalt</cp:lastModifiedBy>
  <cp:revision>3</cp:revision>
  <dcterms:created xsi:type="dcterms:W3CDTF">2024-10-22T06:40:24Z</dcterms:created>
  <dcterms:modified xsi:type="dcterms:W3CDTF">2024-10-22T07:22:43Z</dcterms:modified>
</cp:coreProperties>
</file>