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4" r:id="rId4"/>
    <p:sldId id="266" r:id="rId5"/>
    <p:sldId id="265" r:id="rId6"/>
    <p:sldId id="268" r:id="rId7"/>
    <p:sldId id="259" r:id="rId8"/>
    <p:sldId id="260" r:id="rId9"/>
    <p:sldId id="267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760"/>
    <p:restoredTop sz="94704"/>
  </p:normalViewPr>
  <p:slideViewPr>
    <p:cSldViewPr snapToGrid="0" snapToObjects="1">
      <p:cViewPr varScale="1">
        <p:scale>
          <a:sx n="86" d="100"/>
          <a:sy n="86" d="100"/>
        </p:scale>
        <p:origin x="224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4" d="100"/>
          <a:sy n="84" d="100"/>
        </p:scale>
        <p:origin x="2080" y="1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31E395-9A24-4E61-A697-DF3E9242C9D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25E2267-B30B-4450-AFF3-27C02FAA5F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u="none" dirty="0"/>
            <a:t>‘Behavioural psychology is the study of how our behaviours relate to our mind.’</a:t>
          </a:r>
          <a:endParaRPr lang="en-US" dirty="0"/>
        </a:p>
      </dgm:t>
    </dgm:pt>
    <dgm:pt modelId="{4A9F6A22-5DCA-4466-8CB6-FFC1C19C5115}" type="parTrans" cxnId="{167A3F97-5463-4270-99DD-6376867AF4FE}">
      <dgm:prSet/>
      <dgm:spPr/>
      <dgm:t>
        <a:bodyPr/>
        <a:lstStyle/>
        <a:p>
          <a:endParaRPr lang="en-US"/>
        </a:p>
      </dgm:t>
    </dgm:pt>
    <dgm:pt modelId="{17589B64-E5F2-4020-B053-CA69AD3AF498}" type="sibTrans" cxnId="{167A3F97-5463-4270-99DD-6376867AF4FE}">
      <dgm:prSet/>
      <dgm:spPr/>
      <dgm:t>
        <a:bodyPr/>
        <a:lstStyle/>
        <a:p>
          <a:endParaRPr lang="en-US"/>
        </a:p>
      </dgm:t>
    </dgm:pt>
    <dgm:pt modelId="{1896E3D4-722C-45AE-8BB6-D65073D1220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It looks at learned </a:t>
          </a:r>
          <a:r>
            <a:rPr lang="en-US" dirty="0" err="1"/>
            <a:t>behaviour</a:t>
          </a:r>
          <a:r>
            <a:rPr lang="en-US" dirty="0"/>
            <a:t> rather than thinking. </a:t>
          </a:r>
        </a:p>
      </dgm:t>
    </dgm:pt>
    <dgm:pt modelId="{3376EF58-2B11-4C17-B17D-B4A362AA30AF}" type="parTrans" cxnId="{3A3F060D-B100-4C73-8246-E0051B405A14}">
      <dgm:prSet/>
      <dgm:spPr/>
      <dgm:t>
        <a:bodyPr/>
        <a:lstStyle/>
        <a:p>
          <a:endParaRPr lang="en-US"/>
        </a:p>
      </dgm:t>
    </dgm:pt>
    <dgm:pt modelId="{75C127F1-A5E5-43F6-85EA-8FC32839D34E}" type="sibTrans" cxnId="{3A3F060D-B100-4C73-8246-E0051B405A14}">
      <dgm:prSet/>
      <dgm:spPr/>
      <dgm:t>
        <a:bodyPr/>
        <a:lstStyle/>
        <a:p>
          <a:endParaRPr lang="en-US"/>
        </a:p>
      </dgm:t>
    </dgm:pt>
    <dgm:pt modelId="{1A838163-A2DC-4D73-B10E-2E057F4FF4C5}" type="pres">
      <dgm:prSet presAssocID="{1731E395-9A24-4E61-A697-DF3E9242C9D0}" presName="root" presStyleCnt="0">
        <dgm:presLayoutVars>
          <dgm:dir/>
          <dgm:resizeHandles val="exact"/>
        </dgm:presLayoutVars>
      </dgm:prSet>
      <dgm:spPr/>
    </dgm:pt>
    <dgm:pt modelId="{459F027F-89D3-4DFC-A8C4-F90C410716DC}" type="pres">
      <dgm:prSet presAssocID="{525E2267-B30B-4450-AFF3-27C02FAA5F74}" presName="compNode" presStyleCnt="0"/>
      <dgm:spPr/>
    </dgm:pt>
    <dgm:pt modelId="{EAFCF73C-EF40-4092-8E73-5BD393842038}" type="pres">
      <dgm:prSet presAssocID="{525E2267-B30B-4450-AFF3-27C02FAA5F74}" presName="bgRect" presStyleLbl="bgShp" presStyleIdx="0" presStyleCnt="2"/>
      <dgm:spPr/>
    </dgm:pt>
    <dgm:pt modelId="{7D674993-0032-41A4-B7CF-702CD229C29D}" type="pres">
      <dgm:prSet presAssocID="{525E2267-B30B-4450-AFF3-27C02FAA5F7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7C78640E-384B-4CEA-8B7D-12DAC88D6C1D}" type="pres">
      <dgm:prSet presAssocID="{525E2267-B30B-4450-AFF3-27C02FAA5F74}" presName="spaceRect" presStyleCnt="0"/>
      <dgm:spPr/>
    </dgm:pt>
    <dgm:pt modelId="{4633DA20-45D7-4BB3-854C-4FE5B33EA673}" type="pres">
      <dgm:prSet presAssocID="{525E2267-B30B-4450-AFF3-27C02FAA5F74}" presName="parTx" presStyleLbl="revTx" presStyleIdx="0" presStyleCnt="2">
        <dgm:presLayoutVars>
          <dgm:chMax val="0"/>
          <dgm:chPref val="0"/>
        </dgm:presLayoutVars>
      </dgm:prSet>
      <dgm:spPr/>
    </dgm:pt>
    <dgm:pt modelId="{13F3E095-5163-414A-BCE5-5E58154DA9DF}" type="pres">
      <dgm:prSet presAssocID="{17589B64-E5F2-4020-B053-CA69AD3AF498}" presName="sibTrans" presStyleCnt="0"/>
      <dgm:spPr/>
    </dgm:pt>
    <dgm:pt modelId="{715A5A6F-BF24-42B0-AAB3-BAB8E734D90A}" type="pres">
      <dgm:prSet presAssocID="{1896E3D4-722C-45AE-8BB6-D65073D1220A}" presName="compNode" presStyleCnt="0"/>
      <dgm:spPr/>
    </dgm:pt>
    <dgm:pt modelId="{E3FE7596-6232-4CE2-9049-95BD771DD86E}" type="pres">
      <dgm:prSet presAssocID="{1896E3D4-722C-45AE-8BB6-D65073D1220A}" presName="bgRect" presStyleLbl="bgShp" presStyleIdx="1" presStyleCnt="2"/>
      <dgm:spPr/>
    </dgm:pt>
    <dgm:pt modelId="{072F38D7-6C69-4291-ABA9-9AE83BAA9409}" type="pres">
      <dgm:prSet presAssocID="{1896E3D4-722C-45AE-8BB6-D65073D1220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D408EA2-E94F-4E1E-99F9-EB63A75707AD}" type="pres">
      <dgm:prSet presAssocID="{1896E3D4-722C-45AE-8BB6-D65073D1220A}" presName="spaceRect" presStyleCnt="0"/>
      <dgm:spPr/>
    </dgm:pt>
    <dgm:pt modelId="{640ADD72-4311-45E5-901A-7BE6719FDEEC}" type="pres">
      <dgm:prSet presAssocID="{1896E3D4-722C-45AE-8BB6-D65073D1220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A3F060D-B100-4C73-8246-E0051B405A14}" srcId="{1731E395-9A24-4E61-A697-DF3E9242C9D0}" destId="{1896E3D4-722C-45AE-8BB6-D65073D1220A}" srcOrd="1" destOrd="0" parTransId="{3376EF58-2B11-4C17-B17D-B4A362AA30AF}" sibTransId="{75C127F1-A5E5-43F6-85EA-8FC32839D34E}"/>
    <dgm:cxn modelId="{D111621F-FBC9-EF40-922F-AB1227180D00}" type="presOf" srcId="{525E2267-B30B-4450-AFF3-27C02FAA5F74}" destId="{4633DA20-45D7-4BB3-854C-4FE5B33EA673}" srcOrd="0" destOrd="0" presId="urn:microsoft.com/office/officeart/2018/2/layout/IconVerticalSolidList"/>
    <dgm:cxn modelId="{8D3A978E-13D4-BF49-89A5-ABBC8A8650AC}" type="presOf" srcId="{1731E395-9A24-4E61-A697-DF3E9242C9D0}" destId="{1A838163-A2DC-4D73-B10E-2E057F4FF4C5}" srcOrd="0" destOrd="0" presId="urn:microsoft.com/office/officeart/2018/2/layout/IconVerticalSolidList"/>
    <dgm:cxn modelId="{167A3F97-5463-4270-99DD-6376867AF4FE}" srcId="{1731E395-9A24-4E61-A697-DF3E9242C9D0}" destId="{525E2267-B30B-4450-AFF3-27C02FAA5F74}" srcOrd="0" destOrd="0" parTransId="{4A9F6A22-5DCA-4466-8CB6-FFC1C19C5115}" sibTransId="{17589B64-E5F2-4020-B053-CA69AD3AF498}"/>
    <dgm:cxn modelId="{069A0899-4496-CB4A-BECF-B4CD3B895FFD}" type="presOf" srcId="{1896E3D4-722C-45AE-8BB6-D65073D1220A}" destId="{640ADD72-4311-45E5-901A-7BE6719FDEEC}" srcOrd="0" destOrd="0" presId="urn:microsoft.com/office/officeart/2018/2/layout/IconVerticalSolidList"/>
    <dgm:cxn modelId="{6BD2B7C3-B9A8-8043-89BA-6B20904956CE}" type="presParOf" srcId="{1A838163-A2DC-4D73-B10E-2E057F4FF4C5}" destId="{459F027F-89D3-4DFC-A8C4-F90C410716DC}" srcOrd="0" destOrd="0" presId="urn:microsoft.com/office/officeart/2018/2/layout/IconVerticalSolidList"/>
    <dgm:cxn modelId="{7A8639E2-E689-9542-A6F0-FE7EBA10B3D1}" type="presParOf" srcId="{459F027F-89D3-4DFC-A8C4-F90C410716DC}" destId="{EAFCF73C-EF40-4092-8E73-5BD393842038}" srcOrd="0" destOrd="0" presId="urn:microsoft.com/office/officeart/2018/2/layout/IconVerticalSolidList"/>
    <dgm:cxn modelId="{7E79FDBA-AE66-E741-8083-273BD075C1A1}" type="presParOf" srcId="{459F027F-89D3-4DFC-A8C4-F90C410716DC}" destId="{7D674993-0032-41A4-B7CF-702CD229C29D}" srcOrd="1" destOrd="0" presId="urn:microsoft.com/office/officeart/2018/2/layout/IconVerticalSolidList"/>
    <dgm:cxn modelId="{449B327E-FC76-6A41-A1CE-76DF5899F43B}" type="presParOf" srcId="{459F027F-89D3-4DFC-A8C4-F90C410716DC}" destId="{7C78640E-384B-4CEA-8B7D-12DAC88D6C1D}" srcOrd="2" destOrd="0" presId="urn:microsoft.com/office/officeart/2018/2/layout/IconVerticalSolidList"/>
    <dgm:cxn modelId="{0A0840F0-3B93-6444-B539-32F37B9575A4}" type="presParOf" srcId="{459F027F-89D3-4DFC-A8C4-F90C410716DC}" destId="{4633DA20-45D7-4BB3-854C-4FE5B33EA673}" srcOrd="3" destOrd="0" presId="urn:microsoft.com/office/officeart/2018/2/layout/IconVerticalSolidList"/>
    <dgm:cxn modelId="{CC39BDAE-4A9E-0D45-974A-1C73EB04B472}" type="presParOf" srcId="{1A838163-A2DC-4D73-B10E-2E057F4FF4C5}" destId="{13F3E095-5163-414A-BCE5-5E58154DA9DF}" srcOrd="1" destOrd="0" presId="urn:microsoft.com/office/officeart/2018/2/layout/IconVerticalSolidList"/>
    <dgm:cxn modelId="{807B2F20-E1D7-D147-97CD-9D445C793110}" type="presParOf" srcId="{1A838163-A2DC-4D73-B10E-2E057F4FF4C5}" destId="{715A5A6F-BF24-42B0-AAB3-BAB8E734D90A}" srcOrd="2" destOrd="0" presId="urn:microsoft.com/office/officeart/2018/2/layout/IconVerticalSolidList"/>
    <dgm:cxn modelId="{F65DCA63-E0D6-BB46-B4DA-44F284976435}" type="presParOf" srcId="{715A5A6F-BF24-42B0-AAB3-BAB8E734D90A}" destId="{E3FE7596-6232-4CE2-9049-95BD771DD86E}" srcOrd="0" destOrd="0" presId="urn:microsoft.com/office/officeart/2018/2/layout/IconVerticalSolidList"/>
    <dgm:cxn modelId="{97648CD2-622B-C24C-A63E-8B46AC6AAA39}" type="presParOf" srcId="{715A5A6F-BF24-42B0-AAB3-BAB8E734D90A}" destId="{072F38D7-6C69-4291-ABA9-9AE83BAA9409}" srcOrd="1" destOrd="0" presId="urn:microsoft.com/office/officeart/2018/2/layout/IconVerticalSolidList"/>
    <dgm:cxn modelId="{83DC2386-778F-D54E-8508-7EE965E2A910}" type="presParOf" srcId="{715A5A6F-BF24-42B0-AAB3-BAB8E734D90A}" destId="{0D408EA2-E94F-4E1E-99F9-EB63A75707AD}" srcOrd="2" destOrd="0" presId="urn:microsoft.com/office/officeart/2018/2/layout/IconVerticalSolidList"/>
    <dgm:cxn modelId="{3AD0EE26-E0FE-024C-865F-94459C55B219}" type="presParOf" srcId="{715A5A6F-BF24-42B0-AAB3-BAB8E734D90A}" destId="{640ADD72-4311-45E5-901A-7BE6719FDE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8CA9B3-D8A8-4A50-9C83-1AF6B76CAC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37C21C59-AED3-42AB-AFA2-A4F0A2C1DE80}">
      <dgm:prSet/>
      <dgm:spPr/>
      <dgm:t>
        <a:bodyPr/>
        <a:lstStyle/>
        <a:p>
          <a:r>
            <a:rPr lang="en-US" dirty="0"/>
            <a:t>Classical conditioning</a:t>
          </a:r>
        </a:p>
      </dgm:t>
    </dgm:pt>
    <dgm:pt modelId="{5B63A3AF-9239-42DF-B553-5A8301589C35}" type="parTrans" cxnId="{CC6C10F2-BDAE-48A5-AAA7-D31B1E4F9DE5}">
      <dgm:prSet/>
      <dgm:spPr/>
      <dgm:t>
        <a:bodyPr/>
        <a:lstStyle/>
        <a:p>
          <a:endParaRPr lang="en-US"/>
        </a:p>
      </dgm:t>
    </dgm:pt>
    <dgm:pt modelId="{FFE54887-8DE0-4C61-B8AB-9DD71F6F016D}" type="sibTrans" cxnId="{CC6C10F2-BDAE-48A5-AAA7-D31B1E4F9DE5}">
      <dgm:prSet/>
      <dgm:spPr/>
      <dgm:t>
        <a:bodyPr/>
        <a:lstStyle/>
        <a:p>
          <a:endParaRPr lang="en-US"/>
        </a:p>
      </dgm:t>
    </dgm:pt>
    <dgm:pt modelId="{6CA282BD-9365-4A11-A901-A1822F2135F4}">
      <dgm:prSet/>
      <dgm:spPr/>
      <dgm:t>
        <a:bodyPr/>
        <a:lstStyle/>
        <a:p>
          <a:r>
            <a:rPr lang="en-US"/>
            <a:t>Operant conditioning </a:t>
          </a:r>
        </a:p>
      </dgm:t>
    </dgm:pt>
    <dgm:pt modelId="{C13322B7-B64D-4024-9498-11436EA81A31}" type="parTrans" cxnId="{90ECC085-C1FE-4375-AE77-72203B06ECE6}">
      <dgm:prSet/>
      <dgm:spPr/>
      <dgm:t>
        <a:bodyPr/>
        <a:lstStyle/>
        <a:p>
          <a:endParaRPr lang="en-US"/>
        </a:p>
      </dgm:t>
    </dgm:pt>
    <dgm:pt modelId="{7C16B760-1517-4058-9959-6672CF71489F}" type="sibTrans" cxnId="{90ECC085-C1FE-4375-AE77-72203B06ECE6}">
      <dgm:prSet/>
      <dgm:spPr/>
      <dgm:t>
        <a:bodyPr/>
        <a:lstStyle/>
        <a:p>
          <a:endParaRPr lang="en-US"/>
        </a:p>
      </dgm:t>
    </dgm:pt>
    <dgm:pt modelId="{8B7BD92F-76E4-4215-BD1A-AB8CFDD8ABB9}" type="pres">
      <dgm:prSet presAssocID="{8D8CA9B3-D8A8-4A50-9C83-1AF6B76CACD4}" presName="root" presStyleCnt="0">
        <dgm:presLayoutVars>
          <dgm:dir/>
          <dgm:resizeHandles val="exact"/>
        </dgm:presLayoutVars>
      </dgm:prSet>
      <dgm:spPr/>
    </dgm:pt>
    <dgm:pt modelId="{BC4737FD-3F67-4F4F-9AE3-FDC0DDCCFE68}" type="pres">
      <dgm:prSet presAssocID="{37C21C59-AED3-42AB-AFA2-A4F0A2C1DE80}" presName="compNode" presStyleCnt="0"/>
      <dgm:spPr/>
    </dgm:pt>
    <dgm:pt modelId="{D1D829F3-A48B-4A11-9994-83E9BFCF3F8D}" type="pres">
      <dgm:prSet presAssocID="{37C21C59-AED3-42AB-AFA2-A4F0A2C1DE80}" presName="bgRect" presStyleLbl="bgShp" presStyleIdx="0" presStyleCnt="2"/>
      <dgm:spPr/>
    </dgm:pt>
    <dgm:pt modelId="{F59666D2-76CA-42BD-A7DB-EDEF0C4E3B95}" type="pres">
      <dgm:prSet presAssocID="{37C21C59-AED3-42AB-AFA2-A4F0A2C1DE8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g"/>
        </a:ext>
      </dgm:extLst>
    </dgm:pt>
    <dgm:pt modelId="{4B8FEB25-5D69-42AB-BAC8-999E90EB69BF}" type="pres">
      <dgm:prSet presAssocID="{37C21C59-AED3-42AB-AFA2-A4F0A2C1DE80}" presName="spaceRect" presStyleCnt="0"/>
      <dgm:spPr/>
    </dgm:pt>
    <dgm:pt modelId="{3E1D9B00-92C5-47D5-9D9C-92C5B04D291E}" type="pres">
      <dgm:prSet presAssocID="{37C21C59-AED3-42AB-AFA2-A4F0A2C1DE80}" presName="parTx" presStyleLbl="revTx" presStyleIdx="0" presStyleCnt="2">
        <dgm:presLayoutVars>
          <dgm:chMax val="0"/>
          <dgm:chPref val="0"/>
        </dgm:presLayoutVars>
      </dgm:prSet>
      <dgm:spPr/>
    </dgm:pt>
    <dgm:pt modelId="{5931A32B-CF9C-4643-8EBC-387143554649}" type="pres">
      <dgm:prSet presAssocID="{FFE54887-8DE0-4C61-B8AB-9DD71F6F016D}" presName="sibTrans" presStyleCnt="0"/>
      <dgm:spPr/>
    </dgm:pt>
    <dgm:pt modelId="{816B178E-825F-4D2C-AD94-0E7C210A422B}" type="pres">
      <dgm:prSet presAssocID="{6CA282BD-9365-4A11-A901-A1822F2135F4}" presName="compNode" presStyleCnt="0"/>
      <dgm:spPr/>
    </dgm:pt>
    <dgm:pt modelId="{FE2368F4-F8A5-4598-B82E-80F7A7943268}" type="pres">
      <dgm:prSet presAssocID="{6CA282BD-9365-4A11-A901-A1822F2135F4}" presName="bgRect" presStyleLbl="bgShp" presStyleIdx="1" presStyleCnt="2"/>
      <dgm:spPr/>
    </dgm:pt>
    <dgm:pt modelId="{7B782F6F-28AF-4F51-B6B0-5D20CB0BDDB0}" type="pres">
      <dgm:prSet presAssocID="{6CA282BD-9365-4A11-A901-A1822F2135F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t"/>
        </a:ext>
      </dgm:extLst>
    </dgm:pt>
    <dgm:pt modelId="{8DD33A6A-51C5-4542-AFF6-2D3C34CC8CD2}" type="pres">
      <dgm:prSet presAssocID="{6CA282BD-9365-4A11-A901-A1822F2135F4}" presName="spaceRect" presStyleCnt="0"/>
      <dgm:spPr/>
    </dgm:pt>
    <dgm:pt modelId="{595F4817-649D-4EDB-9622-C1272E1CB97B}" type="pres">
      <dgm:prSet presAssocID="{6CA282BD-9365-4A11-A901-A1822F2135F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0C33666-9E73-4A29-A00B-CAC8E2590069}" type="presOf" srcId="{6CA282BD-9365-4A11-A901-A1822F2135F4}" destId="{595F4817-649D-4EDB-9622-C1272E1CB97B}" srcOrd="0" destOrd="0" presId="urn:microsoft.com/office/officeart/2018/2/layout/IconVerticalSolidList"/>
    <dgm:cxn modelId="{90ECC085-C1FE-4375-AE77-72203B06ECE6}" srcId="{8D8CA9B3-D8A8-4A50-9C83-1AF6B76CACD4}" destId="{6CA282BD-9365-4A11-A901-A1822F2135F4}" srcOrd="1" destOrd="0" parTransId="{C13322B7-B64D-4024-9498-11436EA81A31}" sibTransId="{7C16B760-1517-4058-9959-6672CF71489F}"/>
    <dgm:cxn modelId="{62191594-0568-4E36-A7E9-77D337EB3F17}" type="presOf" srcId="{37C21C59-AED3-42AB-AFA2-A4F0A2C1DE80}" destId="{3E1D9B00-92C5-47D5-9D9C-92C5B04D291E}" srcOrd="0" destOrd="0" presId="urn:microsoft.com/office/officeart/2018/2/layout/IconVerticalSolidList"/>
    <dgm:cxn modelId="{1A62949A-75A7-4BEE-99D1-1B7E0C6B02E3}" type="presOf" srcId="{8D8CA9B3-D8A8-4A50-9C83-1AF6B76CACD4}" destId="{8B7BD92F-76E4-4215-BD1A-AB8CFDD8ABB9}" srcOrd="0" destOrd="0" presId="urn:microsoft.com/office/officeart/2018/2/layout/IconVerticalSolidList"/>
    <dgm:cxn modelId="{CC6C10F2-BDAE-48A5-AAA7-D31B1E4F9DE5}" srcId="{8D8CA9B3-D8A8-4A50-9C83-1AF6B76CACD4}" destId="{37C21C59-AED3-42AB-AFA2-A4F0A2C1DE80}" srcOrd="0" destOrd="0" parTransId="{5B63A3AF-9239-42DF-B553-5A8301589C35}" sibTransId="{FFE54887-8DE0-4C61-B8AB-9DD71F6F016D}"/>
    <dgm:cxn modelId="{B60BF0B4-651E-407B-BBD1-B2FF6116510E}" type="presParOf" srcId="{8B7BD92F-76E4-4215-BD1A-AB8CFDD8ABB9}" destId="{BC4737FD-3F67-4F4F-9AE3-FDC0DDCCFE68}" srcOrd="0" destOrd="0" presId="urn:microsoft.com/office/officeart/2018/2/layout/IconVerticalSolidList"/>
    <dgm:cxn modelId="{9ABC1B70-3E47-4A4F-8320-06D003359FB8}" type="presParOf" srcId="{BC4737FD-3F67-4F4F-9AE3-FDC0DDCCFE68}" destId="{D1D829F3-A48B-4A11-9994-83E9BFCF3F8D}" srcOrd="0" destOrd="0" presId="urn:microsoft.com/office/officeart/2018/2/layout/IconVerticalSolidList"/>
    <dgm:cxn modelId="{D41E6590-8802-4547-B396-DD36FE4F180F}" type="presParOf" srcId="{BC4737FD-3F67-4F4F-9AE3-FDC0DDCCFE68}" destId="{F59666D2-76CA-42BD-A7DB-EDEF0C4E3B95}" srcOrd="1" destOrd="0" presId="urn:microsoft.com/office/officeart/2018/2/layout/IconVerticalSolidList"/>
    <dgm:cxn modelId="{8E059E8A-3A7C-4517-8024-28D22813A516}" type="presParOf" srcId="{BC4737FD-3F67-4F4F-9AE3-FDC0DDCCFE68}" destId="{4B8FEB25-5D69-42AB-BAC8-999E90EB69BF}" srcOrd="2" destOrd="0" presId="urn:microsoft.com/office/officeart/2018/2/layout/IconVerticalSolidList"/>
    <dgm:cxn modelId="{E5BA0206-5840-4445-87C8-2030F422E0B5}" type="presParOf" srcId="{BC4737FD-3F67-4F4F-9AE3-FDC0DDCCFE68}" destId="{3E1D9B00-92C5-47D5-9D9C-92C5B04D291E}" srcOrd="3" destOrd="0" presId="urn:microsoft.com/office/officeart/2018/2/layout/IconVerticalSolidList"/>
    <dgm:cxn modelId="{437F52C9-E962-4B27-87AF-F5E914380331}" type="presParOf" srcId="{8B7BD92F-76E4-4215-BD1A-AB8CFDD8ABB9}" destId="{5931A32B-CF9C-4643-8EBC-387143554649}" srcOrd="1" destOrd="0" presId="urn:microsoft.com/office/officeart/2018/2/layout/IconVerticalSolidList"/>
    <dgm:cxn modelId="{548F62FD-2A01-4251-A2E5-A92402533DD0}" type="presParOf" srcId="{8B7BD92F-76E4-4215-BD1A-AB8CFDD8ABB9}" destId="{816B178E-825F-4D2C-AD94-0E7C210A422B}" srcOrd="2" destOrd="0" presId="urn:microsoft.com/office/officeart/2018/2/layout/IconVerticalSolidList"/>
    <dgm:cxn modelId="{933FF2D8-2CD4-474E-BD1D-34EEB14EEB15}" type="presParOf" srcId="{816B178E-825F-4D2C-AD94-0E7C210A422B}" destId="{FE2368F4-F8A5-4598-B82E-80F7A7943268}" srcOrd="0" destOrd="0" presId="urn:microsoft.com/office/officeart/2018/2/layout/IconVerticalSolidList"/>
    <dgm:cxn modelId="{D7D69727-620F-4E6B-9156-70DF72C98F08}" type="presParOf" srcId="{816B178E-825F-4D2C-AD94-0E7C210A422B}" destId="{7B782F6F-28AF-4F51-B6B0-5D20CB0BDDB0}" srcOrd="1" destOrd="0" presId="urn:microsoft.com/office/officeart/2018/2/layout/IconVerticalSolidList"/>
    <dgm:cxn modelId="{A83495CA-A0BA-402E-9DC0-291571C5064F}" type="presParOf" srcId="{816B178E-825F-4D2C-AD94-0E7C210A422B}" destId="{8DD33A6A-51C5-4542-AFF6-2D3C34CC8CD2}" srcOrd="2" destOrd="0" presId="urn:microsoft.com/office/officeart/2018/2/layout/IconVerticalSolidList"/>
    <dgm:cxn modelId="{F5669F78-E6AB-4186-B116-47B484378900}" type="presParOf" srcId="{816B178E-825F-4D2C-AD94-0E7C210A422B}" destId="{595F4817-649D-4EDB-9622-C1272E1CB97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FCF73C-EF40-4092-8E73-5BD393842038}">
      <dsp:nvSpPr>
        <dsp:cNvPr id="0" name=""/>
        <dsp:cNvSpPr/>
      </dsp:nvSpPr>
      <dsp:spPr>
        <a:xfrm>
          <a:off x="0" y="598270"/>
          <a:ext cx="10515600" cy="11044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674993-0032-41A4-B7CF-702CD229C29D}">
      <dsp:nvSpPr>
        <dsp:cNvPr id="0" name=""/>
        <dsp:cNvSpPr/>
      </dsp:nvSpPr>
      <dsp:spPr>
        <a:xfrm>
          <a:off x="334110" y="846782"/>
          <a:ext cx="607474" cy="6074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33DA20-45D7-4BB3-854C-4FE5B33EA673}">
      <dsp:nvSpPr>
        <dsp:cNvPr id="0" name=""/>
        <dsp:cNvSpPr/>
      </dsp:nvSpPr>
      <dsp:spPr>
        <a:xfrm>
          <a:off x="1275696" y="598270"/>
          <a:ext cx="9239903" cy="1104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93" tIns="116893" rIns="116893" bIns="11689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u="none" kern="1200" dirty="0"/>
            <a:t>‘Behavioural psychology is the study of how our behaviours relate to our mind.’</a:t>
          </a:r>
          <a:endParaRPr lang="en-US" sz="2500" kern="1200" dirty="0"/>
        </a:p>
      </dsp:txBody>
      <dsp:txXfrm>
        <a:off x="1275696" y="598270"/>
        <a:ext cx="9239903" cy="1104498"/>
      </dsp:txXfrm>
    </dsp:sp>
    <dsp:sp modelId="{E3FE7596-6232-4CE2-9049-95BD771DD86E}">
      <dsp:nvSpPr>
        <dsp:cNvPr id="0" name=""/>
        <dsp:cNvSpPr/>
      </dsp:nvSpPr>
      <dsp:spPr>
        <a:xfrm>
          <a:off x="0" y="1978893"/>
          <a:ext cx="10515600" cy="110449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2F38D7-6C69-4291-ABA9-9AE83BAA9409}">
      <dsp:nvSpPr>
        <dsp:cNvPr id="0" name=""/>
        <dsp:cNvSpPr/>
      </dsp:nvSpPr>
      <dsp:spPr>
        <a:xfrm>
          <a:off x="334110" y="2227406"/>
          <a:ext cx="607474" cy="6074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ADD72-4311-45E5-901A-7BE6719FDEEC}">
      <dsp:nvSpPr>
        <dsp:cNvPr id="0" name=""/>
        <dsp:cNvSpPr/>
      </dsp:nvSpPr>
      <dsp:spPr>
        <a:xfrm>
          <a:off x="1275696" y="1978893"/>
          <a:ext cx="9239903" cy="1104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93" tIns="116893" rIns="116893" bIns="11689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It looks at learned </a:t>
          </a:r>
          <a:r>
            <a:rPr lang="en-US" sz="2500" kern="1200" dirty="0" err="1"/>
            <a:t>behaviour</a:t>
          </a:r>
          <a:r>
            <a:rPr lang="en-US" sz="2500" kern="1200" dirty="0"/>
            <a:t> rather than thinking. </a:t>
          </a:r>
        </a:p>
      </dsp:txBody>
      <dsp:txXfrm>
        <a:off x="1275696" y="1978893"/>
        <a:ext cx="9239903" cy="11044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D829F3-A48B-4A11-9994-83E9BFCF3F8D}">
      <dsp:nvSpPr>
        <dsp:cNvPr id="0" name=""/>
        <dsp:cNvSpPr/>
      </dsp:nvSpPr>
      <dsp:spPr>
        <a:xfrm>
          <a:off x="0" y="958220"/>
          <a:ext cx="6588691" cy="17690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9666D2-76CA-42BD-A7DB-EDEF0C4E3B95}">
      <dsp:nvSpPr>
        <dsp:cNvPr id="0" name=""/>
        <dsp:cNvSpPr/>
      </dsp:nvSpPr>
      <dsp:spPr>
        <a:xfrm>
          <a:off x="535129" y="1356250"/>
          <a:ext cx="972962" cy="9729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1D9B00-92C5-47D5-9D9C-92C5B04D291E}">
      <dsp:nvSpPr>
        <dsp:cNvPr id="0" name=""/>
        <dsp:cNvSpPr/>
      </dsp:nvSpPr>
      <dsp:spPr>
        <a:xfrm>
          <a:off x="2043221" y="958220"/>
          <a:ext cx="4545469" cy="1769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22" tIns="187222" rIns="187222" bIns="1872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Classical conditioning</a:t>
          </a:r>
        </a:p>
      </dsp:txBody>
      <dsp:txXfrm>
        <a:off x="2043221" y="958220"/>
        <a:ext cx="4545469" cy="1769022"/>
      </dsp:txXfrm>
    </dsp:sp>
    <dsp:sp modelId="{FE2368F4-F8A5-4598-B82E-80F7A7943268}">
      <dsp:nvSpPr>
        <dsp:cNvPr id="0" name=""/>
        <dsp:cNvSpPr/>
      </dsp:nvSpPr>
      <dsp:spPr>
        <a:xfrm>
          <a:off x="0" y="3169499"/>
          <a:ext cx="6588691" cy="17690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782F6F-28AF-4F51-B6B0-5D20CB0BDDB0}">
      <dsp:nvSpPr>
        <dsp:cNvPr id="0" name=""/>
        <dsp:cNvSpPr/>
      </dsp:nvSpPr>
      <dsp:spPr>
        <a:xfrm>
          <a:off x="535129" y="3567529"/>
          <a:ext cx="972962" cy="9729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5F4817-649D-4EDB-9622-C1272E1CB97B}">
      <dsp:nvSpPr>
        <dsp:cNvPr id="0" name=""/>
        <dsp:cNvSpPr/>
      </dsp:nvSpPr>
      <dsp:spPr>
        <a:xfrm>
          <a:off x="2043221" y="3169499"/>
          <a:ext cx="4545469" cy="1769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22" tIns="187222" rIns="187222" bIns="18722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Operant conditioning </a:t>
          </a:r>
        </a:p>
      </dsp:txBody>
      <dsp:txXfrm>
        <a:off x="2043221" y="3169499"/>
        <a:ext cx="4545469" cy="17690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9E88B4-92F9-2C45-BF5B-B3E5593F38F0}" type="datetimeFigureOut">
              <a:rPr lang="en-US" smtClean="0"/>
              <a:t>3/13/22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44355B-FB68-484E-B79C-B04FC33A4B3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882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4355B-FB68-484E-B79C-B04FC33A4B3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80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B5E12-D11D-384C-8380-B5FEB9AC3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B33A32-242C-DE42-BB2C-C3CC91CD1C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6D9C43-F16D-F945-B921-0B44476DE3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997C4-E9E2-A14E-AF53-EFF6D50ED03C}" type="datetimeFigureOut">
              <a:rPr lang="en-US" smtClean="0"/>
              <a:t>3/13/22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C6E6BC-D814-2348-882F-B923BC0EB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278406-D49E-9D49-A60A-83CF657BA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6163F-3D8F-2C44-A689-068426D29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806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B197C-BEED-9945-A133-14800ABA5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E66FF-0057-044F-9485-9A659C474C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DFFB5-8D5E-794E-879A-291E436CD0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997C4-E9E2-A14E-AF53-EFF6D50ED03C}" type="datetimeFigureOut">
              <a:rPr lang="en-US" smtClean="0"/>
              <a:t>3/13/22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8D0344-BF37-6F49-9A0D-128588AD2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BC8408-59DD-FB46-B7CE-89A77526C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6163F-3D8F-2C44-A689-068426D29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130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F40C6-ACA3-2245-A77D-CBEC8DC5A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DB2221-820A-D14F-A1AB-76F75D4E5E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4A0399-D606-C146-8402-04BF18726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997C4-E9E2-A14E-AF53-EFF6D50ED03C}" type="datetimeFigureOut">
              <a:rPr lang="en-US" smtClean="0"/>
              <a:t>3/13/22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987FA3-5EBD-6449-AA61-FB086D737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1BB8DA-E3BC-E647-82A7-219523099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6163F-3D8F-2C44-A689-068426D29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8176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68A4A-27A3-4446-9A56-113B81470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0F37E-F420-8246-84FD-AA18071E65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E1841A-7110-2C48-B103-2CAA8614A4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9F9561-A669-1445-9C3B-F8D2FFD9E5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997C4-E9E2-A14E-AF53-EFF6D50ED03C}" type="datetimeFigureOut">
              <a:rPr lang="en-US" smtClean="0"/>
              <a:t>3/13/22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37BB70-C1E3-3C46-BCF1-9EC81F86DA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031544-864D-B54D-9FB5-507F0313E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6163F-3D8F-2C44-A689-068426D29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79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DC658-F805-4646-B4A5-739C601D7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4D9F69-B2A0-2244-9309-6DB03F4E26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A595D-CA3B-284D-A408-94453E22F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15A9A6-1364-CB4F-9B9E-985C97D961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CC7408-DE68-1443-A08A-C095DD939C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455243-E185-7C41-9C10-7E9D5508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997C4-E9E2-A14E-AF53-EFF6D50ED03C}" type="datetimeFigureOut">
              <a:rPr lang="en-US" smtClean="0"/>
              <a:t>3/13/22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562598-A577-D54B-AF8C-8A7271D86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0865F5-6A2F-3949-BDC3-E5F2AF673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6163F-3D8F-2C44-A689-068426D29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342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65988-6D35-8149-8B5A-FBB78A224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EE1F5C-9D3F-824B-977C-A17852881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997C4-E9E2-A14E-AF53-EFF6D50ED03C}" type="datetimeFigureOut">
              <a:rPr lang="en-US" smtClean="0"/>
              <a:t>3/13/22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4EC181-D39F-C646-ABAB-81EA3C399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33E9B6-1397-BC41-AF21-068E31E881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6163F-3D8F-2C44-A689-068426D29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810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AE6D5A-EFE7-844D-A02A-F7ED96B80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997C4-E9E2-A14E-AF53-EFF6D50ED03C}" type="datetimeFigureOut">
              <a:rPr lang="en-US" smtClean="0"/>
              <a:t>3/13/22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1A02B6-1042-1946-9F8E-ABC5723CDA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7CFFE1-F9A5-E54F-88AC-E75FFC0363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6163F-3D8F-2C44-A689-068426D29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413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36606-8D96-B640-B1F1-CCDDA48B2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06DE4-6C3D-6946-B092-A491C41DDC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E67110-D21D-014D-972B-48F305BCE5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59E415-C50A-9C40-BCEC-538907941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997C4-E9E2-A14E-AF53-EFF6D50ED03C}" type="datetimeFigureOut">
              <a:rPr lang="en-US" smtClean="0"/>
              <a:t>3/13/22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2788F-7649-0049-98E2-2ABB30262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0E9815-AB14-5740-84D6-11A8CA784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6163F-3D8F-2C44-A689-068426D29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052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83362-2282-7C40-8F90-E69B22F6C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A0E8D7-86C5-9D44-911A-99978FB44A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59A365-B573-AC4D-8A5F-914D9C66A2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FBA5CB-0A5C-1B45-8DE6-C0EC98C47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997C4-E9E2-A14E-AF53-EFF6D50ED03C}" type="datetimeFigureOut">
              <a:rPr lang="en-US" smtClean="0"/>
              <a:t>3/13/22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0BB595-9B5B-6842-BD52-88B342E1E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251157-3840-2D42-A834-0587F58266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6163F-3D8F-2C44-A689-068426D29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400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2F381-DDD7-9643-A24E-0B9738A91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35A198-7E04-FE4E-A784-3D46523CA9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55E555-BF19-AD4C-88C9-391F352856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997C4-E9E2-A14E-AF53-EFF6D50ED03C}" type="datetimeFigureOut">
              <a:rPr lang="en-US" smtClean="0"/>
              <a:t>3/13/22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A1243-E304-C542-854E-41A4B0CDD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FBAD10-081F-4F44-A70C-B1E88C670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6163F-3D8F-2C44-A689-068426D29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6436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12E7DC-F841-3747-B0B4-8D77227255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EA0413-9D60-8746-A197-4E98A6E929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0A4441-6800-5649-A3DE-17EB8E997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997C4-E9E2-A14E-AF53-EFF6D50ED03C}" type="datetimeFigureOut">
              <a:rPr lang="en-US" smtClean="0"/>
              <a:t>3/13/22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261167-D5BE-A443-A98D-919215C7D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BFD48F-D66A-C046-9B6B-9EEBE77A8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56163F-3D8F-2C44-A689-068426D29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310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EF17D42-A50E-4141-8E80-2D82ADC2C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7E71AB-DB02-8A47-86C9-BBF2AA30AD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34F65-F399-6D4E-A72A-476DDD62A8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8997C4-E9E2-A14E-AF53-EFF6D50ED03C}" type="datetimeFigureOut">
              <a:rPr lang="en-US" smtClean="0"/>
              <a:t>3/13/22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0E9638-9201-7F4B-90CD-F5F54E1801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1C929-EDBB-F04D-AD1D-B33CDD8E1B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6163F-3D8F-2C44-A689-068426D29F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925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irstdiscoverers.co.uk/child-development-theories-john-watson/" TargetMode="External"/><Relationship Id="rId13" Type="http://schemas.openxmlformats.org/officeDocument/2006/relationships/hyperlink" Target="https://www.verywellmind.com/classical-vs-operant-conditioning-2794861" TargetMode="External"/><Relationship Id="rId3" Type="http://schemas.openxmlformats.org/officeDocument/2006/relationships/hyperlink" Target="https://www.youtube.com/watch?v=qG2SwE_6uVM" TargetMode="External"/><Relationship Id="rId7" Type="http://schemas.openxmlformats.org/officeDocument/2006/relationships/hyperlink" Target="https://imotions.com/blog/behavioral-psychology/" TargetMode="External"/><Relationship Id="rId12" Type="http://schemas.openxmlformats.org/officeDocument/2006/relationships/hyperlink" Target="https://www.tutorialspoint.com/social_learning/bobo_doll_experiment.ht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dmBqwWlJg8U" TargetMode="External"/><Relationship Id="rId11" Type="http://schemas.openxmlformats.org/officeDocument/2006/relationships/hyperlink" Target="https://www.newscientist.com/article/dn26307-baby-used-in-notorious-fear-experiment-is-lost-no-more/" TargetMode="External"/><Relationship Id="rId5" Type="http://schemas.openxmlformats.org/officeDocument/2006/relationships/hyperlink" Target="https://www.britannica.com/biography/Ivan-Pavlov" TargetMode="External"/><Relationship Id="rId10" Type="http://schemas.openxmlformats.org/officeDocument/2006/relationships/hyperlink" Target="https://www.ncbi.nlm.nih.gov/pmc/articles/PMC1473025/" TargetMode="External"/><Relationship Id="rId4" Type="http://schemas.openxmlformats.org/officeDocument/2006/relationships/hyperlink" Target="https://educationaltechnology.net/social-learning-theory-albert-bandura/" TargetMode="External"/><Relationship Id="rId9" Type="http://schemas.openxmlformats.org/officeDocument/2006/relationships/hyperlink" Target="https://psychology.fas.harvard.edu/people/b-f-skinner" TargetMode="External"/><Relationship Id="rId14" Type="http://schemas.openxmlformats.org/officeDocument/2006/relationships/hyperlink" Target="https://www.verywellmind.com/what-is-positive-reinforcement-279541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5BF061-1975-EE41-A822-D1D2A4F815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9633" y="4518923"/>
            <a:ext cx="3312734" cy="1141851"/>
          </a:xfrm>
          <a:noFill/>
        </p:spPr>
        <p:txBody>
          <a:bodyPr>
            <a:normAutofit/>
          </a:bodyPr>
          <a:lstStyle/>
          <a:p>
            <a:r>
              <a:rPr lang="en-US" sz="2000">
                <a:solidFill>
                  <a:srgbClr val="080808"/>
                </a:solidFill>
              </a:rPr>
              <a:t>Sultana Begum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34BFFF-5427-A349-97FF-FD4206A5FF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US" sz="3600">
                <a:solidFill>
                  <a:srgbClr val="080808"/>
                </a:solidFill>
              </a:rPr>
              <a:t>Behavourist approach 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868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195C6F-AE78-4B40-836D-CF3F606A3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3600" dirty="0" err="1"/>
              <a:t>Behaviourist</a:t>
            </a:r>
            <a:r>
              <a:rPr lang="en-US" sz="3600" dirty="0"/>
              <a:t> approach and the </a:t>
            </a:r>
            <a:r>
              <a:rPr lang="en-US" sz="3600"/>
              <a:t>main assumptions </a:t>
            </a:r>
            <a:endParaRPr lang="en-US" sz="36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A7BBD5-3EBD-4AB8-890E-79B84BA065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3080668"/>
              </p:ext>
            </p:extLst>
          </p:nvPr>
        </p:nvGraphicFramePr>
        <p:xfrm>
          <a:off x="838200" y="1828800"/>
          <a:ext cx="10515600" cy="36816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AF4E3AD-0C4B-5D49-916C-48BE8413BF05}"/>
              </a:ext>
            </a:extLst>
          </p:cNvPr>
          <p:cNvSpPr txBox="1"/>
          <p:nvPr/>
        </p:nvSpPr>
        <p:spPr>
          <a:xfrm>
            <a:off x="0" y="5584067"/>
            <a:ext cx="53007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Imotions</a:t>
            </a:r>
            <a:r>
              <a:rPr lang="en-US" dirty="0"/>
              <a:t> (2018)</a:t>
            </a:r>
          </a:p>
          <a:p>
            <a:r>
              <a:rPr lang="en-US" dirty="0" err="1"/>
              <a:t>Psycologyhub</a:t>
            </a:r>
            <a:r>
              <a:rPr lang="en-US" dirty="0"/>
              <a:t> (2021) </a:t>
            </a:r>
          </a:p>
          <a:p>
            <a:r>
              <a:rPr lang="en-US" dirty="0"/>
              <a:t>Quin, 2000, p. 14)</a:t>
            </a:r>
          </a:p>
          <a:p>
            <a:r>
              <a:rPr lang="en-US" dirty="0"/>
              <a:t>Psychology as the </a:t>
            </a:r>
            <a:r>
              <a:rPr lang="en-US" dirty="0" err="1"/>
              <a:t>behaviourist</a:t>
            </a:r>
            <a:r>
              <a:rPr lang="en-US" dirty="0"/>
              <a:t> (1913) </a:t>
            </a:r>
          </a:p>
        </p:txBody>
      </p:sp>
    </p:spTree>
    <p:extLst>
      <p:ext uri="{BB962C8B-B14F-4D97-AF65-F5344CB8AC3E}">
        <p14:creationId xmlns:p14="http://schemas.microsoft.com/office/powerpoint/2010/main" val="26013300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69F669-D45A-FC43-8B7D-88DE01713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09074"/>
            <a:ext cx="7026441" cy="127022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dirty="0"/>
              <a:t>Ivan Pavlov-classical conditioning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E5BE2-6028-9A4E-B015-416345B7E5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407450"/>
            <a:ext cx="4620584" cy="144178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600" dirty="0" err="1"/>
              <a:t>Verywellmind</a:t>
            </a:r>
            <a:r>
              <a:rPr lang="en-US" sz="1600" dirty="0"/>
              <a:t> (2022) </a:t>
            </a:r>
          </a:p>
          <a:p>
            <a:pPr marL="0" indent="0">
              <a:buNone/>
            </a:pPr>
            <a:r>
              <a:rPr lang="en-US" sz="1600" dirty="0" err="1"/>
              <a:t>Brittanica</a:t>
            </a:r>
            <a:r>
              <a:rPr lang="en-US" sz="1600" dirty="0"/>
              <a:t> (2022)</a:t>
            </a:r>
          </a:p>
          <a:p>
            <a:pPr marL="0" indent="0">
              <a:buNone/>
            </a:pPr>
            <a:r>
              <a:rPr lang="en-US" sz="1600" dirty="0" err="1"/>
              <a:t>OpenLearn</a:t>
            </a:r>
            <a:r>
              <a:rPr lang="en-US" sz="1600" dirty="0"/>
              <a:t> (2022) </a:t>
            </a:r>
          </a:p>
          <a:p>
            <a:pPr marL="0" indent="0">
              <a:buNone/>
            </a:pPr>
            <a:r>
              <a:rPr lang="en-US" sz="1600" dirty="0" err="1"/>
              <a:t>Crashcourse</a:t>
            </a:r>
            <a:r>
              <a:rPr lang="en-US" sz="1600" dirty="0"/>
              <a:t> (2021)</a:t>
            </a:r>
          </a:p>
          <a:p>
            <a:pPr marL="0" indent="0">
              <a:buNone/>
            </a:pPr>
            <a:endParaRPr lang="en-US" sz="2400" dirty="0"/>
          </a:p>
        </p:txBody>
      </p:sp>
      <p:pic>
        <p:nvPicPr>
          <p:cNvPr id="1027" name="Picture 3" descr="A person with a beard&#10;&#10;Description automatically generated with low confidence">
            <a:extLst>
              <a:ext uri="{FF2B5EF4-FFF2-40B4-BE49-F238E27FC236}">
                <a16:creationId xmlns:a16="http://schemas.microsoft.com/office/drawing/2014/main" id="{92650E6D-7BC3-ED44-ACCD-A01553424A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440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escribed image">
            <a:extLst>
              <a:ext uri="{FF2B5EF4-FFF2-40B4-BE49-F238E27FC236}">
                <a16:creationId xmlns:a16="http://schemas.microsoft.com/office/drawing/2014/main" id="{B3E6133D-5E88-E144-ADD6-E1ECFB7D93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17" y="2112452"/>
            <a:ext cx="4867989" cy="28618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3024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AAB8EDC3-1C0D-4505-A2C7-839A5161F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2069E294-3813-4588-9E9C-AEA08F9C4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6" name="Picture 12" descr="New Scientist Default Image">
            <a:extLst>
              <a:ext uri="{FF2B5EF4-FFF2-40B4-BE49-F238E27FC236}">
                <a16:creationId xmlns:a16="http://schemas.microsoft.com/office/drawing/2014/main" id="{AF817F8C-3023-434B-B592-B48B003F16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0" b="25000"/>
          <a:stretch/>
        </p:blipFill>
        <p:spPr bwMode="auto">
          <a:xfrm>
            <a:off x="20" y="10"/>
            <a:ext cx="1219198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498B7C-9CBA-2146-ADCF-95E4A32D8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343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John Watson-The little Albert Experiment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288A35-61E2-A94F-95E2-517057F13B68}"/>
              </a:ext>
            </a:extLst>
          </p:cNvPr>
          <p:cNvSpPr txBox="1"/>
          <p:nvPr/>
        </p:nvSpPr>
        <p:spPr>
          <a:xfrm>
            <a:off x="0" y="5793355"/>
            <a:ext cx="4614759" cy="106463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(Watson and Rayner, 2013, p. 22)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First discovers (2022)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New scientist (2014) </a:t>
            </a:r>
          </a:p>
        </p:txBody>
      </p:sp>
      <p:pic>
        <p:nvPicPr>
          <p:cNvPr id="1026" name="Picture 2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7074C7A6-F7D2-0743-B31C-33A49F58F5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230" b="-3"/>
          <a:stretch/>
        </p:blipFill>
        <p:spPr bwMode="auto">
          <a:xfrm>
            <a:off x="6901661" y="2524869"/>
            <a:ext cx="5290339" cy="4215600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5537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5E52985E-2553-471E-82AA-5ED7A3298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3308" y="4462044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EF59D-F26D-054D-97B4-97C8FA2B1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70" y="4615840"/>
            <a:ext cx="3885141" cy="1526741"/>
          </a:xfrm>
        </p:spPr>
        <p:txBody>
          <a:bodyPr>
            <a:normAutofit/>
          </a:bodyPr>
          <a:lstStyle/>
          <a:p>
            <a:pPr algn="r"/>
            <a:r>
              <a:rPr lang="en-US" sz="3000" dirty="0">
                <a:solidFill>
                  <a:schemeClr val="bg1"/>
                </a:solidFill>
              </a:rPr>
              <a:t>B.F. Skinner-operant conditioning </a:t>
            </a:r>
          </a:p>
        </p:txBody>
      </p:sp>
      <p:pic>
        <p:nvPicPr>
          <p:cNvPr id="2050" name="Picture 2" descr="B.F. Skinner (Image Source: Wikimedia Commons)">
            <a:extLst>
              <a:ext uri="{FF2B5EF4-FFF2-40B4-BE49-F238E27FC236}">
                <a16:creationId xmlns:a16="http://schemas.microsoft.com/office/drawing/2014/main" id="{0FC36A09-CA89-2E47-8464-87674DA071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58" b="27867"/>
          <a:stretch/>
        </p:blipFill>
        <p:spPr bwMode="auto">
          <a:xfrm>
            <a:off x="393308" y="352931"/>
            <a:ext cx="5559480" cy="374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kinner Box Illustrating Reinforcement by Operant Conditioning">
            <a:extLst>
              <a:ext uri="{FF2B5EF4-FFF2-40B4-BE49-F238E27FC236}">
                <a16:creationId xmlns:a16="http://schemas.microsoft.com/office/drawing/2014/main" id="{CA000183-455C-F946-A84F-CE3A3D250B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55" r="2" b="2"/>
          <a:stretch/>
        </p:blipFill>
        <p:spPr bwMode="auto">
          <a:xfrm>
            <a:off x="6251736" y="357013"/>
            <a:ext cx="5546955" cy="374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DAE3ABC6-4042-4293-A7DF-F01181363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39873" y="4690076"/>
            <a:ext cx="0" cy="137160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3445A-5096-EE46-BFA4-7C9E7978C1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8770" y="4856071"/>
            <a:ext cx="6609921" cy="1447489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</a:rPr>
              <a:t>NCBI (2002)</a:t>
            </a: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</a:rPr>
              <a:t>Harvard university (2022) </a:t>
            </a: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</a:rPr>
              <a:t>Simply psychology (2018)</a:t>
            </a:r>
          </a:p>
          <a:p>
            <a:pPr marL="0" indent="0">
              <a:buNone/>
            </a:pPr>
            <a:r>
              <a:rPr lang="en-GB" sz="2200" dirty="0" err="1">
                <a:solidFill>
                  <a:schemeClr val="bg1"/>
                </a:solidFill>
              </a:rPr>
              <a:t>Psyhcologyhub</a:t>
            </a:r>
            <a:r>
              <a:rPr lang="en-GB" sz="2200" dirty="0">
                <a:solidFill>
                  <a:schemeClr val="bg1"/>
                </a:solidFill>
              </a:rPr>
              <a:t>  (2021)  </a:t>
            </a:r>
          </a:p>
          <a:p>
            <a:endParaRPr lang="en-US" sz="2200" dirty="0">
              <a:solidFill>
                <a:schemeClr val="bg1"/>
              </a:solidFill>
            </a:endParaRPr>
          </a:p>
          <a:p>
            <a:endParaRPr lang="en-US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690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136">
            <a:extLst>
              <a:ext uri="{FF2B5EF4-FFF2-40B4-BE49-F238E27FC236}">
                <a16:creationId xmlns:a16="http://schemas.microsoft.com/office/drawing/2014/main" id="{C4E4288A-DFC8-40A2-90E5-70E851A9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1" name="Group 138">
            <a:extLst>
              <a:ext uri="{FF2B5EF4-FFF2-40B4-BE49-F238E27FC236}">
                <a16:creationId xmlns:a16="http://schemas.microsoft.com/office/drawing/2014/main" id="{B63C2D82-D4FA-4A37-BB01-1E7B21E4F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5199" y="634058"/>
            <a:ext cx="1128382" cy="847206"/>
            <a:chOff x="5307830" y="325570"/>
            <a:chExt cx="1128382" cy="847206"/>
          </a:xfrm>
        </p:grpSpPr>
        <p:sp>
          <p:nvSpPr>
            <p:cNvPr id="140" name="Freeform 5">
              <a:extLst>
                <a:ext uri="{FF2B5EF4-FFF2-40B4-BE49-F238E27FC236}">
                  <a16:creationId xmlns:a16="http://schemas.microsoft.com/office/drawing/2014/main" id="{C94E7FEF-0CE9-4AC2-94BB-02230C6DC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07830" y="577396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5">
              <a:extLst>
                <a:ext uri="{FF2B5EF4-FFF2-40B4-BE49-F238E27FC236}">
                  <a16:creationId xmlns:a16="http://schemas.microsoft.com/office/drawing/2014/main" id="{EB546CC0-C1BC-48D2-8DA9-4B6028316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5720" y="325570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67B802-276C-F046-806E-E262EFB8C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08946"/>
            <a:ext cx="6329218" cy="37127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/>
              <a:t>Albert Bandura-bobo doll experiment </a:t>
            </a:r>
          </a:p>
        </p:txBody>
      </p:sp>
      <p:sp>
        <p:nvSpPr>
          <p:cNvPr id="143" name="Freeform 5">
            <a:extLst>
              <a:ext uri="{FF2B5EF4-FFF2-40B4-BE49-F238E27FC236}">
                <a16:creationId xmlns:a16="http://schemas.microsoft.com/office/drawing/2014/main" id="{BD2BFF02-DF78-4F07-B176-52514E131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62174" y="1653645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45" name="Freeform: Shape 144">
            <a:extLst>
              <a:ext uri="{FF2B5EF4-FFF2-40B4-BE49-F238E27FC236}">
                <a16:creationId xmlns:a16="http://schemas.microsoft.com/office/drawing/2014/main" id="{0DB06EAB-7D8C-403A-86C5-B5FD79A13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2865" y="634058"/>
            <a:ext cx="3154669" cy="2796247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028" name="Picture 4" descr="Second Stage of the Experiment">
            <a:extLst>
              <a:ext uri="{FF2B5EF4-FFF2-40B4-BE49-F238E27FC236}">
                <a16:creationId xmlns:a16="http://schemas.microsoft.com/office/drawing/2014/main" id="{D75FC261-E8ED-CC48-9169-517CBF66B0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96964" y="1090206"/>
            <a:ext cx="1865210" cy="186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291421C-8ED4-3E46-9D90-CEC108B69F2B}"/>
              </a:ext>
            </a:extLst>
          </p:cNvPr>
          <p:cNvSpPr txBox="1"/>
          <p:nvPr/>
        </p:nvSpPr>
        <p:spPr>
          <a:xfrm>
            <a:off x="5229" y="5778926"/>
            <a:ext cx="5690043" cy="120498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Bandura’s bobo doll experiment (2012)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Educational technology (2020)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Tutorial point (2022)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 dirty="0"/>
          </a:p>
        </p:txBody>
      </p:sp>
      <p:pic>
        <p:nvPicPr>
          <p:cNvPr id="1026" name="Picture 2" descr="Albert Bandura">
            <a:extLst>
              <a:ext uri="{FF2B5EF4-FFF2-40B4-BE49-F238E27FC236}">
                <a16:creationId xmlns:a16="http://schemas.microsoft.com/office/drawing/2014/main" id="{DF3DFAE3-4EBB-7649-89D8-5ADD968508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01" b="6852"/>
          <a:stretch/>
        </p:blipFill>
        <p:spPr bwMode="auto">
          <a:xfrm>
            <a:off x="8050038" y="2150717"/>
            <a:ext cx="2713512" cy="3120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92443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45B6F-27D6-A240-AC7A-EDAA74930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 dirty="0"/>
              <a:t>Compare 2 theorist-</a:t>
            </a:r>
            <a:br>
              <a:rPr lang="en-US" sz="4800" dirty="0"/>
            </a:br>
            <a:r>
              <a:rPr lang="en-US" sz="4800" dirty="0"/>
              <a:t>strengths and weaknesses.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6AD296-FF3C-4518-A82A-EA6B57CD98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7155606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4A71000-E760-E849-816A-D2D3C7DD1442}"/>
              </a:ext>
            </a:extLst>
          </p:cNvPr>
          <p:cNvSpPr txBox="1"/>
          <p:nvPr/>
        </p:nvSpPr>
        <p:spPr>
          <a:xfrm>
            <a:off x="5881255" y="5631873"/>
            <a:ext cx="5465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(Murphy, S, E. </a:t>
            </a:r>
            <a:r>
              <a:rPr lang="en-GB" dirty="0" err="1"/>
              <a:t>McSweene</a:t>
            </a:r>
            <a:r>
              <a:rPr lang="en-GB" dirty="0"/>
              <a:t>, K.F 2014, p. 222)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0055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7905BA41-EE6E-4F80-8636-447F22DD7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85845-CED7-9148-A4F8-495182A36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8465" y="3298722"/>
            <a:ext cx="8495070" cy="17844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it is used in health and social care setting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CD7549B2-EE05-4558-8C64-AC46755F2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25914" y="889251"/>
            <a:ext cx="2140172" cy="2140172"/>
          </a:xfrm>
          <a:prstGeom prst="ellipse">
            <a:avLst/>
          </a:prstGeom>
          <a:solidFill>
            <a:srgbClr val="FFFFFF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1" name="Graphic 23" descr="Stethoscope">
            <a:extLst>
              <a:ext uri="{FF2B5EF4-FFF2-40B4-BE49-F238E27FC236}">
                <a16:creationId xmlns:a16="http://schemas.microsoft.com/office/drawing/2014/main" id="{2DE46C95-04C9-8825-FE26-3D67254E1E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08264" y="1371601"/>
            <a:ext cx="1175474" cy="11754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3678CD-49E8-3340-9F14-319D5FEEE46B}"/>
              </a:ext>
            </a:extLst>
          </p:cNvPr>
          <p:cNvSpPr txBox="1"/>
          <p:nvPr/>
        </p:nvSpPr>
        <p:spPr>
          <a:xfrm>
            <a:off x="104435" y="6409908"/>
            <a:ext cx="3488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Healthline (2018) </a:t>
            </a:r>
          </a:p>
        </p:txBody>
      </p:sp>
    </p:spTree>
    <p:extLst>
      <p:ext uri="{BB962C8B-B14F-4D97-AF65-F5344CB8AC3E}">
        <p14:creationId xmlns:p14="http://schemas.microsoft.com/office/powerpoint/2010/main" val="4140641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905BA41-EE6E-4F80-8636-447F22DD7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AAE790-BC15-7849-9D62-BCA968086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8465" y="3298722"/>
            <a:ext cx="8495070" cy="17844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 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D7549B2-EE05-4558-8C64-AC46755F2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25914" y="889251"/>
            <a:ext cx="2140172" cy="2140172"/>
          </a:xfrm>
          <a:prstGeom prst="ellipse">
            <a:avLst/>
          </a:prstGeom>
          <a:solidFill>
            <a:srgbClr val="FFFFFF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Gavel">
            <a:extLst>
              <a:ext uri="{FF2B5EF4-FFF2-40B4-BE49-F238E27FC236}">
                <a16:creationId xmlns:a16="http://schemas.microsoft.com/office/drawing/2014/main" id="{823F65F6-FAD5-5C2D-4BF5-4441899E61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08264" y="1371601"/>
            <a:ext cx="1175474" cy="1175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508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A4AFBB-898D-004B-BEC8-05BA488DF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References: </a:t>
            </a:r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2DF628-7C31-054E-A16F-AEC832C073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4731" y="1153572"/>
            <a:ext cx="8819212" cy="5969285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1200" dirty="0"/>
              <a:t>Bandura, A. (2021) </a:t>
            </a:r>
            <a:r>
              <a:rPr lang="en-US" sz="1200" i="1" dirty="0"/>
              <a:t>Psychological modeling: conflicting theories. </a:t>
            </a:r>
            <a:r>
              <a:rPr lang="en-US" sz="1200" dirty="0"/>
              <a:t>New York: Taylor and Francis </a:t>
            </a:r>
          </a:p>
          <a:p>
            <a:pPr marL="0" indent="0">
              <a:buNone/>
            </a:pPr>
            <a:r>
              <a:rPr lang="en-US" sz="1200" dirty="0" err="1"/>
              <a:t>Crashcourse</a:t>
            </a:r>
            <a:r>
              <a:rPr lang="en-US" sz="1200" dirty="0"/>
              <a:t> (2014) </a:t>
            </a:r>
            <a:r>
              <a:rPr lang="en-US" sz="1200" i="1" dirty="0"/>
              <a:t>How to train a brain: crash course psychology #11 </a:t>
            </a:r>
            <a:r>
              <a:rPr lang="en-US" sz="1200" dirty="0"/>
              <a:t>[video]. Available at: </a:t>
            </a:r>
            <a:r>
              <a:rPr lang="en-US" sz="1200" dirty="0">
                <a:hlinkClick r:id="rId3"/>
              </a:rPr>
              <a:t>https://www.youtube.com/watch?v=qG2SwE_6uVM</a:t>
            </a:r>
            <a:r>
              <a:rPr lang="en-US" sz="1200" dirty="0"/>
              <a:t> </a:t>
            </a:r>
          </a:p>
          <a:p>
            <a:pPr marL="0" indent="0">
              <a:buNone/>
            </a:pPr>
            <a:r>
              <a:rPr lang="en-US" sz="1200" dirty="0"/>
              <a:t>Educational technology (2020) Albert Bandura [online image]. Available at: </a:t>
            </a:r>
            <a:r>
              <a:rPr lang="en-US" sz="1200" u="sng" dirty="0">
                <a:hlinkClick r:id="rId4"/>
              </a:rPr>
              <a:t>https://educationaltechnology.net/social-learning-theory-albert-bandura/</a:t>
            </a:r>
            <a:r>
              <a:rPr lang="en-US" sz="1200" dirty="0"/>
              <a:t> (Accessed:13 March 2022) </a:t>
            </a:r>
          </a:p>
          <a:p>
            <a:pPr marL="0" indent="0">
              <a:buNone/>
            </a:pPr>
            <a:r>
              <a:rPr lang="en-US" sz="1200" dirty="0" err="1"/>
              <a:t>Encyclopædia</a:t>
            </a:r>
            <a:r>
              <a:rPr lang="en-US" sz="1200" dirty="0"/>
              <a:t> Britannica (2022) Ivan </a:t>
            </a:r>
            <a:r>
              <a:rPr lang="en-US" sz="1200" dirty="0" err="1"/>
              <a:t>Petrovich</a:t>
            </a:r>
            <a:r>
              <a:rPr lang="en-US" sz="1200" dirty="0"/>
              <a:t> Pavlov [online image] Available at: </a:t>
            </a:r>
            <a:r>
              <a:rPr lang="en-US" sz="1200" u="sng" dirty="0">
                <a:hlinkClick r:id="rId5"/>
              </a:rPr>
              <a:t>https://www.britannica.com/biography/Ivan-Pavlov</a:t>
            </a:r>
            <a:r>
              <a:rPr lang="en-US" sz="1200" dirty="0"/>
              <a:t> (Accessed: 13 March 2022) </a:t>
            </a:r>
            <a:endParaRPr lang="en-GB" sz="1200" dirty="0"/>
          </a:p>
          <a:p>
            <a:pPr marL="0" indent="0">
              <a:buNone/>
            </a:pPr>
            <a:r>
              <a:rPr lang="en-US" sz="1200" dirty="0"/>
              <a:t>Everywhere psychology (2012) Bandura’s bobo doll experiment. [Video]. Available at: </a:t>
            </a:r>
            <a:r>
              <a:rPr lang="en-US" sz="1200" u="sng" dirty="0">
                <a:hlinkClick r:id="rId6"/>
              </a:rPr>
              <a:t>https://www.youtube.com/watch?v=dmBqwWlJg8U</a:t>
            </a:r>
            <a:r>
              <a:rPr lang="en-US" sz="1200" dirty="0"/>
              <a:t> (Accessed 8 March 2022) </a:t>
            </a:r>
          </a:p>
          <a:p>
            <a:pPr marL="0" indent="0">
              <a:buNone/>
            </a:pPr>
            <a:r>
              <a:rPr lang="en-US" sz="1200" dirty="0" err="1"/>
              <a:t>Fernsworth</a:t>
            </a:r>
            <a:r>
              <a:rPr lang="en-US" sz="1200" dirty="0"/>
              <a:t>, B (2018) </a:t>
            </a:r>
            <a:r>
              <a:rPr lang="en-US" sz="1200" i="1" dirty="0"/>
              <a:t>‘What is </a:t>
            </a:r>
            <a:r>
              <a:rPr lang="en-US" sz="1200" i="1" dirty="0" err="1"/>
              <a:t>behavioural</a:t>
            </a:r>
            <a:r>
              <a:rPr lang="en-US" sz="1200" i="1" dirty="0"/>
              <a:t> psychology?’ </a:t>
            </a:r>
            <a:r>
              <a:rPr lang="en-US" sz="1200" dirty="0"/>
              <a:t>[blog]. 28 August. Available </a:t>
            </a:r>
            <a:r>
              <a:rPr lang="en-US" sz="1200" dirty="0" err="1"/>
              <a:t>at:</a:t>
            </a:r>
            <a:r>
              <a:rPr lang="en-US" sz="1200" dirty="0" err="1">
                <a:hlinkClick r:id="rId7"/>
              </a:rPr>
              <a:t>https</a:t>
            </a:r>
            <a:r>
              <a:rPr lang="en-US" sz="1200" dirty="0">
                <a:hlinkClick r:id="rId7"/>
              </a:rPr>
              <a:t>://imotions.com/blog/behavioral-psychology/</a:t>
            </a:r>
            <a:r>
              <a:rPr lang="en-US" sz="1200" dirty="0"/>
              <a:t> (Accessed: 2 March 2022) </a:t>
            </a:r>
          </a:p>
          <a:p>
            <a:pPr marL="0" indent="0">
              <a:buNone/>
            </a:pPr>
            <a:r>
              <a:rPr lang="en-US" sz="1200" dirty="0"/>
              <a:t>First discovers (2021) child development [online image] Available at: </a:t>
            </a:r>
            <a:r>
              <a:rPr lang="en-US" sz="1200" dirty="0">
                <a:hlinkClick r:id="rId8"/>
              </a:rPr>
              <a:t>https://www.firstdiscoverers.co.uk/child-development-theories-john-watson/</a:t>
            </a:r>
            <a:r>
              <a:rPr lang="en-US" sz="1200" dirty="0"/>
              <a:t>  (Accessed: 12 March 2022)</a:t>
            </a:r>
          </a:p>
          <a:p>
            <a:pPr marL="0" indent="0">
              <a:buNone/>
            </a:pPr>
            <a:r>
              <a:rPr lang="en-US" sz="1200" dirty="0"/>
              <a:t>Harvard university (2022) Wikimedia commons [online image] Available at: </a:t>
            </a:r>
            <a:r>
              <a:rPr lang="en-US" sz="1200" dirty="0">
                <a:hlinkClick r:id="rId9"/>
              </a:rPr>
              <a:t>https://psychology.fas.harvard.edu/people/b-f-skinner</a:t>
            </a:r>
            <a:r>
              <a:rPr lang="en-US" sz="1200" dirty="0"/>
              <a:t> (Accessed: 13 March 2022)</a:t>
            </a:r>
          </a:p>
          <a:p>
            <a:pPr marL="0" indent="0">
              <a:buNone/>
            </a:pPr>
            <a:r>
              <a:rPr lang="en-US" sz="1200" dirty="0"/>
              <a:t> </a:t>
            </a:r>
            <a:r>
              <a:rPr lang="en-GB" sz="1200" dirty="0"/>
              <a:t>Murphy, S, E. </a:t>
            </a:r>
            <a:r>
              <a:rPr lang="en-GB" sz="1200" dirty="0" err="1"/>
              <a:t>McSweene</a:t>
            </a:r>
            <a:r>
              <a:rPr lang="en-GB" sz="1200" dirty="0"/>
              <a:t>, K.F (2014) </a:t>
            </a:r>
            <a:r>
              <a:rPr lang="en-GB" sz="1200" i="1" dirty="0"/>
              <a:t>The Wiley Blackwell Handbook of Operant and Classical Conditioning. </a:t>
            </a:r>
            <a:r>
              <a:rPr lang="en-GB" sz="1200" dirty="0"/>
              <a:t>1</a:t>
            </a:r>
            <a:r>
              <a:rPr lang="en-GB" sz="1200" baseline="30000" dirty="0"/>
              <a:t>st</a:t>
            </a:r>
            <a:r>
              <a:rPr lang="en-GB" sz="1200" dirty="0"/>
              <a:t> </a:t>
            </a:r>
            <a:r>
              <a:rPr lang="en-GB" sz="1200" dirty="0" err="1"/>
              <a:t>edn</a:t>
            </a:r>
            <a:r>
              <a:rPr lang="en-GB" sz="1200" dirty="0"/>
              <a:t>. Chichester: Wiley. </a:t>
            </a:r>
          </a:p>
          <a:p>
            <a:pPr marL="0" indent="0">
              <a:buNone/>
            </a:pPr>
            <a:r>
              <a:rPr lang="en-US" sz="1200" dirty="0"/>
              <a:t>NCBI (2002) </a:t>
            </a:r>
            <a:r>
              <a:rPr lang="en-US" sz="1200" i="1" dirty="0"/>
              <a:t>Operant conditioning. </a:t>
            </a:r>
            <a:r>
              <a:rPr lang="en-US" sz="1200" dirty="0"/>
              <a:t>Available at: </a:t>
            </a:r>
            <a:r>
              <a:rPr lang="en-US" sz="1200" dirty="0">
                <a:hlinkClick r:id="rId10"/>
              </a:rPr>
              <a:t>https://www.ncbi.nlm.nih.gov/pmc/articles/PMC1473025/</a:t>
            </a:r>
            <a:r>
              <a:rPr lang="en-US" sz="1200" dirty="0"/>
              <a:t>  (Accessed: 26</a:t>
            </a:r>
          </a:p>
          <a:p>
            <a:pPr marL="0" indent="0">
              <a:buNone/>
            </a:pPr>
            <a:r>
              <a:rPr lang="en-US" sz="1200" dirty="0"/>
              <a:t>New science (2014) [online image]. Available at: </a:t>
            </a:r>
            <a:r>
              <a:rPr lang="en-US" sz="1200" dirty="0">
                <a:hlinkClick r:id="rId11"/>
              </a:rPr>
              <a:t>https://www.newscientist.com/article/dn26307-baby-used-in-notorious-fear-experiment-is-lost-no-more/</a:t>
            </a:r>
            <a:r>
              <a:rPr lang="en-US" sz="1200" dirty="0"/>
              <a:t>  (Accessed: 13 March 2022) </a:t>
            </a:r>
          </a:p>
          <a:p>
            <a:pPr marL="0" indent="0">
              <a:buNone/>
            </a:pPr>
            <a:r>
              <a:rPr lang="en-US" sz="1200" dirty="0"/>
              <a:t>Quinn, M, F. (2000) </a:t>
            </a:r>
            <a:r>
              <a:rPr lang="en-US" sz="1200" i="1" dirty="0"/>
              <a:t>The principles and practice of nurse education. Cheltenham: Stanley Thomas. </a:t>
            </a:r>
            <a:r>
              <a:rPr lang="en-US" sz="1200" dirty="0"/>
              <a:t>(Accessed: 3 March 2022) </a:t>
            </a:r>
          </a:p>
          <a:p>
            <a:pPr marL="0" indent="0">
              <a:buNone/>
            </a:pPr>
            <a:r>
              <a:rPr lang="en-GB" sz="1200" dirty="0" err="1"/>
              <a:t>Todes</a:t>
            </a:r>
            <a:r>
              <a:rPr lang="en-GB" sz="1200" dirty="0"/>
              <a:t>, P, D. (2014) Ivan Pavlov-a </a:t>
            </a:r>
            <a:r>
              <a:rPr lang="en-GB" sz="1200" dirty="0" err="1"/>
              <a:t>russian</a:t>
            </a:r>
            <a:r>
              <a:rPr lang="en-GB" sz="1200" dirty="0"/>
              <a:t> life in science. Oxford: Oxford university press. </a:t>
            </a:r>
          </a:p>
          <a:p>
            <a:pPr marL="0" indent="0">
              <a:buNone/>
            </a:pPr>
            <a:r>
              <a:rPr lang="en-US" sz="1200" dirty="0" err="1"/>
              <a:t>Tutorialspoint</a:t>
            </a:r>
            <a:r>
              <a:rPr lang="en-US" sz="1200" dirty="0"/>
              <a:t> (2022) bobo doll experiment [online image] Available at: </a:t>
            </a:r>
            <a:r>
              <a:rPr lang="en-US" sz="1200" dirty="0">
                <a:hlinkClick r:id="rId12"/>
              </a:rPr>
              <a:t>https://www.tutorialspoint.com/social_learning/bobo_doll_experiment.htm</a:t>
            </a:r>
            <a:r>
              <a:rPr lang="en-US" sz="1200" dirty="0"/>
              <a:t>  (Accessed: 13 March 2022) </a:t>
            </a:r>
          </a:p>
          <a:p>
            <a:pPr marL="0" indent="0">
              <a:buNone/>
            </a:pPr>
            <a:r>
              <a:rPr lang="en-GB" sz="1200" dirty="0" err="1"/>
              <a:t>Verywellmind</a:t>
            </a:r>
            <a:r>
              <a:rPr lang="en-GB" sz="1200" dirty="0"/>
              <a:t> (2020) </a:t>
            </a:r>
            <a:r>
              <a:rPr lang="en-GB" sz="1200" i="1" dirty="0"/>
              <a:t>Classical vs Operant conditioning. </a:t>
            </a:r>
            <a:r>
              <a:rPr lang="en-GB" sz="1200" dirty="0"/>
              <a:t>Available at: </a:t>
            </a:r>
            <a:r>
              <a:rPr lang="en-US" sz="1200" dirty="0">
                <a:hlinkClick r:id="rId13"/>
              </a:rPr>
              <a:t>https://www.verywellmind.com/classical-vs-operant-conditioning-2794861</a:t>
            </a:r>
            <a:r>
              <a:rPr lang="en-US" sz="1200" dirty="0"/>
              <a:t> (Accessed: 8 March 2022)</a:t>
            </a:r>
          </a:p>
          <a:p>
            <a:pPr marL="0" indent="0">
              <a:buNone/>
            </a:pPr>
            <a:r>
              <a:rPr lang="en-US" sz="1200" dirty="0" err="1"/>
              <a:t>Verywellmind</a:t>
            </a:r>
            <a:r>
              <a:rPr lang="en-US" sz="1200" dirty="0"/>
              <a:t> (2021) </a:t>
            </a:r>
            <a:r>
              <a:rPr lang="en-US" sz="1200" i="1" dirty="0"/>
              <a:t>Positive reinforcement and operant conditioning</a:t>
            </a:r>
            <a:r>
              <a:rPr lang="en-US" sz="1200" dirty="0"/>
              <a:t>. Available at: </a:t>
            </a:r>
            <a:r>
              <a:rPr lang="en-US" sz="1200" dirty="0">
                <a:hlinkClick r:id="rId14"/>
              </a:rPr>
              <a:t>https://www.verywellmind.com/what-is-positive-reinforcement-2795412</a:t>
            </a:r>
            <a:r>
              <a:rPr lang="en-US" sz="1200" dirty="0"/>
              <a:t>  (Accessed: 2 March 2022) </a:t>
            </a:r>
          </a:p>
          <a:p>
            <a:pPr marL="0" indent="0">
              <a:buNone/>
            </a:pPr>
            <a:r>
              <a:rPr lang="en-US" sz="1200" dirty="0"/>
              <a:t>Watson, b, J. Rayner, R (2013) </a:t>
            </a:r>
            <a:r>
              <a:rPr lang="en-US" sz="1200" i="1" dirty="0"/>
              <a:t>Conditioned emotional response: the little Albert experiment </a:t>
            </a:r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8764365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1096</TotalTime>
  <Words>715</Words>
  <Application>Microsoft Macintosh PowerPoint</Application>
  <PresentationFormat>Widescreen</PresentationFormat>
  <Paragraphs>56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Behavourist approach </vt:lpstr>
      <vt:lpstr>Behaviourist approach and the main assumptions </vt:lpstr>
      <vt:lpstr>Ivan Pavlov-classical conditioning </vt:lpstr>
      <vt:lpstr>John Watson-The little Albert Experiment </vt:lpstr>
      <vt:lpstr>B.F. Skinner-operant conditioning </vt:lpstr>
      <vt:lpstr>Albert Bandura-bobo doll experiment </vt:lpstr>
      <vt:lpstr>Compare 2 theorist- strengths and weaknesses.  </vt:lpstr>
      <vt:lpstr>How it is used in health and social care setting</vt:lpstr>
      <vt:lpstr>Conclusion 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Behaviourist approach </dc:title>
  <dc:creator>Sultana Begum</dc:creator>
  <cp:lastModifiedBy>Sultana Begum</cp:lastModifiedBy>
  <cp:revision>13</cp:revision>
  <dcterms:created xsi:type="dcterms:W3CDTF">2022-03-08T13:51:22Z</dcterms:created>
  <dcterms:modified xsi:type="dcterms:W3CDTF">2022-03-13T19:30:21Z</dcterms:modified>
</cp:coreProperties>
</file>