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70" r:id="rId5"/>
    <p:sldId id="262" r:id="rId6"/>
    <p:sldId id="263" r:id="rId7"/>
    <p:sldId id="272" r:id="rId8"/>
    <p:sldId id="271" r:id="rId9"/>
    <p:sldId id="266" r:id="rId10"/>
    <p:sldId id="268"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CA0864-92B9-451B-97E6-3553F03DE8A3}" v="1" dt="2021-12-10T13:34:06.3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0" d="100"/>
          <a:sy n="80" d="100"/>
        </p:scale>
        <p:origin x="4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ezi Joshua" userId="b763d48e23c0d881" providerId="LiveId" clId="{B0CA0864-92B9-451B-97E6-3553F03DE8A3}"/>
    <pc:docChg chg="modSld">
      <pc:chgData name="Magezi Joshua" userId="b763d48e23c0d881" providerId="LiveId" clId="{B0CA0864-92B9-451B-97E6-3553F03DE8A3}" dt="2021-12-10T13:49:46.413" v="116" actId="20577"/>
      <pc:docMkLst>
        <pc:docMk/>
      </pc:docMkLst>
      <pc:sldChg chg="modSp mod">
        <pc:chgData name="Magezi Joshua" userId="b763d48e23c0d881" providerId="LiveId" clId="{B0CA0864-92B9-451B-97E6-3553F03DE8A3}" dt="2021-12-10T13:49:46.413" v="116" actId="20577"/>
        <pc:sldMkLst>
          <pc:docMk/>
          <pc:sldMk cId="2628317110" sldId="271"/>
        </pc:sldMkLst>
        <pc:spChg chg="mod">
          <ac:chgData name="Magezi Joshua" userId="b763d48e23c0d881" providerId="LiveId" clId="{B0CA0864-92B9-451B-97E6-3553F03DE8A3}" dt="2021-12-10T13:35:26.961" v="23" actId="20577"/>
          <ac:spMkLst>
            <pc:docMk/>
            <pc:sldMk cId="2628317110" sldId="271"/>
            <ac:spMk id="6" creationId="{7577E98B-6169-4B5C-B740-53FCEA0A0C47}"/>
          </ac:spMkLst>
        </pc:spChg>
        <pc:spChg chg="mod">
          <ac:chgData name="Magezi Joshua" userId="b763d48e23c0d881" providerId="LiveId" clId="{B0CA0864-92B9-451B-97E6-3553F03DE8A3}" dt="2021-12-10T13:49:46.413" v="116" actId="20577"/>
          <ac:spMkLst>
            <pc:docMk/>
            <pc:sldMk cId="2628317110" sldId="271"/>
            <ac:spMk id="11" creationId="{49B5F560-4981-4642-8AB6-4151D10A829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697291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04609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41724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01EA86-2EB9-4DBD-97CB-F472346B11F8}"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2168297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01EA86-2EB9-4DBD-97CB-F472346B11F8}" type="datetimeFigureOut">
              <a:rPr lang="en-GB" smtClean="0"/>
              <a:t>07/12/2021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504344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01EA86-2EB9-4DBD-97CB-F472346B11F8}" type="datetimeFigureOut">
              <a:rPr lang="en-GB" smtClean="0"/>
              <a:t>07/12/2021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4228935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1EA86-2EB9-4DBD-97CB-F472346B11F8}" type="datetimeFigureOut">
              <a:rPr lang="en-GB" smtClean="0"/>
              <a:t>07/12/2021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1411902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01EA86-2EB9-4DBD-97CB-F472346B11F8}"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2894568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01EA86-2EB9-4DBD-97CB-F472346B11F8}" type="datetimeFigureOut">
              <a:rPr lang="en-GB" smtClean="0"/>
              <a:t>07/12/2021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62783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61044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73882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42014175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513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276587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3376932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1EA86-2EB9-4DBD-97CB-F472346B11F8}" type="datetimeFigureOut">
              <a:rPr lang="en-GB" smtClean="0"/>
              <a:t>07/12/2021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22032C-1056-4320-8727-728CFFAEBADB}" type="slidenum">
              <a:rPr lang="en-GB" smtClean="0"/>
              <a:t>‹#›</a:t>
            </a:fld>
            <a:endParaRPr lang="en-GB"/>
          </a:p>
        </p:txBody>
      </p:sp>
    </p:spTree>
    <p:extLst>
      <p:ext uri="{BB962C8B-B14F-4D97-AF65-F5344CB8AC3E}">
        <p14:creationId xmlns:p14="http://schemas.microsoft.com/office/powerpoint/2010/main" val="2578093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01EA86-2EB9-4DBD-97CB-F472346B11F8}" type="datetimeFigureOut">
              <a:rPr lang="en-GB" smtClean="0"/>
              <a:t>07/12/2021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E22032C-1056-4320-8727-728CFFAEBADB}" type="slidenum">
              <a:rPr lang="en-GB" smtClean="0"/>
              <a:t>‹#›</a:t>
            </a:fld>
            <a:endParaRPr lang="en-GB"/>
          </a:p>
        </p:txBody>
      </p:sp>
    </p:spTree>
    <p:extLst>
      <p:ext uri="{BB962C8B-B14F-4D97-AF65-F5344CB8AC3E}">
        <p14:creationId xmlns:p14="http://schemas.microsoft.com/office/powerpoint/2010/main" val="2762234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denis-oakley.com/top-5-business-threats/" TargetMode="External"/><Relationship Id="rId2" Type="http://schemas.openxmlformats.org/officeDocument/2006/relationships/hyperlink" Target="https://anyassignment.com/samples/academic-and-employability-skills-report-4407" TargetMode="External"/><Relationship Id="rId1" Type="http://schemas.openxmlformats.org/officeDocument/2006/relationships/slideLayout" Target="../slideLayouts/slideLayout1.xml"/><Relationship Id="rId4" Type="http://schemas.openxmlformats.org/officeDocument/2006/relationships/hyperlink" Target="https://www.cctvsecuritypros.com/blog/internal-vs-external-security-threats-to-busi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CD9CE-CC72-4CD7-9D8E-2BEFBBB0A616}"/>
              </a:ext>
            </a:extLst>
          </p:cNvPr>
          <p:cNvSpPr>
            <a:spLocks noGrp="1"/>
          </p:cNvSpPr>
          <p:nvPr>
            <p:ph type="ctrTitle"/>
          </p:nvPr>
        </p:nvSpPr>
        <p:spPr>
          <a:xfrm>
            <a:off x="3190672" y="632298"/>
            <a:ext cx="5963056" cy="758249"/>
          </a:xfrm>
        </p:spPr>
        <p:txBody>
          <a:bodyPr>
            <a:normAutofit fontScale="90000"/>
          </a:bodyPr>
          <a:lstStyle/>
          <a:p>
            <a:r>
              <a:rPr lang="en-GB" sz="4400" b="1" dirty="0"/>
              <a:t>BUSINESS MANAGER</a:t>
            </a:r>
            <a:endParaRPr lang="en-GB" sz="7200" dirty="0"/>
          </a:p>
        </p:txBody>
      </p:sp>
      <p:sp>
        <p:nvSpPr>
          <p:cNvPr id="3" name="Subtitle 2">
            <a:extLst>
              <a:ext uri="{FF2B5EF4-FFF2-40B4-BE49-F238E27FC236}">
                <a16:creationId xmlns:a16="http://schemas.microsoft.com/office/drawing/2014/main" id="{44B16853-6EAB-4B29-8D64-49B5AD5A3007}"/>
              </a:ext>
            </a:extLst>
          </p:cNvPr>
          <p:cNvSpPr>
            <a:spLocks noGrp="1"/>
          </p:cNvSpPr>
          <p:nvPr>
            <p:ph type="subTitle" idx="1"/>
          </p:nvPr>
        </p:nvSpPr>
        <p:spPr>
          <a:xfrm>
            <a:off x="1855276" y="1703357"/>
            <a:ext cx="7999011" cy="4619622"/>
          </a:xfrm>
        </p:spPr>
        <p:txBody>
          <a:bodyPr>
            <a:noAutofit/>
          </a:bodyPr>
          <a:lstStyle/>
          <a:p>
            <a:pPr algn="ctr"/>
            <a:r>
              <a:rPr lang="en-GB" sz="4000" dirty="0"/>
              <a:t>Magezi Joshua(2110652)</a:t>
            </a:r>
          </a:p>
          <a:p>
            <a:pPr algn="l"/>
            <a:endParaRPr lang="en-GB" sz="4000" dirty="0"/>
          </a:p>
          <a:p>
            <a:pPr algn="ctr"/>
            <a:r>
              <a:rPr lang="en-GB" sz="4000" dirty="0"/>
              <a:t>Module :BMSW4001</a:t>
            </a:r>
          </a:p>
          <a:p>
            <a:pPr algn="ctr"/>
            <a:r>
              <a:rPr lang="en-GB" sz="4000" dirty="0"/>
              <a:t>Academic and Employability Skills(ACE)</a:t>
            </a:r>
          </a:p>
          <a:p>
            <a:pPr algn="ctr"/>
            <a:endParaRPr lang="en-GB" sz="2000" dirty="0"/>
          </a:p>
          <a:p>
            <a:pPr algn="ctr"/>
            <a:r>
              <a:rPr lang="en-GB" sz="2000" dirty="0"/>
              <a:t>Lecturer: </a:t>
            </a:r>
            <a:r>
              <a:rPr lang="en-GB" sz="2000" dirty="0" err="1"/>
              <a:t>Soban</a:t>
            </a:r>
            <a:r>
              <a:rPr lang="en-GB" sz="2000" dirty="0"/>
              <a:t> Sadiq </a:t>
            </a:r>
          </a:p>
        </p:txBody>
      </p:sp>
    </p:spTree>
    <p:extLst>
      <p:ext uri="{BB962C8B-B14F-4D97-AF65-F5344CB8AC3E}">
        <p14:creationId xmlns:p14="http://schemas.microsoft.com/office/powerpoint/2010/main" val="4246127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BF9B-3A30-4CE5-A781-280E649299A1}"/>
              </a:ext>
            </a:extLst>
          </p:cNvPr>
          <p:cNvSpPr>
            <a:spLocks noGrp="1"/>
          </p:cNvSpPr>
          <p:nvPr>
            <p:ph type="title"/>
          </p:nvPr>
        </p:nvSpPr>
        <p:spPr>
          <a:xfrm>
            <a:off x="768096" y="-1124712"/>
            <a:ext cx="10585704" cy="2815401"/>
          </a:xfrm>
        </p:spPr>
        <p:txBody>
          <a:bodyPr/>
          <a:lstStyle/>
          <a:p>
            <a:r>
              <a:rPr lang="en-GB" dirty="0"/>
              <a:t>                          Introduction</a:t>
            </a:r>
          </a:p>
        </p:txBody>
      </p:sp>
      <p:sp>
        <p:nvSpPr>
          <p:cNvPr id="3" name="Content Placeholder 2">
            <a:extLst>
              <a:ext uri="{FF2B5EF4-FFF2-40B4-BE49-F238E27FC236}">
                <a16:creationId xmlns:a16="http://schemas.microsoft.com/office/drawing/2014/main" id="{2D25C622-E63B-40F7-8023-D66B04CC5D42}"/>
              </a:ext>
            </a:extLst>
          </p:cNvPr>
          <p:cNvSpPr>
            <a:spLocks noGrp="1"/>
          </p:cNvSpPr>
          <p:nvPr>
            <p:ph idx="1"/>
          </p:nvPr>
        </p:nvSpPr>
        <p:spPr>
          <a:xfrm>
            <a:off x="697992" y="777240"/>
            <a:ext cx="10725912" cy="5400923"/>
          </a:xfrm>
        </p:spPr>
        <p:txBody>
          <a:bodyPr>
            <a:normAutofit/>
          </a:bodyPr>
          <a:lstStyle/>
          <a:p>
            <a:endParaRPr lang="en-GB" dirty="0"/>
          </a:p>
          <a:p>
            <a:endParaRPr lang="en-GB" dirty="0"/>
          </a:p>
          <a:p>
            <a:endParaRPr lang="en-GB" dirty="0"/>
          </a:p>
        </p:txBody>
      </p:sp>
      <p:sp>
        <p:nvSpPr>
          <p:cNvPr id="5" name="TextBox 4">
            <a:extLst>
              <a:ext uri="{FF2B5EF4-FFF2-40B4-BE49-F238E27FC236}">
                <a16:creationId xmlns:a16="http://schemas.microsoft.com/office/drawing/2014/main" id="{FECC10E5-F01D-4650-A11F-9BA015C69FF6}"/>
              </a:ext>
            </a:extLst>
          </p:cNvPr>
          <p:cNvSpPr txBox="1"/>
          <p:nvPr/>
        </p:nvSpPr>
        <p:spPr>
          <a:xfrm>
            <a:off x="697992" y="474345"/>
            <a:ext cx="10585704" cy="4431983"/>
          </a:xfrm>
          <a:prstGeom prst="rect">
            <a:avLst/>
          </a:prstGeom>
          <a:noFill/>
        </p:spPr>
        <p:txBody>
          <a:bodyPr wrap="square">
            <a:spAutoFit/>
          </a:bodyPr>
          <a:lstStyle/>
          <a:p>
            <a:pPr algn="just"/>
            <a:r>
              <a:rPr lang="en-GB" sz="2400" dirty="0"/>
              <a:t>Academic employability skills play a very significant role in the life of an individual  by developing these skills a person can improve his skills and knowledge which can further help in seeking for a paid position of regular employment.</a:t>
            </a:r>
          </a:p>
          <a:p>
            <a:pPr algn="just"/>
            <a:endParaRPr lang="en-GB" sz="2400" dirty="0"/>
          </a:p>
          <a:p>
            <a:pPr algn="just"/>
            <a:r>
              <a:rPr lang="en-GB" sz="2400" dirty="0"/>
              <a:t>Therefore, improving academic skills to ready a person for the time yet to come (Andrews and Russell, 2012). </a:t>
            </a:r>
          </a:p>
          <a:p>
            <a:pPr algn="just"/>
            <a:endParaRPr lang="en-GB" sz="2400" dirty="0"/>
          </a:p>
          <a:p>
            <a:pPr algn="just"/>
            <a:r>
              <a:rPr lang="en-GB" sz="2400" dirty="0"/>
              <a:t>As times are changing in the business world, competition is increasing in many companies concentrating more on selecting people who are qualified and trained enough to performing specific tasks. </a:t>
            </a:r>
          </a:p>
          <a:p>
            <a:pPr algn="just"/>
            <a:endParaRPr lang="en-GB" dirty="0"/>
          </a:p>
        </p:txBody>
      </p:sp>
    </p:spTree>
    <p:extLst>
      <p:ext uri="{BB962C8B-B14F-4D97-AF65-F5344CB8AC3E}">
        <p14:creationId xmlns:p14="http://schemas.microsoft.com/office/powerpoint/2010/main" val="38128527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E55F9-65A9-4FD2-9696-9CC49AAD604D}"/>
              </a:ext>
            </a:extLst>
          </p:cNvPr>
          <p:cNvSpPr>
            <a:spLocks noGrp="1"/>
          </p:cNvSpPr>
          <p:nvPr>
            <p:ph type="title"/>
          </p:nvPr>
        </p:nvSpPr>
        <p:spPr>
          <a:xfrm>
            <a:off x="2431914" y="394770"/>
            <a:ext cx="6206247" cy="952351"/>
          </a:xfrm>
        </p:spPr>
        <p:txBody>
          <a:bodyPr>
            <a:normAutofit fontScale="90000"/>
          </a:bodyPr>
          <a:lstStyle/>
          <a:p>
            <a:r>
              <a:rPr lang="en-GB" b="1" dirty="0"/>
              <a:t>                  ACADEMIC SKILLS </a:t>
            </a:r>
          </a:p>
        </p:txBody>
      </p:sp>
      <p:pic>
        <p:nvPicPr>
          <p:cNvPr id="6" name="Picture 5">
            <a:extLst>
              <a:ext uri="{FF2B5EF4-FFF2-40B4-BE49-F238E27FC236}">
                <a16:creationId xmlns:a16="http://schemas.microsoft.com/office/drawing/2014/main" id="{CCDC3CDD-EE36-4BE4-A91D-1288E815EF0D}"/>
              </a:ext>
            </a:extLst>
          </p:cNvPr>
          <p:cNvPicPr>
            <a:picLocks noChangeAspect="1"/>
          </p:cNvPicPr>
          <p:nvPr/>
        </p:nvPicPr>
        <p:blipFill>
          <a:blip r:embed="rId2"/>
          <a:stretch>
            <a:fillRect/>
          </a:stretch>
        </p:blipFill>
        <p:spPr>
          <a:xfrm>
            <a:off x="3047736" y="1714351"/>
            <a:ext cx="6096528" cy="3429297"/>
          </a:xfrm>
          <a:prstGeom prst="rect">
            <a:avLst/>
          </a:prstGeom>
        </p:spPr>
      </p:pic>
      <p:pic>
        <p:nvPicPr>
          <p:cNvPr id="7" name="Picture 6">
            <a:extLst>
              <a:ext uri="{FF2B5EF4-FFF2-40B4-BE49-F238E27FC236}">
                <a16:creationId xmlns:a16="http://schemas.microsoft.com/office/drawing/2014/main" id="{706F9D3C-0662-4231-897A-77ED6B62E889}"/>
              </a:ext>
            </a:extLst>
          </p:cNvPr>
          <p:cNvPicPr>
            <a:picLocks noChangeAspect="1"/>
          </p:cNvPicPr>
          <p:nvPr/>
        </p:nvPicPr>
        <p:blipFill>
          <a:blip r:embed="rId2"/>
          <a:stretch>
            <a:fillRect/>
          </a:stretch>
        </p:blipFill>
        <p:spPr>
          <a:xfrm>
            <a:off x="3200136" y="1866751"/>
            <a:ext cx="6096528" cy="3429297"/>
          </a:xfrm>
          <a:prstGeom prst="rect">
            <a:avLst/>
          </a:prstGeom>
        </p:spPr>
      </p:pic>
      <p:sp>
        <p:nvSpPr>
          <p:cNvPr id="9" name="TextBox 8">
            <a:extLst>
              <a:ext uri="{FF2B5EF4-FFF2-40B4-BE49-F238E27FC236}">
                <a16:creationId xmlns:a16="http://schemas.microsoft.com/office/drawing/2014/main" id="{1C6AA448-86C6-4431-8654-2DFF67347CD4}"/>
              </a:ext>
            </a:extLst>
          </p:cNvPr>
          <p:cNvSpPr txBox="1"/>
          <p:nvPr/>
        </p:nvSpPr>
        <p:spPr>
          <a:xfrm>
            <a:off x="1001949" y="1165353"/>
            <a:ext cx="8939719" cy="3908762"/>
          </a:xfrm>
          <a:prstGeom prst="rect">
            <a:avLst/>
          </a:prstGeom>
          <a:noFill/>
        </p:spPr>
        <p:txBody>
          <a:bodyPr wrap="square">
            <a:spAutoFit/>
          </a:bodyPr>
          <a:lstStyle/>
          <a:p>
            <a:r>
              <a:rPr lang="en-GB" sz="2800" dirty="0"/>
              <a:t>Academic skills associated to employability  are : </a:t>
            </a:r>
          </a:p>
          <a:p>
            <a:endParaRPr lang="en-GB" sz="2800" dirty="0"/>
          </a:p>
          <a:p>
            <a:pPr marL="1371600" lvl="2" indent="-457200">
              <a:buFont typeface="Arial" panose="020B0604020202020204" pitchFamily="34" charset="0"/>
              <a:buChar char="•"/>
            </a:pPr>
            <a:r>
              <a:rPr lang="en-GB" sz="2400" dirty="0"/>
              <a:t>Academic writing.</a:t>
            </a:r>
          </a:p>
          <a:p>
            <a:pPr marL="1371600" lvl="2" indent="-457200">
              <a:buFont typeface="Arial" panose="020B0604020202020204" pitchFamily="34" charset="0"/>
              <a:buChar char="•"/>
            </a:pPr>
            <a:r>
              <a:rPr lang="en-GB" sz="2400" dirty="0"/>
              <a:t>Organization.</a:t>
            </a:r>
          </a:p>
          <a:p>
            <a:pPr marL="1371600" lvl="2" indent="-457200">
              <a:buFont typeface="Arial" panose="020B0604020202020204" pitchFamily="34" charset="0"/>
              <a:buChar char="•"/>
            </a:pPr>
            <a:r>
              <a:rPr lang="en-GB" sz="2400" dirty="0"/>
              <a:t>Time management.</a:t>
            </a:r>
          </a:p>
          <a:p>
            <a:pPr marL="1371600" lvl="2" indent="-457200">
              <a:buFont typeface="Arial" panose="020B0604020202020204" pitchFamily="34" charset="0"/>
              <a:buChar char="•"/>
            </a:pPr>
            <a:r>
              <a:rPr lang="en-GB" sz="2400" dirty="0"/>
              <a:t>Meeting deadlines.</a:t>
            </a:r>
          </a:p>
          <a:p>
            <a:pPr marL="1371600" lvl="2" indent="-457200">
              <a:buFont typeface="Arial" panose="020B0604020202020204" pitchFamily="34" charset="0"/>
              <a:buChar char="•"/>
            </a:pPr>
            <a:r>
              <a:rPr lang="en-GB" sz="2400" dirty="0"/>
              <a:t>Researching. </a:t>
            </a:r>
          </a:p>
          <a:p>
            <a:pPr marL="1371600" lvl="2" indent="-457200">
              <a:buFont typeface="Arial" panose="020B0604020202020204" pitchFamily="34" charset="0"/>
              <a:buChar char="•"/>
            </a:pPr>
            <a:r>
              <a:rPr lang="en-GB" sz="2400" dirty="0"/>
              <a:t>Oral communication.</a:t>
            </a:r>
          </a:p>
          <a:p>
            <a:pPr marL="1371600" lvl="2" indent="-457200">
              <a:buFont typeface="Arial" panose="020B0604020202020204" pitchFamily="34" charset="0"/>
              <a:buChar char="•"/>
            </a:pPr>
            <a:r>
              <a:rPr lang="en-GB" sz="2400" dirty="0"/>
              <a:t>Critical analysis/evaluation.</a:t>
            </a:r>
          </a:p>
          <a:p>
            <a:pPr marL="1371600" lvl="2" indent="-457200">
              <a:buFont typeface="Arial" panose="020B0604020202020204" pitchFamily="34" charset="0"/>
              <a:buChar char="•"/>
            </a:pPr>
            <a:r>
              <a:rPr lang="en-GB" sz="2400" dirty="0"/>
              <a:t>Problem solving skills.</a:t>
            </a:r>
          </a:p>
        </p:txBody>
      </p:sp>
    </p:spTree>
    <p:extLst>
      <p:ext uri="{BB962C8B-B14F-4D97-AF65-F5344CB8AC3E}">
        <p14:creationId xmlns:p14="http://schemas.microsoft.com/office/powerpoint/2010/main" val="3490117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CCF37-60BA-4482-978E-EC6B5FB9BCE8}"/>
              </a:ext>
            </a:extLst>
          </p:cNvPr>
          <p:cNvSpPr>
            <a:spLocks noGrp="1"/>
          </p:cNvSpPr>
          <p:nvPr>
            <p:ph type="title"/>
          </p:nvPr>
        </p:nvSpPr>
        <p:spPr>
          <a:xfrm>
            <a:off x="677333" y="609600"/>
            <a:ext cx="10159279" cy="1320800"/>
          </a:xfrm>
        </p:spPr>
        <p:txBody>
          <a:bodyPr>
            <a:normAutofit/>
          </a:bodyPr>
          <a:lstStyle/>
          <a:p>
            <a:r>
              <a:rPr lang="en-GB" sz="3600" b="1" dirty="0"/>
              <a:t>Importance of Academic employability skills </a:t>
            </a:r>
          </a:p>
        </p:txBody>
      </p:sp>
      <p:sp>
        <p:nvSpPr>
          <p:cNvPr id="3" name="Content Placeholder 2">
            <a:extLst>
              <a:ext uri="{FF2B5EF4-FFF2-40B4-BE49-F238E27FC236}">
                <a16:creationId xmlns:a16="http://schemas.microsoft.com/office/drawing/2014/main" id="{407BDE06-A81C-4ABD-819F-37C82939B2BA}"/>
              </a:ext>
            </a:extLst>
          </p:cNvPr>
          <p:cNvSpPr>
            <a:spLocks noGrp="1"/>
          </p:cNvSpPr>
          <p:nvPr>
            <p:ph idx="1"/>
          </p:nvPr>
        </p:nvSpPr>
        <p:spPr>
          <a:xfrm>
            <a:off x="1616413" y="1691913"/>
            <a:ext cx="6671553" cy="2724444"/>
          </a:xfrm>
        </p:spPr>
        <p:txBody>
          <a:bodyPr/>
          <a:lstStyle/>
          <a:p>
            <a:pPr>
              <a:buFont typeface="Arial" panose="020B0604020202020204" pitchFamily="34" charset="0"/>
              <a:buChar char="•"/>
            </a:pPr>
            <a:r>
              <a:rPr lang="en-GB" b="1" dirty="0"/>
              <a:t>It will help me to be efficient in my job role.</a:t>
            </a:r>
          </a:p>
          <a:p>
            <a:pPr>
              <a:buFont typeface="Arial" panose="020B0604020202020204" pitchFamily="34" charset="0"/>
              <a:buChar char="•"/>
            </a:pPr>
            <a:r>
              <a:rPr lang="en-GB" b="1" dirty="0"/>
              <a:t>It will enhance my CV for job prospects. </a:t>
            </a:r>
          </a:p>
          <a:p>
            <a:pPr>
              <a:buFont typeface="Arial" panose="020B0604020202020204" pitchFamily="34" charset="0"/>
              <a:buChar char="•"/>
            </a:pPr>
            <a:r>
              <a:rPr lang="en-GB" b="1" dirty="0"/>
              <a:t>Independent.</a:t>
            </a:r>
          </a:p>
          <a:p>
            <a:pPr>
              <a:buFont typeface="Arial" panose="020B0604020202020204" pitchFamily="34" charset="0"/>
              <a:buChar char="•"/>
            </a:pPr>
            <a:r>
              <a:rPr lang="en-GB" b="1" dirty="0"/>
              <a:t>Reflective.</a:t>
            </a:r>
          </a:p>
          <a:p>
            <a:pPr>
              <a:buFont typeface="Arial" panose="020B0604020202020204" pitchFamily="34" charset="0"/>
              <a:buChar char="•"/>
            </a:pPr>
            <a:r>
              <a:rPr lang="en-GB" b="1" dirty="0"/>
              <a:t>Responsible learner.</a:t>
            </a:r>
          </a:p>
        </p:txBody>
      </p:sp>
    </p:spTree>
    <p:extLst>
      <p:ext uri="{BB962C8B-B14F-4D97-AF65-F5344CB8AC3E}">
        <p14:creationId xmlns:p14="http://schemas.microsoft.com/office/powerpoint/2010/main" val="4183327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71EA18-4426-4211-9D53-4C2297A918A1}"/>
              </a:ext>
            </a:extLst>
          </p:cNvPr>
          <p:cNvSpPr>
            <a:spLocks noGrp="1"/>
          </p:cNvSpPr>
          <p:nvPr>
            <p:ph idx="1"/>
          </p:nvPr>
        </p:nvSpPr>
        <p:spPr>
          <a:xfrm>
            <a:off x="400455" y="389106"/>
            <a:ext cx="10515600" cy="5262563"/>
          </a:xfrm>
        </p:spPr>
        <p:txBody>
          <a:bodyPr>
            <a:normAutofit/>
          </a:bodyPr>
          <a:lstStyle/>
          <a:p>
            <a:pPr marL="0" indent="0">
              <a:buNone/>
            </a:pPr>
            <a:r>
              <a:rPr lang="en-GB" sz="4000" dirty="0"/>
              <a:t>Bussness skills needed to become a Business Manager..</a:t>
            </a:r>
          </a:p>
        </p:txBody>
      </p:sp>
      <p:sp>
        <p:nvSpPr>
          <p:cNvPr id="5" name="TextBox 4">
            <a:extLst>
              <a:ext uri="{FF2B5EF4-FFF2-40B4-BE49-F238E27FC236}">
                <a16:creationId xmlns:a16="http://schemas.microsoft.com/office/drawing/2014/main" id="{546E9A6E-749F-48D8-9418-C672C67704B5}"/>
              </a:ext>
            </a:extLst>
          </p:cNvPr>
          <p:cNvSpPr txBox="1"/>
          <p:nvPr/>
        </p:nvSpPr>
        <p:spPr>
          <a:xfrm>
            <a:off x="1527962" y="2195550"/>
            <a:ext cx="7742498" cy="2246769"/>
          </a:xfrm>
          <a:prstGeom prst="rect">
            <a:avLst/>
          </a:prstGeom>
          <a:noFill/>
        </p:spPr>
        <p:txBody>
          <a:bodyPr wrap="square">
            <a:spAutoFit/>
          </a:bodyPr>
          <a:lstStyle/>
          <a:p>
            <a:pPr marL="457200" indent="-457200">
              <a:buFont typeface="Arial" panose="020B0604020202020204" pitchFamily="34" charset="0"/>
              <a:buChar char="•"/>
            </a:pPr>
            <a:r>
              <a:rPr lang="en-GB" sz="2800" dirty="0"/>
              <a:t>Communication skills.</a:t>
            </a:r>
          </a:p>
          <a:p>
            <a:pPr marL="457200" indent="-457200">
              <a:buFont typeface="Arial" panose="020B0604020202020204" pitchFamily="34" charset="0"/>
              <a:buChar char="•"/>
            </a:pPr>
            <a:r>
              <a:rPr lang="en-GB" sz="2800" dirty="0"/>
              <a:t>Leadership skills.</a:t>
            </a:r>
          </a:p>
          <a:p>
            <a:pPr marL="457200" indent="-457200">
              <a:buFont typeface="Arial" panose="020B0604020202020204" pitchFamily="34" charset="0"/>
              <a:buChar char="•"/>
            </a:pPr>
            <a:r>
              <a:rPr lang="en-GB" sz="2800" dirty="0"/>
              <a:t>Managerial skills.</a:t>
            </a:r>
          </a:p>
          <a:p>
            <a:pPr marL="457200" indent="-457200">
              <a:buFont typeface="Arial" panose="020B0604020202020204" pitchFamily="34" charset="0"/>
              <a:buChar char="•"/>
            </a:pPr>
            <a:r>
              <a:rPr lang="en-GB" sz="2800" dirty="0"/>
              <a:t>Time Management.</a:t>
            </a:r>
          </a:p>
          <a:p>
            <a:pPr marL="457200" indent="-457200">
              <a:buFont typeface="Arial" panose="020B0604020202020204" pitchFamily="34" charset="0"/>
              <a:buChar char="•"/>
            </a:pPr>
            <a:r>
              <a:rPr lang="en-GB" sz="2800" dirty="0"/>
              <a:t>Taking Responsibility and being Accountable</a:t>
            </a:r>
          </a:p>
        </p:txBody>
      </p:sp>
    </p:spTree>
    <p:extLst>
      <p:ext uri="{BB962C8B-B14F-4D97-AF65-F5344CB8AC3E}">
        <p14:creationId xmlns:p14="http://schemas.microsoft.com/office/powerpoint/2010/main" val="2544639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A410-6552-45AE-B5E3-F25244BADF17}"/>
              </a:ext>
            </a:extLst>
          </p:cNvPr>
          <p:cNvSpPr>
            <a:spLocks noGrp="1"/>
          </p:cNvSpPr>
          <p:nvPr>
            <p:ph type="title"/>
          </p:nvPr>
        </p:nvSpPr>
        <p:spPr>
          <a:xfrm>
            <a:off x="1225684" y="376528"/>
            <a:ext cx="9310992" cy="1325563"/>
          </a:xfrm>
        </p:spPr>
        <p:txBody>
          <a:bodyPr/>
          <a:lstStyle/>
          <a:p>
            <a:r>
              <a:rPr lang="en-GB" dirty="0"/>
              <a:t>             INTENDED CAREER PATH</a:t>
            </a:r>
          </a:p>
        </p:txBody>
      </p:sp>
      <p:sp>
        <p:nvSpPr>
          <p:cNvPr id="3" name="Content Placeholder 2">
            <a:extLst>
              <a:ext uri="{FF2B5EF4-FFF2-40B4-BE49-F238E27FC236}">
                <a16:creationId xmlns:a16="http://schemas.microsoft.com/office/drawing/2014/main" id="{7C4C02F7-7FBB-4479-8B2E-4F843B727A4F}"/>
              </a:ext>
            </a:extLst>
          </p:cNvPr>
          <p:cNvSpPr>
            <a:spLocks noGrp="1"/>
          </p:cNvSpPr>
          <p:nvPr>
            <p:ph idx="1"/>
          </p:nvPr>
        </p:nvSpPr>
        <p:spPr>
          <a:xfrm>
            <a:off x="2042808" y="1702091"/>
            <a:ext cx="8132323" cy="1726909"/>
          </a:xfrm>
        </p:spPr>
        <p:txBody>
          <a:bodyPr>
            <a:normAutofit/>
          </a:bodyPr>
          <a:lstStyle/>
          <a:p>
            <a:pPr marL="0" indent="0">
              <a:buNone/>
            </a:pPr>
            <a:r>
              <a:rPr lang="en-GB" sz="2400" dirty="0"/>
              <a:t>I intend to  become Business Manager………..</a:t>
            </a:r>
          </a:p>
        </p:txBody>
      </p:sp>
    </p:spTree>
    <p:extLst>
      <p:ext uri="{BB962C8B-B14F-4D97-AF65-F5344CB8AC3E}">
        <p14:creationId xmlns:p14="http://schemas.microsoft.com/office/powerpoint/2010/main" val="3054068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EE450-3D70-410A-BEA5-5262F3536F41}"/>
              </a:ext>
            </a:extLst>
          </p:cNvPr>
          <p:cNvSpPr>
            <a:spLocks noGrp="1"/>
          </p:cNvSpPr>
          <p:nvPr>
            <p:ph type="title"/>
          </p:nvPr>
        </p:nvSpPr>
        <p:spPr>
          <a:xfrm>
            <a:off x="3891064" y="2108200"/>
            <a:ext cx="3278221" cy="1320800"/>
          </a:xfrm>
        </p:spPr>
        <p:txBody>
          <a:bodyPr/>
          <a:lstStyle/>
          <a:p>
            <a:pPr algn="ctr"/>
            <a:r>
              <a:rPr lang="en-GB" dirty="0"/>
              <a:t>SWOT</a:t>
            </a:r>
          </a:p>
        </p:txBody>
      </p:sp>
    </p:spTree>
    <p:extLst>
      <p:ext uri="{BB962C8B-B14F-4D97-AF65-F5344CB8AC3E}">
        <p14:creationId xmlns:p14="http://schemas.microsoft.com/office/powerpoint/2010/main" val="58811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1D6DF4-EB06-43F3-8700-380661E9319B}"/>
              </a:ext>
            </a:extLst>
          </p:cNvPr>
          <p:cNvSpPr txBox="1"/>
          <p:nvPr/>
        </p:nvSpPr>
        <p:spPr>
          <a:xfrm>
            <a:off x="1242377" y="1082116"/>
            <a:ext cx="2977357" cy="2800767"/>
          </a:xfrm>
          <a:prstGeom prst="rect">
            <a:avLst/>
          </a:prstGeom>
          <a:noFill/>
        </p:spPr>
        <p:txBody>
          <a:bodyPr wrap="square" rtlCol="0">
            <a:spAutoFit/>
          </a:bodyPr>
          <a:lstStyle/>
          <a:p>
            <a:r>
              <a:rPr lang="en-GB" sz="2400" b="1" dirty="0">
                <a:latin typeface="Candara" panose="020E0502030303020204" pitchFamily="34" charset="0"/>
              </a:rPr>
              <a:t>STRENGTH</a:t>
            </a:r>
          </a:p>
          <a:p>
            <a:endParaRPr lang="en-GB" sz="2400" b="1" dirty="0">
              <a:latin typeface="Candara" panose="020E0502030303020204" pitchFamily="34" charset="0"/>
            </a:endParaRPr>
          </a:p>
          <a:p>
            <a:pPr marL="285750" indent="-285750" algn="just">
              <a:buFont typeface="Arial" panose="020B0604020202020204" pitchFamily="34" charset="0"/>
              <a:buChar char="•"/>
            </a:pPr>
            <a:r>
              <a:rPr lang="en-GB" sz="1400" dirty="0">
                <a:latin typeface="Candara" panose="020E0502030303020204" pitchFamily="34" charset="0"/>
              </a:rPr>
              <a:t>Good communication skills.</a:t>
            </a:r>
          </a:p>
          <a:p>
            <a:pPr marL="285750" indent="-285750" algn="just">
              <a:buFont typeface="Arial" panose="020B0604020202020204" pitchFamily="34" charset="0"/>
              <a:buChar char="•"/>
            </a:pPr>
            <a:r>
              <a:rPr lang="en-GB" sz="1400" dirty="0">
                <a:latin typeface="Candara" panose="020E0502030303020204" pitchFamily="34" charset="0"/>
              </a:rPr>
              <a:t>Analysing   problems</a:t>
            </a:r>
          </a:p>
          <a:p>
            <a:pPr marL="285750" indent="-285750" algn="just">
              <a:buFont typeface="Arial" panose="020B0604020202020204" pitchFamily="34" charset="0"/>
              <a:buChar char="•"/>
            </a:pPr>
            <a:r>
              <a:rPr lang="en-GB" sz="1400" dirty="0">
                <a:latin typeface="Candara" panose="020E0502030303020204" pitchFamily="34" charset="0"/>
              </a:rPr>
              <a:t>Conflict Resolution. </a:t>
            </a:r>
          </a:p>
          <a:p>
            <a:pPr marL="285750" indent="-285750" algn="just">
              <a:buFont typeface="Arial" panose="020B0604020202020204" pitchFamily="34" charset="0"/>
              <a:buChar char="•"/>
            </a:pPr>
            <a:r>
              <a:rPr lang="en-GB" sz="1400" dirty="0">
                <a:latin typeface="Candara" panose="020E0502030303020204" pitchFamily="34" charset="0"/>
              </a:rPr>
              <a:t>Persistence in difficult times</a:t>
            </a:r>
          </a:p>
          <a:p>
            <a:pPr marL="285750" indent="-285750">
              <a:buFont typeface="Arial" panose="020B0604020202020204" pitchFamily="34" charset="0"/>
              <a:buChar char="•"/>
            </a:pPr>
            <a:endParaRPr lang="en-GB" dirty="0">
              <a:latin typeface="Candara" panose="020E0502030303020204" pitchFamily="34" charset="0"/>
            </a:endParaRPr>
          </a:p>
          <a:p>
            <a:endParaRPr lang="en-GB" dirty="0">
              <a:latin typeface="Candara" panose="020E0502030303020204" pitchFamily="34" charset="0"/>
            </a:endParaRPr>
          </a:p>
          <a:p>
            <a:endParaRPr lang="en-GB" dirty="0">
              <a:latin typeface="Candara" panose="020E0502030303020204" pitchFamily="34" charset="0"/>
            </a:endParaRPr>
          </a:p>
          <a:p>
            <a:endParaRPr lang="en-GB" dirty="0">
              <a:latin typeface="Candara" panose="020E0502030303020204" pitchFamily="34" charset="0"/>
            </a:endParaRPr>
          </a:p>
        </p:txBody>
      </p:sp>
      <p:sp>
        <p:nvSpPr>
          <p:cNvPr id="6" name="TextBox 5">
            <a:extLst>
              <a:ext uri="{FF2B5EF4-FFF2-40B4-BE49-F238E27FC236}">
                <a16:creationId xmlns:a16="http://schemas.microsoft.com/office/drawing/2014/main" id="{7577E98B-6169-4B5C-B740-53FCEA0A0C47}"/>
              </a:ext>
            </a:extLst>
          </p:cNvPr>
          <p:cNvSpPr txBox="1"/>
          <p:nvPr/>
        </p:nvSpPr>
        <p:spPr>
          <a:xfrm>
            <a:off x="6656651" y="1082116"/>
            <a:ext cx="3426334" cy="2646878"/>
          </a:xfrm>
          <a:prstGeom prst="rect">
            <a:avLst/>
          </a:prstGeom>
          <a:noFill/>
        </p:spPr>
        <p:txBody>
          <a:bodyPr wrap="square" rtlCol="0">
            <a:spAutoFit/>
          </a:bodyPr>
          <a:lstStyle/>
          <a:p>
            <a:r>
              <a:rPr lang="en-GB" sz="2400" b="1" dirty="0">
                <a:latin typeface="Candara" panose="020E0502030303020204" pitchFamily="34" charset="0"/>
              </a:rPr>
              <a:t>WEAKNESS</a:t>
            </a:r>
          </a:p>
          <a:p>
            <a:pPr marL="285750" indent="-285750" algn="just">
              <a:buFont typeface="Arial" panose="020B0604020202020204" pitchFamily="34" charset="0"/>
              <a:buChar char="•"/>
            </a:pPr>
            <a:r>
              <a:rPr lang="en-GB" sz="1400" dirty="0">
                <a:latin typeface="Candara" panose="020E0502030303020204" pitchFamily="34" charset="0"/>
              </a:rPr>
              <a:t>Lack of Confidence.</a:t>
            </a:r>
          </a:p>
          <a:p>
            <a:pPr marL="285750" indent="-285750" algn="just">
              <a:buFont typeface="Arial" panose="020B0604020202020204" pitchFamily="34" charset="0"/>
              <a:buChar char="•"/>
            </a:pPr>
            <a:r>
              <a:rPr lang="en-GB" sz="1400" dirty="0">
                <a:latin typeface="Candara" panose="020E0502030303020204" pitchFamily="34" charset="0"/>
              </a:rPr>
              <a:t>Poor Communication Skills </a:t>
            </a:r>
          </a:p>
          <a:p>
            <a:pPr marL="285750" indent="-285750" algn="just">
              <a:buFont typeface="Arial" panose="020B0604020202020204" pitchFamily="34" charset="0"/>
              <a:buChar char="•"/>
            </a:pPr>
            <a:r>
              <a:rPr lang="en-GB" sz="1400" dirty="0">
                <a:latin typeface="Candara" panose="020E0502030303020204" pitchFamily="34" charset="0"/>
              </a:rPr>
              <a:t>Inability to Make Decisions</a:t>
            </a:r>
          </a:p>
          <a:p>
            <a:pPr marL="285750" indent="-285750" algn="just">
              <a:buFont typeface="Arial" panose="020B0604020202020204" pitchFamily="34" charset="0"/>
              <a:buChar char="•"/>
            </a:pPr>
            <a:r>
              <a:rPr lang="en-GB" sz="1400" dirty="0">
                <a:latin typeface="Candara" panose="020E0502030303020204" pitchFamily="34" charset="0"/>
              </a:rPr>
              <a:t>Poor Time Management</a:t>
            </a:r>
          </a:p>
          <a:p>
            <a:pPr marL="285750" indent="-285750" algn="just">
              <a:buFont typeface="Arial" panose="020B0604020202020204" pitchFamily="34" charset="0"/>
              <a:buChar char="•"/>
            </a:pPr>
            <a:endParaRPr lang="en-GB" sz="1400" b="1" dirty="0">
              <a:latin typeface="Candara" panose="020E0502030303020204" pitchFamily="34" charset="0"/>
            </a:endParaRPr>
          </a:p>
          <a:p>
            <a:endParaRPr lang="en-GB" sz="2400" b="1" dirty="0">
              <a:latin typeface="Candara" panose="020E0502030303020204" pitchFamily="34" charset="0"/>
            </a:endParaRPr>
          </a:p>
          <a:p>
            <a:endParaRPr lang="en-GB" sz="2400" b="1" dirty="0">
              <a:latin typeface="Candara" panose="020E0502030303020204" pitchFamily="34" charset="0"/>
            </a:endParaRPr>
          </a:p>
          <a:p>
            <a:endParaRPr lang="en-GB" sz="2400" b="1" dirty="0">
              <a:latin typeface="Candara" panose="020E0502030303020204" pitchFamily="34" charset="0"/>
            </a:endParaRPr>
          </a:p>
        </p:txBody>
      </p:sp>
      <p:sp>
        <p:nvSpPr>
          <p:cNvPr id="8" name="TextBox 7">
            <a:extLst>
              <a:ext uri="{FF2B5EF4-FFF2-40B4-BE49-F238E27FC236}">
                <a16:creationId xmlns:a16="http://schemas.microsoft.com/office/drawing/2014/main" id="{395FFF51-5F63-4045-BF18-E2F8EFB48054}"/>
              </a:ext>
            </a:extLst>
          </p:cNvPr>
          <p:cNvSpPr txBox="1"/>
          <p:nvPr/>
        </p:nvSpPr>
        <p:spPr>
          <a:xfrm rot="10800000" flipV="1">
            <a:off x="7001883" y="3751927"/>
            <a:ext cx="3308443" cy="1261884"/>
          </a:xfrm>
          <a:prstGeom prst="rect">
            <a:avLst/>
          </a:prstGeom>
          <a:noFill/>
        </p:spPr>
        <p:txBody>
          <a:bodyPr wrap="square" rtlCol="0">
            <a:spAutoFit/>
          </a:bodyPr>
          <a:lstStyle/>
          <a:p>
            <a:r>
              <a:rPr lang="en-GB" sz="2000" b="1" dirty="0">
                <a:latin typeface="Candara" panose="020E0502030303020204" pitchFamily="34" charset="0"/>
              </a:rPr>
              <a:t>THREATS</a:t>
            </a:r>
          </a:p>
          <a:p>
            <a:pPr marL="342900" indent="-342900">
              <a:buFont typeface="Arial" panose="020B0604020202020204" pitchFamily="34" charset="0"/>
              <a:buChar char="•"/>
            </a:pPr>
            <a:r>
              <a:rPr lang="en-GB" sz="1400" dirty="0">
                <a:latin typeface="Candara" panose="020E0502030303020204" pitchFamily="34" charset="0"/>
              </a:rPr>
              <a:t>Competition</a:t>
            </a:r>
          </a:p>
          <a:p>
            <a:pPr marL="342900" indent="-342900">
              <a:buFont typeface="Arial" panose="020B0604020202020204" pitchFamily="34" charset="0"/>
              <a:buChar char="•"/>
            </a:pPr>
            <a:r>
              <a:rPr lang="en-GB" sz="1400" dirty="0">
                <a:latin typeface="Candara" panose="020E0502030303020204" pitchFamily="34" charset="0"/>
              </a:rPr>
              <a:t>Vandalism</a:t>
            </a:r>
          </a:p>
          <a:p>
            <a:pPr marL="342900" indent="-342900">
              <a:buFont typeface="Arial" panose="020B0604020202020204" pitchFamily="34" charset="0"/>
              <a:buChar char="•"/>
            </a:pPr>
            <a:r>
              <a:rPr lang="en-GB" sz="1400" dirty="0">
                <a:latin typeface="Candara" panose="020E0502030303020204" pitchFamily="34" charset="0"/>
              </a:rPr>
              <a:t>Trust</a:t>
            </a:r>
          </a:p>
          <a:p>
            <a:pPr marL="342900" indent="-342900">
              <a:buFont typeface="Arial" panose="020B0604020202020204" pitchFamily="34" charset="0"/>
              <a:buChar char="•"/>
            </a:pPr>
            <a:r>
              <a:rPr lang="en-GB" sz="1400" dirty="0">
                <a:latin typeface="Candara" panose="020E0502030303020204" pitchFamily="34" charset="0"/>
              </a:rPr>
              <a:t>Data breach</a:t>
            </a:r>
          </a:p>
        </p:txBody>
      </p:sp>
      <p:sp>
        <p:nvSpPr>
          <p:cNvPr id="9" name="Oval 8">
            <a:extLst>
              <a:ext uri="{FF2B5EF4-FFF2-40B4-BE49-F238E27FC236}">
                <a16:creationId xmlns:a16="http://schemas.microsoft.com/office/drawing/2014/main" id="{7C7424E3-5F35-414A-8AF1-277320683D7C}"/>
              </a:ext>
            </a:extLst>
          </p:cNvPr>
          <p:cNvSpPr/>
          <p:nvPr/>
        </p:nvSpPr>
        <p:spPr>
          <a:xfrm>
            <a:off x="4712405" y="2405555"/>
            <a:ext cx="1451574" cy="12756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ndara" panose="020E0502030303020204" pitchFamily="34" charset="0"/>
              </a:rPr>
              <a:t>Swot Analysis</a:t>
            </a:r>
          </a:p>
        </p:txBody>
      </p:sp>
      <p:sp>
        <p:nvSpPr>
          <p:cNvPr id="11" name="TextBox 10">
            <a:extLst>
              <a:ext uri="{FF2B5EF4-FFF2-40B4-BE49-F238E27FC236}">
                <a16:creationId xmlns:a16="http://schemas.microsoft.com/office/drawing/2014/main" id="{49B5F560-4981-4642-8AB6-4151D10A8291}"/>
              </a:ext>
            </a:extLst>
          </p:cNvPr>
          <p:cNvSpPr txBox="1"/>
          <p:nvPr/>
        </p:nvSpPr>
        <p:spPr>
          <a:xfrm>
            <a:off x="1421956" y="3875038"/>
            <a:ext cx="3105688" cy="1877437"/>
          </a:xfrm>
          <a:prstGeom prst="rect">
            <a:avLst/>
          </a:prstGeom>
          <a:noFill/>
        </p:spPr>
        <p:txBody>
          <a:bodyPr wrap="square">
            <a:spAutoFit/>
          </a:bodyPr>
          <a:lstStyle/>
          <a:p>
            <a:r>
              <a:rPr lang="en-GB" sz="2000" b="1" dirty="0">
                <a:latin typeface="Candara" panose="020E0502030303020204" pitchFamily="34" charset="0"/>
              </a:rPr>
              <a:t>OPPURTUNITIES</a:t>
            </a:r>
          </a:p>
          <a:p>
            <a:pPr marL="285750" indent="-285750">
              <a:buFont typeface="Arial" panose="020B0604020202020204" pitchFamily="34" charset="0"/>
              <a:buChar char="•"/>
            </a:pPr>
            <a:r>
              <a:rPr lang="en-GB" sz="1600" dirty="0">
                <a:latin typeface="Candara" panose="020E0502030303020204" pitchFamily="34" charset="0"/>
              </a:rPr>
              <a:t>Incentives.</a:t>
            </a:r>
          </a:p>
          <a:p>
            <a:pPr marL="285750" indent="-285750">
              <a:buFont typeface="Arial" panose="020B0604020202020204" pitchFamily="34" charset="0"/>
              <a:buChar char="•"/>
            </a:pPr>
            <a:r>
              <a:rPr lang="en-GB" sz="1600" dirty="0">
                <a:latin typeface="Candara" panose="020E0502030303020204" pitchFamily="34" charset="0"/>
              </a:rPr>
              <a:t>Travel opportunities.</a:t>
            </a:r>
          </a:p>
          <a:p>
            <a:pPr marL="285750" indent="-285750">
              <a:buFont typeface="Arial" panose="020B0604020202020204" pitchFamily="34" charset="0"/>
              <a:buChar char="•"/>
            </a:pPr>
            <a:r>
              <a:rPr lang="en-GB" sz="1600" dirty="0">
                <a:latin typeface="Candara" panose="020E0502030303020204" pitchFamily="34" charset="0"/>
              </a:rPr>
              <a:t>Franchise.</a:t>
            </a:r>
          </a:p>
          <a:p>
            <a:pPr marL="285750" indent="-285750">
              <a:buFont typeface="Arial" panose="020B0604020202020204" pitchFamily="34" charset="0"/>
              <a:buChar char="•"/>
            </a:pPr>
            <a:r>
              <a:rPr lang="en-GB" sz="1600" dirty="0">
                <a:latin typeface="Candara" panose="020E0502030303020204" pitchFamily="34" charset="0"/>
              </a:rPr>
              <a:t>Promotion.</a:t>
            </a:r>
          </a:p>
          <a:p>
            <a:pPr marL="285750" indent="-285750">
              <a:buFont typeface="Arial" panose="020B0604020202020204" pitchFamily="34" charset="0"/>
              <a:buChar char="•"/>
            </a:pPr>
            <a:r>
              <a:rPr lang="en-GB" sz="1600" dirty="0">
                <a:latin typeface="Candara" panose="020E0502030303020204" pitchFamily="34" charset="0"/>
              </a:rPr>
              <a:t>Networking.</a:t>
            </a:r>
          </a:p>
          <a:p>
            <a:pPr marL="285750" indent="-285750">
              <a:buFont typeface="Arial" panose="020B0604020202020204" pitchFamily="34" charset="0"/>
              <a:buChar char="•"/>
            </a:pPr>
            <a:r>
              <a:rPr lang="en-GB" sz="1600" dirty="0">
                <a:latin typeface="Candara" panose="020E0502030303020204" pitchFamily="34" charset="0"/>
              </a:rPr>
              <a:t>Technology .</a:t>
            </a:r>
          </a:p>
        </p:txBody>
      </p:sp>
    </p:spTree>
    <p:extLst>
      <p:ext uri="{BB962C8B-B14F-4D97-AF65-F5344CB8AC3E}">
        <p14:creationId xmlns:p14="http://schemas.microsoft.com/office/powerpoint/2010/main" val="2628317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8E289-00F6-46B6-90D4-3ED34C56CC30}"/>
              </a:ext>
            </a:extLst>
          </p:cNvPr>
          <p:cNvSpPr>
            <a:spLocks noGrp="1"/>
          </p:cNvSpPr>
          <p:nvPr>
            <p:ph type="title"/>
          </p:nvPr>
        </p:nvSpPr>
        <p:spPr>
          <a:xfrm>
            <a:off x="1967540" y="197153"/>
            <a:ext cx="7614205" cy="734008"/>
          </a:xfrm>
        </p:spPr>
        <p:txBody>
          <a:bodyPr>
            <a:normAutofit/>
          </a:bodyPr>
          <a:lstStyle/>
          <a:p>
            <a:r>
              <a:rPr lang="en-GB" dirty="0"/>
              <a:t>Personal development plan (PDP)</a:t>
            </a:r>
          </a:p>
        </p:txBody>
      </p:sp>
      <p:graphicFrame>
        <p:nvGraphicFramePr>
          <p:cNvPr id="5" name="Table 5">
            <a:extLst>
              <a:ext uri="{FF2B5EF4-FFF2-40B4-BE49-F238E27FC236}">
                <a16:creationId xmlns:a16="http://schemas.microsoft.com/office/drawing/2014/main" id="{F36BDF0A-EAC3-442C-BBEB-61CFEB6F5802}"/>
              </a:ext>
            </a:extLst>
          </p:cNvPr>
          <p:cNvGraphicFramePr>
            <a:graphicFrameLocks noGrp="1"/>
          </p:cNvGraphicFramePr>
          <p:nvPr>
            <p:extLst>
              <p:ext uri="{D42A27DB-BD31-4B8C-83A1-F6EECF244321}">
                <p14:modId xmlns:p14="http://schemas.microsoft.com/office/powerpoint/2010/main" val="1975889824"/>
              </p:ext>
            </p:extLst>
          </p:nvPr>
        </p:nvGraphicFramePr>
        <p:xfrm>
          <a:off x="335902" y="931161"/>
          <a:ext cx="11541964" cy="6035900"/>
        </p:xfrm>
        <a:graphic>
          <a:graphicData uri="http://schemas.openxmlformats.org/drawingml/2006/table">
            <a:tbl>
              <a:tblPr firstRow="1" bandRow="1">
                <a:tableStyleId>{5C22544A-7EE6-4342-B048-85BDC9FD1C3A}</a:tableStyleId>
              </a:tblPr>
              <a:tblGrid>
                <a:gridCol w="1648852">
                  <a:extLst>
                    <a:ext uri="{9D8B030D-6E8A-4147-A177-3AD203B41FA5}">
                      <a16:colId xmlns:a16="http://schemas.microsoft.com/office/drawing/2014/main" val="2390838058"/>
                    </a:ext>
                  </a:extLst>
                </a:gridCol>
                <a:gridCol w="1648852">
                  <a:extLst>
                    <a:ext uri="{9D8B030D-6E8A-4147-A177-3AD203B41FA5}">
                      <a16:colId xmlns:a16="http://schemas.microsoft.com/office/drawing/2014/main" val="866064144"/>
                    </a:ext>
                  </a:extLst>
                </a:gridCol>
                <a:gridCol w="1648852">
                  <a:extLst>
                    <a:ext uri="{9D8B030D-6E8A-4147-A177-3AD203B41FA5}">
                      <a16:colId xmlns:a16="http://schemas.microsoft.com/office/drawing/2014/main" val="3115748360"/>
                    </a:ext>
                  </a:extLst>
                </a:gridCol>
                <a:gridCol w="1648852">
                  <a:extLst>
                    <a:ext uri="{9D8B030D-6E8A-4147-A177-3AD203B41FA5}">
                      <a16:colId xmlns:a16="http://schemas.microsoft.com/office/drawing/2014/main" val="2814554607"/>
                    </a:ext>
                  </a:extLst>
                </a:gridCol>
                <a:gridCol w="1648852">
                  <a:extLst>
                    <a:ext uri="{9D8B030D-6E8A-4147-A177-3AD203B41FA5}">
                      <a16:colId xmlns:a16="http://schemas.microsoft.com/office/drawing/2014/main" val="365610935"/>
                    </a:ext>
                  </a:extLst>
                </a:gridCol>
                <a:gridCol w="1648852">
                  <a:extLst>
                    <a:ext uri="{9D8B030D-6E8A-4147-A177-3AD203B41FA5}">
                      <a16:colId xmlns:a16="http://schemas.microsoft.com/office/drawing/2014/main" val="2433118506"/>
                    </a:ext>
                  </a:extLst>
                </a:gridCol>
                <a:gridCol w="1648852">
                  <a:extLst>
                    <a:ext uri="{9D8B030D-6E8A-4147-A177-3AD203B41FA5}">
                      <a16:colId xmlns:a16="http://schemas.microsoft.com/office/drawing/2014/main" val="184736411"/>
                    </a:ext>
                  </a:extLst>
                </a:gridCol>
              </a:tblGrid>
              <a:tr h="895060">
                <a:tc>
                  <a:txBody>
                    <a:bodyPr/>
                    <a:lstStyle/>
                    <a:p>
                      <a:r>
                        <a:rPr lang="en-GB" dirty="0"/>
                        <a:t>What are my big goals</a:t>
                      </a:r>
                    </a:p>
                  </a:txBody>
                  <a:tcPr/>
                </a:tc>
                <a:tc>
                  <a:txBody>
                    <a:bodyPr/>
                    <a:lstStyle/>
                    <a:p>
                      <a:r>
                        <a:rPr lang="en-GB" dirty="0"/>
                        <a:t>Which goal need to happen first</a:t>
                      </a:r>
                    </a:p>
                  </a:txBody>
                  <a:tcPr/>
                </a:tc>
                <a:tc>
                  <a:txBody>
                    <a:bodyPr/>
                    <a:lstStyle/>
                    <a:p>
                      <a:r>
                        <a:rPr lang="en-GB" dirty="0"/>
                        <a:t>Achieve this by</a:t>
                      </a:r>
                    </a:p>
                  </a:txBody>
                  <a:tcPr/>
                </a:tc>
                <a:tc>
                  <a:txBody>
                    <a:bodyPr/>
                    <a:lstStyle/>
                    <a:p>
                      <a:r>
                        <a:rPr lang="en-GB" dirty="0"/>
                        <a:t>Obstacles</a:t>
                      </a:r>
                    </a:p>
                  </a:txBody>
                  <a:tcPr/>
                </a:tc>
                <a:tc>
                  <a:txBody>
                    <a:bodyPr/>
                    <a:lstStyle/>
                    <a:p>
                      <a:r>
                        <a:rPr lang="en-GB" dirty="0"/>
                        <a:t>How can I improve my chances</a:t>
                      </a:r>
                    </a:p>
                  </a:txBody>
                  <a:tcPr/>
                </a:tc>
                <a:tc>
                  <a:txBody>
                    <a:bodyPr/>
                    <a:lstStyle/>
                    <a:p>
                      <a:r>
                        <a:rPr lang="en-GB" dirty="0"/>
                        <a:t>Where Can I access support</a:t>
                      </a:r>
                    </a:p>
                  </a:txBody>
                  <a:tcPr/>
                </a:tc>
                <a:tc>
                  <a:txBody>
                    <a:bodyPr/>
                    <a:lstStyle/>
                    <a:p>
                      <a:r>
                        <a:rPr lang="en-GB" dirty="0"/>
                        <a:t>Review How an I doing</a:t>
                      </a:r>
                    </a:p>
                  </a:txBody>
                  <a:tcPr/>
                </a:tc>
                <a:extLst>
                  <a:ext uri="{0D108BD9-81ED-4DB2-BD59-A6C34878D82A}">
                    <a16:rowId xmlns:a16="http://schemas.microsoft.com/office/drawing/2014/main" val="415549355"/>
                  </a:ext>
                </a:extLst>
              </a:tr>
              <a:tr h="1524860">
                <a:tc>
                  <a:txBody>
                    <a:bodyPr/>
                    <a:lstStyle/>
                    <a:p>
                      <a:r>
                        <a:rPr lang="en-GB" sz="1600" dirty="0"/>
                        <a:t>Qualification</a:t>
                      </a:r>
                    </a:p>
                  </a:txBody>
                  <a:tcPr/>
                </a:tc>
                <a:tc>
                  <a:txBody>
                    <a:bodyPr/>
                    <a:lstStyle/>
                    <a:p>
                      <a:r>
                        <a:rPr lang="en-GB" sz="1600" dirty="0"/>
                        <a:t>Complete course</a:t>
                      </a:r>
                    </a:p>
                    <a:p>
                      <a:r>
                        <a:rPr lang="en-GB" sz="1600" dirty="0"/>
                        <a:t>Complete exams</a:t>
                      </a:r>
                    </a:p>
                    <a:p>
                      <a:r>
                        <a:rPr lang="en-GB" sz="1600" dirty="0"/>
                        <a:t>Attain qualification</a:t>
                      </a:r>
                    </a:p>
                  </a:txBody>
                  <a:tcPr/>
                </a:tc>
                <a:tc>
                  <a:txBody>
                    <a:bodyPr/>
                    <a:lstStyle/>
                    <a:p>
                      <a:r>
                        <a:rPr lang="en-GB" sz="1600" dirty="0"/>
                        <a:t>Oct 2022</a:t>
                      </a:r>
                    </a:p>
                  </a:txBody>
                  <a:tcPr/>
                </a:tc>
                <a:tc>
                  <a:txBody>
                    <a:bodyPr/>
                    <a:lstStyle/>
                    <a:p>
                      <a:r>
                        <a:rPr lang="en-GB" sz="1600" dirty="0"/>
                        <a:t>Finances</a:t>
                      </a:r>
                    </a:p>
                    <a:p>
                      <a:r>
                        <a:rPr lang="en-GB" sz="1600" dirty="0"/>
                        <a:t>Family issues</a:t>
                      </a:r>
                    </a:p>
                    <a:p>
                      <a:r>
                        <a:rPr lang="en-GB" sz="1600" dirty="0"/>
                        <a:t>Time constraints</a:t>
                      </a:r>
                    </a:p>
                  </a:txBody>
                  <a:tcPr/>
                </a:tc>
                <a:tc>
                  <a:txBody>
                    <a:bodyPr/>
                    <a:lstStyle/>
                    <a:p>
                      <a:r>
                        <a:rPr lang="en-GB" sz="1600" dirty="0"/>
                        <a:t>Completing the course successfully</a:t>
                      </a:r>
                    </a:p>
                  </a:txBody>
                  <a:tcPr/>
                </a:tc>
                <a:tc>
                  <a:txBody>
                    <a:bodyPr/>
                    <a:lstStyle/>
                    <a:p>
                      <a:r>
                        <a:rPr lang="en-GB" sz="1600" dirty="0"/>
                        <a:t>Lecturers</a:t>
                      </a:r>
                    </a:p>
                    <a:p>
                      <a:r>
                        <a:rPr lang="en-GB" sz="1600" dirty="0"/>
                        <a:t>Students</a:t>
                      </a:r>
                    </a:p>
                    <a:p>
                      <a:r>
                        <a:rPr lang="en-GB" sz="1600" dirty="0"/>
                        <a:t>Library</a:t>
                      </a:r>
                    </a:p>
                    <a:p>
                      <a:r>
                        <a:rPr lang="en-GB" sz="1600" dirty="0"/>
                        <a:t>Internet</a:t>
                      </a:r>
                    </a:p>
                    <a:p>
                      <a:r>
                        <a:rPr lang="en-GB" sz="1600" dirty="0"/>
                        <a:t>Web portals (module)</a:t>
                      </a:r>
                    </a:p>
                  </a:txBody>
                  <a:tcPr/>
                </a:tc>
                <a:tc>
                  <a:txBody>
                    <a:bodyPr/>
                    <a:lstStyle/>
                    <a:p>
                      <a:r>
                        <a:rPr lang="en-GB" sz="1600" dirty="0"/>
                        <a:t>Current I am on the right track to complete my qualification</a:t>
                      </a:r>
                    </a:p>
                  </a:txBody>
                  <a:tcPr/>
                </a:tc>
                <a:extLst>
                  <a:ext uri="{0D108BD9-81ED-4DB2-BD59-A6C34878D82A}">
                    <a16:rowId xmlns:a16="http://schemas.microsoft.com/office/drawing/2014/main" val="4096780345"/>
                  </a:ext>
                </a:extLst>
              </a:tr>
              <a:tr h="1524860">
                <a:tc>
                  <a:txBody>
                    <a:bodyPr/>
                    <a:lstStyle/>
                    <a:p>
                      <a:r>
                        <a:rPr lang="en-GB" sz="1600" dirty="0"/>
                        <a:t>Training</a:t>
                      </a:r>
                    </a:p>
                  </a:txBody>
                  <a:tcPr/>
                </a:tc>
                <a:tc>
                  <a:txBody>
                    <a:bodyPr/>
                    <a:lstStyle/>
                    <a:p>
                      <a:r>
                        <a:rPr lang="en-GB" sz="1600" dirty="0"/>
                        <a:t>Complete specific training i.e business manager Level 3 or 4</a:t>
                      </a:r>
                    </a:p>
                  </a:txBody>
                  <a:tcPr/>
                </a:tc>
                <a:tc>
                  <a:txBody>
                    <a:bodyPr/>
                    <a:lstStyle/>
                    <a:p>
                      <a:r>
                        <a:rPr lang="en-GB" sz="1600" dirty="0"/>
                        <a:t>Ongoing</a:t>
                      </a:r>
                    </a:p>
                  </a:txBody>
                  <a:tcPr/>
                </a:tc>
                <a:tc>
                  <a:txBody>
                    <a:bodyPr/>
                    <a:lstStyle/>
                    <a:p>
                      <a:r>
                        <a:rPr lang="en-GB" sz="1600" dirty="0"/>
                        <a:t>Finances</a:t>
                      </a:r>
                    </a:p>
                    <a:p>
                      <a:r>
                        <a:rPr lang="en-GB" sz="1600" dirty="0"/>
                        <a:t>Health</a:t>
                      </a:r>
                    </a:p>
                    <a:p>
                      <a:r>
                        <a:rPr lang="en-GB" sz="1600" dirty="0"/>
                        <a:t>Identifying the right training provider.</a:t>
                      </a:r>
                    </a:p>
                  </a:txBody>
                  <a:tcPr/>
                </a:tc>
                <a:tc>
                  <a:txBody>
                    <a:bodyPr/>
                    <a:lstStyle/>
                    <a:p>
                      <a:r>
                        <a:rPr lang="en-GB" sz="1600" dirty="0"/>
                        <a:t>Accessing higher education and specific training providers</a:t>
                      </a:r>
                    </a:p>
                  </a:txBody>
                  <a:tcPr/>
                </a:tc>
                <a:tc>
                  <a:txBody>
                    <a:bodyPr/>
                    <a:lstStyle/>
                    <a:p>
                      <a:r>
                        <a:rPr lang="en-GB" sz="1600" dirty="0"/>
                        <a:t>Other training providers</a:t>
                      </a:r>
                    </a:p>
                  </a:txBody>
                  <a:tcPr/>
                </a:tc>
                <a:tc>
                  <a:txBody>
                    <a:bodyPr/>
                    <a:lstStyle/>
                    <a:p>
                      <a:r>
                        <a:rPr lang="en-GB" sz="1600" dirty="0"/>
                        <a:t>I have identified a university that will provide NVQ level 5 in business management – Open University</a:t>
                      </a:r>
                    </a:p>
                  </a:txBody>
                  <a:tcPr/>
                </a:tc>
                <a:extLst>
                  <a:ext uri="{0D108BD9-81ED-4DB2-BD59-A6C34878D82A}">
                    <a16:rowId xmlns:a16="http://schemas.microsoft.com/office/drawing/2014/main" val="3841473511"/>
                  </a:ext>
                </a:extLst>
              </a:tr>
              <a:tr h="1524860">
                <a:tc>
                  <a:txBody>
                    <a:bodyPr/>
                    <a:lstStyle/>
                    <a:p>
                      <a:r>
                        <a:rPr lang="en-GB" sz="1600" dirty="0"/>
                        <a:t>Placement and Coaching and apprenticeship</a:t>
                      </a:r>
                    </a:p>
                  </a:txBody>
                  <a:tcPr/>
                </a:tc>
                <a:tc>
                  <a:txBody>
                    <a:bodyPr/>
                    <a:lstStyle/>
                    <a:p>
                      <a:r>
                        <a:rPr lang="en-GB" sz="1600" dirty="0"/>
                        <a:t>Identify  a placement</a:t>
                      </a:r>
                    </a:p>
                    <a:p>
                      <a:r>
                        <a:rPr lang="en-GB" sz="1600" dirty="0"/>
                        <a:t>Complete placement</a:t>
                      </a:r>
                    </a:p>
                    <a:p>
                      <a:r>
                        <a:rPr lang="en-GB" sz="1600" dirty="0"/>
                        <a:t>Apply for jobs</a:t>
                      </a:r>
                    </a:p>
                  </a:txBody>
                  <a:tcPr/>
                </a:tc>
                <a:tc>
                  <a:txBody>
                    <a:bodyPr/>
                    <a:lstStyle/>
                    <a:p>
                      <a:r>
                        <a:rPr lang="en-GB" sz="1600" dirty="0"/>
                        <a:t>Successfully getting a job by May/2022</a:t>
                      </a:r>
                    </a:p>
                  </a:txBody>
                  <a:tcPr/>
                </a:tc>
                <a:tc>
                  <a:txBody>
                    <a:bodyPr/>
                    <a:lstStyle/>
                    <a:p>
                      <a:r>
                        <a:rPr lang="en-GB" sz="1600" dirty="0"/>
                        <a:t>Failure to get  placements</a:t>
                      </a:r>
                    </a:p>
                    <a:p>
                      <a:r>
                        <a:rPr lang="en-GB" sz="1600" dirty="0"/>
                        <a:t>Competition</a:t>
                      </a:r>
                    </a:p>
                    <a:p>
                      <a:r>
                        <a:rPr lang="en-GB" sz="1600" dirty="0"/>
                        <a:t>Family issues</a:t>
                      </a:r>
                    </a:p>
                  </a:txBody>
                  <a:tcPr/>
                </a:tc>
                <a:tc>
                  <a:txBody>
                    <a:bodyPr/>
                    <a:lstStyle/>
                    <a:p>
                      <a:r>
                        <a:rPr lang="en-GB" sz="1600" dirty="0"/>
                        <a:t>Being competitive by attaining my qualifications</a:t>
                      </a:r>
                    </a:p>
                  </a:txBody>
                  <a:tcPr/>
                </a:tc>
                <a:tc>
                  <a:txBody>
                    <a:bodyPr/>
                    <a:lstStyle/>
                    <a:p>
                      <a:r>
                        <a:rPr lang="en-GB" sz="1600" dirty="0"/>
                        <a:t>Job boards</a:t>
                      </a:r>
                    </a:p>
                    <a:p>
                      <a:r>
                        <a:rPr lang="en-GB" sz="1600" dirty="0"/>
                        <a:t>Apprenticeship schemes</a:t>
                      </a:r>
                    </a:p>
                  </a:txBody>
                  <a:tcPr/>
                </a:tc>
                <a:tc>
                  <a:txBody>
                    <a:bodyPr/>
                    <a:lstStyle/>
                    <a:p>
                      <a:r>
                        <a:rPr lang="en-GB" sz="1600" dirty="0"/>
                        <a:t>Ongoing</a:t>
                      </a:r>
                    </a:p>
                  </a:txBody>
                  <a:tcPr/>
                </a:tc>
                <a:extLst>
                  <a:ext uri="{0D108BD9-81ED-4DB2-BD59-A6C34878D82A}">
                    <a16:rowId xmlns:a16="http://schemas.microsoft.com/office/drawing/2014/main" val="909217999"/>
                  </a:ext>
                </a:extLst>
              </a:tr>
            </a:tbl>
          </a:graphicData>
        </a:graphic>
      </p:graphicFrame>
    </p:spTree>
    <p:extLst>
      <p:ext uri="{BB962C8B-B14F-4D97-AF65-F5344CB8AC3E}">
        <p14:creationId xmlns:p14="http://schemas.microsoft.com/office/powerpoint/2010/main" val="3258443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10A6-A5CD-47EF-8499-6BED340A4524}"/>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D4656F80-A9FD-4B76-85F6-34EB8DAFB70A}"/>
              </a:ext>
            </a:extLst>
          </p:cNvPr>
          <p:cNvSpPr>
            <a:spLocks noGrp="1"/>
          </p:cNvSpPr>
          <p:nvPr>
            <p:ph idx="1"/>
          </p:nvPr>
        </p:nvSpPr>
        <p:spPr>
          <a:xfrm>
            <a:off x="152400" y="1547509"/>
            <a:ext cx="11498179" cy="4591354"/>
          </a:xfrm>
        </p:spPr>
        <p:txBody>
          <a:bodyPr>
            <a:normAutofit/>
          </a:bodyPr>
          <a:lstStyle/>
          <a:p>
            <a:pPr marL="0" indent="0">
              <a:buNone/>
            </a:pPr>
            <a:r>
              <a:rPr lang="en-GB" dirty="0"/>
              <a:t>Most of the academic and employability skills learnt in the university are much needed in the Business and labour market of today.</a:t>
            </a:r>
          </a:p>
          <a:p>
            <a:pPr marL="0" indent="0">
              <a:buNone/>
            </a:pPr>
            <a:r>
              <a:rPr lang="en-GB" dirty="0"/>
              <a:t>An analyst in Business skills such as reporting, presentations, data analysis, and communication and PC skills are required by  employers  of many companies today. </a:t>
            </a:r>
          </a:p>
          <a:p>
            <a:pPr marL="0" indent="0">
              <a:buNone/>
            </a:pPr>
            <a:endParaRPr lang="en-GB" dirty="0"/>
          </a:p>
          <a:p>
            <a:pPr marL="0" indent="0">
              <a:buNone/>
            </a:pPr>
            <a:r>
              <a:rPr lang="en-GB" dirty="0"/>
              <a:t>The skills gained in universities are easy to integrate into various business sectors. Most of these skills are relevant for all types of business to prepare students who have completed university education easy to get employed.</a:t>
            </a:r>
          </a:p>
        </p:txBody>
      </p:sp>
    </p:spTree>
    <p:extLst>
      <p:ext uri="{BB962C8B-B14F-4D97-AF65-F5344CB8AC3E}">
        <p14:creationId xmlns:p14="http://schemas.microsoft.com/office/powerpoint/2010/main" val="23385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B02A9-BD8B-4ABC-A1CA-278957330EDC}"/>
              </a:ext>
            </a:extLst>
          </p:cNvPr>
          <p:cNvSpPr>
            <a:spLocks noGrp="1"/>
          </p:cNvSpPr>
          <p:nvPr>
            <p:ph type="ctrTitle"/>
          </p:nvPr>
        </p:nvSpPr>
        <p:spPr>
          <a:xfrm>
            <a:off x="1507067" y="0"/>
            <a:ext cx="7766936" cy="858741"/>
          </a:xfrm>
        </p:spPr>
        <p:txBody>
          <a:bodyPr anchor="b">
            <a:normAutofit/>
          </a:bodyPr>
          <a:lstStyle/>
          <a:p>
            <a:pPr algn="r"/>
            <a:r>
              <a:rPr lang="en-GB" sz="4000" dirty="0">
                <a:solidFill>
                  <a:srgbClr val="FFFFFF"/>
                </a:solidFill>
              </a:rPr>
              <a:t>                        </a:t>
            </a:r>
            <a:r>
              <a:rPr lang="en-GB" sz="4800" dirty="0">
                <a:solidFill>
                  <a:srgbClr val="FFFFFF"/>
                </a:solidFill>
              </a:rPr>
              <a:t>References</a:t>
            </a:r>
          </a:p>
        </p:txBody>
      </p:sp>
      <p:sp>
        <p:nvSpPr>
          <p:cNvPr id="5" name="Subtitle 4">
            <a:extLst>
              <a:ext uri="{FF2B5EF4-FFF2-40B4-BE49-F238E27FC236}">
                <a16:creationId xmlns:a16="http://schemas.microsoft.com/office/drawing/2014/main" id="{CFE6C813-10D2-4BA6-90A0-84EA6E373E1A}"/>
              </a:ext>
            </a:extLst>
          </p:cNvPr>
          <p:cNvSpPr>
            <a:spLocks noGrp="1"/>
          </p:cNvSpPr>
          <p:nvPr>
            <p:ph type="subTitle" idx="1"/>
          </p:nvPr>
        </p:nvSpPr>
        <p:spPr>
          <a:xfrm>
            <a:off x="1884459" y="68095"/>
            <a:ext cx="3275937" cy="612841"/>
          </a:xfrm>
        </p:spPr>
        <p:txBody>
          <a:bodyPr>
            <a:noAutofit/>
          </a:bodyPr>
          <a:lstStyle/>
          <a:p>
            <a:r>
              <a:rPr lang="en-GB" sz="4000" dirty="0"/>
              <a:t>References</a:t>
            </a:r>
          </a:p>
        </p:txBody>
      </p:sp>
      <p:sp>
        <p:nvSpPr>
          <p:cNvPr id="6" name="TextBox 5">
            <a:extLst>
              <a:ext uri="{FF2B5EF4-FFF2-40B4-BE49-F238E27FC236}">
                <a16:creationId xmlns:a16="http://schemas.microsoft.com/office/drawing/2014/main" id="{89500742-76A1-4A91-80F4-B498AEDC7CC6}"/>
              </a:ext>
            </a:extLst>
          </p:cNvPr>
          <p:cNvSpPr txBox="1"/>
          <p:nvPr/>
        </p:nvSpPr>
        <p:spPr>
          <a:xfrm>
            <a:off x="1368419" y="926836"/>
            <a:ext cx="7905584" cy="2092881"/>
          </a:xfrm>
          <a:prstGeom prst="rect">
            <a:avLst/>
          </a:prstGeom>
          <a:noFill/>
        </p:spPr>
        <p:txBody>
          <a:bodyPr wrap="square">
            <a:spAutoFit/>
          </a:bodyPr>
          <a:lstStyle/>
          <a:p>
            <a:r>
              <a:rPr lang="en-GB" sz="1400" dirty="0"/>
              <a:t>Adair, J. (2007) </a:t>
            </a:r>
            <a:r>
              <a:rPr lang="en-GB" sz="1400" i="1" dirty="0"/>
              <a:t>Develop Your Leadership Skills (Creating success). London: Kogan Page.</a:t>
            </a:r>
          </a:p>
          <a:p>
            <a:r>
              <a:rPr lang="en-GB" sz="1400" i="1" dirty="0"/>
              <a:t>Available at:</a:t>
            </a:r>
            <a:r>
              <a:rPr lang="en-GB" sz="1400" dirty="0">
                <a:hlinkClick r:id="rId2"/>
              </a:rPr>
              <a:t>https://www.bing.com/search?q=Adair%2C+J.%2C+2007.+Develop+Your+Leadership+Skills+%28Cre</a:t>
            </a:r>
            <a:r>
              <a:rPr lang="en-GB" sz="1400" dirty="0"/>
              <a:t> (Accessed: 8 December 2021).</a:t>
            </a:r>
          </a:p>
          <a:p>
            <a:endParaRPr lang="en-GB" sz="1400" dirty="0"/>
          </a:p>
          <a:p>
            <a:endParaRPr lang="en-GB" sz="1400" dirty="0"/>
          </a:p>
          <a:p>
            <a:endParaRPr lang="en-GB" sz="1400" dirty="0"/>
          </a:p>
          <a:p>
            <a:endParaRPr lang="en-GB" sz="1400" dirty="0"/>
          </a:p>
          <a:p>
            <a:endParaRPr lang="en-GB" dirty="0"/>
          </a:p>
        </p:txBody>
      </p:sp>
      <p:sp>
        <p:nvSpPr>
          <p:cNvPr id="7" name="TextBox 6">
            <a:extLst>
              <a:ext uri="{FF2B5EF4-FFF2-40B4-BE49-F238E27FC236}">
                <a16:creationId xmlns:a16="http://schemas.microsoft.com/office/drawing/2014/main" id="{BD08656C-F9A7-4D49-97F5-DEFFCC6B84F3}"/>
              </a:ext>
            </a:extLst>
          </p:cNvPr>
          <p:cNvSpPr txBox="1"/>
          <p:nvPr/>
        </p:nvSpPr>
        <p:spPr>
          <a:xfrm>
            <a:off x="1368419" y="1812897"/>
            <a:ext cx="7656311" cy="1077218"/>
          </a:xfrm>
          <a:prstGeom prst="rect">
            <a:avLst/>
          </a:prstGeom>
          <a:noFill/>
        </p:spPr>
        <p:txBody>
          <a:bodyPr wrap="square">
            <a:spAutoFit/>
          </a:bodyPr>
          <a:lstStyle/>
          <a:p>
            <a:endParaRPr lang="en-GB" sz="1600" dirty="0"/>
          </a:p>
          <a:p>
            <a:r>
              <a:rPr lang="en-GB" sz="1600" dirty="0"/>
              <a:t>Oakley.(2018) </a:t>
            </a:r>
            <a:r>
              <a:rPr lang="en-GB" sz="1600" i="1" dirty="0"/>
              <a:t>Top 5 Business Threats: How Will Your Business Overcome Them</a:t>
            </a:r>
            <a:r>
              <a:rPr lang="en-GB" sz="1600" dirty="0"/>
              <a:t>. Available at :</a:t>
            </a:r>
            <a:r>
              <a:rPr lang="en-GB" sz="1600" dirty="0">
                <a:hlinkClick r:id="rId3"/>
              </a:rPr>
              <a:t>https://www.denis-oakley.com/top-5-business-threats</a:t>
            </a:r>
            <a:r>
              <a:rPr lang="en-GB" sz="1600" dirty="0"/>
              <a:t>/ (Accessed: 8 December 2021)</a:t>
            </a:r>
          </a:p>
        </p:txBody>
      </p:sp>
      <p:sp>
        <p:nvSpPr>
          <p:cNvPr id="9" name="TextBox 8">
            <a:extLst>
              <a:ext uri="{FF2B5EF4-FFF2-40B4-BE49-F238E27FC236}">
                <a16:creationId xmlns:a16="http://schemas.microsoft.com/office/drawing/2014/main" id="{B28D8B04-7CCC-4DD6-BFA7-9DF8C0A6288D}"/>
              </a:ext>
            </a:extLst>
          </p:cNvPr>
          <p:cNvSpPr txBox="1"/>
          <p:nvPr/>
        </p:nvSpPr>
        <p:spPr>
          <a:xfrm>
            <a:off x="1368419" y="2806811"/>
            <a:ext cx="5986538" cy="3970318"/>
          </a:xfrm>
          <a:prstGeom prst="rect">
            <a:avLst/>
          </a:prstGeom>
          <a:noFill/>
        </p:spPr>
        <p:txBody>
          <a:bodyPr wrap="square">
            <a:spAutoFit/>
          </a:bodyPr>
          <a:lstStyle/>
          <a:p>
            <a:endParaRPr lang="en-GB" sz="1400" dirty="0"/>
          </a:p>
          <a:p>
            <a:r>
              <a:rPr lang="en-GB" sz="1400" dirty="0"/>
              <a:t>Academic and employability skills report Assignment. (2019, Dec 11). Available at: </a:t>
            </a:r>
            <a:r>
              <a:rPr lang="en-GB" sz="1400" dirty="0">
                <a:hlinkClick r:id="rId2"/>
              </a:rPr>
              <a:t>https://anyassignment.com/samples/academic-and-employability-skills-report-4407</a:t>
            </a:r>
            <a:r>
              <a:rPr lang="en-GB" sz="1400" dirty="0"/>
              <a:t> (Accessed: 8 December 2021)</a:t>
            </a:r>
          </a:p>
          <a:p>
            <a:endParaRPr lang="en-GB" sz="1400" dirty="0"/>
          </a:p>
          <a:p>
            <a:r>
              <a:rPr lang="en-GB" sz="1400" dirty="0"/>
              <a:t>DeRouanna,G (2018) </a:t>
            </a:r>
            <a:r>
              <a:rPr lang="en-GB" sz="1400" i="1" dirty="0"/>
              <a:t>Internal vs. External Security Threats to Businesses </a:t>
            </a:r>
            <a:r>
              <a:rPr lang="en-GB" sz="1400" dirty="0"/>
              <a:t>Available at: </a:t>
            </a:r>
            <a:r>
              <a:rPr lang="en-GB" sz="1400" dirty="0">
                <a:hlinkClick r:id="rId4"/>
              </a:rPr>
              <a:t>https://www.cctvsecuritypros.com/blog/internal-vs-external-security-threats-to-businesses</a:t>
            </a:r>
            <a:r>
              <a:rPr lang="en-GB" sz="1400" dirty="0"/>
              <a:t> (Accessed: 8 December 2021)</a:t>
            </a:r>
          </a:p>
          <a:p>
            <a:endParaRPr lang="en-GB" sz="1400" dirty="0"/>
          </a:p>
          <a:p>
            <a:r>
              <a:rPr lang="en-GB" sz="1400" dirty="0"/>
              <a:t>(2021) </a:t>
            </a:r>
            <a:r>
              <a:rPr lang="en-GB" sz="1400" i="1" dirty="0"/>
              <a:t>Indeed Editorial Team.18 Common Manager Weaknesses and Tips for Overcoming Them </a:t>
            </a:r>
          </a:p>
          <a:p>
            <a:r>
              <a:rPr lang="en-GB" sz="1400" dirty="0"/>
              <a:t>Available at:https://www.indeed.com/career-advice/career-development/manager-weaknesses (Accessed: 8 December 2021)</a:t>
            </a:r>
          </a:p>
          <a:p>
            <a:r>
              <a:rPr lang="en-GB" sz="1400" dirty="0"/>
              <a:t>   </a:t>
            </a:r>
          </a:p>
          <a:p>
            <a:r>
              <a:rPr lang="en-GB" sz="1400" dirty="0"/>
              <a:t>Nediger, M . (2021) </a:t>
            </a:r>
            <a:r>
              <a:rPr lang="en-GB" sz="1400" i="1" dirty="0"/>
              <a:t>SWOT Analysis Templates, Examples &amp; Best Practices</a:t>
            </a:r>
          </a:p>
          <a:p>
            <a:r>
              <a:rPr lang="en-GB" sz="1400" dirty="0"/>
              <a:t>Available at:https://venngage.com/blog/swot-analysis-templates/(Accessed: 8 December 2021)</a:t>
            </a:r>
          </a:p>
          <a:p>
            <a:endParaRPr lang="en-GB" sz="1400" dirty="0"/>
          </a:p>
        </p:txBody>
      </p:sp>
    </p:spTree>
    <p:extLst>
      <p:ext uri="{BB962C8B-B14F-4D97-AF65-F5344CB8AC3E}">
        <p14:creationId xmlns:p14="http://schemas.microsoft.com/office/powerpoint/2010/main" val="29000556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768</Words>
  <Application>Microsoft Office PowerPoint</Application>
  <PresentationFormat>Widescreen</PresentationFormat>
  <Paragraphs>136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Candara</vt:lpstr>
      <vt:lpstr>Trebuchet MS</vt:lpstr>
      <vt:lpstr>Wingdings 3</vt:lpstr>
      <vt:lpstr>Facet</vt:lpstr>
      <vt:lpstr>BUSINESS MANAGER</vt:lpstr>
      <vt:lpstr>                          Introduction</vt:lpstr>
      <vt:lpstr>                  ACADEMIC SKILLS </vt:lpstr>
      <vt:lpstr>Importance of Academic employability skills </vt:lpstr>
      <vt:lpstr>PowerPoint Presentation</vt:lpstr>
      <vt:lpstr>             INTENDED CAREER PATH</vt:lpstr>
      <vt:lpstr>SWOT</vt:lpstr>
      <vt:lpstr>PowerPoint Presentation</vt:lpstr>
      <vt:lpstr>Personal development plan (PDP)</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Magezi Joshua</dc:creator>
  <cp:lastModifiedBy>Magezi Joshua</cp:lastModifiedBy>
  <cp:revision>3</cp:revision>
  <dcterms:created xsi:type="dcterms:W3CDTF">2021-11-20T11:28:38Z</dcterms:created>
  <dcterms:modified xsi:type="dcterms:W3CDTF">2021-12-10T13:50:00Z</dcterms:modified>
</cp:coreProperties>
</file>