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14"/>
  </p:notesMasterIdLst>
  <p:handoutMasterIdLst>
    <p:handoutMasterId r:id="rId15"/>
  </p:handoutMasterIdLst>
  <p:sldIdLst>
    <p:sldId id="263" r:id="rId2"/>
    <p:sldId id="328" r:id="rId3"/>
    <p:sldId id="326" r:id="rId4"/>
    <p:sldId id="266" r:id="rId5"/>
    <p:sldId id="267" r:id="rId6"/>
    <p:sldId id="323" r:id="rId7"/>
    <p:sldId id="276" r:id="rId8"/>
    <p:sldId id="324" r:id="rId9"/>
    <p:sldId id="272" r:id="rId10"/>
    <p:sldId id="300" r:id="rId11"/>
    <p:sldId id="325" r:id="rId12"/>
    <p:sldId id="327" r:id="rId13"/>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45" autoAdjust="0"/>
  </p:normalViewPr>
  <p:slideViewPr>
    <p:cSldViewPr>
      <p:cViewPr varScale="1">
        <p:scale>
          <a:sx n="74" d="100"/>
          <a:sy n="74" d="100"/>
        </p:scale>
        <p:origin x="1776" y="5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29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11/3/2019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11/3/2019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value or benefit or a spreadsheet to an </a:t>
            </a:r>
            <a:r>
              <a:rPr lang="en-GB" dirty="0" smtClean="0"/>
              <a:t>organisation </a:t>
            </a:r>
            <a:r>
              <a:rPr lang="en-GB" dirty="0" smtClean="0"/>
              <a:t>may</a:t>
            </a:r>
            <a:r>
              <a:rPr lang="en-GB" baseline="0" dirty="0" smtClean="0"/>
              <a:t> be seen in a number of ways.</a:t>
            </a:r>
            <a:endParaRPr lang="en-GB" dirty="0"/>
          </a:p>
        </p:txBody>
      </p:sp>
      <p:sp>
        <p:nvSpPr>
          <p:cNvPr id="4" name="Slide Number Placeholder 3"/>
          <p:cNvSpPr>
            <a:spLocks noGrp="1"/>
          </p:cNvSpPr>
          <p:nvPr>
            <p:ph type="sldNum" sz="quarter" idx="10"/>
          </p:nvPr>
        </p:nvSpPr>
        <p:spPr/>
        <p:txBody>
          <a:bodyPr/>
          <a:lstStyle/>
          <a:p>
            <a:pPr>
              <a:defRPr/>
            </a:pPr>
            <a:fld id="{6C7020D2-998C-41A3-AB81-64C3DB5FDC25}" type="slidenum">
              <a:rPr lang="en-US" smtClean="0"/>
              <a:pPr>
                <a:defRPr/>
              </a:pPr>
              <a:t>4</a:t>
            </a:fld>
            <a:endParaRPr lang="en-US" dirty="0"/>
          </a:p>
        </p:txBody>
      </p:sp>
    </p:spTree>
    <p:extLst>
      <p:ext uri="{BB962C8B-B14F-4D97-AF65-F5344CB8AC3E}">
        <p14:creationId xmlns:p14="http://schemas.microsoft.com/office/powerpoint/2010/main" val="1456778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6C7020D2-998C-41A3-AB81-64C3DB5FDC25}" type="slidenum">
              <a:rPr lang="en-US" smtClean="0"/>
              <a:pPr>
                <a:defRPr/>
              </a:pPr>
              <a:t>5</a:t>
            </a:fld>
            <a:endParaRPr lang="en-US" dirty="0"/>
          </a:p>
        </p:txBody>
      </p:sp>
    </p:spTree>
    <p:extLst>
      <p:ext uri="{BB962C8B-B14F-4D97-AF65-F5344CB8AC3E}">
        <p14:creationId xmlns:p14="http://schemas.microsoft.com/office/powerpoint/2010/main" val="4095397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Volume, size, variety, </a:t>
            </a:r>
            <a:r>
              <a:rPr lang="en-GB" dirty="0" err="1" smtClean="0"/>
              <a:t>differet</a:t>
            </a:r>
            <a:r>
              <a:rPr lang="en-GB" dirty="0" smtClean="0"/>
              <a:t> format, velocity speed delivered (in real time), veracity accuracy of the data (</a:t>
            </a:r>
            <a:r>
              <a:rPr lang="en-GB" dirty="0" err="1" smtClean="0"/>
              <a:t>eg</a:t>
            </a:r>
            <a:r>
              <a:rPr lang="en-GB" dirty="0" smtClean="0"/>
              <a:t> tweets may not be factual i.e. accurate but may be important to gauge consumer opinion)</a:t>
            </a:r>
            <a:endParaRPr lang="en-GB" dirty="0"/>
          </a:p>
        </p:txBody>
      </p:sp>
      <p:sp>
        <p:nvSpPr>
          <p:cNvPr id="4" name="Slide Number Placeholder 3"/>
          <p:cNvSpPr>
            <a:spLocks noGrp="1"/>
          </p:cNvSpPr>
          <p:nvPr>
            <p:ph type="sldNum" sz="quarter" idx="10"/>
          </p:nvPr>
        </p:nvSpPr>
        <p:spPr/>
        <p:txBody>
          <a:bodyPr/>
          <a:lstStyle/>
          <a:p>
            <a:pPr>
              <a:defRPr/>
            </a:pPr>
            <a:fld id="{6C7020D2-998C-41A3-AB81-64C3DB5FDC25}" type="slidenum">
              <a:rPr lang="en-US" smtClean="0"/>
              <a:pPr>
                <a:defRPr/>
              </a:pPr>
              <a:t>7</a:t>
            </a:fld>
            <a:endParaRPr lang="en-US" dirty="0"/>
          </a:p>
        </p:txBody>
      </p:sp>
    </p:spTree>
    <p:extLst>
      <p:ext uri="{BB962C8B-B14F-4D97-AF65-F5344CB8AC3E}">
        <p14:creationId xmlns:p14="http://schemas.microsoft.com/office/powerpoint/2010/main" val="4060245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smtClean="0"/>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smtClean="0"/>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980728"/>
            <a:ext cx="8964488" cy="2578298"/>
          </a:xfrm>
        </p:spPr>
        <p:txBody>
          <a:bodyPr>
            <a:noAutofit/>
          </a:bodyPr>
          <a:lstStyle/>
          <a:p>
            <a:r>
              <a:rPr lang="en-GB" sz="3600" dirty="0" smtClean="0"/>
              <a:t>BMSP4004 </a:t>
            </a:r>
            <a:br>
              <a:rPr lang="en-GB" sz="3600" dirty="0" smtClean="0"/>
            </a:br>
            <a:r>
              <a:rPr lang="en-GB" sz="3600" dirty="0" smtClean="0"/>
              <a:t>Generating Business Data &amp; Analysis</a:t>
            </a:r>
            <a:r>
              <a:rPr lang="en-US" sz="3500" dirty="0" smtClean="0"/>
              <a:t/>
            </a:r>
            <a:br>
              <a:rPr lang="en-US" sz="3500" dirty="0" smtClean="0"/>
            </a:br>
            <a:r>
              <a:rPr lang="en-US" sz="3500" dirty="0" smtClean="0"/>
              <a:t/>
            </a:r>
            <a:br>
              <a:rPr lang="en-US" sz="3500" dirty="0" smtClean="0"/>
            </a:br>
            <a:r>
              <a:rPr lang="en-US" sz="3500" dirty="0" smtClean="0"/>
              <a:t>Week </a:t>
            </a:r>
            <a:r>
              <a:rPr lang="en-US" sz="3500" dirty="0" smtClean="0"/>
              <a:t>6</a:t>
            </a:r>
            <a:r>
              <a:rPr lang="en-US" sz="3500" dirty="0" smtClean="0"/>
              <a:t>	</a:t>
            </a:r>
            <a:br>
              <a:rPr lang="en-US" sz="3500" dirty="0" smtClean="0"/>
            </a:br>
            <a:r>
              <a:rPr lang="en-US" sz="3500" dirty="0" smtClean="0"/>
              <a:t/>
            </a:r>
            <a:br>
              <a:rPr lang="en-US" sz="3500" dirty="0" smtClean="0"/>
            </a:br>
            <a:r>
              <a:rPr lang="en-US" sz="3500" dirty="0" smtClean="0"/>
              <a:t/>
            </a:r>
            <a:br>
              <a:rPr lang="en-US" sz="3500" dirty="0" smtClean="0"/>
            </a:br>
            <a:r>
              <a:rPr lang="en-US" sz="3500" dirty="0" smtClean="0"/>
              <a:t>Introduction to Business Analytics</a:t>
            </a:r>
            <a:endParaRPr lang="en-US" sz="3500" dirty="0"/>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564904"/>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4" name="Slide Number Placeholder 3"/>
          <p:cNvSpPr>
            <a:spLocks noGrp="1"/>
          </p:cNvSpPr>
          <p:nvPr>
            <p:ph type="sldNum" sz="quarter" idx="11"/>
          </p:nvPr>
        </p:nvSpPr>
        <p:spPr/>
        <p:txBody>
          <a:bodyPr/>
          <a:lstStyle/>
          <a:p>
            <a:pPr>
              <a:defRPr/>
            </a:pPr>
            <a:r>
              <a:rPr lang="en-US" smtClean="0"/>
              <a:t>1-</a:t>
            </a:r>
            <a:fld id="{4F687238-5878-4A1E-B810-D106C9B9340E}" type="slidenum">
              <a:rPr lang="en-US" smtClean="0"/>
              <a:pPr>
                <a:defRPr/>
              </a:pPr>
              <a:t>3</a:t>
            </a:fld>
            <a:endParaRPr lang="en-US"/>
          </a:p>
        </p:txBody>
      </p:sp>
      <p:sp>
        <p:nvSpPr>
          <p:cNvPr id="5" name="TextBox 4"/>
          <p:cNvSpPr txBox="1"/>
          <p:nvPr/>
        </p:nvSpPr>
        <p:spPr>
          <a:xfrm>
            <a:off x="457200" y="1595021"/>
            <a:ext cx="7632848" cy="5262979"/>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t>Be able to understand the </a:t>
            </a:r>
          </a:p>
          <a:p>
            <a:endParaRPr lang="en-GB" sz="2800" dirty="0" smtClean="0"/>
          </a:p>
          <a:p>
            <a:pPr marL="1257300" lvl="2" indent="-342900">
              <a:buFont typeface="Arial" panose="020B0604020202020204" pitchFamily="34" charset="0"/>
              <a:buChar char="•"/>
            </a:pPr>
            <a:r>
              <a:rPr lang="en-GB" sz="2800" dirty="0" smtClean="0"/>
              <a:t>Value / benefits of a spreadsheet to an organisation</a:t>
            </a:r>
          </a:p>
          <a:p>
            <a:pPr lvl="2"/>
            <a:endParaRPr lang="en-GB" sz="2800" dirty="0" smtClean="0"/>
          </a:p>
          <a:p>
            <a:pPr marL="1257300" lvl="2" indent="-342900">
              <a:buFont typeface="Arial" panose="020B0604020202020204" pitchFamily="34" charset="0"/>
              <a:buChar char="•"/>
            </a:pPr>
            <a:r>
              <a:rPr lang="en-GB" sz="2800" dirty="0" smtClean="0"/>
              <a:t>Measuring data</a:t>
            </a:r>
          </a:p>
          <a:p>
            <a:pPr lvl="2"/>
            <a:endParaRPr lang="en-GB" sz="2800" dirty="0" smtClean="0"/>
          </a:p>
          <a:p>
            <a:pPr marL="1257300" lvl="2" indent="-342900">
              <a:buFont typeface="Arial" panose="020B0604020202020204" pitchFamily="34" charset="0"/>
              <a:buChar char="•"/>
            </a:pPr>
            <a:r>
              <a:rPr lang="en-GB" sz="2800" dirty="0" smtClean="0"/>
              <a:t>Describing data</a:t>
            </a:r>
          </a:p>
          <a:p>
            <a:pPr lvl="2"/>
            <a:endParaRPr lang="en-GB" sz="2800" dirty="0" smtClean="0"/>
          </a:p>
          <a:p>
            <a:pPr marL="1257300" lvl="2" indent="-342900">
              <a:buFont typeface="Arial" panose="020B0604020202020204" pitchFamily="34" charset="0"/>
              <a:buChar char="•"/>
            </a:pPr>
            <a:r>
              <a:rPr lang="en-GB" sz="2800" dirty="0" smtClean="0"/>
              <a:t>Practical work</a:t>
            </a:r>
          </a:p>
          <a:p>
            <a:endParaRPr lang="en-GB" sz="2800" dirty="0"/>
          </a:p>
          <a:p>
            <a:endParaRPr lang="en-GB" sz="2800" dirty="0"/>
          </a:p>
        </p:txBody>
      </p:sp>
    </p:spTree>
    <p:extLst>
      <p:ext uri="{BB962C8B-B14F-4D97-AF65-F5344CB8AC3E}">
        <p14:creationId xmlns:p14="http://schemas.microsoft.com/office/powerpoint/2010/main" val="634332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62000" y="7514"/>
            <a:ext cx="8382000" cy="609600"/>
          </a:xfrm>
        </p:spPr>
        <p:txBody>
          <a:bodyPr>
            <a:normAutofit fontScale="90000"/>
          </a:bodyPr>
          <a:lstStyle/>
          <a:p>
            <a:r>
              <a:rPr lang="en-US" sz="4000" dirty="0" smtClean="0">
                <a:solidFill>
                  <a:schemeClr val="tx1"/>
                </a:solidFill>
              </a:rPr>
              <a:t>Value </a:t>
            </a:r>
            <a:r>
              <a:rPr lang="en-US" sz="4000" dirty="0">
                <a:solidFill>
                  <a:schemeClr val="tx1"/>
                </a:solidFill>
              </a:rPr>
              <a:t>of Spreadsheets to </a:t>
            </a:r>
            <a:r>
              <a:rPr lang="en-US" sz="4000" dirty="0" smtClean="0">
                <a:solidFill>
                  <a:schemeClr val="tx1"/>
                </a:solidFill>
              </a:rPr>
              <a:t>Business</a:t>
            </a:r>
            <a:endParaRPr lang="en-US" sz="4000" dirty="0">
              <a:solidFill>
                <a:schemeClr val="tx1"/>
              </a:solidFill>
            </a:endParaRPr>
          </a:p>
        </p:txBody>
      </p:sp>
      <p:sp>
        <p:nvSpPr>
          <p:cNvPr id="14402" name="Text Box 66"/>
          <p:cNvSpPr txBox="1">
            <a:spLocks noChangeArrowheads="1"/>
          </p:cNvSpPr>
          <p:nvPr/>
        </p:nvSpPr>
        <p:spPr bwMode="auto">
          <a:xfrm>
            <a:off x="323528" y="1340768"/>
            <a:ext cx="8610600" cy="4873625"/>
          </a:xfrm>
          <a:prstGeom prst="rect">
            <a:avLst/>
          </a:prstGeom>
          <a:noFill/>
          <a:ln w="9525">
            <a:noFill/>
            <a:miter lim="800000"/>
            <a:headEnd/>
            <a:tailEnd/>
          </a:ln>
          <a:effectLst/>
        </p:spPr>
        <p:txBody>
          <a:bodyPr>
            <a:spAutoFit/>
          </a:bodyPr>
          <a:lstStyle/>
          <a:p>
            <a:pPr marL="762000" indent="-762000">
              <a:lnSpc>
                <a:spcPct val="90000"/>
              </a:lnSpc>
              <a:buClr>
                <a:schemeClr val="tx1"/>
              </a:buClr>
              <a:buFont typeface="Wingdings" pitchFamily="2" charset="2"/>
              <a:buChar char="þ"/>
            </a:pPr>
            <a:r>
              <a:rPr lang="en-US" sz="2800" b="1" dirty="0">
                <a:latin typeface="Arial" pitchFamily="34" charset="0"/>
              </a:rPr>
              <a:t>The more important the problem</a:t>
            </a:r>
          </a:p>
          <a:p>
            <a:pPr marL="762000" indent="-762000">
              <a:lnSpc>
                <a:spcPct val="90000"/>
              </a:lnSpc>
              <a:spcBef>
                <a:spcPct val="100000"/>
              </a:spcBef>
              <a:buClr>
                <a:schemeClr val="tx1"/>
              </a:buClr>
              <a:buFont typeface="Wingdings" pitchFamily="2" charset="2"/>
              <a:buChar char="þ"/>
            </a:pPr>
            <a:r>
              <a:rPr lang="en-US" sz="2800" b="1" dirty="0">
                <a:latin typeface="Arial" pitchFamily="34" charset="0"/>
              </a:rPr>
              <a:t>The greater the number of people involved in solving the problem</a:t>
            </a:r>
          </a:p>
          <a:p>
            <a:pPr marL="762000" indent="-762000">
              <a:lnSpc>
                <a:spcPct val="90000"/>
              </a:lnSpc>
              <a:spcBef>
                <a:spcPct val="100000"/>
              </a:spcBef>
              <a:buClr>
                <a:schemeClr val="tx1"/>
              </a:buClr>
              <a:buFont typeface="Wingdings" pitchFamily="2" charset="2"/>
              <a:buChar char="þ"/>
            </a:pPr>
            <a:r>
              <a:rPr lang="en-US" sz="2800" b="1" dirty="0">
                <a:latin typeface="Arial" pitchFamily="34" charset="0"/>
              </a:rPr>
              <a:t>The greater the number of factors involved in solving the problem</a:t>
            </a:r>
          </a:p>
          <a:p>
            <a:pPr marL="762000" indent="-762000">
              <a:lnSpc>
                <a:spcPct val="90000"/>
              </a:lnSpc>
              <a:spcBef>
                <a:spcPct val="100000"/>
              </a:spcBef>
              <a:buClr>
                <a:schemeClr val="tx1"/>
              </a:buClr>
              <a:buFont typeface="Wingdings" pitchFamily="2" charset="2"/>
              <a:buChar char="þ"/>
            </a:pPr>
            <a:r>
              <a:rPr lang="en-US" sz="2800" b="1" dirty="0">
                <a:latin typeface="Arial" pitchFamily="34" charset="0"/>
              </a:rPr>
              <a:t>The more often similar problems are met</a:t>
            </a:r>
          </a:p>
          <a:p>
            <a:pPr marL="762000" indent="-762000">
              <a:lnSpc>
                <a:spcPct val="90000"/>
              </a:lnSpc>
              <a:spcBef>
                <a:spcPct val="100000"/>
              </a:spcBef>
              <a:buClr>
                <a:schemeClr val="tx1"/>
              </a:buClr>
              <a:buFont typeface="Wingdings" pitchFamily="2" charset="2"/>
              <a:buChar char="þ"/>
            </a:pPr>
            <a:r>
              <a:rPr lang="en-US" sz="2800" b="1" dirty="0">
                <a:latin typeface="Arial" pitchFamily="34" charset="0"/>
              </a:rPr>
              <a:t>The more an </a:t>
            </a:r>
            <a:r>
              <a:rPr lang="en-US" sz="2800" b="1" dirty="0" err="1">
                <a:latin typeface="Arial" pitchFamily="34" charset="0"/>
              </a:rPr>
              <a:t>organisation</a:t>
            </a:r>
            <a:r>
              <a:rPr lang="en-US" sz="2800" b="1" dirty="0">
                <a:latin typeface="Arial" pitchFamily="34" charset="0"/>
              </a:rPr>
              <a:t> values fact-based decision making</a:t>
            </a:r>
          </a:p>
        </p:txBody>
      </p:sp>
      <p:sp>
        <p:nvSpPr>
          <p:cNvPr id="14403" name="Rectangle 67"/>
          <p:cNvSpPr>
            <a:spLocks noChangeArrowheads="1"/>
          </p:cNvSpPr>
          <p:nvPr/>
        </p:nvSpPr>
        <p:spPr bwMode="auto">
          <a:xfrm>
            <a:off x="-26168" y="548680"/>
            <a:ext cx="9145016" cy="555848"/>
          </a:xfrm>
          <a:prstGeom prst="rect">
            <a:avLst/>
          </a:prstGeom>
          <a:noFill/>
          <a:ln w="9525">
            <a:noFill/>
            <a:miter lim="800000"/>
            <a:headEnd/>
            <a:tailEnd/>
          </a:ln>
          <a:effectLst/>
        </p:spPr>
        <p:txBody>
          <a:bodyPr anchor="ctr"/>
          <a:lstStyle/>
          <a:p>
            <a:pPr algn="ctr"/>
            <a:r>
              <a:rPr lang="en-US" sz="3200" i="1" dirty="0">
                <a:solidFill>
                  <a:srgbClr val="002060"/>
                </a:solidFill>
              </a:rPr>
              <a:t>The potential value of a spreadsheet is greater:</a:t>
            </a:r>
          </a:p>
        </p:txBody>
      </p:sp>
    </p:spTree>
    <p:extLst>
      <p:ext uri="{BB962C8B-B14F-4D97-AF65-F5344CB8AC3E}">
        <p14:creationId xmlns:p14="http://schemas.microsoft.com/office/powerpoint/2010/main" val="1192063722"/>
      </p:ext>
    </p:extLst>
  </p:cSld>
  <p:clrMapOvr>
    <a:masterClrMapping/>
  </p:clrMapOvr>
  <p:transition spd="med">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1000"/>
                                  </p:stCondLst>
                                  <p:childTnLst>
                                    <p:set>
                                      <p:cBhvr>
                                        <p:cTn id="6" dur="1" fill="hold">
                                          <p:stCondLst>
                                            <p:cond delay="0"/>
                                          </p:stCondLst>
                                        </p:cTn>
                                        <p:tgtEl>
                                          <p:spTgt spid="14338"/>
                                        </p:tgtEl>
                                        <p:attrNameLst>
                                          <p:attrName>style.visibility</p:attrName>
                                        </p:attrNameLst>
                                      </p:cBhvr>
                                      <p:to>
                                        <p:strVal val="visible"/>
                                      </p:to>
                                    </p:set>
                                    <p:anim calcmode="lin" valueType="num">
                                      <p:cBhvr>
                                        <p:cTn id="7" dur="1000" fill="hold"/>
                                        <p:tgtEl>
                                          <p:spTgt spid="14338"/>
                                        </p:tgtEl>
                                        <p:attrNameLst>
                                          <p:attrName>ppt_w</p:attrName>
                                        </p:attrNameLst>
                                      </p:cBhvr>
                                      <p:tavLst>
                                        <p:tav tm="0">
                                          <p:val>
                                            <p:fltVal val="0"/>
                                          </p:val>
                                        </p:tav>
                                        <p:tav tm="100000">
                                          <p:val>
                                            <p:strVal val="#ppt_w"/>
                                          </p:val>
                                        </p:tav>
                                      </p:tavLst>
                                    </p:anim>
                                    <p:anim calcmode="lin" valueType="num">
                                      <p:cBhvr>
                                        <p:cTn id="8" dur="1000" fill="hold"/>
                                        <p:tgtEl>
                                          <p:spTgt spid="14338"/>
                                        </p:tgtEl>
                                        <p:attrNameLst>
                                          <p:attrName>ppt_h</p:attrName>
                                        </p:attrNameLst>
                                      </p:cBhvr>
                                      <p:tavLst>
                                        <p:tav tm="0">
                                          <p:val>
                                            <p:fltVal val="0"/>
                                          </p:val>
                                        </p:tav>
                                        <p:tav tm="100000">
                                          <p:val>
                                            <p:strVal val="#ppt_h"/>
                                          </p:val>
                                        </p:tav>
                                      </p:tavLst>
                                    </p:anim>
                                    <p:anim calcmode="lin" valueType="num">
                                      <p:cBhvr>
                                        <p:cTn id="9" dur="1000" fill="hold"/>
                                        <p:tgtEl>
                                          <p:spTgt spid="1433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433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7" presetClass="entr" presetSubtype="8" fill="hold" grpId="0" nodeType="clickEffect">
                                  <p:stCondLst>
                                    <p:cond delay="0"/>
                                  </p:stCondLst>
                                  <p:iterate type="lt">
                                    <p:tmPct val="100000"/>
                                  </p:iterate>
                                  <p:childTnLst>
                                    <p:set>
                                      <p:cBhvr>
                                        <p:cTn id="14" dur="1" fill="hold">
                                          <p:stCondLst>
                                            <p:cond delay="0"/>
                                          </p:stCondLst>
                                        </p:cTn>
                                        <p:tgtEl>
                                          <p:spTgt spid="14403"/>
                                        </p:tgtEl>
                                        <p:attrNameLst>
                                          <p:attrName>style.visibility</p:attrName>
                                        </p:attrNameLst>
                                      </p:cBhvr>
                                      <p:to>
                                        <p:strVal val="visible"/>
                                      </p:to>
                                    </p:set>
                                    <p:anim calcmode="lin" valueType="num">
                                      <p:cBhvr>
                                        <p:cTn id="15" dur="75" fill="hold"/>
                                        <p:tgtEl>
                                          <p:spTgt spid="14403"/>
                                        </p:tgtEl>
                                        <p:attrNameLst>
                                          <p:attrName>ppt_x</p:attrName>
                                        </p:attrNameLst>
                                      </p:cBhvr>
                                      <p:tavLst>
                                        <p:tav tm="0">
                                          <p:val>
                                            <p:strVal val="#ppt_x-#ppt_w/2"/>
                                          </p:val>
                                        </p:tav>
                                        <p:tav tm="100000">
                                          <p:val>
                                            <p:strVal val="#ppt_x"/>
                                          </p:val>
                                        </p:tav>
                                      </p:tavLst>
                                    </p:anim>
                                    <p:anim calcmode="lin" valueType="num">
                                      <p:cBhvr>
                                        <p:cTn id="16" dur="75" fill="hold"/>
                                        <p:tgtEl>
                                          <p:spTgt spid="14403"/>
                                        </p:tgtEl>
                                        <p:attrNameLst>
                                          <p:attrName>ppt_y</p:attrName>
                                        </p:attrNameLst>
                                      </p:cBhvr>
                                      <p:tavLst>
                                        <p:tav tm="0">
                                          <p:val>
                                            <p:strVal val="#ppt_y"/>
                                          </p:val>
                                        </p:tav>
                                        <p:tav tm="100000">
                                          <p:val>
                                            <p:strVal val="#ppt_y"/>
                                          </p:val>
                                        </p:tav>
                                      </p:tavLst>
                                    </p:anim>
                                    <p:anim calcmode="lin" valueType="num">
                                      <p:cBhvr>
                                        <p:cTn id="17" dur="75" fill="hold"/>
                                        <p:tgtEl>
                                          <p:spTgt spid="14403"/>
                                        </p:tgtEl>
                                        <p:attrNameLst>
                                          <p:attrName>ppt_w</p:attrName>
                                        </p:attrNameLst>
                                      </p:cBhvr>
                                      <p:tavLst>
                                        <p:tav tm="0">
                                          <p:val>
                                            <p:fltVal val="0"/>
                                          </p:val>
                                        </p:tav>
                                        <p:tav tm="100000">
                                          <p:val>
                                            <p:strVal val="#ppt_w"/>
                                          </p:val>
                                        </p:tav>
                                      </p:tavLst>
                                    </p:anim>
                                    <p:anim calcmode="lin" valueType="num">
                                      <p:cBhvr>
                                        <p:cTn id="18" dur="75" fill="hold"/>
                                        <p:tgtEl>
                                          <p:spTgt spid="14403"/>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24" presetClass="entr" presetSubtype="0" fill="hold" grpId="0" nodeType="clickEffect">
                                  <p:stCondLst>
                                    <p:cond delay="0"/>
                                  </p:stCondLst>
                                  <p:childTnLst>
                                    <p:set>
                                      <p:cBhvr>
                                        <p:cTn id="22" dur="1" fill="hold">
                                          <p:stCondLst>
                                            <p:cond delay="499"/>
                                          </p:stCondLst>
                                        </p:cTn>
                                        <p:tgtEl>
                                          <p:spTgt spid="14402">
                                            <p:txEl>
                                              <p:pRg st="0" end="0"/>
                                            </p:txEl>
                                          </p:spTgt>
                                        </p:tgtEl>
                                        <p:attrNameLst>
                                          <p:attrName>style.visibility</p:attrName>
                                        </p:attrNameLst>
                                      </p:cBhvr>
                                      <p:to>
                                        <p:strVal val="visible"/>
                                      </p:to>
                                    </p:set>
                                    <p:anim to="" calcmode="lin" valueType="num">
                                      <p:cBhvr>
                                        <p:cTn id="23" dur="1" fill="hold"/>
                                        <p:tgtEl>
                                          <p:spTgt spid="14402">
                                            <p:txEl>
                                              <p:pRg st="0" end="0"/>
                                            </p:txEl>
                                          </p:spTgt>
                                        </p:tgtEl>
                                        <p:attrNameLst>
                                          <p:attrName/>
                                        </p:attrNameLst>
                                      </p:cBhvr>
                                    </p:anim>
                                  </p:childTnLst>
                                </p:cTn>
                              </p:par>
                            </p:childTnLst>
                          </p:cTn>
                        </p:par>
                      </p:childTnLst>
                    </p:cTn>
                  </p:par>
                  <p:par>
                    <p:cTn id="24" fill="hold">
                      <p:stCondLst>
                        <p:cond delay="indefinite"/>
                      </p:stCondLst>
                      <p:childTnLst>
                        <p:par>
                          <p:cTn id="25" fill="hold">
                            <p:stCondLst>
                              <p:cond delay="0"/>
                            </p:stCondLst>
                            <p:childTnLst>
                              <p:par>
                                <p:cTn id="26" presetID="24" presetClass="entr" presetSubtype="0" fill="hold" grpId="0" nodeType="clickEffect">
                                  <p:stCondLst>
                                    <p:cond delay="0"/>
                                  </p:stCondLst>
                                  <p:childTnLst>
                                    <p:set>
                                      <p:cBhvr>
                                        <p:cTn id="27" dur="1" fill="hold">
                                          <p:stCondLst>
                                            <p:cond delay="499"/>
                                          </p:stCondLst>
                                        </p:cTn>
                                        <p:tgtEl>
                                          <p:spTgt spid="14402">
                                            <p:txEl>
                                              <p:pRg st="1" end="1"/>
                                            </p:txEl>
                                          </p:spTgt>
                                        </p:tgtEl>
                                        <p:attrNameLst>
                                          <p:attrName>style.visibility</p:attrName>
                                        </p:attrNameLst>
                                      </p:cBhvr>
                                      <p:to>
                                        <p:strVal val="visible"/>
                                      </p:to>
                                    </p:set>
                                    <p:anim to="" calcmode="lin" valueType="num">
                                      <p:cBhvr>
                                        <p:cTn id="28" dur="1" fill="hold"/>
                                        <p:tgtEl>
                                          <p:spTgt spid="14402">
                                            <p:txEl>
                                              <p:pRg st="1" end="1"/>
                                            </p:txEl>
                                          </p:spTgt>
                                        </p:tgtEl>
                                        <p:attrNameLst>
                                          <p:attrName/>
                                        </p:attrNameLst>
                                      </p:cBhvr>
                                    </p:anim>
                                  </p:childTnLst>
                                </p:cTn>
                              </p:par>
                            </p:childTnLst>
                          </p:cTn>
                        </p:par>
                      </p:childTnLst>
                    </p:cTn>
                  </p:par>
                  <p:par>
                    <p:cTn id="29" fill="hold">
                      <p:stCondLst>
                        <p:cond delay="indefinite"/>
                      </p:stCondLst>
                      <p:childTnLst>
                        <p:par>
                          <p:cTn id="30" fill="hold">
                            <p:stCondLst>
                              <p:cond delay="0"/>
                            </p:stCondLst>
                            <p:childTnLst>
                              <p:par>
                                <p:cTn id="31" presetID="24" presetClass="entr" presetSubtype="0" fill="hold" grpId="0" nodeType="clickEffect">
                                  <p:stCondLst>
                                    <p:cond delay="0"/>
                                  </p:stCondLst>
                                  <p:childTnLst>
                                    <p:set>
                                      <p:cBhvr>
                                        <p:cTn id="32" dur="1" fill="hold">
                                          <p:stCondLst>
                                            <p:cond delay="499"/>
                                          </p:stCondLst>
                                        </p:cTn>
                                        <p:tgtEl>
                                          <p:spTgt spid="14402">
                                            <p:txEl>
                                              <p:pRg st="2" end="2"/>
                                            </p:txEl>
                                          </p:spTgt>
                                        </p:tgtEl>
                                        <p:attrNameLst>
                                          <p:attrName>style.visibility</p:attrName>
                                        </p:attrNameLst>
                                      </p:cBhvr>
                                      <p:to>
                                        <p:strVal val="visible"/>
                                      </p:to>
                                    </p:set>
                                    <p:anim to="" calcmode="lin" valueType="num">
                                      <p:cBhvr>
                                        <p:cTn id="33" dur="1" fill="hold"/>
                                        <p:tgtEl>
                                          <p:spTgt spid="14402">
                                            <p:txEl>
                                              <p:pRg st="2" end="2"/>
                                            </p:txEl>
                                          </p:spTgt>
                                        </p:tgtEl>
                                        <p:attrNameLst>
                                          <p:attrName/>
                                        </p:attrNameLst>
                                      </p:cBhvr>
                                    </p:anim>
                                  </p:childTnLst>
                                </p:cTn>
                              </p:par>
                            </p:childTnLst>
                          </p:cTn>
                        </p:par>
                      </p:childTnLst>
                    </p:cTn>
                  </p:par>
                  <p:par>
                    <p:cTn id="34" fill="hold">
                      <p:stCondLst>
                        <p:cond delay="indefinite"/>
                      </p:stCondLst>
                      <p:childTnLst>
                        <p:par>
                          <p:cTn id="35" fill="hold">
                            <p:stCondLst>
                              <p:cond delay="0"/>
                            </p:stCondLst>
                            <p:childTnLst>
                              <p:par>
                                <p:cTn id="36" presetID="24" presetClass="entr" presetSubtype="0" fill="hold" grpId="0" nodeType="clickEffect">
                                  <p:stCondLst>
                                    <p:cond delay="0"/>
                                  </p:stCondLst>
                                  <p:childTnLst>
                                    <p:set>
                                      <p:cBhvr>
                                        <p:cTn id="37" dur="1" fill="hold">
                                          <p:stCondLst>
                                            <p:cond delay="499"/>
                                          </p:stCondLst>
                                        </p:cTn>
                                        <p:tgtEl>
                                          <p:spTgt spid="14402">
                                            <p:txEl>
                                              <p:pRg st="3" end="3"/>
                                            </p:txEl>
                                          </p:spTgt>
                                        </p:tgtEl>
                                        <p:attrNameLst>
                                          <p:attrName>style.visibility</p:attrName>
                                        </p:attrNameLst>
                                      </p:cBhvr>
                                      <p:to>
                                        <p:strVal val="visible"/>
                                      </p:to>
                                    </p:set>
                                    <p:anim to="" calcmode="lin" valueType="num">
                                      <p:cBhvr>
                                        <p:cTn id="38" dur="1" fill="hold"/>
                                        <p:tgtEl>
                                          <p:spTgt spid="14402">
                                            <p:txEl>
                                              <p:pRg st="3" end="3"/>
                                            </p:txEl>
                                          </p:spTgt>
                                        </p:tgtEl>
                                        <p:attrNameLst>
                                          <p:attrName/>
                                        </p:attrNameLst>
                                      </p:cBhvr>
                                    </p:anim>
                                  </p:childTnLst>
                                </p:cTn>
                              </p:par>
                            </p:childTnLst>
                          </p:cTn>
                        </p:par>
                      </p:childTnLst>
                    </p:cTn>
                  </p:par>
                  <p:par>
                    <p:cTn id="39" fill="hold">
                      <p:stCondLst>
                        <p:cond delay="indefinite"/>
                      </p:stCondLst>
                      <p:childTnLst>
                        <p:par>
                          <p:cTn id="40" fill="hold">
                            <p:stCondLst>
                              <p:cond delay="0"/>
                            </p:stCondLst>
                            <p:childTnLst>
                              <p:par>
                                <p:cTn id="41" presetID="24" presetClass="entr" presetSubtype="0" fill="hold" grpId="0" nodeType="clickEffect">
                                  <p:stCondLst>
                                    <p:cond delay="0"/>
                                  </p:stCondLst>
                                  <p:childTnLst>
                                    <p:set>
                                      <p:cBhvr>
                                        <p:cTn id="42" dur="1" fill="hold">
                                          <p:stCondLst>
                                            <p:cond delay="499"/>
                                          </p:stCondLst>
                                        </p:cTn>
                                        <p:tgtEl>
                                          <p:spTgt spid="14402">
                                            <p:txEl>
                                              <p:pRg st="4" end="4"/>
                                            </p:txEl>
                                          </p:spTgt>
                                        </p:tgtEl>
                                        <p:attrNameLst>
                                          <p:attrName>style.visibility</p:attrName>
                                        </p:attrNameLst>
                                      </p:cBhvr>
                                      <p:to>
                                        <p:strVal val="visible"/>
                                      </p:to>
                                    </p:set>
                                    <p:anim to="" calcmode="lin" valueType="num">
                                      <p:cBhvr>
                                        <p:cTn id="43" dur="1" fill="hold"/>
                                        <p:tgtEl>
                                          <p:spTgt spid="14402">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402" grpId="0" build="p" autoUpdateAnimBg="0"/>
      <p:bldP spid="14403"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Data</a:t>
            </a:r>
            <a:r>
              <a:rPr lang="en-US" dirty="0" smtClean="0">
                <a:ea typeface="+mn-ea"/>
                <a:cs typeface="+mn-cs"/>
              </a:rPr>
              <a:t>: </a:t>
            </a:r>
            <a:r>
              <a:rPr lang="en-US" dirty="0" smtClean="0"/>
              <a:t>numerical or textual facts </a:t>
            </a:r>
            <a:r>
              <a:rPr lang="en-US" dirty="0"/>
              <a:t>and figures that are collected through some type of measurement process. </a:t>
            </a:r>
            <a:endParaRPr lang="en-US" dirty="0" smtClean="0"/>
          </a:p>
          <a:p>
            <a:pPr marL="109728" indent="0" eaLnBrk="1" fontAlgn="auto" hangingPunct="1">
              <a:spcAft>
                <a:spcPts val="0"/>
              </a:spcAft>
              <a:buNone/>
              <a:defRPr/>
            </a:pPr>
            <a:endParaRPr lang="en-US" dirty="0" smtClean="0"/>
          </a:p>
          <a:p>
            <a:pPr marL="365760" indent="-256032" eaLnBrk="1" fontAlgn="auto" hangingPunct="1">
              <a:spcAft>
                <a:spcPts val="0"/>
              </a:spcAft>
              <a:buFont typeface="Wingdings 3"/>
              <a:buChar char=""/>
              <a:defRPr/>
            </a:pPr>
            <a:r>
              <a:rPr lang="en-US" b="1" dirty="0" smtClean="0">
                <a:ea typeface="+mn-ea"/>
                <a:cs typeface="+mn-cs"/>
              </a:rPr>
              <a:t>Information</a:t>
            </a:r>
            <a:r>
              <a:rPr lang="en-US" dirty="0" smtClean="0">
                <a:ea typeface="+mn-ea"/>
                <a:cs typeface="+mn-cs"/>
              </a:rPr>
              <a:t>: result of </a:t>
            </a:r>
            <a:r>
              <a:rPr lang="en-US" dirty="0" err="1" smtClean="0">
                <a:ea typeface="+mn-ea"/>
                <a:cs typeface="+mn-cs"/>
              </a:rPr>
              <a:t>analysing</a:t>
            </a:r>
            <a:r>
              <a:rPr lang="en-US" dirty="0" smtClean="0">
                <a:ea typeface="+mn-ea"/>
                <a:cs typeface="+mn-cs"/>
              </a:rPr>
              <a:t> data; </a:t>
            </a:r>
            <a:r>
              <a:rPr lang="en-US" dirty="0"/>
              <a:t>that is, extracting meaning from data to support evaluation and decision </a:t>
            </a:r>
            <a:r>
              <a:rPr lang="en-US" dirty="0" smtClean="0"/>
              <a:t>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smtClean="0">
                <a:ea typeface="+mn-ea"/>
                <a:cs typeface="+mn-cs"/>
              </a:rPr>
              <a:t>Annual reports</a:t>
            </a:r>
          </a:p>
          <a:p>
            <a:pPr marL="365760" indent="-256032" eaLnBrk="1" fontAlgn="auto" hangingPunct="1">
              <a:spcAft>
                <a:spcPts val="0"/>
              </a:spcAft>
              <a:buFont typeface="Wingdings 3"/>
              <a:buChar char=""/>
              <a:defRPr/>
            </a:pPr>
            <a:r>
              <a:rPr lang="en-US" dirty="0" smtClean="0">
                <a:ea typeface="+mn-ea"/>
                <a:cs typeface="+mn-cs"/>
              </a:rPr>
              <a:t>Accounting audits</a:t>
            </a:r>
          </a:p>
          <a:p>
            <a:pPr marL="365760" indent="-256032" eaLnBrk="1" fontAlgn="auto" hangingPunct="1">
              <a:spcAft>
                <a:spcPts val="0"/>
              </a:spcAft>
              <a:buFont typeface="Wingdings 3"/>
              <a:buChar char=""/>
              <a:defRPr/>
            </a:pPr>
            <a:r>
              <a:rPr lang="en-US" dirty="0" smtClean="0">
                <a:ea typeface="+mn-ea"/>
                <a:cs typeface="+mn-cs"/>
              </a:rPr>
              <a:t>Financial profitability analysis</a:t>
            </a:r>
          </a:p>
          <a:p>
            <a:pPr marL="365760" indent="-256032" eaLnBrk="1" fontAlgn="auto" hangingPunct="1">
              <a:spcAft>
                <a:spcPts val="0"/>
              </a:spcAft>
              <a:buFont typeface="Wingdings 3"/>
              <a:buChar char=""/>
              <a:defRPr/>
            </a:pPr>
            <a:r>
              <a:rPr lang="en-US" dirty="0" smtClean="0">
                <a:ea typeface="+mn-ea"/>
                <a:cs typeface="+mn-cs"/>
              </a:rPr>
              <a:t>Economic trends</a:t>
            </a:r>
          </a:p>
          <a:p>
            <a:pPr marL="365760" indent="-256032" eaLnBrk="1" fontAlgn="auto" hangingPunct="1">
              <a:spcAft>
                <a:spcPts val="0"/>
              </a:spcAft>
              <a:buFont typeface="Wingdings 3"/>
              <a:buChar char=""/>
              <a:defRPr/>
            </a:pPr>
            <a:r>
              <a:rPr lang="en-US" dirty="0" smtClean="0">
                <a:ea typeface="+mn-ea"/>
                <a:cs typeface="+mn-cs"/>
              </a:rPr>
              <a:t>Marketing research</a:t>
            </a:r>
          </a:p>
          <a:p>
            <a:pPr marL="365760" indent="-256032" eaLnBrk="1" fontAlgn="auto" hangingPunct="1">
              <a:spcAft>
                <a:spcPts val="0"/>
              </a:spcAft>
              <a:buFont typeface="Wingdings 3"/>
              <a:buChar char=""/>
              <a:defRPr/>
            </a:pPr>
            <a:r>
              <a:rPr lang="en-US" dirty="0" smtClean="0">
                <a:ea typeface="+mn-ea"/>
                <a:cs typeface="+mn-cs"/>
              </a:rPr>
              <a:t>Operations management performance</a:t>
            </a:r>
          </a:p>
          <a:p>
            <a:pPr marL="365760" indent="-256032" eaLnBrk="1" fontAlgn="auto" hangingPunct="1">
              <a:spcAft>
                <a:spcPts val="0"/>
              </a:spcAft>
              <a:buFont typeface="Wingdings 3"/>
              <a:buChar char=""/>
              <a:defRPr/>
            </a:pPr>
            <a:r>
              <a:rPr lang="en-US" dirty="0" smtClean="0">
                <a:ea typeface="+mn-ea"/>
                <a:cs typeface="+mn-cs"/>
              </a:rPr>
              <a:t>Human resource measurements</a:t>
            </a:r>
          </a:p>
          <a:p>
            <a:pPr marL="365760" indent="-256032" eaLnBrk="1" fontAlgn="auto" hangingPunct="1">
              <a:spcAft>
                <a:spcPts val="0"/>
              </a:spcAft>
              <a:buFont typeface="Wingdings 3"/>
              <a:buChar char=""/>
              <a:defRPr/>
            </a:pPr>
            <a:r>
              <a:rPr lang="en-US" dirty="0" smtClean="0">
                <a:ea typeface="+mn-ea"/>
                <a:cs typeface="+mn-cs"/>
              </a:rPr>
              <a:t>Web behavior</a:t>
            </a:r>
          </a:p>
          <a:p>
            <a:pPr marL="621348" lvl="1" indent="-256032" eaLnBrk="1" fontAlgn="auto" hangingPunct="1">
              <a:spcAft>
                <a:spcPts val="0"/>
              </a:spcAft>
              <a:buFont typeface="Wingdings 3"/>
              <a:buChar char=""/>
              <a:defRPr/>
            </a:pPr>
            <a:r>
              <a:rPr lang="en-US" dirty="0" smtClean="0"/>
              <a:t>page </a:t>
            </a:r>
            <a:r>
              <a:rPr lang="en-US" dirty="0"/>
              <a:t>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Data Sources and Uses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2281484"/>
            <a:ext cx="8229600" cy="4525962"/>
          </a:xfrm>
        </p:spPr>
        <p:txBody>
          <a:bodyPr/>
          <a:lstStyle/>
          <a:p>
            <a:r>
              <a:rPr lang="en-US" sz="2400" b="1" dirty="0" smtClean="0"/>
              <a:t>Big </a:t>
            </a:r>
            <a:r>
              <a:rPr lang="en-US" sz="2400" b="1" dirty="0"/>
              <a:t>data</a:t>
            </a:r>
            <a:r>
              <a:rPr lang="en-US" sz="2400" dirty="0"/>
              <a:t> </a:t>
            </a:r>
            <a:r>
              <a:rPr lang="en-US" sz="2400" dirty="0" smtClean="0"/>
              <a:t>- refers </a:t>
            </a:r>
            <a:r>
              <a:rPr lang="en-US" sz="2400" dirty="0"/>
              <a:t>to massive amounts of business data from a wide variety of sources, much of which is available in real time, and much of which is uncertain or unpredictable. IBM calls these characteristics </a:t>
            </a:r>
            <a:r>
              <a:rPr lang="en-US" sz="2400" b="1" dirty="0"/>
              <a:t>volume</a:t>
            </a:r>
            <a:r>
              <a:rPr lang="en-US" sz="2400" dirty="0"/>
              <a:t>, </a:t>
            </a:r>
            <a:r>
              <a:rPr lang="en-US" sz="2400" b="1" dirty="0"/>
              <a:t>variety</a:t>
            </a:r>
            <a:r>
              <a:rPr lang="en-US" sz="2400" dirty="0"/>
              <a:t>, </a:t>
            </a:r>
            <a:r>
              <a:rPr lang="en-US" sz="2400" b="1" dirty="0" smtClean="0"/>
              <a:t>velocity,</a:t>
            </a:r>
            <a:r>
              <a:rPr lang="en-US" sz="2400" dirty="0" smtClean="0"/>
              <a:t> </a:t>
            </a:r>
            <a:r>
              <a:rPr lang="en-US" sz="2400" dirty="0"/>
              <a:t>and </a:t>
            </a:r>
            <a:r>
              <a:rPr lang="en-US" sz="2400" b="1" dirty="0"/>
              <a:t>veracity</a:t>
            </a:r>
            <a:r>
              <a:rPr lang="en-US" sz="2400" dirty="0"/>
              <a:t>. </a:t>
            </a:r>
            <a:endParaRPr lang="en-US" sz="2400" dirty="0" smtClean="0"/>
          </a:p>
        </p:txBody>
      </p:sp>
      <p:sp>
        <p:nvSpPr>
          <p:cNvPr id="7" name="Title 6"/>
          <p:cNvSpPr>
            <a:spLocks noGrp="1"/>
          </p:cNvSpPr>
          <p:nvPr>
            <p:ph type="title"/>
          </p:nvPr>
        </p:nvSpPr>
        <p:spPr/>
        <p:txBody>
          <a:bodyPr/>
          <a:lstStyle/>
          <a:p>
            <a:r>
              <a:rPr lang="en-US" dirty="0" smtClean="0"/>
              <a:t>Big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741503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smtClean="0">
                <a:solidFill>
                  <a:srgbClr val="000000"/>
                </a:solidFill>
              </a:rPr>
              <a:t>Metric</a:t>
            </a:r>
            <a:r>
              <a:rPr lang="en-US" dirty="0" smtClean="0">
                <a:solidFill>
                  <a:srgbClr val="000000"/>
                </a:solidFill>
              </a:rPr>
              <a:t> </a:t>
            </a:r>
            <a:r>
              <a:rPr lang="en-US" dirty="0" smtClean="0"/>
              <a:t>- a </a:t>
            </a:r>
            <a:r>
              <a:rPr lang="en-US" dirty="0"/>
              <a:t>unit of measurement that provides a way to objectively quantify performance. </a:t>
            </a:r>
            <a:endParaRPr lang="en-US" dirty="0" smtClean="0"/>
          </a:p>
          <a:p>
            <a:pPr marL="365760" indent="-256032" eaLnBrk="1" fontAlgn="auto" hangingPunct="1">
              <a:spcAft>
                <a:spcPts val="0"/>
              </a:spcAft>
              <a:buFont typeface="Wingdings 3"/>
              <a:buChar char=""/>
              <a:defRPr/>
            </a:pPr>
            <a:r>
              <a:rPr lang="en-GB" b="1" dirty="0" smtClean="0"/>
              <a:t>Measurement</a:t>
            </a:r>
            <a:r>
              <a:rPr lang="en-US" dirty="0" smtClean="0"/>
              <a:t> - the </a:t>
            </a:r>
            <a:r>
              <a:rPr lang="en-US" dirty="0"/>
              <a:t>act of obtaining data associated with a metric. </a:t>
            </a:r>
            <a:endParaRPr lang="en-US" dirty="0" smtClean="0"/>
          </a:p>
          <a:p>
            <a:pPr marL="365760" indent="-256032" eaLnBrk="1" fontAlgn="auto" hangingPunct="1">
              <a:spcAft>
                <a:spcPts val="0"/>
              </a:spcAft>
              <a:buFont typeface="Wingdings 3"/>
              <a:buChar char=""/>
              <a:defRPr/>
            </a:pPr>
            <a:r>
              <a:rPr lang="en-GB" b="1" dirty="0" smtClean="0"/>
              <a:t>Measures</a:t>
            </a:r>
            <a:r>
              <a:rPr lang="en-US" dirty="0" smtClean="0"/>
              <a:t> - numerical </a:t>
            </a:r>
            <a:r>
              <a:rPr lang="en-US" dirty="0"/>
              <a:t>values associated with a metric</a:t>
            </a:r>
            <a:r>
              <a:rPr lang="en-US" dirty="0" smtClean="0"/>
              <a:t>.</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Metrics and Data Classification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4810348"/>
          </a:xfrm>
        </p:spPr>
        <p:txBody>
          <a:bodyPr/>
          <a:lstStyle/>
          <a:p>
            <a:r>
              <a:rPr lang="en-GB" b="1" dirty="0" smtClean="0"/>
              <a:t>Discrete </a:t>
            </a:r>
            <a:r>
              <a:rPr lang="en-GB" b="1" dirty="0"/>
              <a:t>metric</a:t>
            </a:r>
            <a:r>
              <a:rPr lang="en-US" dirty="0"/>
              <a:t> </a:t>
            </a:r>
            <a:r>
              <a:rPr lang="en-US" dirty="0" smtClean="0"/>
              <a:t>- one </a:t>
            </a:r>
            <a:r>
              <a:rPr lang="en-US" dirty="0"/>
              <a:t>that is derived from counting something. </a:t>
            </a:r>
            <a:endParaRPr lang="en-US" dirty="0" smtClean="0"/>
          </a:p>
          <a:p>
            <a:pPr lvl="1"/>
            <a:r>
              <a:rPr lang="en-US" dirty="0"/>
              <a:t>For example, a delivery is either on time or not; an order is complete or incomplete; or an invoice can have one, two, three, or any number of errors. Some discrete metrics </a:t>
            </a:r>
            <a:r>
              <a:rPr lang="en-US" dirty="0" smtClean="0"/>
              <a:t>would </a:t>
            </a:r>
            <a:r>
              <a:rPr lang="en-US" dirty="0"/>
              <a:t>be the proportion of on-time deliveries; the number of incomplete orders each day, and the number of errors per invoice. </a:t>
            </a:r>
            <a:endParaRPr lang="en-US" dirty="0" smtClean="0"/>
          </a:p>
          <a:p>
            <a:r>
              <a:rPr lang="en-GB" b="1" dirty="0"/>
              <a:t>Continuous metrics</a:t>
            </a:r>
            <a:r>
              <a:rPr lang="en-US" dirty="0"/>
              <a:t> are based on a continuous scale of measurement. </a:t>
            </a:r>
            <a:endParaRPr lang="en-US" dirty="0" smtClean="0"/>
          </a:p>
          <a:p>
            <a:pPr lvl="1"/>
            <a:r>
              <a:rPr lang="en-US" dirty="0" smtClean="0"/>
              <a:t>Any </a:t>
            </a:r>
            <a:r>
              <a:rPr lang="en-US" dirty="0"/>
              <a:t>metrics involving </a:t>
            </a:r>
            <a:r>
              <a:rPr lang="en-US" dirty="0" smtClean="0"/>
              <a:t>currency £, </a:t>
            </a:r>
            <a:r>
              <a:rPr lang="en-US" dirty="0"/>
              <a:t>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smtClean="0"/>
              <a:t>Types of Metrics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643085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Categorical (nominal) data </a:t>
            </a:r>
            <a:r>
              <a:rPr lang="en-US" dirty="0" smtClean="0">
                <a:ea typeface="+mn-ea"/>
                <a:cs typeface="+mn-cs"/>
              </a:rPr>
              <a:t>- </a:t>
            </a:r>
            <a:r>
              <a:rPr lang="en-US" dirty="0" smtClean="0"/>
              <a:t>sorted </a:t>
            </a:r>
            <a:r>
              <a:rPr lang="en-US" dirty="0"/>
              <a:t>into categories according to specified characteristics.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Ordinal data </a:t>
            </a:r>
            <a:r>
              <a:rPr lang="en-US" dirty="0" smtClean="0">
                <a:ea typeface="+mn-ea"/>
                <a:cs typeface="+mn-cs"/>
              </a:rPr>
              <a:t>- </a:t>
            </a:r>
            <a:r>
              <a:rPr lang="en-US" dirty="0"/>
              <a:t>can be ordered or ranked according to some relationship to one another.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Interval data </a:t>
            </a:r>
            <a:r>
              <a:rPr lang="en-US" dirty="0" smtClean="0">
                <a:ea typeface="+mn-ea"/>
                <a:cs typeface="+mn-cs"/>
              </a:rPr>
              <a:t>- </a:t>
            </a:r>
            <a:r>
              <a:rPr lang="en-US" dirty="0"/>
              <a:t>ordinal but have constant differences between observations and have arbitrary zero points.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Ratio data </a:t>
            </a:r>
            <a:r>
              <a:rPr lang="en-US" dirty="0" smtClean="0">
                <a:ea typeface="+mn-ea"/>
                <a:cs typeface="+mn-cs"/>
              </a:rPr>
              <a:t>- </a:t>
            </a:r>
            <a:r>
              <a:rPr lang="en-US" dirty="0"/>
              <a:t>continuous and have a natural </a:t>
            </a:r>
            <a:r>
              <a:rPr lang="en-US" dirty="0" smtClean="0"/>
              <a:t>zero.</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Measurement Scales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a:t>Example </a:t>
            </a:r>
            <a:r>
              <a:rPr lang="en-US" sz="3200" dirty="0" smtClean="0"/>
              <a:t>Classifying </a:t>
            </a:r>
            <a:r>
              <a:rPr lang="en-US" sz="3200" dirty="0"/>
              <a:t>Data Elements</a:t>
            </a:r>
            <a:endParaRPr lang="en-US" sz="3200" dirty="0">
              <a:ea typeface="+mj-ea"/>
              <a:cs typeface="+mj-cs"/>
            </a:endParaRPr>
          </a:p>
        </p:txBody>
      </p:sp>
      <p:sp>
        <p:nvSpPr>
          <p:cNvPr id="44038" name="TextBox 9"/>
          <p:cNvSpPr txBox="1">
            <a:spLocks noChangeArrowheads="1"/>
          </p:cNvSpPr>
          <p:nvPr/>
        </p:nvSpPr>
        <p:spPr bwMode="auto">
          <a:xfrm rot="2700000">
            <a:off x="2118290" y="4423368"/>
            <a:ext cx="928785" cy="369332"/>
          </a:xfrm>
          <a:prstGeom prst="rect">
            <a:avLst/>
          </a:prstGeom>
          <a:noFill/>
          <a:ln w="9525">
            <a:noFill/>
            <a:miter lim="800000"/>
            <a:headEnd/>
            <a:tailEnd/>
          </a:ln>
        </p:spPr>
        <p:txBody>
          <a:bodyPr wrap="none">
            <a:prstTxWarp prst="textNoShape">
              <a:avLst/>
            </a:prstTxWarp>
            <a:spAutoFit/>
          </a:bodyPr>
          <a:lstStyle/>
          <a:p>
            <a:r>
              <a:rPr lang="en-US" sz="1800" dirty="0" smtClean="0"/>
              <a:t>Ordinal</a:t>
            </a:r>
            <a:endParaRPr lang="en-US" sz="1800" dirty="0"/>
          </a:p>
        </p:txBody>
      </p:sp>
      <p:sp>
        <p:nvSpPr>
          <p:cNvPr id="44039" name="TextBox 10"/>
          <p:cNvSpPr txBox="1">
            <a:spLocks noChangeArrowheads="1"/>
          </p:cNvSpPr>
          <p:nvPr/>
        </p:nvSpPr>
        <p:spPr bwMode="auto">
          <a:xfrm rot="2700000">
            <a:off x="2705236" y="4569085"/>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0" name="TextBox 11"/>
          <p:cNvSpPr txBox="1">
            <a:spLocks noChangeArrowheads="1"/>
          </p:cNvSpPr>
          <p:nvPr/>
        </p:nvSpPr>
        <p:spPr bwMode="auto">
          <a:xfrm rot="2700000">
            <a:off x="3425317" y="4569084"/>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1" name="TextBox 12"/>
          <p:cNvSpPr txBox="1">
            <a:spLocks noChangeArrowheads="1"/>
          </p:cNvSpPr>
          <p:nvPr/>
        </p:nvSpPr>
        <p:spPr bwMode="auto">
          <a:xfrm rot="2700000">
            <a:off x="4318919" y="4362822"/>
            <a:ext cx="717550" cy="366713"/>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2" name="TextBox 13"/>
          <p:cNvSpPr txBox="1">
            <a:spLocks noChangeArrowheads="1"/>
          </p:cNvSpPr>
          <p:nvPr/>
        </p:nvSpPr>
        <p:spPr bwMode="auto">
          <a:xfrm rot="2700000">
            <a:off x="851819" y="4575547"/>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44043" name="TextBox 14"/>
          <p:cNvSpPr txBox="1">
            <a:spLocks noChangeArrowheads="1"/>
          </p:cNvSpPr>
          <p:nvPr/>
        </p:nvSpPr>
        <p:spPr bwMode="auto">
          <a:xfrm rot="2700000">
            <a:off x="4857081" y="4397748"/>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4" name="TextBox 15"/>
          <p:cNvSpPr txBox="1">
            <a:spLocks noChangeArrowheads="1"/>
          </p:cNvSpPr>
          <p:nvPr/>
        </p:nvSpPr>
        <p:spPr bwMode="auto">
          <a:xfrm rot="2700000">
            <a:off x="5631781" y="4388223"/>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5" name="TextBox 16"/>
          <p:cNvSpPr txBox="1">
            <a:spLocks noChangeArrowheads="1"/>
          </p:cNvSpPr>
          <p:nvPr/>
        </p:nvSpPr>
        <p:spPr bwMode="auto">
          <a:xfrm rot="2700000">
            <a:off x="6530306" y="4377110"/>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6" name="TextBox 18"/>
          <p:cNvSpPr txBox="1">
            <a:spLocks noChangeArrowheads="1"/>
          </p:cNvSpPr>
          <p:nvPr/>
        </p:nvSpPr>
        <p:spPr bwMode="auto">
          <a:xfrm rot="2700000">
            <a:off x="7379619" y="4483472"/>
            <a:ext cx="933450" cy="366713"/>
          </a:xfrm>
          <a:prstGeom prst="rect">
            <a:avLst/>
          </a:prstGeom>
          <a:noFill/>
          <a:ln w="9525">
            <a:noFill/>
            <a:miter lim="800000"/>
            <a:headEnd/>
            <a:tailEnd/>
          </a:ln>
        </p:spPr>
        <p:txBody>
          <a:bodyPr wrap="none">
            <a:prstTxWarp prst="textNoShape">
              <a:avLst/>
            </a:prstTxWarp>
            <a:spAutoFit/>
          </a:bodyPr>
          <a:lstStyle/>
          <a:p>
            <a:r>
              <a:rPr lang="en-US" sz="1800"/>
              <a:t>Interval</a:t>
            </a:r>
          </a:p>
        </p:txBody>
      </p:sp>
      <p:sp>
        <p:nvSpPr>
          <p:cNvPr id="44047" name="TextBox 19"/>
          <p:cNvSpPr txBox="1">
            <a:spLocks noChangeArrowheads="1"/>
          </p:cNvSpPr>
          <p:nvPr/>
        </p:nvSpPr>
        <p:spPr bwMode="auto">
          <a:xfrm rot="2700000">
            <a:off x="8054306" y="4477123"/>
            <a:ext cx="933450" cy="366712"/>
          </a:xfrm>
          <a:prstGeom prst="rect">
            <a:avLst/>
          </a:prstGeom>
          <a:noFill/>
          <a:ln w="9525">
            <a:noFill/>
            <a:miter lim="800000"/>
            <a:headEnd/>
            <a:tailEnd/>
          </a:ln>
        </p:spPr>
        <p:txBody>
          <a:bodyPr wrap="none">
            <a:prstTxWarp prst="textNoShape">
              <a:avLst/>
            </a:prstTxWarp>
            <a:spAutoFit/>
          </a:bodyPr>
          <a:lstStyle/>
          <a:p>
            <a:r>
              <a:rPr lang="en-US" sz="1800"/>
              <a:t>Interval</a:t>
            </a:r>
          </a:p>
        </p:txBody>
      </p:sp>
      <p:pic>
        <p:nvPicPr>
          <p:cNvPr id="16" name="Picture 15" descr="BA2-Figure-1.3-portion-of-p.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060848"/>
            <a:ext cx="8576937" cy="2178270"/>
          </a:xfrm>
          <a:prstGeom prst="rect">
            <a:avLst/>
          </a:prstGeom>
        </p:spPr>
      </p:pic>
      <p:sp>
        <p:nvSpPr>
          <p:cNvPr id="14" name="TextBox 1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12568"/>
          </a:xfrm>
        </p:spPr>
        <p:txBody>
          <a:bodyPr/>
          <a:lstStyle/>
          <a:p>
            <a:r>
              <a:rPr lang="en-US" sz="2000" b="1" dirty="0"/>
              <a:t>Reliability</a:t>
            </a:r>
            <a:r>
              <a:rPr lang="en-US" sz="2000" dirty="0"/>
              <a:t> </a:t>
            </a:r>
            <a:r>
              <a:rPr lang="en-US" sz="2000" dirty="0" smtClean="0"/>
              <a:t>- data </a:t>
            </a:r>
            <a:r>
              <a:rPr lang="en-US" sz="2000" dirty="0"/>
              <a:t>are accurate and consistent.  </a:t>
            </a:r>
            <a:endParaRPr lang="en-US" sz="2000" dirty="0" smtClean="0"/>
          </a:p>
          <a:p>
            <a:r>
              <a:rPr lang="en-US" sz="2000" b="1" dirty="0" smtClean="0"/>
              <a:t>Validity</a:t>
            </a:r>
            <a:r>
              <a:rPr lang="en-US" sz="2000" dirty="0" smtClean="0"/>
              <a:t> - data </a:t>
            </a:r>
            <a:r>
              <a:rPr lang="en-US" sz="2000" dirty="0"/>
              <a:t>correctly measures what it is supposed to measure. </a:t>
            </a:r>
            <a:endParaRPr lang="en-US" sz="2000" dirty="0" smtClean="0"/>
          </a:p>
          <a:p>
            <a:r>
              <a:rPr lang="en-US" sz="2000" dirty="0" smtClean="0"/>
              <a:t>Examples:</a:t>
            </a:r>
          </a:p>
          <a:p>
            <a:pPr lvl="1"/>
            <a:r>
              <a:rPr lang="en-US" sz="1800" dirty="0" smtClean="0"/>
              <a:t>A tire </a:t>
            </a:r>
            <a:r>
              <a:rPr lang="en-US" sz="1800" dirty="0"/>
              <a:t>pressure gage that consistently reads several pounds of pressure below the true </a:t>
            </a:r>
            <a:r>
              <a:rPr lang="en-US" sz="1800" dirty="0" smtClean="0"/>
              <a:t>value </a:t>
            </a:r>
            <a:r>
              <a:rPr lang="en-US" sz="1800" dirty="0"/>
              <a:t>is not reliable, although it is valid because it does measure tire pressure.  </a:t>
            </a:r>
            <a:endParaRPr lang="en-US" sz="1800" dirty="0" smtClean="0"/>
          </a:p>
          <a:p>
            <a:pPr lvl="1"/>
            <a:r>
              <a:rPr lang="en-US" sz="1800" dirty="0" smtClean="0"/>
              <a:t>The </a:t>
            </a:r>
            <a:r>
              <a:rPr lang="en-US" sz="1800" dirty="0"/>
              <a:t>number of calls to a customer service desk might be counted correctly each day (and thus is a reliable measure) but not valid if it is used to assess customer dissatisfaction, as many calls may be simple queries.  </a:t>
            </a:r>
            <a:endParaRPr lang="en-US" sz="1800" dirty="0" smtClean="0"/>
          </a:p>
          <a:p>
            <a:pPr lvl="1"/>
            <a:r>
              <a:rPr lang="en-US" sz="1800" dirty="0" smtClean="0"/>
              <a:t>A survey </a:t>
            </a:r>
            <a:r>
              <a:rPr lang="en-US" sz="1800" dirty="0"/>
              <a:t>question that asks a customer to rate the quality of the food in a restaurant may be neither reliable (because different customers may have conflicting perceptions) nor valid (if the intent is to measure customer satisfaction, as satisfaction generally includes other elements of service besides food). </a:t>
            </a:r>
          </a:p>
        </p:txBody>
      </p:sp>
      <p:sp>
        <p:nvSpPr>
          <p:cNvPr id="7" name="Title 6"/>
          <p:cNvSpPr>
            <a:spLocks noGrp="1"/>
          </p:cNvSpPr>
          <p:nvPr>
            <p:ph type="title"/>
          </p:nvPr>
        </p:nvSpPr>
        <p:spPr>
          <a:xfrm>
            <a:off x="457200" y="274638"/>
            <a:ext cx="8229600" cy="850106"/>
          </a:xfrm>
        </p:spPr>
        <p:txBody>
          <a:bodyPr/>
          <a:lstStyle/>
          <a:p>
            <a:r>
              <a:rPr lang="en-US" dirty="0" smtClean="0"/>
              <a:t>Data Reliability and Validity</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58169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7200" y="2420888"/>
            <a:ext cx="4038600" cy="3586403"/>
          </a:xfrm>
        </p:spPr>
        <p:txBody>
          <a:bodyPr/>
          <a:lstStyle/>
          <a:p>
            <a:r>
              <a:rPr lang="en-GB" dirty="0" smtClean="0"/>
              <a:t>Make sure you are up-to-date with your reading</a:t>
            </a:r>
            <a:endParaRPr lang="en-GB" dirty="0"/>
          </a:p>
        </p:txBody>
      </p:sp>
      <p:sp>
        <p:nvSpPr>
          <p:cNvPr id="3" name="Content Placeholder 2"/>
          <p:cNvSpPr>
            <a:spLocks noGrp="1"/>
          </p:cNvSpPr>
          <p:nvPr>
            <p:ph sz="half" idx="2"/>
          </p:nvPr>
        </p:nvSpPr>
        <p:spPr>
          <a:xfrm>
            <a:off x="5298753" y="2420887"/>
            <a:ext cx="3845247" cy="3586403"/>
          </a:xfrm>
        </p:spPr>
        <p:txBody>
          <a:bodyPr/>
          <a:lstStyle/>
          <a:p>
            <a:r>
              <a:rPr lang="en-GB" dirty="0" smtClean="0"/>
              <a:t>Two practical exercises to complete</a:t>
            </a:r>
            <a:endParaRPr lang="en-GB" dirty="0"/>
          </a:p>
        </p:txBody>
      </p:sp>
      <p:sp>
        <p:nvSpPr>
          <p:cNvPr id="4" name="Title 3"/>
          <p:cNvSpPr>
            <a:spLocks noGrp="1"/>
          </p:cNvSpPr>
          <p:nvPr>
            <p:ph type="title"/>
          </p:nvPr>
        </p:nvSpPr>
        <p:spPr/>
        <p:txBody>
          <a:bodyPr/>
          <a:lstStyle/>
          <a:p>
            <a:r>
              <a:rPr lang="en-GB" dirty="0" smtClean="0"/>
              <a:t>Seminar</a:t>
            </a:r>
            <a:endParaRPr lang="en-GB" dirty="0"/>
          </a:p>
        </p:txBody>
      </p:sp>
      <p:sp>
        <p:nvSpPr>
          <p:cNvPr id="6" name="Slide Number Placeholder 5"/>
          <p:cNvSpPr>
            <a:spLocks noGrp="1"/>
          </p:cNvSpPr>
          <p:nvPr>
            <p:ph type="sldNum" sz="quarter" idx="11"/>
          </p:nvPr>
        </p:nvSpPr>
        <p:spPr/>
        <p:txBody>
          <a:bodyPr/>
          <a:lstStyle/>
          <a:p>
            <a:pPr>
              <a:defRPr/>
            </a:pPr>
            <a:r>
              <a:rPr lang="en-US" smtClean="0"/>
              <a:t>1-</a:t>
            </a:r>
            <a:fld id="{39D7CB99-6293-4525-9A31-B56D19FBB6E6}" type="slidenum">
              <a:rPr lang="en-US" smtClean="0"/>
              <a:pPr>
                <a:defRPr/>
              </a:pPr>
              <a:t>13</a:t>
            </a:fld>
            <a:endParaRPr lang="en-US"/>
          </a:p>
        </p:txBody>
      </p:sp>
    </p:spTree>
    <p:extLst>
      <p:ext uri="{BB962C8B-B14F-4D97-AF65-F5344CB8AC3E}">
        <p14:creationId xmlns:p14="http://schemas.microsoft.com/office/powerpoint/2010/main" val="40103728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1770</TotalTime>
  <Words>775</Words>
  <Application>Microsoft Office PowerPoint</Application>
  <PresentationFormat>On-screen Show (4:3)</PresentationFormat>
  <Paragraphs>85</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ＭＳ Ｐゴシック</vt:lpstr>
      <vt:lpstr>Arial</vt:lpstr>
      <vt:lpstr>Calibri</vt:lpstr>
      <vt:lpstr>Verdana</vt:lpstr>
      <vt:lpstr>Wingdings</vt:lpstr>
      <vt:lpstr>Wingdings 2</vt:lpstr>
      <vt:lpstr>Wingdings 3</vt:lpstr>
      <vt:lpstr>Concourse</vt:lpstr>
      <vt:lpstr>BMSP4004  Generating Business Data &amp; Analysis  Week 6    Introduction to Business Analytics</vt:lpstr>
      <vt:lpstr>Objectives</vt:lpstr>
      <vt:lpstr>Value of Spreadsheets to Business</vt:lpstr>
      <vt:lpstr>Data for Business Analytics</vt:lpstr>
      <vt:lpstr>Examples of Data Sources and Uses</vt:lpstr>
      <vt:lpstr>Big Data</vt:lpstr>
      <vt:lpstr>Metrics and Data Classification</vt:lpstr>
      <vt:lpstr>Types of Metrics</vt:lpstr>
      <vt:lpstr>Measurement Scales</vt:lpstr>
      <vt:lpstr>Example Classifying Data Elements</vt:lpstr>
      <vt:lpstr>Data Reliability and Validity</vt:lpstr>
      <vt:lpstr>Seminar</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RM</dc:creator>
  <cp:lastModifiedBy>L0237_User</cp:lastModifiedBy>
  <cp:revision>115</cp:revision>
  <dcterms:created xsi:type="dcterms:W3CDTF">2011-11-27T17:51:45Z</dcterms:created>
  <dcterms:modified xsi:type="dcterms:W3CDTF">2019-11-03T16:17:57Z</dcterms:modified>
</cp:coreProperties>
</file>