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5" d="100"/>
          <a:sy n="85" d="100"/>
        </p:scale>
        <p:origin x="1152"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C0DF0B67-0DD2-41E5-BEFA-8B0E46138C31}" type="datetimeFigureOut">
              <a:rPr lang="en-US" smtClean="0"/>
              <a:pPr/>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5BF82-38EC-4035-A923-C769C24A6B7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0DF0B67-0DD2-41E5-BEFA-8B0E46138C31}" type="datetimeFigureOut">
              <a:rPr lang="en-US" smtClean="0"/>
              <a:pPr/>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5BF82-38EC-4035-A923-C769C24A6B7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DF0B67-0DD2-41E5-BEFA-8B0E46138C31}" type="datetimeFigureOut">
              <a:rPr lang="en-US" smtClean="0"/>
              <a:pPr/>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5BF82-38EC-4035-A923-C769C24A6B7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0DF0B67-0DD2-41E5-BEFA-8B0E46138C31}" type="datetimeFigureOut">
              <a:rPr lang="en-US" smtClean="0"/>
              <a:pPr/>
              <a:t>2/21/2021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F5BF82-38EC-4035-A923-C769C24A6B7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0DF0B67-0DD2-41E5-BEFA-8B0E46138C31}" type="datetimeFigureOut">
              <a:rPr lang="en-US" smtClean="0"/>
              <a:pPr/>
              <a:t>2/21/2021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3F5BF82-38EC-4035-A923-C769C24A6B7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0DF0B67-0DD2-41E5-BEFA-8B0E46138C31}" type="datetimeFigureOut">
              <a:rPr lang="en-US" smtClean="0"/>
              <a:pPr/>
              <a:t>2/21/2021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3F5BF82-38EC-4035-A923-C769C24A6B7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DF0B67-0DD2-41E5-BEFA-8B0E46138C31}" type="datetimeFigureOut">
              <a:rPr lang="en-US" smtClean="0"/>
              <a:pPr/>
              <a:t>2/21/2021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3F5BF82-38EC-4035-A923-C769C24A6B7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DF0B67-0DD2-41E5-BEFA-8B0E46138C31}" type="datetimeFigureOut">
              <a:rPr lang="en-US" smtClean="0"/>
              <a:pPr/>
              <a:t>2/21/2021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F5BF82-38EC-4035-A923-C769C24A6B7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DF0B67-0DD2-41E5-BEFA-8B0E46138C31}" type="datetimeFigureOut">
              <a:rPr lang="en-US" smtClean="0"/>
              <a:pPr/>
              <a:t>2/21/2021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F5BF82-38EC-4035-A923-C769C24A6B7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0DF0B67-0DD2-41E5-BEFA-8B0E46138C31}" type="datetimeFigureOut">
              <a:rPr lang="en-US" smtClean="0"/>
              <a:pPr/>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5BF82-38EC-4035-A923-C769C24A6B7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0DF0B67-0DD2-41E5-BEFA-8B0E46138C31}" type="datetimeFigureOut">
              <a:rPr lang="en-US" smtClean="0"/>
              <a:pPr/>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F5BF82-38EC-4035-A923-C769C24A6B7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DF0B67-0DD2-41E5-BEFA-8B0E46138C31}" type="datetimeFigureOut">
              <a:rPr lang="en-US" smtClean="0"/>
              <a:pPr/>
              <a:t>2/21/2021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F5BF82-38EC-4035-A923-C769C24A6B7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Colour Histogram and Object Identification</a:t>
            </a:r>
            <a:endParaRPr lang="en-US" dirty="0"/>
          </a:p>
        </p:txBody>
      </p:sp>
      <p:sp>
        <p:nvSpPr>
          <p:cNvPr id="3" name="Subtitle 2"/>
          <p:cNvSpPr>
            <a:spLocks noGrp="1"/>
          </p:cNvSpPr>
          <p:nvPr>
            <p:ph type="subTitle" idx="1"/>
          </p:nvPr>
        </p:nvSpPr>
        <p:spPr/>
        <p:txBody>
          <a:bodyPr/>
          <a:lstStyle/>
          <a:p>
            <a:endParaRPr lang="en-US" dirty="0"/>
          </a:p>
        </p:txBody>
      </p:sp>
      <p:cxnSp>
        <p:nvCxnSpPr>
          <p:cNvPr id="4" name="Straight Connector 3"/>
          <p:cNvCxnSpPr/>
          <p:nvPr/>
        </p:nvCxnSpPr>
        <p:spPr>
          <a:xfrm rot="5400000">
            <a:off x="3358350" y="4499778"/>
            <a:ext cx="571500"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3643306" y="4786322"/>
            <a:ext cx="928687"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5400000" flipH="1" flipV="1">
            <a:off x="3501224" y="4572804"/>
            <a:ext cx="4270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3606793" y="4608522"/>
            <a:ext cx="35718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flipH="1" flipV="1">
            <a:off x="3821106" y="4608522"/>
            <a:ext cx="357188"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5400000">
            <a:off x="3644100" y="4499778"/>
            <a:ext cx="571500"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499637" y="4429929"/>
            <a:ext cx="714375"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4179880" y="4537085"/>
            <a:ext cx="4984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3786975" y="4499778"/>
            <a:ext cx="571500"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5400000">
            <a:off x="4356887" y="4644241"/>
            <a:ext cx="28575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5400000" flipH="1" flipV="1">
            <a:off x="4035418" y="4679960"/>
            <a:ext cx="214313"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3929850" y="4499778"/>
            <a:ext cx="571500"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5400000">
            <a:off x="3929850" y="4499778"/>
            <a:ext cx="571500"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flipH="1" flipV="1">
            <a:off x="3928262" y="4429929"/>
            <a:ext cx="714375"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4072725" y="4499778"/>
            <a:ext cx="571500" cy="1587"/>
          </a:xfrm>
          <a:prstGeom prst="line">
            <a:avLst/>
          </a:prstGeom>
        </p:spPr>
        <p:style>
          <a:lnRef idx="1">
            <a:schemeClr val="accent1"/>
          </a:lnRef>
          <a:fillRef idx="0">
            <a:schemeClr val="accent1"/>
          </a:fillRef>
          <a:effectRef idx="0">
            <a:schemeClr val="accent1"/>
          </a:effectRef>
          <a:fontRef idx="minor">
            <a:schemeClr val="tx1"/>
          </a:fontRef>
        </p:style>
      </p:cxnSp>
      <p:sp>
        <p:nvSpPr>
          <p:cNvPr id="19" name="TextBox 85"/>
          <p:cNvSpPr txBox="1">
            <a:spLocks noChangeArrowheads="1"/>
          </p:cNvSpPr>
          <p:nvPr/>
        </p:nvSpPr>
        <p:spPr bwMode="auto">
          <a:xfrm>
            <a:off x="3643306" y="4857760"/>
            <a:ext cx="1285875" cy="307975"/>
          </a:xfrm>
          <a:prstGeom prst="rect">
            <a:avLst/>
          </a:prstGeom>
          <a:noFill/>
          <a:ln w="9525">
            <a:noFill/>
            <a:miter lim="800000"/>
            <a:headEnd/>
            <a:tailEnd/>
          </a:ln>
        </p:spPr>
        <p:txBody>
          <a:bodyPr>
            <a:spAutoFit/>
          </a:bodyPr>
          <a:lstStyle/>
          <a:p>
            <a:r>
              <a:rPr lang="en-GB" sz="1400">
                <a:latin typeface="Calibri" pitchFamily="34" charset="0"/>
              </a:rPr>
              <a:t>Pixel value</a:t>
            </a:r>
            <a:endParaRPr lang="en-US" sz="1400">
              <a:latin typeface="Calibri"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Colour Content</a:t>
            </a:r>
            <a:br>
              <a:rPr lang="en-GB" b="1" dirty="0"/>
            </a:br>
            <a:endParaRPr lang="en-US" dirty="0"/>
          </a:p>
        </p:txBody>
      </p:sp>
      <p:sp>
        <p:nvSpPr>
          <p:cNvPr id="3" name="Content Placeholder 2"/>
          <p:cNvSpPr>
            <a:spLocks noGrp="1"/>
          </p:cNvSpPr>
          <p:nvPr>
            <p:ph idx="1"/>
          </p:nvPr>
        </p:nvSpPr>
        <p:spPr/>
        <p:txBody>
          <a:bodyPr>
            <a:normAutofit fontScale="85000" lnSpcReduction="20000"/>
          </a:bodyPr>
          <a:lstStyle/>
          <a:p>
            <a:r>
              <a:rPr lang="en-GB" dirty="0"/>
              <a:t>Typically, the colour of an image is represented through a colour model. There exist various colour models to describe colour information. A colour model is specified in terms of 3-D coordinate systems and a subspace within that system where each colour is represented by a single point.</a:t>
            </a:r>
          </a:p>
          <a:p>
            <a:r>
              <a:rPr lang="en-GB" dirty="0"/>
              <a:t> The more commonly used colour models are:</a:t>
            </a:r>
          </a:p>
          <a:p>
            <a:pPr lvl="1"/>
            <a:r>
              <a:rPr lang="en-GB" dirty="0"/>
              <a:t> </a:t>
            </a:r>
            <a:r>
              <a:rPr lang="en-GB" i="1" dirty="0"/>
              <a:t>RGB </a:t>
            </a:r>
            <a:r>
              <a:rPr lang="en-GB" dirty="0"/>
              <a:t>(red, green, blue), </a:t>
            </a:r>
          </a:p>
          <a:p>
            <a:pPr lvl="1"/>
            <a:r>
              <a:rPr lang="en-GB" i="1" dirty="0"/>
              <a:t>HSV </a:t>
            </a:r>
            <a:r>
              <a:rPr lang="en-GB" dirty="0"/>
              <a:t>(hue, saturation, value) and </a:t>
            </a:r>
          </a:p>
          <a:p>
            <a:pPr lvl="1"/>
            <a:r>
              <a:rPr lang="en-GB" dirty="0" err="1"/>
              <a:t>Y,Cb,Cr</a:t>
            </a:r>
            <a:r>
              <a:rPr lang="en-GB" dirty="0"/>
              <a:t> (luminance and chrominance). </a:t>
            </a:r>
          </a:p>
          <a:p>
            <a:r>
              <a:rPr lang="en-GB" dirty="0"/>
              <a:t>Thus the colour content is characterized by 3-channels from some colour model.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Colour Content</a:t>
            </a:r>
            <a:br>
              <a:rPr lang="en-GB" b="1" dirty="0"/>
            </a:br>
            <a:endParaRPr lang="en-US" dirty="0"/>
          </a:p>
        </p:txBody>
      </p:sp>
      <p:sp>
        <p:nvSpPr>
          <p:cNvPr id="3" name="Content Placeholder 2"/>
          <p:cNvSpPr>
            <a:spLocks noGrp="1"/>
          </p:cNvSpPr>
          <p:nvPr>
            <p:ph idx="1"/>
          </p:nvPr>
        </p:nvSpPr>
        <p:spPr>
          <a:xfrm>
            <a:off x="357158" y="928671"/>
            <a:ext cx="8229600" cy="3714776"/>
          </a:xfrm>
        </p:spPr>
        <p:txBody>
          <a:bodyPr>
            <a:normAutofit/>
          </a:bodyPr>
          <a:lstStyle/>
          <a:p>
            <a:r>
              <a:rPr lang="en-GB" dirty="0"/>
              <a:t>One representation of colour content of an image is the colour histogram. Statistically, it denotes the joint probability of the intensities of the three colour channels.</a:t>
            </a:r>
            <a:endParaRPr lang="en-US" dirty="0"/>
          </a:p>
          <a:p>
            <a:r>
              <a:rPr lang="en-GB" dirty="0"/>
              <a:t>Therefore the colour histogram describes the distribution of colours within a whole or within a region of image.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Properties</a:t>
            </a:r>
            <a:endParaRPr lang="en-US" dirty="0"/>
          </a:p>
        </p:txBody>
      </p:sp>
      <p:sp>
        <p:nvSpPr>
          <p:cNvPr id="3" name="Content Placeholder 2"/>
          <p:cNvSpPr>
            <a:spLocks noGrp="1"/>
          </p:cNvSpPr>
          <p:nvPr>
            <p:ph idx="1"/>
          </p:nvPr>
        </p:nvSpPr>
        <p:spPr/>
        <p:txBody>
          <a:bodyPr>
            <a:normAutofit fontScale="85000" lnSpcReduction="20000"/>
          </a:bodyPr>
          <a:lstStyle/>
          <a:p>
            <a:pPr>
              <a:buNone/>
            </a:pPr>
            <a:r>
              <a:rPr lang="en-GB" dirty="0"/>
              <a:t>The histogram is:</a:t>
            </a:r>
          </a:p>
          <a:p>
            <a:r>
              <a:rPr lang="en-GB" dirty="0"/>
              <a:t> invariant to:</a:t>
            </a:r>
          </a:p>
          <a:p>
            <a:pPr lvl="1"/>
            <a:r>
              <a:rPr lang="en-GB" dirty="0"/>
              <a:t> rotation, </a:t>
            </a:r>
          </a:p>
          <a:p>
            <a:pPr lvl="1"/>
            <a:r>
              <a:rPr lang="en-GB" dirty="0"/>
              <a:t>translation and </a:t>
            </a:r>
          </a:p>
          <a:p>
            <a:pPr lvl="1"/>
            <a:r>
              <a:rPr lang="en-GB" dirty="0"/>
              <a:t>scaling </a:t>
            </a:r>
          </a:p>
          <a:p>
            <a:pPr lvl="1">
              <a:buNone/>
            </a:pPr>
            <a:r>
              <a:rPr lang="en-GB" dirty="0"/>
              <a:t>of an object.</a:t>
            </a:r>
          </a:p>
          <a:p>
            <a:r>
              <a:rPr lang="en-GB" dirty="0"/>
              <a:t>	</a:t>
            </a:r>
            <a:r>
              <a:rPr lang="en-GB" b="1" dirty="0"/>
              <a:t>These invariants mean that it is possible to use the colour histogram to help identify objects based upon their colour content, but …</a:t>
            </a:r>
          </a:p>
          <a:p>
            <a:r>
              <a:rPr lang="en-GB" dirty="0"/>
              <a:t>It does not contain semantic information, </a:t>
            </a:r>
          </a:p>
          <a:p>
            <a:r>
              <a:rPr lang="en-GB" dirty="0"/>
              <a:t>and so two images with similar colour histograms can possess different contents.</a:t>
            </a:r>
            <a:endParaRPr lang="en-US" dirty="0"/>
          </a:p>
          <a:p>
            <a:pPr>
              <a:buNone/>
            </a:pPr>
            <a:endParaRPr lang="en-US" b="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Deriving the colour histogram</a:t>
            </a:r>
            <a:endParaRPr lang="en-US" dirty="0"/>
          </a:p>
        </p:txBody>
      </p:sp>
      <p:sp>
        <p:nvSpPr>
          <p:cNvPr id="3" name="Content Placeholder 2"/>
          <p:cNvSpPr>
            <a:spLocks noGrp="1"/>
          </p:cNvSpPr>
          <p:nvPr>
            <p:ph idx="1"/>
          </p:nvPr>
        </p:nvSpPr>
        <p:spPr>
          <a:xfrm>
            <a:off x="357158" y="1142984"/>
            <a:ext cx="8229600" cy="4525963"/>
          </a:xfrm>
        </p:spPr>
        <p:txBody>
          <a:bodyPr>
            <a:normAutofit fontScale="32500" lnSpcReduction="20000"/>
          </a:bodyPr>
          <a:lstStyle/>
          <a:p>
            <a:pPr>
              <a:buNone/>
            </a:pPr>
            <a:r>
              <a:rPr lang="en-GB" sz="5200" dirty="0"/>
              <a:t>The colour histogram of a set of pixels is derived by first normalizing the colour values:</a:t>
            </a:r>
            <a:endParaRPr lang="en-US" sz="5200" dirty="0"/>
          </a:p>
          <a:p>
            <a:pPr>
              <a:buNone/>
            </a:pPr>
            <a:r>
              <a:rPr lang="en-GB" sz="5200" dirty="0"/>
              <a:t>r = R/(R+G+B)</a:t>
            </a:r>
            <a:endParaRPr lang="en-US" sz="5200" dirty="0"/>
          </a:p>
          <a:p>
            <a:pPr>
              <a:buNone/>
            </a:pPr>
            <a:r>
              <a:rPr lang="en-GB" sz="5200" dirty="0"/>
              <a:t>g = G/(R+G+B)   -  note some authors add 1 to denominator to prevent divide by zero errors. </a:t>
            </a:r>
            <a:endParaRPr lang="en-US" sz="5200" dirty="0"/>
          </a:p>
          <a:p>
            <a:pPr>
              <a:buNone/>
            </a:pPr>
            <a:r>
              <a:rPr lang="en-GB" sz="5200" dirty="0"/>
              <a:t>Only two values, r and g, exist here.  Used to form a 2D histogram using pixel data from a region of an image.</a:t>
            </a:r>
            <a:endParaRPr lang="en-US" sz="5200" dirty="0"/>
          </a:p>
          <a:p>
            <a:pPr>
              <a:buNone/>
            </a:pPr>
            <a:r>
              <a:rPr lang="en-GB" sz="5200" dirty="0"/>
              <a:t>Most entries will be small or zero.  Therefore, colours are “binned” into groups of 8 or 16 shades of each colour.</a:t>
            </a:r>
            <a:endParaRPr lang="en-US" sz="5200" dirty="0"/>
          </a:p>
          <a:p>
            <a:pPr>
              <a:buNone/>
            </a:pPr>
            <a:r>
              <a:rPr lang="en-GB" sz="5200" dirty="0"/>
              <a:t> 3 D histograms can be created  using the b value.  Since r and g are normalised colour values then b = 1-r – g.</a:t>
            </a:r>
          </a:p>
          <a:p>
            <a:pPr>
              <a:buNone/>
            </a:pPr>
            <a:r>
              <a:rPr lang="en-GB" sz="5200" dirty="0"/>
              <a:t>2D  colour histogram:</a:t>
            </a:r>
          </a:p>
          <a:p>
            <a:endParaRPr lang="en-GB" sz="5200" dirty="0"/>
          </a:p>
          <a:p>
            <a:endParaRPr lang="en-GB" dirty="0"/>
          </a:p>
          <a:p>
            <a:endParaRPr lang="en-GB" dirty="0"/>
          </a:p>
          <a:p>
            <a:endParaRPr lang="en-GB" dirty="0"/>
          </a:p>
          <a:p>
            <a:endParaRPr lang="en-GB" dirty="0"/>
          </a:p>
          <a:p>
            <a:endParaRPr lang="en-GB" dirty="0"/>
          </a:p>
          <a:p>
            <a:endParaRPr lang="en-US" dirty="0"/>
          </a:p>
          <a:p>
            <a:pPr>
              <a:buNone/>
            </a:pPr>
            <a:r>
              <a:rPr lang="en-GB" dirty="0"/>
              <a:t> </a:t>
            </a:r>
            <a:endParaRPr lang="en-US" dirty="0"/>
          </a:p>
        </p:txBody>
      </p:sp>
      <p:graphicFrame>
        <p:nvGraphicFramePr>
          <p:cNvPr id="4" name="Table 3"/>
          <p:cNvGraphicFramePr>
            <a:graphicFrameLocks noGrp="1"/>
          </p:cNvGraphicFramePr>
          <p:nvPr/>
        </p:nvGraphicFramePr>
        <p:xfrm>
          <a:off x="928662" y="3857629"/>
          <a:ext cx="6286544" cy="3000372"/>
        </p:xfrm>
        <a:graphic>
          <a:graphicData uri="http://schemas.openxmlformats.org/drawingml/2006/table">
            <a:tbl>
              <a:tblPr firstRow="1" bandRow="1">
                <a:tableStyleId>{5C22544A-7EE6-4342-B048-85BDC9FD1C3A}</a:tableStyleId>
              </a:tblPr>
              <a:tblGrid>
                <a:gridCol w="1047758">
                  <a:extLst>
                    <a:ext uri="{9D8B030D-6E8A-4147-A177-3AD203B41FA5}">
                      <a16:colId xmlns:a16="http://schemas.microsoft.com/office/drawing/2014/main" val="20000"/>
                    </a:ext>
                  </a:extLst>
                </a:gridCol>
                <a:gridCol w="1296377">
                  <a:extLst>
                    <a:ext uri="{9D8B030D-6E8A-4147-A177-3AD203B41FA5}">
                      <a16:colId xmlns:a16="http://schemas.microsoft.com/office/drawing/2014/main" val="20001"/>
                    </a:ext>
                  </a:extLst>
                </a:gridCol>
                <a:gridCol w="958963">
                  <a:extLst>
                    <a:ext uri="{9D8B030D-6E8A-4147-A177-3AD203B41FA5}">
                      <a16:colId xmlns:a16="http://schemas.microsoft.com/office/drawing/2014/main" val="20002"/>
                    </a:ext>
                  </a:extLst>
                </a:gridCol>
                <a:gridCol w="1114473">
                  <a:extLst>
                    <a:ext uri="{9D8B030D-6E8A-4147-A177-3AD203B41FA5}">
                      <a16:colId xmlns:a16="http://schemas.microsoft.com/office/drawing/2014/main" val="20003"/>
                    </a:ext>
                  </a:extLst>
                </a:gridCol>
                <a:gridCol w="940279">
                  <a:extLst>
                    <a:ext uri="{9D8B030D-6E8A-4147-A177-3AD203B41FA5}">
                      <a16:colId xmlns:a16="http://schemas.microsoft.com/office/drawing/2014/main" val="20004"/>
                    </a:ext>
                  </a:extLst>
                </a:gridCol>
                <a:gridCol w="928694">
                  <a:extLst>
                    <a:ext uri="{9D8B030D-6E8A-4147-A177-3AD203B41FA5}">
                      <a16:colId xmlns:a16="http://schemas.microsoft.com/office/drawing/2014/main" val="20005"/>
                    </a:ext>
                  </a:extLst>
                </a:gridCol>
              </a:tblGrid>
              <a:tr h="485314">
                <a:tc>
                  <a:txBody>
                    <a:bodyPr/>
                    <a:lstStyle/>
                    <a:p>
                      <a:endParaRPr lang="en-US" sz="1800" dirty="0"/>
                    </a:p>
                  </a:txBody>
                  <a:tcPr/>
                </a:tc>
                <a:tc gridSpan="5">
                  <a:txBody>
                    <a:bodyPr/>
                    <a:lstStyle/>
                    <a:p>
                      <a:pPr algn="ctr"/>
                      <a:r>
                        <a:rPr lang="en-GB" sz="1800" dirty="0"/>
                        <a:t>Red</a:t>
                      </a:r>
                      <a:endParaRPr lang="en-US" sz="1800" dirty="0"/>
                    </a:p>
                  </a:txBody>
                  <a:tcPr/>
                </a:tc>
                <a:tc hMerge="1">
                  <a:txBody>
                    <a:bodyPr/>
                    <a:lstStyle/>
                    <a:p>
                      <a:endParaRPr lang="en-US" sz="1400" dirty="0"/>
                    </a:p>
                  </a:txBody>
                  <a:tcPr/>
                </a:tc>
                <a:tc hMerge="1">
                  <a:txBody>
                    <a:bodyPr/>
                    <a:lstStyle/>
                    <a:p>
                      <a:endParaRPr lang="en-US" sz="1400" dirty="0"/>
                    </a:p>
                  </a:txBody>
                  <a:tcPr/>
                </a:tc>
                <a:tc hMerge="1">
                  <a:txBody>
                    <a:bodyPr/>
                    <a:lstStyle/>
                    <a:p>
                      <a:endParaRPr lang="en-US" sz="1400" dirty="0"/>
                    </a:p>
                  </a:txBody>
                  <a:tcPr/>
                </a:tc>
                <a:tc hMerge="1">
                  <a:txBody>
                    <a:bodyPr/>
                    <a:lstStyle/>
                    <a:p>
                      <a:endParaRPr lang="en-US" sz="1400" dirty="0"/>
                    </a:p>
                  </a:txBody>
                  <a:tcPr/>
                </a:tc>
                <a:extLst>
                  <a:ext uri="{0D108BD9-81ED-4DB2-BD59-A6C34878D82A}">
                    <a16:rowId xmlns:a16="http://schemas.microsoft.com/office/drawing/2014/main" val="10000"/>
                  </a:ext>
                </a:extLst>
              </a:tr>
              <a:tr h="556093">
                <a:tc rowSpan="5">
                  <a:txBody>
                    <a:bodyPr/>
                    <a:lstStyle/>
                    <a:p>
                      <a:endParaRPr lang="en-GB" sz="1800" dirty="0"/>
                    </a:p>
                    <a:p>
                      <a:endParaRPr lang="en-GB" sz="1800" dirty="0"/>
                    </a:p>
                    <a:p>
                      <a:endParaRPr lang="en-GB" sz="1800" dirty="0"/>
                    </a:p>
                    <a:p>
                      <a:endParaRPr lang="en-GB" sz="1800" dirty="0"/>
                    </a:p>
                    <a:p>
                      <a:r>
                        <a:rPr lang="en-GB" sz="1800" dirty="0"/>
                        <a:t>Blue</a:t>
                      </a:r>
                      <a:endParaRPr lang="en-US" sz="1800" dirty="0"/>
                    </a:p>
                  </a:txBody>
                  <a:tcPr/>
                </a:tc>
                <a:tc>
                  <a:txBody>
                    <a:bodyPr/>
                    <a:lstStyle/>
                    <a:p>
                      <a:pPr algn="l">
                        <a:lnSpc>
                          <a:spcPts val="2160"/>
                        </a:lnSpc>
                      </a:pPr>
                      <a:endParaRPr lang="en-US" sz="1800" dirty="0"/>
                    </a:p>
                  </a:txBody>
                  <a:tcPr/>
                </a:tc>
                <a:tc>
                  <a:txBody>
                    <a:bodyPr/>
                    <a:lstStyle/>
                    <a:p>
                      <a:pPr marL="0" marR="0" indent="0" algn="l" defTabSz="914400" rtl="0" eaLnBrk="1" fontAlgn="auto" latinLnBrk="0" hangingPunct="1">
                        <a:lnSpc>
                          <a:spcPts val="2160"/>
                        </a:lnSpc>
                        <a:spcBef>
                          <a:spcPts val="0"/>
                        </a:spcBef>
                        <a:spcAft>
                          <a:spcPts val="0"/>
                        </a:spcAft>
                        <a:buClrTx/>
                        <a:buSzTx/>
                        <a:buFontTx/>
                        <a:buNone/>
                        <a:tabLst/>
                        <a:defRPr/>
                      </a:pPr>
                      <a:r>
                        <a:rPr lang="en-US" sz="1800" dirty="0"/>
                        <a:t>0-63</a:t>
                      </a:r>
                    </a:p>
                  </a:txBody>
                  <a:tcPr/>
                </a:tc>
                <a:tc>
                  <a:txBody>
                    <a:bodyPr/>
                    <a:lstStyle/>
                    <a:p>
                      <a:pPr marL="0" marR="0" indent="0" algn="l" defTabSz="914400" rtl="0" eaLnBrk="1" fontAlgn="auto" latinLnBrk="0" hangingPunct="1">
                        <a:lnSpc>
                          <a:spcPts val="2160"/>
                        </a:lnSpc>
                        <a:spcBef>
                          <a:spcPts val="0"/>
                        </a:spcBef>
                        <a:spcAft>
                          <a:spcPts val="0"/>
                        </a:spcAft>
                        <a:buClrTx/>
                        <a:buSzTx/>
                        <a:buFontTx/>
                        <a:buNone/>
                        <a:tabLst/>
                        <a:defRPr/>
                      </a:pPr>
                      <a:r>
                        <a:rPr lang="en-US" sz="1800" dirty="0"/>
                        <a:t>64-27</a:t>
                      </a:r>
                    </a:p>
                  </a:txBody>
                  <a:tcPr/>
                </a:tc>
                <a:tc>
                  <a:txBody>
                    <a:bodyPr/>
                    <a:lstStyle/>
                    <a:p>
                      <a:pPr marL="0" marR="0" lvl="1" indent="0" algn="l" defTabSz="914400" rtl="0" eaLnBrk="1" fontAlgn="auto" latinLnBrk="0" hangingPunct="1">
                        <a:lnSpc>
                          <a:spcPts val="2160"/>
                        </a:lnSpc>
                        <a:spcBef>
                          <a:spcPts val="0"/>
                        </a:spcBef>
                        <a:spcAft>
                          <a:spcPts val="0"/>
                        </a:spcAft>
                        <a:buClrTx/>
                        <a:buSzTx/>
                        <a:buFontTx/>
                        <a:buNone/>
                        <a:tabLst/>
                        <a:defRPr/>
                      </a:pPr>
                      <a:r>
                        <a:rPr lang="en-US" sz="1800"/>
                        <a:t>128-91 </a:t>
                      </a:r>
                      <a:endParaRPr lang="en-US" sz="1800" dirty="0"/>
                    </a:p>
                  </a:txBody>
                  <a:tcPr/>
                </a:tc>
                <a:tc>
                  <a:txBody>
                    <a:bodyPr/>
                    <a:lstStyle/>
                    <a:p>
                      <a:pPr algn="l">
                        <a:lnSpc>
                          <a:spcPts val="2160"/>
                        </a:lnSpc>
                      </a:pPr>
                      <a:r>
                        <a:rPr lang="en-US" sz="1800"/>
                        <a:t>192-55</a:t>
                      </a:r>
                      <a:endParaRPr lang="en-US" sz="1800" dirty="0"/>
                    </a:p>
                  </a:txBody>
                  <a:tcPr/>
                </a:tc>
                <a:extLst>
                  <a:ext uri="{0D108BD9-81ED-4DB2-BD59-A6C34878D82A}">
                    <a16:rowId xmlns:a16="http://schemas.microsoft.com/office/drawing/2014/main" val="10001"/>
                  </a:ext>
                </a:extLst>
              </a:tr>
              <a:tr h="450326">
                <a:tc vMerge="1">
                  <a:txBody>
                    <a:bodyPr/>
                    <a:lstStyle/>
                    <a:p>
                      <a:endParaRPr lang="en-US" sz="1400" dirty="0"/>
                    </a:p>
                  </a:txBody>
                  <a:tcPr/>
                </a:tc>
                <a:tc>
                  <a:txBody>
                    <a:bodyPr/>
                    <a:lstStyle/>
                    <a:p>
                      <a:pPr marL="0" marR="0" indent="0" algn="l" defTabSz="914400" rtl="0" eaLnBrk="1" fontAlgn="auto" latinLnBrk="0" hangingPunct="1">
                        <a:lnSpc>
                          <a:spcPts val="2160"/>
                        </a:lnSpc>
                        <a:spcBef>
                          <a:spcPts val="0"/>
                        </a:spcBef>
                        <a:spcAft>
                          <a:spcPts val="0"/>
                        </a:spcAft>
                        <a:buClrTx/>
                        <a:buSzTx/>
                        <a:buFontTx/>
                        <a:buNone/>
                        <a:tabLst/>
                        <a:defRPr/>
                      </a:pPr>
                      <a:r>
                        <a:rPr lang="en-US" sz="1800" dirty="0"/>
                        <a:t>0-63</a:t>
                      </a:r>
                    </a:p>
                  </a:txBody>
                  <a:tcPr/>
                </a:tc>
                <a:tc>
                  <a:txBody>
                    <a:bodyPr/>
                    <a:lstStyle/>
                    <a:p>
                      <a:pPr algn="l">
                        <a:lnSpc>
                          <a:spcPts val="2160"/>
                        </a:lnSpc>
                      </a:pPr>
                      <a:r>
                        <a:rPr lang="en-GB" sz="1800" dirty="0"/>
                        <a:t>44</a:t>
                      </a:r>
                      <a:endParaRPr lang="en-US" sz="1800" dirty="0"/>
                    </a:p>
                  </a:txBody>
                  <a:tcPr/>
                </a:tc>
                <a:tc>
                  <a:txBody>
                    <a:bodyPr/>
                    <a:lstStyle/>
                    <a:p>
                      <a:pPr algn="l">
                        <a:lnSpc>
                          <a:spcPts val="2160"/>
                        </a:lnSpc>
                      </a:pPr>
                      <a:r>
                        <a:rPr lang="en-GB" sz="1800" dirty="0"/>
                        <a:t>56</a:t>
                      </a:r>
                      <a:endParaRPr lang="en-US" sz="1800" dirty="0"/>
                    </a:p>
                  </a:txBody>
                  <a:tcPr/>
                </a:tc>
                <a:tc>
                  <a:txBody>
                    <a:bodyPr/>
                    <a:lstStyle/>
                    <a:p>
                      <a:pPr algn="l">
                        <a:lnSpc>
                          <a:spcPts val="2160"/>
                        </a:lnSpc>
                      </a:pPr>
                      <a:r>
                        <a:rPr lang="en-GB" sz="1800" dirty="0"/>
                        <a:t>0</a:t>
                      </a:r>
                      <a:endParaRPr lang="en-US" sz="1800" dirty="0"/>
                    </a:p>
                  </a:txBody>
                  <a:tcPr/>
                </a:tc>
                <a:tc>
                  <a:txBody>
                    <a:bodyPr/>
                    <a:lstStyle/>
                    <a:p>
                      <a:pPr algn="l">
                        <a:lnSpc>
                          <a:spcPts val="2160"/>
                        </a:lnSpc>
                      </a:pPr>
                      <a:r>
                        <a:rPr lang="en-GB" sz="1800" dirty="0"/>
                        <a:t>12</a:t>
                      </a:r>
                      <a:endParaRPr lang="en-US" sz="1800" dirty="0"/>
                    </a:p>
                  </a:txBody>
                  <a:tcPr/>
                </a:tc>
                <a:extLst>
                  <a:ext uri="{0D108BD9-81ED-4DB2-BD59-A6C34878D82A}">
                    <a16:rowId xmlns:a16="http://schemas.microsoft.com/office/drawing/2014/main" val="10002"/>
                  </a:ext>
                </a:extLst>
              </a:tr>
              <a:tr h="591603">
                <a:tc vMerge="1">
                  <a:txBody>
                    <a:bodyPr/>
                    <a:lstStyle/>
                    <a:p>
                      <a:endParaRPr lang="en-US" sz="1400" dirty="0"/>
                    </a:p>
                  </a:txBody>
                  <a:tcPr/>
                </a:tc>
                <a:tc>
                  <a:txBody>
                    <a:bodyPr/>
                    <a:lstStyle/>
                    <a:p>
                      <a:pPr marL="0" marR="0" indent="0" algn="l" defTabSz="914400" rtl="0" eaLnBrk="1" fontAlgn="auto" latinLnBrk="0" hangingPunct="1">
                        <a:lnSpc>
                          <a:spcPts val="2160"/>
                        </a:lnSpc>
                        <a:spcBef>
                          <a:spcPts val="0"/>
                        </a:spcBef>
                        <a:spcAft>
                          <a:spcPts val="0"/>
                        </a:spcAft>
                        <a:buClrTx/>
                        <a:buSzTx/>
                        <a:buFontTx/>
                        <a:buNone/>
                        <a:tabLst/>
                        <a:defRPr/>
                      </a:pPr>
                      <a:r>
                        <a:rPr lang="en-US" sz="1800" dirty="0"/>
                        <a:t>64-127</a:t>
                      </a:r>
                    </a:p>
                  </a:txBody>
                  <a:tcPr/>
                </a:tc>
                <a:tc>
                  <a:txBody>
                    <a:bodyPr/>
                    <a:lstStyle/>
                    <a:p>
                      <a:pPr algn="l">
                        <a:lnSpc>
                          <a:spcPts val="2160"/>
                        </a:lnSpc>
                      </a:pPr>
                      <a:r>
                        <a:rPr lang="en-GB" sz="1800" dirty="0"/>
                        <a:t>123</a:t>
                      </a:r>
                      <a:endParaRPr lang="en-US" sz="1800" dirty="0"/>
                    </a:p>
                  </a:txBody>
                  <a:tcPr/>
                </a:tc>
                <a:tc>
                  <a:txBody>
                    <a:bodyPr/>
                    <a:lstStyle/>
                    <a:p>
                      <a:pPr algn="l">
                        <a:lnSpc>
                          <a:spcPts val="2160"/>
                        </a:lnSpc>
                      </a:pPr>
                      <a:r>
                        <a:rPr lang="en-GB" sz="1800" dirty="0"/>
                        <a:t>33</a:t>
                      </a:r>
                      <a:endParaRPr lang="en-US" sz="1800" dirty="0"/>
                    </a:p>
                  </a:txBody>
                  <a:tcPr/>
                </a:tc>
                <a:tc>
                  <a:txBody>
                    <a:bodyPr/>
                    <a:lstStyle/>
                    <a:p>
                      <a:pPr algn="l">
                        <a:lnSpc>
                          <a:spcPts val="2160"/>
                        </a:lnSpc>
                      </a:pPr>
                      <a:r>
                        <a:rPr lang="en-GB" sz="1800" dirty="0"/>
                        <a:t>55</a:t>
                      </a:r>
                      <a:endParaRPr lang="en-US" sz="1800" dirty="0"/>
                    </a:p>
                  </a:txBody>
                  <a:tcPr/>
                </a:tc>
                <a:tc>
                  <a:txBody>
                    <a:bodyPr/>
                    <a:lstStyle/>
                    <a:p>
                      <a:pPr algn="l">
                        <a:lnSpc>
                          <a:spcPts val="2160"/>
                        </a:lnSpc>
                      </a:pPr>
                      <a:r>
                        <a:rPr lang="en-GB" sz="1800" dirty="0"/>
                        <a:t>56</a:t>
                      </a:r>
                      <a:endParaRPr lang="en-US" sz="1800" dirty="0"/>
                    </a:p>
                  </a:txBody>
                  <a:tcPr/>
                </a:tc>
                <a:extLst>
                  <a:ext uri="{0D108BD9-81ED-4DB2-BD59-A6C34878D82A}">
                    <a16:rowId xmlns:a16="http://schemas.microsoft.com/office/drawing/2014/main" val="10003"/>
                  </a:ext>
                </a:extLst>
              </a:tr>
              <a:tr h="424983">
                <a:tc vMerge="1">
                  <a:txBody>
                    <a:bodyPr/>
                    <a:lstStyle/>
                    <a:p>
                      <a:endParaRPr lang="en-US" sz="1400" dirty="0"/>
                    </a:p>
                  </a:txBody>
                  <a:tcPr/>
                </a:tc>
                <a:tc>
                  <a:txBody>
                    <a:bodyPr/>
                    <a:lstStyle/>
                    <a:p>
                      <a:pPr marL="0" marR="0" lvl="1" indent="0" algn="l" defTabSz="914400" rtl="0" eaLnBrk="1" fontAlgn="auto" latinLnBrk="0" hangingPunct="1">
                        <a:lnSpc>
                          <a:spcPts val="2160"/>
                        </a:lnSpc>
                        <a:spcBef>
                          <a:spcPts val="0"/>
                        </a:spcBef>
                        <a:spcAft>
                          <a:spcPts val="0"/>
                        </a:spcAft>
                        <a:buClrTx/>
                        <a:buSzTx/>
                        <a:buFontTx/>
                        <a:buNone/>
                        <a:tabLst/>
                        <a:defRPr/>
                      </a:pPr>
                      <a:r>
                        <a:rPr lang="en-US" sz="1800" dirty="0"/>
                        <a:t>128-91 </a:t>
                      </a:r>
                    </a:p>
                  </a:txBody>
                  <a:tcPr/>
                </a:tc>
                <a:tc>
                  <a:txBody>
                    <a:bodyPr/>
                    <a:lstStyle/>
                    <a:p>
                      <a:pPr algn="l">
                        <a:lnSpc>
                          <a:spcPts val="2160"/>
                        </a:lnSpc>
                      </a:pPr>
                      <a:r>
                        <a:rPr lang="en-GB" sz="1800" dirty="0"/>
                        <a:t>11</a:t>
                      </a:r>
                      <a:endParaRPr lang="en-US" sz="1800" dirty="0"/>
                    </a:p>
                  </a:txBody>
                  <a:tcPr/>
                </a:tc>
                <a:tc>
                  <a:txBody>
                    <a:bodyPr/>
                    <a:lstStyle/>
                    <a:p>
                      <a:pPr algn="l">
                        <a:lnSpc>
                          <a:spcPts val="2160"/>
                        </a:lnSpc>
                      </a:pPr>
                      <a:r>
                        <a:rPr lang="en-GB" sz="1800" dirty="0"/>
                        <a:t>333</a:t>
                      </a:r>
                      <a:endParaRPr lang="en-US" sz="1800" dirty="0"/>
                    </a:p>
                  </a:txBody>
                  <a:tcPr/>
                </a:tc>
                <a:tc>
                  <a:txBody>
                    <a:bodyPr/>
                    <a:lstStyle/>
                    <a:p>
                      <a:pPr algn="l">
                        <a:lnSpc>
                          <a:spcPts val="2160"/>
                        </a:lnSpc>
                      </a:pPr>
                      <a:r>
                        <a:rPr lang="en-GB" sz="1800" dirty="0"/>
                        <a:t>9</a:t>
                      </a:r>
                      <a:endParaRPr lang="en-US" sz="1800" dirty="0"/>
                    </a:p>
                  </a:txBody>
                  <a:tcPr/>
                </a:tc>
                <a:tc>
                  <a:txBody>
                    <a:bodyPr/>
                    <a:lstStyle/>
                    <a:p>
                      <a:pPr algn="l">
                        <a:lnSpc>
                          <a:spcPts val="2160"/>
                        </a:lnSpc>
                      </a:pPr>
                      <a:r>
                        <a:rPr lang="en-GB" sz="1800" dirty="0"/>
                        <a:t>543</a:t>
                      </a:r>
                      <a:endParaRPr lang="en-US" sz="1800" dirty="0"/>
                    </a:p>
                  </a:txBody>
                  <a:tcPr/>
                </a:tc>
                <a:extLst>
                  <a:ext uri="{0D108BD9-81ED-4DB2-BD59-A6C34878D82A}">
                    <a16:rowId xmlns:a16="http://schemas.microsoft.com/office/drawing/2014/main" val="10004"/>
                  </a:ext>
                </a:extLst>
              </a:tr>
              <a:tr h="492053">
                <a:tc vMerge="1">
                  <a:txBody>
                    <a:bodyPr/>
                    <a:lstStyle/>
                    <a:p>
                      <a:endParaRPr lang="en-US" sz="1400" dirty="0"/>
                    </a:p>
                  </a:txBody>
                  <a:tcPr/>
                </a:tc>
                <a:tc>
                  <a:txBody>
                    <a:bodyPr/>
                    <a:lstStyle/>
                    <a:p>
                      <a:pPr algn="l">
                        <a:lnSpc>
                          <a:spcPts val="2160"/>
                        </a:lnSpc>
                      </a:pPr>
                      <a:r>
                        <a:rPr lang="en-US" sz="1800" dirty="0"/>
                        <a:t>192-55</a:t>
                      </a:r>
                    </a:p>
                  </a:txBody>
                  <a:tcPr/>
                </a:tc>
                <a:tc>
                  <a:txBody>
                    <a:bodyPr/>
                    <a:lstStyle/>
                    <a:p>
                      <a:pPr algn="l">
                        <a:lnSpc>
                          <a:spcPts val="2160"/>
                        </a:lnSpc>
                      </a:pPr>
                      <a:r>
                        <a:rPr lang="en-GB" sz="1800" dirty="0"/>
                        <a:t>111</a:t>
                      </a:r>
                      <a:endParaRPr lang="en-US" sz="1800" dirty="0"/>
                    </a:p>
                  </a:txBody>
                  <a:tcPr/>
                </a:tc>
                <a:tc>
                  <a:txBody>
                    <a:bodyPr/>
                    <a:lstStyle/>
                    <a:p>
                      <a:pPr algn="l">
                        <a:lnSpc>
                          <a:spcPts val="2160"/>
                        </a:lnSpc>
                      </a:pPr>
                      <a:r>
                        <a:rPr lang="en-GB" sz="1800" dirty="0"/>
                        <a:t>3</a:t>
                      </a:r>
                      <a:endParaRPr lang="en-US" sz="1800" dirty="0"/>
                    </a:p>
                  </a:txBody>
                  <a:tcPr/>
                </a:tc>
                <a:tc>
                  <a:txBody>
                    <a:bodyPr/>
                    <a:lstStyle/>
                    <a:p>
                      <a:pPr algn="l">
                        <a:lnSpc>
                          <a:spcPts val="2160"/>
                        </a:lnSpc>
                      </a:pPr>
                      <a:r>
                        <a:rPr lang="en-GB" sz="1800" dirty="0"/>
                        <a:t>3</a:t>
                      </a:r>
                      <a:endParaRPr lang="en-US" sz="1800" dirty="0"/>
                    </a:p>
                  </a:txBody>
                  <a:tcPr/>
                </a:tc>
                <a:tc>
                  <a:txBody>
                    <a:bodyPr/>
                    <a:lstStyle/>
                    <a:p>
                      <a:pPr algn="l">
                        <a:lnSpc>
                          <a:spcPts val="2160"/>
                        </a:lnSpc>
                      </a:pPr>
                      <a:r>
                        <a:rPr lang="en-GB" sz="1800" dirty="0"/>
                        <a:t>55</a:t>
                      </a:r>
                      <a:endParaRPr lang="en-US" sz="1800" dirty="0"/>
                    </a:p>
                  </a:txBody>
                  <a:tcPr/>
                </a:tc>
                <a:extLst>
                  <a:ext uri="{0D108BD9-81ED-4DB2-BD59-A6C34878D82A}">
                    <a16:rowId xmlns:a16="http://schemas.microsoft.com/office/drawing/2014/main" val="10005"/>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More properties</a:t>
            </a:r>
            <a:endParaRPr lang="en-US" dirty="0"/>
          </a:p>
        </p:txBody>
      </p:sp>
      <p:sp>
        <p:nvSpPr>
          <p:cNvPr id="3" name="Content Placeholder 2"/>
          <p:cNvSpPr>
            <a:spLocks noGrp="1"/>
          </p:cNvSpPr>
          <p:nvPr>
            <p:ph idx="1"/>
          </p:nvPr>
        </p:nvSpPr>
        <p:spPr/>
        <p:txBody>
          <a:bodyPr>
            <a:normAutofit fontScale="55000" lnSpcReduction="20000"/>
          </a:bodyPr>
          <a:lstStyle/>
          <a:p>
            <a:pPr>
              <a:buNone/>
            </a:pPr>
            <a:r>
              <a:rPr lang="en-GB" dirty="0"/>
              <a:t>The colour histogram is one of the most widely used visual features in image retrieval. Images characterized by colour features have many advantages:</a:t>
            </a:r>
            <a:endParaRPr lang="en-US" dirty="0"/>
          </a:p>
          <a:p>
            <a:pPr>
              <a:buNone/>
            </a:pPr>
            <a:r>
              <a:rPr lang="en-GB" dirty="0"/>
              <a:t>• Robustness. The colour histogram is invariant to rotation of the image on the view axis, and changes in small steps when rotated otherwise or scaled. It is also insensitive to changes in image and histogram resolution and occlusion.</a:t>
            </a:r>
            <a:endParaRPr lang="en-US" dirty="0"/>
          </a:p>
          <a:p>
            <a:pPr>
              <a:buNone/>
            </a:pPr>
            <a:r>
              <a:rPr lang="en-GB" dirty="0"/>
              <a:t>• Effectiveness. There is high percentage of relevance between the query image and the extracted matching images.</a:t>
            </a:r>
            <a:endParaRPr lang="en-US" dirty="0"/>
          </a:p>
          <a:p>
            <a:pPr>
              <a:buNone/>
            </a:pPr>
            <a:r>
              <a:rPr lang="en-GB" dirty="0"/>
              <a:t>• Implementation simplicity. The construction of the colour histogram is a straightforward process, including scanning the image, assigning colour values to the resolution of the histogram, and building the histogram using colour components as indices.</a:t>
            </a:r>
            <a:endParaRPr lang="en-US" dirty="0"/>
          </a:p>
          <a:p>
            <a:pPr>
              <a:buNone/>
            </a:pPr>
            <a:r>
              <a:rPr lang="en-GB" dirty="0"/>
              <a:t>• Computational simplicity. The histogram computation has O(X, Y ) complexity for images of size X × Y . The complexity for a single image match is linear, O(n), where </a:t>
            </a:r>
            <a:r>
              <a:rPr lang="en-GB" i="1" dirty="0"/>
              <a:t>n </a:t>
            </a:r>
            <a:r>
              <a:rPr lang="en-GB" dirty="0"/>
              <a:t>represents the number of different colours, or resolution of the histogram.</a:t>
            </a:r>
            <a:endParaRPr lang="en-US" dirty="0"/>
          </a:p>
          <a:p>
            <a:pPr>
              <a:buNone/>
            </a:pPr>
            <a:r>
              <a:rPr lang="en-GB" dirty="0"/>
              <a:t>• Low storage requirements. The colour histogram size is significantly smaller than the image itself, assuming colour quantisation.</a:t>
            </a:r>
            <a:endParaRPr lang="en-US" dirty="0"/>
          </a:p>
          <a:p>
            <a:pPr>
              <a:buNone/>
            </a:pPr>
            <a:r>
              <a:rPr lang="en-GB" dirty="0"/>
              <a:t> </a:t>
            </a:r>
            <a:endParaRPr lang="en-US" dirty="0"/>
          </a:p>
          <a:p>
            <a:endParaRPr lang="en-US" dirty="0"/>
          </a:p>
          <a:p>
            <a:endParaRPr lang="en-US" dirty="0"/>
          </a:p>
          <a:p>
            <a:endParaRPr lang="en-US" dirty="0"/>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TotalTime>
  <Words>596</Words>
  <Application>Microsoft Office PowerPoint</Application>
  <PresentationFormat>On-screen Show (4:3)</PresentationFormat>
  <Paragraphs>78</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Colour Histogram and Object Identification</vt:lpstr>
      <vt:lpstr>Colour Content </vt:lpstr>
      <vt:lpstr>Colour Content </vt:lpstr>
      <vt:lpstr>Properties</vt:lpstr>
      <vt:lpstr>Deriving the colour histogram</vt:lpstr>
      <vt:lpstr>More properties</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Colour Histogram and Object Identification</dc:title>
  <dc:creator>sc-gd</dc:creator>
  <cp:lastModifiedBy>Gordon Dickers</cp:lastModifiedBy>
  <cp:revision>7</cp:revision>
  <dcterms:created xsi:type="dcterms:W3CDTF">2009-05-06T09:22:24Z</dcterms:created>
  <dcterms:modified xsi:type="dcterms:W3CDTF">2021-02-21T18:29:31Z</dcterms:modified>
</cp:coreProperties>
</file>