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6" r:id="rId3"/>
    <p:sldId id="258" r:id="rId4"/>
    <p:sldId id="259" r:id="rId5"/>
    <p:sldId id="260" r:id="rId6"/>
    <p:sldId id="261" r:id="rId7"/>
    <p:sldId id="262" r:id="rId8"/>
    <p:sldId id="263" r:id="rId9"/>
    <p:sldId id="264"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DCD2ABB-947A-CB4F-836D-F3CCEB2480E5}" v="4693" dt="2026-02-15T23:45:53.368"/>
    <p1510:client id="{A361AFDF-BDF8-CD45-B1E5-D5125AC77463}" v="7" dt="2026-02-15T23:45:31.01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umyra Choudhury (2432712)" userId="S::2432712@student.uwtsd.ac.uk::5e3a8acc-4678-4e2b-b60e-c9cd5374e675" providerId="AD" clId="Web-{6DCD2ABB-947A-CB4F-836D-F3CCEB2480E5}"/>
    <pc:docChg chg="addSld delSld modSld sldOrd">
      <pc:chgData name="Humyra Choudhury (2432712)" userId="S::2432712@student.uwtsd.ac.uk::5e3a8acc-4678-4e2b-b60e-c9cd5374e675" providerId="AD" clId="Web-{6DCD2ABB-947A-CB4F-836D-F3CCEB2480E5}" dt="2026-02-15T23:45:53.368" v="4692"/>
      <pc:docMkLst>
        <pc:docMk/>
      </pc:docMkLst>
      <pc:sldChg chg="addSp modSp del mod modClrScheme chgLayout">
        <pc:chgData name="Humyra Choudhury (2432712)" userId="S::2432712@student.uwtsd.ac.uk::5e3a8acc-4678-4e2b-b60e-c9cd5374e675" providerId="AD" clId="Web-{6DCD2ABB-947A-CB4F-836D-F3CCEB2480E5}" dt="2026-02-14T22:13:06.458" v="1"/>
        <pc:sldMkLst>
          <pc:docMk/>
          <pc:sldMk cId="109857222" sldId="256"/>
        </pc:sldMkLst>
        <pc:spChg chg="mod ord">
          <ac:chgData name="Humyra Choudhury (2432712)" userId="S::2432712@student.uwtsd.ac.uk::5e3a8acc-4678-4e2b-b60e-c9cd5374e675" providerId="AD" clId="Web-{6DCD2ABB-947A-CB4F-836D-F3CCEB2480E5}" dt="2026-02-14T22:12:38.877" v="0"/>
          <ac:spMkLst>
            <pc:docMk/>
            <pc:sldMk cId="109857222" sldId="256"/>
            <ac:spMk id="2" creationId="{00000000-0000-0000-0000-000000000000}"/>
          </ac:spMkLst>
        </pc:spChg>
        <pc:spChg chg="mod ord">
          <ac:chgData name="Humyra Choudhury (2432712)" userId="S::2432712@student.uwtsd.ac.uk::5e3a8acc-4678-4e2b-b60e-c9cd5374e675" providerId="AD" clId="Web-{6DCD2ABB-947A-CB4F-836D-F3CCEB2480E5}" dt="2026-02-14T22:12:38.877" v="0"/>
          <ac:spMkLst>
            <pc:docMk/>
            <pc:sldMk cId="109857222" sldId="256"/>
            <ac:spMk id="3" creationId="{00000000-0000-0000-0000-000000000000}"/>
          </ac:spMkLst>
        </pc:spChg>
        <pc:spChg chg="add mod ord">
          <ac:chgData name="Humyra Choudhury (2432712)" userId="S::2432712@student.uwtsd.ac.uk::5e3a8acc-4678-4e2b-b60e-c9cd5374e675" providerId="AD" clId="Web-{6DCD2ABB-947A-CB4F-836D-F3CCEB2480E5}" dt="2026-02-14T22:12:38.877" v="0"/>
          <ac:spMkLst>
            <pc:docMk/>
            <pc:sldMk cId="109857222" sldId="256"/>
            <ac:spMk id="4" creationId="{83C24202-2A93-5D91-AE06-FA3E0C4E5595}"/>
          </ac:spMkLst>
        </pc:spChg>
        <pc:spChg chg="add mod ord">
          <ac:chgData name="Humyra Choudhury (2432712)" userId="S::2432712@student.uwtsd.ac.uk::5e3a8acc-4678-4e2b-b60e-c9cd5374e675" providerId="AD" clId="Web-{6DCD2ABB-947A-CB4F-836D-F3CCEB2480E5}" dt="2026-02-14T22:12:38.877" v="0"/>
          <ac:spMkLst>
            <pc:docMk/>
            <pc:sldMk cId="109857222" sldId="256"/>
            <ac:spMk id="5" creationId="{26A606FC-64C0-387F-9477-BF04E7CE6A1D}"/>
          </ac:spMkLst>
        </pc:spChg>
        <pc:spChg chg="add mod ord">
          <ac:chgData name="Humyra Choudhury (2432712)" userId="S::2432712@student.uwtsd.ac.uk::5e3a8acc-4678-4e2b-b60e-c9cd5374e675" providerId="AD" clId="Web-{6DCD2ABB-947A-CB4F-836D-F3CCEB2480E5}" dt="2026-02-14T22:12:38.877" v="0"/>
          <ac:spMkLst>
            <pc:docMk/>
            <pc:sldMk cId="109857222" sldId="256"/>
            <ac:spMk id="6" creationId="{54736486-C8AC-F9CB-90BC-79DA21DACBAE}"/>
          </ac:spMkLst>
        </pc:spChg>
      </pc:sldChg>
      <pc:sldChg chg="addSp delSp modSp new mod ord setBg modClrScheme chgLayout">
        <pc:chgData name="Humyra Choudhury (2432712)" userId="S::2432712@student.uwtsd.ac.uk::5e3a8acc-4678-4e2b-b60e-c9cd5374e675" providerId="AD" clId="Web-{6DCD2ABB-947A-CB4F-836D-F3CCEB2480E5}" dt="2026-02-14T23:18:54.006" v="1315" actId="20577"/>
        <pc:sldMkLst>
          <pc:docMk/>
          <pc:sldMk cId="160287075" sldId="256"/>
        </pc:sldMkLst>
        <pc:spChg chg="mod ord">
          <ac:chgData name="Humyra Choudhury (2432712)" userId="S::2432712@student.uwtsd.ac.uk::5e3a8acc-4678-4e2b-b60e-c9cd5374e675" providerId="AD" clId="Web-{6DCD2ABB-947A-CB4F-836D-F3CCEB2480E5}" dt="2026-02-14T23:18:54.006" v="1315" actId="20577"/>
          <ac:spMkLst>
            <pc:docMk/>
            <pc:sldMk cId="160287075" sldId="256"/>
            <ac:spMk id="2" creationId="{BCD6EFBB-920A-26F3-F4BD-C7BEA08CDA75}"/>
          </ac:spMkLst>
        </pc:spChg>
        <pc:spChg chg="del mod ord">
          <ac:chgData name="Humyra Choudhury (2432712)" userId="S::2432712@student.uwtsd.ac.uk::5e3a8acc-4678-4e2b-b60e-c9cd5374e675" providerId="AD" clId="Web-{6DCD2ABB-947A-CB4F-836D-F3CCEB2480E5}" dt="2026-02-14T22:13:17.881" v="4"/>
          <ac:spMkLst>
            <pc:docMk/>
            <pc:sldMk cId="160287075" sldId="256"/>
            <ac:spMk id="3" creationId="{ACF72411-E304-6087-BA95-D0B099722C0C}"/>
          </ac:spMkLst>
        </pc:spChg>
        <pc:spChg chg="add mod ord">
          <ac:chgData name="Humyra Choudhury (2432712)" userId="S::2432712@student.uwtsd.ac.uk::5e3a8acc-4678-4e2b-b60e-c9cd5374e675" providerId="AD" clId="Web-{6DCD2ABB-947A-CB4F-836D-F3CCEB2480E5}" dt="2026-02-14T23:13:07.591" v="1276" actId="20577"/>
          <ac:spMkLst>
            <pc:docMk/>
            <pc:sldMk cId="160287075" sldId="256"/>
            <ac:spMk id="4" creationId="{B291212D-FCF6-9AD7-DBDE-59852A5319C9}"/>
          </ac:spMkLst>
        </pc:spChg>
        <pc:spChg chg="add del mod ord">
          <ac:chgData name="Humyra Choudhury (2432712)" userId="S::2432712@student.uwtsd.ac.uk::5e3a8acc-4678-4e2b-b60e-c9cd5374e675" providerId="AD" clId="Web-{6DCD2ABB-947A-CB4F-836D-F3CCEB2480E5}" dt="2026-02-14T22:13:17.881" v="4"/>
          <ac:spMkLst>
            <pc:docMk/>
            <pc:sldMk cId="160287075" sldId="256"/>
            <ac:spMk id="5" creationId="{AE085903-450E-4F09-4222-9CAD8553D39B}"/>
          </ac:spMkLst>
        </pc:spChg>
        <pc:spChg chg="add mod ord">
          <ac:chgData name="Humyra Choudhury (2432712)" userId="S::2432712@student.uwtsd.ac.uk::5e3a8acc-4678-4e2b-b60e-c9cd5374e675" providerId="AD" clId="Web-{6DCD2ABB-947A-CB4F-836D-F3CCEB2480E5}" dt="2026-02-14T23:14:51.249" v="1288" actId="20577"/>
          <ac:spMkLst>
            <pc:docMk/>
            <pc:sldMk cId="160287075" sldId="256"/>
            <ac:spMk id="6" creationId="{230273F8-C478-AF58-22B8-4E7861D0E32B}"/>
          </ac:spMkLst>
        </pc:spChg>
        <pc:spChg chg="add">
          <ac:chgData name="Humyra Choudhury (2432712)" userId="S::2432712@student.uwtsd.ac.uk::5e3a8acc-4678-4e2b-b60e-c9cd5374e675" providerId="AD" clId="Web-{6DCD2ABB-947A-CB4F-836D-F3CCEB2480E5}" dt="2026-02-14T22:13:21.147" v="5"/>
          <ac:spMkLst>
            <pc:docMk/>
            <pc:sldMk cId="160287075" sldId="256"/>
            <ac:spMk id="11" creationId="{4C608BEB-860E-4094-8511-78603564A75E}"/>
          </ac:spMkLst>
        </pc:spChg>
        <pc:cxnChg chg="add">
          <ac:chgData name="Humyra Choudhury (2432712)" userId="S::2432712@student.uwtsd.ac.uk::5e3a8acc-4678-4e2b-b60e-c9cd5374e675" providerId="AD" clId="Web-{6DCD2ABB-947A-CB4F-836D-F3CCEB2480E5}" dt="2026-02-14T22:13:21.147" v="5"/>
          <ac:cxnSpMkLst>
            <pc:docMk/>
            <pc:sldMk cId="160287075" sldId="256"/>
            <ac:cxnSpMk id="13" creationId="{1F16A8D4-FE87-4604-88B2-394B5D1EB437}"/>
          </ac:cxnSpMkLst>
        </pc:cxnChg>
      </pc:sldChg>
      <pc:sldChg chg="addSp modSp new mod setBg">
        <pc:chgData name="Humyra Choudhury (2432712)" userId="S::2432712@student.uwtsd.ac.uk::5e3a8acc-4678-4e2b-b60e-c9cd5374e675" providerId="AD" clId="Web-{6DCD2ABB-947A-CB4F-836D-F3CCEB2480E5}" dt="2026-02-14T23:29:09.826" v="1664" actId="20577"/>
        <pc:sldMkLst>
          <pc:docMk/>
          <pc:sldMk cId="3950044565" sldId="257"/>
        </pc:sldMkLst>
        <pc:spChg chg="mod">
          <ac:chgData name="Humyra Choudhury (2432712)" userId="S::2432712@student.uwtsd.ac.uk::5e3a8acc-4678-4e2b-b60e-c9cd5374e675" providerId="AD" clId="Web-{6DCD2ABB-947A-CB4F-836D-F3CCEB2480E5}" dt="2026-02-14T23:21:01.493" v="1353" actId="20577"/>
          <ac:spMkLst>
            <pc:docMk/>
            <pc:sldMk cId="3950044565" sldId="257"/>
            <ac:spMk id="2" creationId="{A09BDE90-5062-09BF-5A1F-19DDA4548F91}"/>
          </ac:spMkLst>
        </pc:spChg>
        <pc:spChg chg="mod">
          <ac:chgData name="Humyra Choudhury (2432712)" userId="S::2432712@student.uwtsd.ac.uk::5e3a8acc-4678-4e2b-b60e-c9cd5374e675" providerId="AD" clId="Web-{6DCD2ABB-947A-CB4F-836D-F3CCEB2480E5}" dt="2026-02-14T23:27:13.153" v="1561" actId="20577"/>
          <ac:spMkLst>
            <pc:docMk/>
            <pc:sldMk cId="3950044565" sldId="257"/>
            <ac:spMk id="3" creationId="{E9AF0D41-F858-8B45-7FB8-D2E99D5A6A2B}"/>
          </ac:spMkLst>
        </pc:spChg>
        <pc:spChg chg="mod">
          <ac:chgData name="Humyra Choudhury (2432712)" userId="S::2432712@student.uwtsd.ac.uk::5e3a8acc-4678-4e2b-b60e-c9cd5374e675" providerId="AD" clId="Web-{6DCD2ABB-947A-CB4F-836D-F3CCEB2480E5}" dt="2026-02-14T23:29:09.826" v="1664" actId="20577"/>
          <ac:spMkLst>
            <pc:docMk/>
            <pc:sldMk cId="3950044565" sldId="257"/>
            <ac:spMk id="4" creationId="{9576C096-D065-0FCB-06EE-37182DD7DF63}"/>
          </ac:spMkLst>
        </pc:spChg>
        <pc:spChg chg="add">
          <ac:chgData name="Humyra Choudhury (2432712)" userId="S::2432712@student.uwtsd.ac.uk::5e3a8acc-4678-4e2b-b60e-c9cd5374e675" providerId="AD" clId="Web-{6DCD2ABB-947A-CB4F-836D-F3CCEB2480E5}" dt="2026-02-14T22:13:33.085" v="8"/>
          <ac:spMkLst>
            <pc:docMk/>
            <pc:sldMk cId="3950044565" sldId="257"/>
            <ac:spMk id="9" creationId="{4C608BEB-860E-4094-8511-78603564A75E}"/>
          </ac:spMkLst>
        </pc:spChg>
        <pc:cxnChg chg="add">
          <ac:chgData name="Humyra Choudhury (2432712)" userId="S::2432712@student.uwtsd.ac.uk::5e3a8acc-4678-4e2b-b60e-c9cd5374e675" providerId="AD" clId="Web-{6DCD2ABB-947A-CB4F-836D-F3CCEB2480E5}" dt="2026-02-14T22:13:33.085" v="8"/>
          <ac:cxnSpMkLst>
            <pc:docMk/>
            <pc:sldMk cId="3950044565" sldId="257"/>
            <ac:cxnSpMk id="11" creationId="{1F16A8D4-FE87-4604-88B2-394B5D1EB437}"/>
          </ac:cxnSpMkLst>
        </pc:cxnChg>
      </pc:sldChg>
      <pc:sldChg chg="addSp delSp modSp new mod setBg">
        <pc:chgData name="Humyra Choudhury (2432712)" userId="S::2432712@student.uwtsd.ac.uk::5e3a8acc-4678-4e2b-b60e-c9cd5374e675" providerId="AD" clId="Web-{6DCD2ABB-947A-CB4F-836D-F3CCEB2480E5}" dt="2026-02-14T23:49:40.990" v="2153"/>
        <pc:sldMkLst>
          <pc:docMk/>
          <pc:sldMk cId="1413839517" sldId="258"/>
        </pc:sldMkLst>
        <pc:spChg chg="mod">
          <ac:chgData name="Humyra Choudhury (2432712)" userId="S::2432712@student.uwtsd.ac.uk::5e3a8acc-4678-4e2b-b60e-c9cd5374e675" providerId="AD" clId="Web-{6DCD2ABB-947A-CB4F-836D-F3CCEB2480E5}" dt="2026-02-14T23:36:28.284" v="1698" actId="20577"/>
          <ac:spMkLst>
            <pc:docMk/>
            <pc:sldMk cId="1413839517" sldId="258"/>
            <ac:spMk id="2" creationId="{7A0890B8-FBC6-4E7F-2131-1D4B4AF3E3A8}"/>
          </ac:spMkLst>
        </pc:spChg>
        <pc:spChg chg="mod">
          <ac:chgData name="Humyra Choudhury (2432712)" userId="S::2432712@student.uwtsd.ac.uk::5e3a8acc-4678-4e2b-b60e-c9cd5374e675" providerId="AD" clId="Web-{6DCD2ABB-947A-CB4F-836D-F3CCEB2480E5}" dt="2026-02-14T23:49:35.600" v="2152" actId="20577"/>
          <ac:spMkLst>
            <pc:docMk/>
            <pc:sldMk cId="1413839517" sldId="258"/>
            <ac:spMk id="3" creationId="{103CD330-E1BC-48EC-E096-EE3DDA257275}"/>
          </ac:spMkLst>
        </pc:spChg>
        <pc:spChg chg="del mod">
          <ac:chgData name="Humyra Choudhury (2432712)" userId="S::2432712@student.uwtsd.ac.uk::5e3a8acc-4678-4e2b-b60e-c9cd5374e675" providerId="AD" clId="Web-{6DCD2ABB-947A-CB4F-836D-F3CCEB2480E5}" dt="2026-02-14T23:49:40.990" v="2153"/>
          <ac:spMkLst>
            <pc:docMk/>
            <pc:sldMk cId="1413839517" sldId="258"/>
            <ac:spMk id="4" creationId="{C354BB28-FEEB-4393-7CB8-520712DB4000}"/>
          </ac:spMkLst>
        </pc:spChg>
        <pc:spChg chg="add">
          <ac:chgData name="Humyra Choudhury (2432712)" userId="S::2432712@student.uwtsd.ac.uk::5e3a8acc-4678-4e2b-b60e-c9cd5374e675" providerId="AD" clId="Web-{6DCD2ABB-947A-CB4F-836D-F3CCEB2480E5}" dt="2026-02-14T22:13:39.180" v="9"/>
          <ac:spMkLst>
            <pc:docMk/>
            <pc:sldMk cId="1413839517" sldId="258"/>
            <ac:spMk id="9" creationId="{4C608BEB-860E-4094-8511-78603564A75E}"/>
          </ac:spMkLst>
        </pc:spChg>
        <pc:cxnChg chg="add">
          <ac:chgData name="Humyra Choudhury (2432712)" userId="S::2432712@student.uwtsd.ac.uk::5e3a8acc-4678-4e2b-b60e-c9cd5374e675" providerId="AD" clId="Web-{6DCD2ABB-947A-CB4F-836D-F3CCEB2480E5}" dt="2026-02-14T22:13:39.180" v="9"/>
          <ac:cxnSpMkLst>
            <pc:docMk/>
            <pc:sldMk cId="1413839517" sldId="258"/>
            <ac:cxnSpMk id="11" creationId="{1F16A8D4-FE87-4604-88B2-394B5D1EB437}"/>
          </ac:cxnSpMkLst>
        </pc:cxnChg>
      </pc:sldChg>
      <pc:sldChg chg="addSp delSp modSp new mod setBg">
        <pc:chgData name="Humyra Choudhury (2432712)" userId="S::2432712@student.uwtsd.ac.uk::5e3a8acc-4678-4e2b-b60e-c9cd5374e675" providerId="AD" clId="Web-{6DCD2ABB-947A-CB4F-836D-F3CCEB2480E5}" dt="2026-02-15T00:01:48.578" v="2699" actId="20577"/>
        <pc:sldMkLst>
          <pc:docMk/>
          <pc:sldMk cId="3210308316" sldId="259"/>
        </pc:sldMkLst>
        <pc:spChg chg="mod">
          <ac:chgData name="Humyra Choudhury (2432712)" userId="S::2432712@student.uwtsd.ac.uk::5e3a8acc-4678-4e2b-b60e-c9cd5374e675" providerId="AD" clId="Web-{6DCD2ABB-947A-CB4F-836D-F3CCEB2480E5}" dt="2026-02-14T23:50:41.953" v="2170" actId="20577"/>
          <ac:spMkLst>
            <pc:docMk/>
            <pc:sldMk cId="3210308316" sldId="259"/>
            <ac:spMk id="2" creationId="{F2DE6161-0CEB-A65F-F66C-62E1A0D9DF0D}"/>
          </ac:spMkLst>
        </pc:spChg>
        <pc:spChg chg="mod">
          <ac:chgData name="Humyra Choudhury (2432712)" userId="S::2432712@student.uwtsd.ac.uk::5e3a8acc-4678-4e2b-b60e-c9cd5374e675" providerId="AD" clId="Web-{6DCD2ABB-947A-CB4F-836D-F3CCEB2480E5}" dt="2026-02-15T00:01:48.578" v="2699" actId="20577"/>
          <ac:spMkLst>
            <pc:docMk/>
            <pc:sldMk cId="3210308316" sldId="259"/>
            <ac:spMk id="3" creationId="{B92F4BC0-B3A1-CF97-0E2C-54B37321F24E}"/>
          </ac:spMkLst>
        </pc:spChg>
        <pc:spChg chg="del mod">
          <ac:chgData name="Humyra Choudhury (2432712)" userId="S::2432712@student.uwtsd.ac.uk::5e3a8acc-4678-4e2b-b60e-c9cd5374e675" providerId="AD" clId="Web-{6DCD2ABB-947A-CB4F-836D-F3CCEB2480E5}" dt="2026-02-15T00:01:11.186" v="2695"/>
          <ac:spMkLst>
            <pc:docMk/>
            <pc:sldMk cId="3210308316" sldId="259"/>
            <ac:spMk id="4" creationId="{B6923588-A75C-84A3-AC54-8F7EDA8323B9}"/>
          </ac:spMkLst>
        </pc:spChg>
        <pc:spChg chg="add">
          <ac:chgData name="Humyra Choudhury (2432712)" userId="S::2432712@student.uwtsd.ac.uk::5e3a8acc-4678-4e2b-b60e-c9cd5374e675" providerId="AD" clId="Web-{6DCD2ABB-947A-CB4F-836D-F3CCEB2480E5}" dt="2026-02-14T22:13:45.086" v="11"/>
          <ac:spMkLst>
            <pc:docMk/>
            <pc:sldMk cId="3210308316" sldId="259"/>
            <ac:spMk id="9" creationId="{4C608BEB-860E-4094-8511-78603564A75E}"/>
          </ac:spMkLst>
        </pc:spChg>
        <pc:cxnChg chg="add">
          <ac:chgData name="Humyra Choudhury (2432712)" userId="S::2432712@student.uwtsd.ac.uk::5e3a8acc-4678-4e2b-b60e-c9cd5374e675" providerId="AD" clId="Web-{6DCD2ABB-947A-CB4F-836D-F3CCEB2480E5}" dt="2026-02-14T22:13:45.086" v="11"/>
          <ac:cxnSpMkLst>
            <pc:docMk/>
            <pc:sldMk cId="3210308316" sldId="259"/>
            <ac:cxnSpMk id="11" creationId="{1F16A8D4-FE87-4604-88B2-394B5D1EB437}"/>
          </ac:cxnSpMkLst>
        </pc:cxnChg>
      </pc:sldChg>
      <pc:sldChg chg="addSp delSp modSp new mod setBg">
        <pc:chgData name="Humyra Choudhury (2432712)" userId="S::2432712@student.uwtsd.ac.uk::5e3a8acc-4678-4e2b-b60e-c9cd5374e675" providerId="AD" clId="Web-{6DCD2ABB-947A-CB4F-836D-F3CCEB2480E5}" dt="2026-02-15T02:24:09.709" v="3120"/>
        <pc:sldMkLst>
          <pc:docMk/>
          <pc:sldMk cId="1093240244" sldId="260"/>
        </pc:sldMkLst>
        <pc:spChg chg="mod">
          <ac:chgData name="Humyra Choudhury (2432712)" userId="S::2432712@student.uwtsd.ac.uk::5e3a8acc-4678-4e2b-b60e-c9cd5374e675" providerId="AD" clId="Web-{6DCD2ABB-947A-CB4F-836D-F3CCEB2480E5}" dt="2026-02-15T02:14:51.219" v="2737" actId="20577"/>
          <ac:spMkLst>
            <pc:docMk/>
            <pc:sldMk cId="1093240244" sldId="260"/>
            <ac:spMk id="2" creationId="{7759D06B-9EB2-3FD7-3FFB-ABE97BBAEA98}"/>
          </ac:spMkLst>
        </pc:spChg>
        <pc:spChg chg="mod">
          <ac:chgData name="Humyra Choudhury (2432712)" userId="S::2432712@student.uwtsd.ac.uk::5e3a8acc-4678-4e2b-b60e-c9cd5374e675" providerId="AD" clId="Web-{6DCD2ABB-947A-CB4F-836D-F3CCEB2480E5}" dt="2026-02-15T02:24:01.115" v="3119" actId="20577"/>
          <ac:spMkLst>
            <pc:docMk/>
            <pc:sldMk cId="1093240244" sldId="260"/>
            <ac:spMk id="3" creationId="{90FECCC2-65C3-7334-F919-76C327864E8F}"/>
          </ac:spMkLst>
        </pc:spChg>
        <pc:spChg chg="del mod">
          <ac:chgData name="Humyra Choudhury (2432712)" userId="S::2432712@student.uwtsd.ac.uk::5e3a8acc-4678-4e2b-b60e-c9cd5374e675" providerId="AD" clId="Web-{6DCD2ABB-947A-CB4F-836D-F3CCEB2480E5}" dt="2026-02-15T02:24:09.709" v="3120"/>
          <ac:spMkLst>
            <pc:docMk/>
            <pc:sldMk cId="1093240244" sldId="260"/>
            <ac:spMk id="4" creationId="{84A0FE1E-16A0-0D3C-41A8-5F865334D006}"/>
          </ac:spMkLst>
        </pc:spChg>
        <pc:spChg chg="add">
          <ac:chgData name="Humyra Choudhury (2432712)" userId="S::2432712@student.uwtsd.ac.uk::5e3a8acc-4678-4e2b-b60e-c9cd5374e675" providerId="AD" clId="Web-{6DCD2ABB-947A-CB4F-836D-F3CCEB2480E5}" dt="2026-02-14T22:13:51.055" v="13"/>
          <ac:spMkLst>
            <pc:docMk/>
            <pc:sldMk cId="1093240244" sldId="260"/>
            <ac:spMk id="9" creationId="{4C608BEB-860E-4094-8511-78603564A75E}"/>
          </ac:spMkLst>
        </pc:spChg>
        <pc:cxnChg chg="add">
          <ac:chgData name="Humyra Choudhury (2432712)" userId="S::2432712@student.uwtsd.ac.uk::5e3a8acc-4678-4e2b-b60e-c9cd5374e675" providerId="AD" clId="Web-{6DCD2ABB-947A-CB4F-836D-F3CCEB2480E5}" dt="2026-02-14T22:13:51.055" v="13"/>
          <ac:cxnSpMkLst>
            <pc:docMk/>
            <pc:sldMk cId="1093240244" sldId="260"/>
            <ac:cxnSpMk id="11" creationId="{1F16A8D4-FE87-4604-88B2-394B5D1EB437}"/>
          </ac:cxnSpMkLst>
        </pc:cxnChg>
      </pc:sldChg>
      <pc:sldChg chg="addSp delSp modSp new mod setBg">
        <pc:chgData name="Humyra Choudhury (2432712)" userId="S::2432712@student.uwtsd.ac.uk::5e3a8acc-4678-4e2b-b60e-c9cd5374e675" providerId="AD" clId="Web-{6DCD2ABB-947A-CB4F-836D-F3CCEB2480E5}" dt="2026-02-15T02:36:49.646" v="3612"/>
        <pc:sldMkLst>
          <pc:docMk/>
          <pc:sldMk cId="1173312501" sldId="261"/>
        </pc:sldMkLst>
        <pc:spChg chg="mod">
          <ac:chgData name="Humyra Choudhury (2432712)" userId="S::2432712@student.uwtsd.ac.uk::5e3a8acc-4678-4e2b-b60e-c9cd5374e675" providerId="AD" clId="Web-{6DCD2ABB-947A-CB4F-836D-F3CCEB2480E5}" dt="2026-02-15T02:25:26.100" v="3153" actId="20577"/>
          <ac:spMkLst>
            <pc:docMk/>
            <pc:sldMk cId="1173312501" sldId="261"/>
            <ac:spMk id="2" creationId="{40096439-D59F-83B2-DDF8-7BBB8674898F}"/>
          </ac:spMkLst>
        </pc:spChg>
        <pc:spChg chg="mod">
          <ac:chgData name="Humyra Choudhury (2432712)" userId="S::2432712@student.uwtsd.ac.uk::5e3a8acc-4678-4e2b-b60e-c9cd5374e675" providerId="AD" clId="Web-{6DCD2ABB-947A-CB4F-836D-F3CCEB2480E5}" dt="2026-02-15T02:36:39.395" v="3611" actId="20577"/>
          <ac:spMkLst>
            <pc:docMk/>
            <pc:sldMk cId="1173312501" sldId="261"/>
            <ac:spMk id="3" creationId="{157DFFE2-BCC9-01E1-F7E4-C5BFE8CBCC9D}"/>
          </ac:spMkLst>
        </pc:spChg>
        <pc:spChg chg="del mod">
          <ac:chgData name="Humyra Choudhury (2432712)" userId="S::2432712@student.uwtsd.ac.uk::5e3a8acc-4678-4e2b-b60e-c9cd5374e675" providerId="AD" clId="Web-{6DCD2ABB-947A-CB4F-836D-F3CCEB2480E5}" dt="2026-02-15T02:36:49.646" v="3612"/>
          <ac:spMkLst>
            <pc:docMk/>
            <pc:sldMk cId="1173312501" sldId="261"/>
            <ac:spMk id="4" creationId="{304227BE-3230-2B18-C558-338E0EE9687C}"/>
          </ac:spMkLst>
        </pc:spChg>
        <pc:spChg chg="add">
          <ac:chgData name="Humyra Choudhury (2432712)" userId="S::2432712@student.uwtsd.ac.uk::5e3a8acc-4678-4e2b-b60e-c9cd5374e675" providerId="AD" clId="Web-{6DCD2ABB-947A-CB4F-836D-F3CCEB2480E5}" dt="2026-02-14T22:13:55.071" v="15"/>
          <ac:spMkLst>
            <pc:docMk/>
            <pc:sldMk cId="1173312501" sldId="261"/>
            <ac:spMk id="9" creationId="{4C608BEB-860E-4094-8511-78603564A75E}"/>
          </ac:spMkLst>
        </pc:spChg>
        <pc:cxnChg chg="add">
          <ac:chgData name="Humyra Choudhury (2432712)" userId="S::2432712@student.uwtsd.ac.uk::5e3a8acc-4678-4e2b-b60e-c9cd5374e675" providerId="AD" clId="Web-{6DCD2ABB-947A-CB4F-836D-F3CCEB2480E5}" dt="2026-02-14T22:13:55.071" v="15"/>
          <ac:cxnSpMkLst>
            <pc:docMk/>
            <pc:sldMk cId="1173312501" sldId="261"/>
            <ac:cxnSpMk id="11" creationId="{1F16A8D4-FE87-4604-88B2-394B5D1EB437}"/>
          </ac:cxnSpMkLst>
        </pc:cxnChg>
      </pc:sldChg>
      <pc:sldChg chg="addSp modSp new mod setBg">
        <pc:chgData name="Humyra Choudhury (2432712)" userId="S::2432712@student.uwtsd.ac.uk::5e3a8acc-4678-4e2b-b60e-c9cd5374e675" providerId="AD" clId="Web-{6DCD2ABB-947A-CB4F-836D-F3CCEB2480E5}" dt="2026-02-15T02:51:34.582" v="4334" actId="20577"/>
        <pc:sldMkLst>
          <pc:docMk/>
          <pc:sldMk cId="1842021362" sldId="262"/>
        </pc:sldMkLst>
        <pc:spChg chg="mod">
          <ac:chgData name="Humyra Choudhury (2432712)" userId="S::2432712@student.uwtsd.ac.uk::5e3a8acc-4678-4e2b-b60e-c9cd5374e675" providerId="AD" clId="Web-{6DCD2ABB-947A-CB4F-836D-F3CCEB2480E5}" dt="2026-02-15T02:37:43.079" v="3640" actId="20577"/>
          <ac:spMkLst>
            <pc:docMk/>
            <pc:sldMk cId="1842021362" sldId="262"/>
            <ac:spMk id="2" creationId="{945783EA-881A-2B46-192A-92360483CFF9}"/>
          </ac:spMkLst>
        </pc:spChg>
        <pc:spChg chg="mod">
          <ac:chgData name="Humyra Choudhury (2432712)" userId="S::2432712@student.uwtsd.ac.uk::5e3a8acc-4678-4e2b-b60e-c9cd5374e675" providerId="AD" clId="Web-{6DCD2ABB-947A-CB4F-836D-F3CCEB2480E5}" dt="2026-02-15T02:51:34.582" v="4334" actId="20577"/>
          <ac:spMkLst>
            <pc:docMk/>
            <pc:sldMk cId="1842021362" sldId="262"/>
            <ac:spMk id="3" creationId="{04C14C76-B8EF-5AF9-2290-BB84E049AAF8}"/>
          </ac:spMkLst>
        </pc:spChg>
        <pc:spChg chg="mod">
          <ac:chgData name="Humyra Choudhury (2432712)" userId="S::2432712@student.uwtsd.ac.uk::5e3a8acc-4678-4e2b-b60e-c9cd5374e675" providerId="AD" clId="Web-{6DCD2ABB-947A-CB4F-836D-F3CCEB2480E5}" dt="2026-02-15T02:50:22.877" v="4323" actId="20577"/>
          <ac:spMkLst>
            <pc:docMk/>
            <pc:sldMk cId="1842021362" sldId="262"/>
            <ac:spMk id="4" creationId="{522DA53D-9737-70BB-6150-BE86E04B4D5F}"/>
          </ac:spMkLst>
        </pc:spChg>
        <pc:spChg chg="add">
          <ac:chgData name="Humyra Choudhury (2432712)" userId="S::2432712@student.uwtsd.ac.uk::5e3a8acc-4678-4e2b-b60e-c9cd5374e675" providerId="AD" clId="Web-{6DCD2ABB-947A-CB4F-836D-F3CCEB2480E5}" dt="2026-02-14T22:13:59.275" v="17"/>
          <ac:spMkLst>
            <pc:docMk/>
            <pc:sldMk cId="1842021362" sldId="262"/>
            <ac:spMk id="9" creationId="{4C608BEB-860E-4094-8511-78603564A75E}"/>
          </ac:spMkLst>
        </pc:spChg>
        <pc:cxnChg chg="add">
          <ac:chgData name="Humyra Choudhury (2432712)" userId="S::2432712@student.uwtsd.ac.uk::5e3a8acc-4678-4e2b-b60e-c9cd5374e675" providerId="AD" clId="Web-{6DCD2ABB-947A-CB4F-836D-F3CCEB2480E5}" dt="2026-02-14T22:13:59.275" v="17"/>
          <ac:cxnSpMkLst>
            <pc:docMk/>
            <pc:sldMk cId="1842021362" sldId="262"/>
            <ac:cxnSpMk id="11" creationId="{1F16A8D4-FE87-4604-88B2-394B5D1EB437}"/>
          </ac:cxnSpMkLst>
        </pc:cxnChg>
      </pc:sldChg>
      <pc:sldChg chg="addSp delSp modSp new mod setBg">
        <pc:chgData name="Humyra Choudhury (2432712)" userId="S::2432712@student.uwtsd.ac.uk::5e3a8acc-4678-4e2b-b60e-c9cd5374e675" providerId="AD" clId="Web-{6DCD2ABB-947A-CB4F-836D-F3CCEB2480E5}" dt="2026-02-15T23:41:30.504" v="4677" actId="20577"/>
        <pc:sldMkLst>
          <pc:docMk/>
          <pc:sldMk cId="3147588367" sldId="263"/>
        </pc:sldMkLst>
        <pc:spChg chg="mod">
          <ac:chgData name="Humyra Choudhury (2432712)" userId="S::2432712@student.uwtsd.ac.uk::5e3a8acc-4678-4e2b-b60e-c9cd5374e675" providerId="AD" clId="Web-{6DCD2ABB-947A-CB4F-836D-F3CCEB2480E5}" dt="2026-02-15T23:29:08.416" v="4385" actId="20577"/>
          <ac:spMkLst>
            <pc:docMk/>
            <pc:sldMk cId="3147588367" sldId="263"/>
            <ac:spMk id="2" creationId="{1778B8A0-5B0B-BF09-8D8A-43B6DFDF06FB}"/>
          </ac:spMkLst>
        </pc:spChg>
        <pc:spChg chg="mod">
          <ac:chgData name="Humyra Choudhury (2432712)" userId="S::2432712@student.uwtsd.ac.uk::5e3a8acc-4678-4e2b-b60e-c9cd5374e675" providerId="AD" clId="Web-{6DCD2ABB-947A-CB4F-836D-F3CCEB2480E5}" dt="2026-02-15T23:41:30.504" v="4677" actId="20577"/>
          <ac:spMkLst>
            <pc:docMk/>
            <pc:sldMk cId="3147588367" sldId="263"/>
            <ac:spMk id="3" creationId="{7AAFD6F7-51F6-5122-F778-98CCDCFC6028}"/>
          </ac:spMkLst>
        </pc:spChg>
        <pc:spChg chg="del mod">
          <ac:chgData name="Humyra Choudhury (2432712)" userId="S::2432712@student.uwtsd.ac.uk::5e3a8acc-4678-4e2b-b60e-c9cd5374e675" providerId="AD" clId="Web-{6DCD2ABB-947A-CB4F-836D-F3CCEB2480E5}" dt="2026-02-15T23:40:56.409" v="4672"/>
          <ac:spMkLst>
            <pc:docMk/>
            <pc:sldMk cId="3147588367" sldId="263"/>
            <ac:spMk id="4" creationId="{76DD9AF4-2182-6AB1-3AAC-61663660159E}"/>
          </ac:spMkLst>
        </pc:spChg>
        <pc:spChg chg="add">
          <ac:chgData name="Humyra Choudhury (2432712)" userId="S::2432712@student.uwtsd.ac.uk::5e3a8acc-4678-4e2b-b60e-c9cd5374e675" providerId="AD" clId="Web-{6DCD2ABB-947A-CB4F-836D-F3CCEB2480E5}" dt="2026-02-14T22:14:03.103" v="19"/>
          <ac:spMkLst>
            <pc:docMk/>
            <pc:sldMk cId="3147588367" sldId="263"/>
            <ac:spMk id="9" creationId="{4C608BEB-860E-4094-8511-78603564A75E}"/>
          </ac:spMkLst>
        </pc:spChg>
        <pc:cxnChg chg="add">
          <ac:chgData name="Humyra Choudhury (2432712)" userId="S::2432712@student.uwtsd.ac.uk::5e3a8acc-4678-4e2b-b60e-c9cd5374e675" providerId="AD" clId="Web-{6DCD2ABB-947A-CB4F-836D-F3CCEB2480E5}" dt="2026-02-14T22:14:03.103" v="19"/>
          <ac:cxnSpMkLst>
            <pc:docMk/>
            <pc:sldMk cId="3147588367" sldId="263"/>
            <ac:cxnSpMk id="11" creationId="{1F16A8D4-FE87-4604-88B2-394B5D1EB437}"/>
          </ac:cxnSpMkLst>
        </pc:cxnChg>
      </pc:sldChg>
      <pc:sldChg chg="addSp delSp modSp new mod setBg">
        <pc:chgData name="Humyra Choudhury (2432712)" userId="S::2432712@student.uwtsd.ac.uk::5e3a8acc-4678-4e2b-b60e-c9cd5374e675" providerId="AD" clId="Web-{6DCD2ABB-947A-CB4F-836D-F3CCEB2480E5}" dt="2026-02-15T23:45:53.368" v="4692"/>
        <pc:sldMkLst>
          <pc:docMk/>
          <pc:sldMk cId="1509555599" sldId="264"/>
        </pc:sldMkLst>
        <pc:spChg chg="mod">
          <ac:chgData name="Humyra Choudhury (2432712)" userId="S::2432712@student.uwtsd.ac.uk::5e3a8acc-4678-4e2b-b60e-c9cd5374e675" providerId="AD" clId="Web-{6DCD2ABB-947A-CB4F-836D-F3CCEB2480E5}" dt="2026-02-15T23:42:19.942" v="4687" actId="20577"/>
          <ac:spMkLst>
            <pc:docMk/>
            <pc:sldMk cId="1509555599" sldId="264"/>
            <ac:spMk id="2" creationId="{A6101FB6-57F6-2C93-E18C-3DF67FB61A21}"/>
          </ac:spMkLst>
        </pc:spChg>
        <pc:spChg chg="mod">
          <ac:chgData name="Humyra Choudhury (2432712)" userId="S::2432712@student.uwtsd.ac.uk::5e3a8acc-4678-4e2b-b60e-c9cd5374e675" providerId="AD" clId="Web-{6DCD2ABB-947A-CB4F-836D-F3CCEB2480E5}" dt="2026-02-15T23:45:37.289" v="4691" actId="1076"/>
          <ac:spMkLst>
            <pc:docMk/>
            <pc:sldMk cId="1509555599" sldId="264"/>
            <ac:spMk id="3" creationId="{3E6BF936-B2E9-8894-B91A-329E027A7083}"/>
          </ac:spMkLst>
        </pc:spChg>
        <pc:spChg chg="del mod">
          <ac:chgData name="Humyra Choudhury (2432712)" userId="S::2432712@student.uwtsd.ac.uk::5e3a8acc-4678-4e2b-b60e-c9cd5374e675" providerId="AD" clId="Web-{6DCD2ABB-947A-CB4F-836D-F3CCEB2480E5}" dt="2026-02-15T23:45:53.368" v="4692"/>
          <ac:spMkLst>
            <pc:docMk/>
            <pc:sldMk cId="1509555599" sldId="264"/>
            <ac:spMk id="4" creationId="{DAFDD41A-2F55-BC0E-6B7F-9EF034B93F3F}"/>
          </ac:spMkLst>
        </pc:spChg>
        <pc:spChg chg="add">
          <ac:chgData name="Humyra Choudhury (2432712)" userId="S::2432712@student.uwtsd.ac.uk::5e3a8acc-4678-4e2b-b60e-c9cd5374e675" providerId="AD" clId="Web-{6DCD2ABB-947A-CB4F-836D-F3CCEB2480E5}" dt="2026-02-15T23:42:05.786" v="4681"/>
          <ac:spMkLst>
            <pc:docMk/>
            <pc:sldMk cId="1509555599" sldId="264"/>
            <ac:spMk id="9" creationId="{4C608BEB-860E-4094-8511-78603564A75E}"/>
          </ac:spMkLst>
        </pc:spChg>
        <pc:cxnChg chg="add">
          <ac:chgData name="Humyra Choudhury (2432712)" userId="S::2432712@student.uwtsd.ac.uk::5e3a8acc-4678-4e2b-b60e-c9cd5374e675" providerId="AD" clId="Web-{6DCD2ABB-947A-CB4F-836D-F3CCEB2480E5}" dt="2026-02-15T23:42:05.786" v="4681"/>
          <ac:cxnSpMkLst>
            <pc:docMk/>
            <pc:sldMk cId="1509555599" sldId="264"/>
            <ac:cxnSpMk id="11" creationId="{1F16A8D4-FE87-4604-88B2-394B5D1EB437}"/>
          </ac:cxnSpMkLst>
        </pc:cxnChg>
      </pc:sldChg>
      <pc:sldChg chg="new del">
        <pc:chgData name="Humyra Choudhury (2432712)" userId="S::2432712@student.uwtsd.ac.uk::5e3a8acc-4678-4e2b-b60e-c9cd5374e675" providerId="AD" clId="Web-{6DCD2ABB-947A-CB4F-836D-F3CCEB2480E5}" dt="2026-02-15T23:41:48.270" v="4679"/>
        <pc:sldMkLst>
          <pc:docMk/>
          <pc:sldMk cId="3485741198" sldId="264"/>
        </pc:sldMkLst>
      </pc:sldChg>
    </pc:docChg>
  </pc:docChgLst>
  <pc:docChgLst>
    <pc:chgData name="Humyra Choudhury (2432712)" userId="5e3a8acc-4678-4e2b-b60e-c9cd5374e675" providerId="ADAL" clId="{B34BB404-CE0E-4B89-8035-5B024A43A8D8}"/>
    <pc:docChg chg="custSel modSld">
      <pc:chgData name="Humyra Choudhury (2432712)" userId="5e3a8acc-4678-4e2b-b60e-c9cd5374e675" providerId="ADAL" clId="{B34BB404-CE0E-4B89-8035-5B024A43A8D8}" dt="2026-02-15T23:45:31.017" v="6" actId="27636"/>
      <pc:docMkLst>
        <pc:docMk/>
      </pc:docMkLst>
      <pc:sldChg chg="modSp">
        <pc:chgData name="Humyra Choudhury (2432712)" userId="5e3a8acc-4678-4e2b-b60e-c9cd5374e675" providerId="ADAL" clId="{B34BB404-CE0E-4B89-8035-5B024A43A8D8}" dt="2026-02-15T23:45:31.017" v="6" actId="27636"/>
        <pc:sldMkLst>
          <pc:docMk/>
          <pc:sldMk cId="1509555599" sldId="264"/>
        </pc:sldMkLst>
        <pc:spChg chg="mod">
          <ac:chgData name="Humyra Choudhury (2432712)" userId="5e3a8acc-4678-4e2b-b60e-c9cd5374e675" providerId="ADAL" clId="{B34BB404-CE0E-4B89-8035-5B024A43A8D8}" dt="2026-02-15T23:45:31.017" v="6" actId="27636"/>
          <ac:spMkLst>
            <pc:docMk/>
            <pc:sldMk cId="1509555599" sldId="264"/>
            <ac:spMk id="3" creationId="{3E6BF936-B2E9-8894-B91A-329E027A7083}"/>
          </ac:spMkLst>
        </pc:spChg>
        <pc:spChg chg="mod">
          <ac:chgData name="Humyra Choudhury (2432712)" userId="5e3a8acc-4678-4e2b-b60e-c9cd5374e675" providerId="ADAL" clId="{B34BB404-CE0E-4B89-8035-5B024A43A8D8}" dt="2026-02-15T23:45:31.015" v="5" actId="27636"/>
          <ac:spMkLst>
            <pc:docMk/>
            <pc:sldMk cId="1509555599" sldId="264"/>
            <ac:spMk id="4" creationId="{DAFDD41A-2F55-BC0E-6B7F-9EF034B93F3F}"/>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15/02/2026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15/02/2026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15/02/2026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15/02/2026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15/02/2026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15/02/2026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15/02/2026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9BDE90-5062-09BF-5A1F-19DDA4548F91}"/>
              </a:ext>
            </a:extLst>
          </p:cNvPr>
          <p:cNvSpPr>
            <a:spLocks noGrp="1"/>
          </p:cNvSpPr>
          <p:nvPr>
            <p:ph type="title"/>
          </p:nvPr>
        </p:nvSpPr>
        <p:spPr>
          <a:xfrm>
            <a:off x="578005" y="594732"/>
            <a:ext cx="2899189" cy="4363844"/>
          </a:xfrm>
        </p:spPr>
        <p:txBody>
          <a:bodyPr anchor="t">
            <a:normAutofit/>
          </a:bodyPr>
          <a:lstStyle/>
          <a:p>
            <a:r>
              <a:rPr lang="en-GB" sz="1800">
                <a:solidFill>
                  <a:srgbClr val="FFFFFF"/>
                </a:solidFill>
              </a:rPr>
              <a:t>Slide One: Introduction </a:t>
            </a:r>
            <a:br>
              <a:rPr lang="en-GB" sz="1800">
                <a:solidFill>
                  <a:srgbClr val="FFFFFF"/>
                </a:solidFill>
              </a:rPr>
            </a:br>
            <a:br>
              <a:rPr lang="en-GB" sz="1800"/>
            </a:br>
            <a:r>
              <a:rPr lang="en-GB" sz="1800">
                <a:solidFill>
                  <a:srgbClr val="FFFFFF"/>
                </a:solidFill>
              </a:rPr>
              <a:t>Title: An attachment-based analysis of Jenny. </a:t>
            </a:r>
          </a:p>
        </p:txBody>
      </p:sp>
      <p:sp>
        <p:nvSpPr>
          <p:cNvPr id="3" name="Content Placeholder 2">
            <a:extLst>
              <a:ext uri="{FF2B5EF4-FFF2-40B4-BE49-F238E27FC236}">
                <a16:creationId xmlns:a16="http://schemas.microsoft.com/office/drawing/2014/main" id="{E9AF0D41-F858-8B45-7FB8-D2E99D5A6A2B}"/>
              </a:ext>
            </a:extLst>
          </p:cNvPr>
          <p:cNvSpPr>
            <a:spLocks noGrp="1"/>
          </p:cNvSpPr>
          <p:nvPr>
            <p:ph sz="half" idx="1"/>
          </p:nvPr>
        </p:nvSpPr>
        <p:spPr>
          <a:xfrm>
            <a:off x="4185709" y="102221"/>
            <a:ext cx="3836161" cy="5209478"/>
          </a:xfrm>
        </p:spPr>
        <p:txBody>
          <a:bodyPr vert="horz" lIns="91440" tIns="45720" rIns="91440" bIns="45720" rtlCol="0" anchor="t">
            <a:normAutofit/>
          </a:bodyPr>
          <a:lstStyle/>
          <a:p>
            <a:r>
              <a:rPr lang="en-GB" sz="1400"/>
              <a:t>Jenny's situation: has experienced parental bereavement at the age of 11.</a:t>
            </a:r>
          </a:p>
          <a:p>
            <a:r>
              <a:rPr lang="en-GB" sz="1400"/>
              <a:t>Has taken on the role of the sole care giver role for her mother</a:t>
            </a:r>
          </a:p>
          <a:p>
            <a:r>
              <a:rPr lang="en-GB" sz="1400"/>
              <a:t>Gone through </a:t>
            </a:r>
            <a:r>
              <a:rPr lang="en-GB" sz="1400" err="1"/>
              <a:t>adplescence</a:t>
            </a:r>
            <a:r>
              <a:rPr lang="en-GB" sz="1400"/>
              <a:t> under chronic stress.</a:t>
            </a:r>
          </a:p>
          <a:p>
            <a:r>
              <a:rPr lang="en-GB" sz="1400"/>
              <a:t>This presentation will talk about </a:t>
            </a:r>
            <a:r>
              <a:rPr lang="en-GB" sz="1400" err="1"/>
              <a:t>hgow</a:t>
            </a:r>
            <a:r>
              <a:rPr lang="en-GB" sz="1400"/>
              <a:t> </a:t>
            </a:r>
            <a:r>
              <a:rPr lang="en-GB" sz="1400" err="1"/>
              <a:t>bBowlbys</a:t>
            </a:r>
            <a:r>
              <a:rPr lang="en-GB" sz="1400"/>
              <a:t> attachment theory is linked to the case study, analysing the psychological impact of loss and parentification and examine emotional and identity development. </a:t>
            </a:r>
          </a:p>
          <a:p>
            <a:r>
              <a:rPr lang="en-GB" sz="1400"/>
              <a:t>Considering biological and environmental influences and finally suggest attachment informed interventions and solutions that will help jenny overcome this.</a:t>
            </a:r>
          </a:p>
          <a:p>
            <a:endParaRPr lang="en-GB" sz="1400"/>
          </a:p>
        </p:txBody>
      </p:sp>
      <p:cxnSp>
        <p:nvCxnSpPr>
          <p:cNvPr id="11" name="Straight Connector 10">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9576C096-D065-0FCB-06EE-37182DD7DF63}"/>
              </a:ext>
            </a:extLst>
          </p:cNvPr>
          <p:cNvSpPr>
            <a:spLocks noGrp="1"/>
          </p:cNvSpPr>
          <p:nvPr>
            <p:ph sz="half" idx="2"/>
          </p:nvPr>
        </p:nvSpPr>
        <p:spPr>
          <a:xfrm>
            <a:off x="8321506" y="102221"/>
            <a:ext cx="3420725" cy="5209478"/>
          </a:xfrm>
        </p:spPr>
        <p:txBody>
          <a:bodyPr vert="horz" lIns="91440" tIns="45720" rIns="91440" bIns="45720" rtlCol="0" anchor="t">
            <a:normAutofit/>
          </a:bodyPr>
          <a:lstStyle/>
          <a:p>
            <a:r>
              <a:rPr lang="en-GB" sz="1400"/>
              <a:t>The attachment theory is </a:t>
            </a:r>
            <a:r>
              <a:rPr lang="en-GB" sz="1400" err="1"/>
              <a:t>relevent</a:t>
            </a:r>
            <a:r>
              <a:rPr lang="en-GB" sz="1400"/>
              <a:t> in this case study as it focuses on: </a:t>
            </a:r>
            <a:endParaRPr lang="en-US"/>
          </a:p>
          <a:p>
            <a:r>
              <a:rPr lang="en-GB" sz="1400" err="1"/>
              <a:t>Seperation</a:t>
            </a:r>
            <a:r>
              <a:rPr lang="en-GB" sz="1400"/>
              <a:t> and loss</a:t>
            </a:r>
          </a:p>
          <a:p>
            <a:r>
              <a:rPr lang="en-GB" sz="1400"/>
              <a:t>Internal working models</a:t>
            </a:r>
          </a:p>
          <a:p>
            <a:r>
              <a:rPr lang="en-GB" sz="1400"/>
              <a:t>It considers caregiver support</a:t>
            </a:r>
          </a:p>
          <a:p>
            <a:r>
              <a:rPr lang="en-GB" sz="1400"/>
              <a:t>And finally examines long term relationships.</a:t>
            </a:r>
          </a:p>
          <a:p>
            <a:endParaRPr lang="en-GB" sz="1400"/>
          </a:p>
        </p:txBody>
      </p:sp>
    </p:spTree>
    <p:extLst>
      <p:ext uri="{BB962C8B-B14F-4D97-AF65-F5344CB8AC3E}">
        <p14:creationId xmlns:p14="http://schemas.microsoft.com/office/powerpoint/2010/main" val="39500445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CD6EFBB-920A-26F3-F4BD-C7BEA08CDA75}"/>
              </a:ext>
            </a:extLst>
          </p:cNvPr>
          <p:cNvSpPr>
            <a:spLocks noGrp="1"/>
          </p:cNvSpPr>
          <p:nvPr>
            <p:ph type="title"/>
          </p:nvPr>
        </p:nvSpPr>
        <p:spPr>
          <a:xfrm>
            <a:off x="838200" y="1412488"/>
            <a:ext cx="2899189" cy="4363844"/>
          </a:xfrm>
        </p:spPr>
        <p:txBody>
          <a:bodyPr anchor="t">
            <a:normAutofit/>
          </a:bodyPr>
          <a:lstStyle/>
          <a:p>
            <a:r>
              <a:rPr lang="en-GB" sz="1800">
                <a:solidFill>
                  <a:srgbClr val="FFFFFF"/>
                </a:solidFill>
              </a:rPr>
              <a:t>Slide Two:  understanding Bowlby and attachment theory .</a:t>
            </a:r>
            <a:br>
              <a:rPr lang="en-GB" sz="1800">
                <a:solidFill>
                  <a:srgbClr val="FFFFFF"/>
                </a:solidFill>
              </a:rPr>
            </a:br>
            <a:endParaRPr lang="en-GB" sz="1800">
              <a:solidFill>
                <a:srgbClr val="FFFFFF"/>
              </a:solidFill>
            </a:endParaRPr>
          </a:p>
        </p:txBody>
      </p:sp>
      <p:sp>
        <p:nvSpPr>
          <p:cNvPr id="4" name="Content Placeholder 3">
            <a:extLst>
              <a:ext uri="{FF2B5EF4-FFF2-40B4-BE49-F238E27FC236}">
                <a16:creationId xmlns:a16="http://schemas.microsoft.com/office/drawing/2014/main" id="{B291212D-FCF6-9AD7-DBDE-59852A5319C9}"/>
              </a:ext>
            </a:extLst>
          </p:cNvPr>
          <p:cNvSpPr>
            <a:spLocks noGrp="1"/>
          </p:cNvSpPr>
          <p:nvPr>
            <p:ph sz="half" idx="1"/>
          </p:nvPr>
        </p:nvSpPr>
        <p:spPr>
          <a:xfrm>
            <a:off x="4169189" y="100156"/>
            <a:ext cx="3956449" cy="6639260"/>
          </a:xfrm>
        </p:spPr>
        <p:txBody>
          <a:bodyPr vert="horz" lIns="91440" tIns="45720" rIns="91440" bIns="45720" rtlCol="0" anchor="t">
            <a:normAutofit fontScale="92500" lnSpcReduction="20000"/>
          </a:bodyPr>
          <a:lstStyle/>
          <a:p>
            <a:r>
              <a:rPr lang="en-GB" sz="1400"/>
              <a:t>John </a:t>
            </a:r>
            <a:r>
              <a:rPr lang="en-GB" sz="1400" err="1"/>
              <a:t>bowlby</a:t>
            </a:r>
            <a:r>
              <a:rPr lang="en-GB" sz="1400"/>
              <a:t> a </a:t>
            </a:r>
            <a:r>
              <a:rPr lang="en-GB" sz="1400" err="1"/>
              <a:t>british</a:t>
            </a:r>
            <a:r>
              <a:rPr lang="en-GB" sz="1400"/>
              <a:t> psychiatrist and psychoanalyst who developed attachment theory in the mid 20th century. His theory was influenced by psychoanalysis (freud)  ethology the study of animal behaviour and evolutionary biology. </a:t>
            </a:r>
          </a:p>
          <a:p>
            <a:r>
              <a:rPr lang="en-GB" sz="1400"/>
              <a:t>Through his study  he wanted to understand why separation from care givers causes intense distress and why early relationships define and effect an adults later emotional life. </a:t>
            </a:r>
          </a:p>
          <a:p>
            <a:r>
              <a:rPr lang="en-GB" sz="1400"/>
              <a:t>His core idea was he argued " children are biologically programmed to form strong emotional bonds with care givers because it increases survival"</a:t>
            </a:r>
          </a:p>
          <a:p>
            <a:r>
              <a:rPr lang="en-GB" sz="1400"/>
              <a:t>Attachment theory encapsulates being safe protected and having emotional security as a child and how it later blossoms positively into the emotional connections that are formed in adult hood, if a child feels safe they are more prone and interested in the world and pushing themselves out of their comfort zones their whole perception of the world is more abscure as opposed to a child that feels unsafe they would feel less inclined to want to explore the world and see past what they feel is a safe haven for themselves and will seek comfort and safety in partners that resemble their caregivers in most unfortunate cases maybe that it was a toxic environmental and emotional upbringing they will seek that chaos and danger understanding it to be 'normal and what they feel they deserve in this life' </a:t>
            </a:r>
          </a:p>
        </p:txBody>
      </p:sp>
      <p:cxnSp>
        <p:nvCxnSpPr>
          <p:cNvPr id="13" name="Straight Connector 12">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6" name="Content Placeholder 5">
            <a:extLst>
              <a:ext uri="{FF2B5EF4-FFF2-40B4-BE49-F238E27FC236}">
                <a16:creationId xmlns:a16="http://schemas.microsoft.com/office/drawing/2014/main" id="{230273F8-C478-AF58-22B8-4E7861D0E32B}"/>
              </a:ext>
            </a:extLst>
          </p:cNvPr>
          <p:cNvSpPr>
            <a:spLocks noGrp="1"/>
          </p:cNvSpPr>
          <p:nvPr>
            <p:ph sz="half" idx="2"/>
          </p:nvPr>
        </p:nvSpPr>
        <p:spPr>
          <a:xfrm>
            <a:off x="8239938" y="100156"/>
            <a:ext cx="3758617" cy="6522843"/>
          </a:xfrm>
        </p:spPr>
        <p:txBody>
          <a:bodyPr vert="horz" lIns="91440" tIns="45720" rIns="91440" bIns="45720" rtlCol="0" anchor="t">
            <a:normAutofit fontScale="92500" lnSpcReduction="20000"/>
          </a:bodyPr>
          <a:lstStyle/>
          <a:p>
            <a:r>
              <a:rPr lang="en-GB" sz="1400"/>
              <a:t>Bowlby argues that every human is born with a attachment behavioural system this system works as if a child feels unsafe scared  tired or ill they’ll resort to crying clingyness seeking closeness and following around their care giver, however if they receive comfort and say reassurance the 'system deactivates' </a:t>
            </a:r>
          </a:p>
          <a:p>
            <a:r>
              <a:rPr lang="en-GB" sz="1400"/>
              <a:t>Internal working models, this is one of </a:t>
            </a:r>
            <a:r>
              <a:rPr lang="en-GB" sz="1400" err="1"/>
              <a:t>bowlbys</a:t>
            </a:r>
            <a:r>
              <a:rPr lang="en-GB" sz="1400"/>
              <a:t> most important ideas this explains that through repeated experiences with care givers they develop mental  frameworks, this essentially means if they receive consistent care and attention from their care giver they’ll have emotional security within themselves and wouldn’t constantly be questioning </a:t>
            </a:r>
            <a:r>
              <a:rPr lang="en-GB" sz="1400" err="1"/>
              <a:t>wether</a:t>
            </a:r>
            <a:r>
              <a:rPr lang="en-GB" sz="1400"/>
              <a:t> they are good enough which is thoughts a child raised by a care giver who is inconsistent in their love and security and affirmations would have. </a:t>
            </a:r>
          </a:p>
          <a:p>
            <a:r>
              <a:rPr lang="en-GB" sz="1400"/>
              <a:t>His core principles are :</a:t>
            </a:r>
          </a:p>
          <a:p>
            <a:r>
              <a:rPr lang="en-GB" sz="1400"/>
              <a:t>Monotropy- primary attachment figure</a:t>
            </a:r>
          </a:p>
          <a:p>
            <a:r>
              <a:rPr lang="en-GB" sz="1400"/>
              <a:t>Secure base concept- caregiver enables exploration</a:t>
            </a:r>
          </a:p>
          <a:p>
            <a:r>
              <a:rPr lang="en-GB" sz="1400"/>
              <a:t>Internal working model (IWM): schemas about self and others</a:t>
            </a:r>
          </a:p>
          <a:p>
            <a:r>
              <a:rPr lang="en-GB" sz="1400"/>
              <a:t>Continuity hypothesis: early attachment influences later relationships</a:t>
            </a:r>
          </a:p>
          <a:p>
            <a:r>
              <a:rPr lang="en-GB" sz="1400"/>
              <a:t>Maternal deprivation hypothesis: prolonged separation risks emotional disturbance </a:t>
            </a:r>
          </a:p>
          <a:p>
            <a:r>
              <a:rPr lang="en-GB" sz="1400"/>
              <a:t>Later development </a:t>
            </a:r>
          </a:p>
          <a:p>
            <a:r>
              <a:rPr lang="en-GB" sz="1400"/>
              <a:t>Attachment across lifespan.</a:t>
            </a:r>
          </a:p>
          <a:p>
            <a:r>
              <a:rPr lang="en-GB" sz="1400"/>
              <a:t>Grief as an attachment response ( </a:t>
            </a:r>
            <a:r>
              <a:rPr lang="en-GB" sz="1400" err="1"/>
              <a:t>bowlby</a:t>
            </a:r>
            <a:r>
              <a:rPr lang="en-GB" sz="1400"/>
              <a:t> 1980) </a:t>
            </a:r>
          </a:p>
        </p:txBody>
      </p:sp>
    </p:spTree>
    <p:extLst>
      <p:ext uri="{BB962C8B-B14F-4D97-AF65-F5344CB8AC3E}">
        <p14:creationId xmlns:p14="http://schemas.microsoft.com/office/powerpoint/2010/main" val="1602870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A0890B8-FBC6-4E7F-2131-1D4B4AF3E3A8}"/>
              </a:ext>
            </a:extLst>
          </p:cNvPr>
          <p:cNvSpPr>
            <a:spLocks noGrp="1"/>
          </p:cNvSpPr>
          <p:nvPr>
            <p:ph type="title"/>
          </p:nvPr>
        </p:nvSpPr>
        <p:spPr>
          <a:xfrm>
            <a:off x="838200" y="1412488"/>
            <a:ext cx="2899189" cy="4363844"/>
          </a:xfrm>
        </p:spPr>
        <p:txBody>
          <a:bodyPr anchor="t">
            <a:normAutofit/>
          </a:bodyPr>
          <a:lstStyle/>
          <a:p>
            <a:r>
              <a:rPr lang="en-GB" sz="1800">
                <a:solidFill>
                  <a:srgbClr val="FFFFFF"/>
                </a:solidFill>
              </a:rPr>
              <a:t>Slide Three: Bereavement through an attachment lens</a:t>
            </a:r>
          </a:p>
        </p:txBody>
      </p:sp>
      <p:sp>
        <p:nvSpPr>
          <p:cNvPr id="3" name="Content Placeholder 2">
            <a:extLst>
              <a:ext uri="{FF2B5EF4-FFF2-40B4-BE49-F238E27FC236}">
                <a16:creationId xmlns:a16="http://schemas.microsoft.com/office/drawing/2014/main" id="{103CD330-E1BC-48EC-E096-EE3DDA257275}"/>
              </a:ext>
            </a:extLst>
          </p:cNvPr>
          <p:cNvSpPr>
            <a:spLocks noGrp="1"/>
          </p:cNvSpPr>
          <p:nvPr>
            <p:ph sz="half" idx="1"/>
          </p:nvPr>
        </p:nvSpPr>
        <p:spPr>
          <a:xfrm>
            <a:off x="4223974" y="112607"/>
            <a:ext cx="3797075" cy="6750696"/>
          </a:xfrm>
        </p:spPr>
        <p:txBody>
          <a:bodyPr vert="horz" lIns="91440" tIns="45720" rIns="91440" bIns="45720" rtlCol="0" anchor="t">
            <a:normAutofit/>
          </a:bodyPr>
          <a:lstStyle/>
          <a:p>
            <a:r>
              <a:rPr lang="en-GB" sz="1400"/>
              <a:t>Bowlby (1980) described grief as 'an activation of the attachment system following loss'</a:t>
            </a:r>
          </a:p>
          <a:p>
            <a:r>
              <a:rPr lang="en-GB" sz="1400"/>
              <a:t>He described as grief having stages, the stages are as follows: </a:t>
            </a:r>
          </a:p>
          <a:p>
            <a:r>
              <a:rPr lang="en-GB" sz="1400"/>
              <a:t>Numbness</a:t>
            </a:r>
          </a:p>
          <a:p>
            <a:r>
              <a:rPr lang="en-GB" sz="1400"/>
              <a:t>Yearning</a:t>
            </a:r>
          </a:p>
          <a:p>
            <a:r>
              <a:rPr lang="en-GB" sz="1400"/>
              <a:t>Disorganization</a:t>
            </a:r>
          </a:p>
          <a:p>
            <a:r>
              <a:rPr lang="en-GB" sz="1400"/>
              <a:t>Finally, reorganization</a:t>
            </a:r>
          </a:p>
          <a:p>
            <a:r>
              <a:rPr lang="en-GB" sz="1400"/>
              <a:t>In reference to the case Jenny suffers the loss of her father at the mere age of 11 this loss at a transitional developmental stage can lead to loss of a secure base, increased attachment anxiety, fear of abandonment and emotional dysregulation. </a:t>
            </a:r>
          </a:p>
          <a:p>
            <a:r>
              <a:rPr lang="en-GB" sz="1400"/>
              <a:t>This unresolved grief is very problematic for adolescents as the impact of that grief may lead Jenny to believe that "attachment leads to loss" and "security is unreliable". </a:t>
            </a:r>
          </a:p>
          <a:p>
            <a:r>
              <a:rPr lang="en-GB" sz="1400"/>
              <a:t>Is </a:t>
            </a:r>
            <a:r>
              <a:rPr lang="en-GB" sz="1400" err="1"/>
              <a:t>is</a:t>
            </a:r>
            <a:r>
              <a:rPr lang="en-GB" sz="1400"/>
              <a:t> believed that loss in childhood increases the chances of depression and anxiety in teens (</a:t>
            </a:r>
            <a:r>
              <a:rPr lang="en-GB" sz="1400" err="1"/>
              <a:t>worden</a:t>
            </a:r>
            <a:r>
              <a:rPr lang="en-GB" sz="1400"/>
              <a:t> 1996) </a:t>
            </a:r>
          </a:p>
        </p:txBody>
      </p:sp>
      <p:cxnSp>
        <p:nvCxnSpPr>
          <p:cNvPr id="11" name="Straight Connector 10">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138395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2DE6161-0CEB-A65F-F66C-62E1A0D9DF0D}"/>
              </a:ext>
            </a:extLst>
          </p:cNvPr>
          <p:cNvSpPr>
            <a:spLocks noGrp="1"/>
          </p:cNvSpPr>
          <p:nvPr>
            <p:ph type="title"/>
          </p:nvPr>
        </p:nvSpPr>
        <p:spPr>
          <a:xfrm>
            <a:off x="838200" y="1412488"/>
            <a:ext cx="2899189" cy="4363844"/>
          </a:xfrm>
        </p:spPr>
        <p:txBody>
          <a:bodyPr anchor="t">
            <a:normAutofit/>
          </a:bodyPr>
          <a:lstStyle/>
          <a:p>
            <a:r>
              <a:rPr lang="en-GB" sz="1800">
                <a:solidFill>
                  <a:srgbClr val="FFFFFF"/>
                </a:solidFill>
              </a:rPr>
              <a:t>Slide four: Parentification and attachment role reversal</a:t>
            </a:r>
          </a:p>
        </p:txBody>
      </p:sp>
      <p:sp>
        <p:nvSpPr>
          <p:cNvPr id="3" name="Content Placeholder 2">
            <a:extLst>
              <a:ext uri="{FF2B5EF4-FFF2-40B4-BE49-F238E27FC236}">
                <a16:creationId xmlns:a16="http://schemas.microsoft.com/office/drawing/2014/main" id="{B92F4BC0-B3A1-CF97-0E2C-54B37321F24E}"/>
              </a:ext>
            </a:extLst>
          </p:cNvPr>
          <p:cNvSpPr>
            <a:spLocks noGrp="1"/>
          </p:cNvSpPr>
          <p:nvPr>
            <p:ph sz="half" idx="1"/>
          </p:nvPr>
        </p:nvSpPr>
        <p:spPr>
          <a:xfrm>
            <a:off x="4213587" y="120807"/>
            <a:ext cx="3678185" cy="6724184"/>
          </a:xfrm>
        </p:spPr>
        <p:txBody>
          <a:bodyPr vert="horz" lIns="91440" tIns="45720" rIns="91440" bIns="45720" rtlCol="0" anchor="t">
            <a:normAutofit/>
          </a:bodyPr>
          <a:lstStyle/>
          <a:p>
            <a:r>
              <a:rPr lang="en-GB" sz="1400"/>
              <a:t>Jenny has taken on the role of the main care giver for her mother after her fathers passing, meaning she has taken upon herself all the responsibilities which would typically be held by adults but is instead held by 11 year old jenny for five years until present day who is now 16. </a:t>
            </a:r>
          </a:p>
          <a:p>
            <a:r>
              <a:rPr lang="en-GB" sz="1400"/>
              <a:t>Reffering to the attachment theory this phenomenon is called role reversal wherein which the child takes on the role of the care giver. </a:t>
            </a:r>
          </a:p>
          <a:p>
            <a:r>
              <a:rPr lang="en-GB" sz="1400"/>
              <a:t>This is very imperative as this would mean dire consequences and developmental issues as it would lead to </a:t>
            </a:r>
          </a:p>
          <a:p>
            <a:r>
              <a:rPr lang="en-GB" sz="1400"/>
              <a:t>Supressing dependency needs</a:t>
            </a:r>
          </a:p>
          <a:p>
            <a:r>
              <a:rPr lang="en-GB" sz="1400"/>
              <a:t>Very independent</a:t>
            </a:r>
          </a:p>
          <a:p>
            <a:r>
              <a:rPr lang="en-GB" sz="1400"/>
              <a:t>Chronic activation of the stress response</a:t>
            </a:r>
          </a:p>
          <a:p>
            <a:r>
              <a:rPr lang="en-GB" sz="1400"/>
              <a:t>Finally, finding it difficult to form a equal relationship with people her age. </a:t>
            </a:r>
          </a:p>
          <a:p>
            <a:r>
              <a:rPr lang="en-GB" sz="1400"/>
              <a:t>Parentification is associated with internalising symptoms and relational boundary difficulties (hooper et al 2011) </a:t>
            </a:r>
          </a:p>
          <a:p>
            <a:r>
              <a:rPr lang="en-GB" sz="1400"/>
              <a:t>In </a:t>
            </a:r>
            <a:r>
              <a:rPr lang="en-GB" sz="1400" err="1"/>
              <a:t>jennys</a:t>
            </a:r>
            <a:r>
              <a:rPr lang="en-GB" sz="1400"/>
              <a:t> case her attachment system may always be active while she hides her true feelings.</a:t>
            </a:r>
          </a:p>
          <a:p>
            <a:r>
              <a:rPr lang="en-GB" sz="1400"/>
              <a:t>Internal conflict: the need to be cared for versus the duty to care for others. </a:t>
            </a:r>
          </a:p>
        </p:txBody>
      </p:sp>
      <p:cxnSp>
        <p:nvCxnSpPr>
          <p:cNvPr id="11" name="Straight Connector 10">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103083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59D06B-9EB2-3FD7-3FFB-ABE97BBAEA98}"/>
              </a:ext>
            </a:extLst>
          </p:cNvPr>
          <p:cNvSpPr>
            <a:spLocks noGrp="1"/>
          </p:cNvSpPr>
          <p:nvPr>
            <p:ph type="title"/>
          </p:nvPr>
        </p:nvSpPr>
        <p:spPr>
          <a:xfrm>
            <a:off x="838200" y="1412488"/>
            <a:ext cx="2899189" cy="4363844"/>
          </a:xfrm>
        </p:spPr>
        <p:txBody>
          <a:bodyPr anchor="t">
            <a:normAutofit/>
          </a:bodyPr>
          <a:lstStyle/>
          <a:p>
            <a:r>
              <a:rPr lang="en-GB" sz="1800">
                <a:solidFill>
                  <a:srgbClr val="FFFFFF"/>
                </a:solidFill>
              </a:rPr>
              <a:t>Slide Five: internal working models and adolescent identity.</a:t>
            </a:r>
          </a:p>
        </p:txBody>
      </p:sp>
      <p:sp>
        <p:nvSpPr>
          <p:cNvPr id="3" name="Content Placeholder 2">
            <a:extLst>
              <a:ext uri="{FF2B5EF4-FFF2-40B4-BE49-F238E27FC236}">
                <a16:creationId xmlns:a16="http://schemas.microsoft.com/office/drawing/2014/main" id="{90FECCC2-65C3-7334-F919-76C327864E8F}"/>
              </a:ext>
            </a:extLst>
          </p:cNvPr>
          <p:cNvSpPr>
            <a:spLocks noGrp="1"/>
          </p:cNvSpPr>
          <p:nvPr>
            <p:ph sz="half" idx="1"/>
          </p:nvPr>
        </p:nvSpPr>
        <p:spPr>
          <a:xfrm>
            <a:off x="4185709" y="139392"/>
            <a:ext cx="3761819" cy="6705599"/>
          </a:xfrm>
        </p:spPr>
        <p:txBody>
          <a:bodyPr vert="horz" lIns="91440" tIns="45720" rIns="91440" bIns="45720" rtlCol="0" anchor="t">
            <a:normAutofit/>
          </a:bodyPr>
          <a:lstStyle/>
          <a:p>
            <a:r>
              <a:rPr lang="en-GB" sz="1400"/>
              <a:t>As jenny has taken on the role of caregiver for her mother this would shape </a:t>
            </a:r>
            <a:r>
              <a:rPr lang="en-GB" sz="1400" err="1"/>
              <a:t>jennys</a:t>
            </a:r>
            <a:r>
              <a:rPr lang="en-GB" sz="1400"/>
              <a:t> IWM. </a:t>
            </a:r>
          </a:p>
          <a:p>
            <a:r>
              <a:rPr lang="en-GB" sz="1400"/>
              <a:t>The possible schemas or belief Jenny may face are: </a:t>
            </a:r>
          </a:p>
          <a:p>
            <a:r>
              <a:rPr lang="en-GB" sz="1400"/>
              <a:t>She may take on a lot of responsibility and want others to rely on her but think she is unworthy to be cared for. </a:t>
            </a:r>
          </a:p>
          <a:p>
            <a:r>
              <a:rPr lang="en-GB" sz="1400"/>
              <a:t>Others maybe dependant on her or emotionally unavailable</a:t>
            </a:r>
          </a:p>
          <a:p>
            <a:r>
              <a:rPr lang="en-GB" sz="1400"/>
              <a:t>Her relationships would be out of duty rather then because of reciprocated feelings/ or mutual feelings.</a:t>
            </a:r>
          </a:p>
          <a:p>
            <a:r>
              <a:rPr lang="en-GB" sz="1400"/>
              <a:t>This would impact her romantic relationships, her career choices and her tolerance towards relationships.</a:t>
            </a:r>
          </a:p>
          <a:p>
            <a:r>
              <a:rPr lang="en-GB" sz="1400"/>
              <a:t>However attachment research also empathises how supportive relationships later on can positively effect IWM ( Sroufe, 2005) </a:t>
            </a:r>
          </a:p>
        </p:txBody>
      </p:sp>
      <p:cxnSp>
        <p:nvCxnSpPr>
          <p:cNvPr id="11" name="Straight Connector 10">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32402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0096439-D59F-83B2-DDF8-7BBB8674898F}"/>
              </a:ext>
            </a:extLst>
          </p:cNvPr>
          <p:cNvSpPr>
            <a:spLocks noGrp="1"/>
          </p:cNvSpPr>
          <p:nvPr>
            <p:ph type="title"/>
          </p:nvPr>
        </p:nvSpPr>
        <p:spPr>
          <a:xfrm>
            <a:off x="838200" y="1412488"/>
            <a:ext cx="2899189" cy="4363844"/>
          </a:xfrm>
        </p:spPr>
        <p:txBody>
          <a:bodyPr anchor="t">
            <a:normAutofit/>
          </a:bodyPr>
          <a:lstStyle/>
          <a:p>
            <a:r>
              <a:rPr lang="en-GB" sz="1800">
                <a:solidFill>
                  <a:srgbClr val="FFFFFF"/>
                </a:solidFill>
              </a:rPr>
              <a:t>Slide Six : Biological and environmental interaction ( nature &amp; nurture)</a:t>
            </a:r>
          </a:p>
        </p:txBody>
      </p:sp>
      <p:sp>
        <p:nvSpPr>
          <p:cNvPr id="3" name="Content Placeholder 2">
            <a:extLst>
              <a:ext uri="{FF2B5EF4-FFF2-40B4-BE49-F238E27FC236}">
                <a16:creationId xmlns:a16="http://schemas.microsoft.com/office/drawing/2014/main" id="{157DFFE2-BCC9-01E1-F7E4-C5BFE8CBCC9D}"/>
              </a:ext>
            </a:extLst>
          </p:cNvPr>
          <p:cNvSpPr>
            <a:spLocks noGrp="1"/>
          </p:cNvSpPr>
          <p:nvPr>
            <p:ph sz="half" idx="1"/>
          </p:nvPr>
        </p:nvSpPr>
        <p:spPr>
          <a:xfrm>
            <a:off x="4156738" y="179842"/>
            <a:ext cx="3741047" cy="6683461"/>
          </a:xfrm>
        </p:spPr>
        <p:txBody>
          <a:bodyPr vert="horz" lIns="91440" tIns="45720" rIns="91440" bIns="45720" rtlCol="0" anchor="t">
            <a:normAutofit lnSpcReduction="10000"/>
          </a:bodyPr>
          <a:lstStyle/>
          <a:p>
            <a:r>
              <a:rPr lang="en-GB" sz="1400"/>
              <a:t>Nature Vs nurture, attachment is influenced by both biological predispositions and environmental experiences.</a:t>
            </a:r>
          </a:p>
          <a:p>
            <a:r>
              <a:rPr lang="en-GB" sz="1400"/>
              <a:t>Biological aspects: </a:t>
            </a:r>
          </a:p>
          <a:p>
            <a:r>
              <a:rPr lang="en-GB" sz="1400"/>
              <a:t>Adolescence marked by increased emotional sensitivity and ongoing prefrontal cortex development</a:t>
            </a:r>
          </a:p>
          <a:p>
            <a:r>
              <a:rPr lang="en-GB" sz="1400"/>
              <a:t>Chronic stress will activate the HPA axis which is the </a:t>
            </a:r>
            <a:r>
              <a:rPr lang="en-GB" sz="1400" err="1"/>
              <a:t>bodys</a:t>
            </a:r>
            <a:r>
              <a:rPr lang="en-GB" sz="1400"/>
              <a:t> stress system. </a:t>
            </a:r>
          </a:p>
          <a:p>
            <a:r>
              <a:rPr lang="en-GB" sz="1400"/>
              <a:t>Prolonged cortisol exposure: may heighten vulnerability to anxiety and depression ( McEwen, 2000)</a:t>
            </a:r>
          </a:p>
          <a:p>
            <a:endParaRPr lang="en-GB" sz="1400"/>
          </a:p>
          <a:p>
            <a:r>
              <a:rPr lang="en-GB" sz="1400"/>
              <a:t>The environmental influences are: </a:t>
            </a:r>
          </a:p>
          <a:p>
            <a:r>
              <a:rPr lang="en-GB" sz="1400"/>
              <a:t>Paternal loss</a:t>
            </a:r>
          </a:p>
          <a:p>
            <a:r>
              <a:rPr lang="en-GB" sz="1400"/>
              <a:t>Maternal low mood ( which might mean less emotional support) </a:t>
            </a:r>
          </a:p>
          <a:p>
            <a:r>
              <a:rPr lang="en-GB" sz="1400"/>
              <a:t>Socioeconomic challenges</a:t>
            </a:r>
          </a:p>
          <a:p>
            <a:r>
              <a:rPr lang="en-GB" sz="1400"/>
              <a:t>School support systems.</a:t>
            </a:r>
          </a:p>
          <a:p>
            <a:r>
              <a:rPr lang="en-GB" sz="1400"/>
              <a:t>Research indicates caregiver depression can reduce sensitivity and responsiveness (Murray et al, 2010) </a:t>
            </a:r>
          </a:p>
          <a:p>
            <a:r>
              <a:rPr lang="en-GB" sz="1400"/>
              <a:t>The impact on jenny is her emotional  environment may intensify feelings of insecurity, while biological stress responses can increase her vulnerability.</a:t>
            </a:r>
          </a:p>
          <a:p>
            <a:endParaRPr lang="en-GB" sz="1400"/>
          </a:p>
        </p:txBody>
      </p:sp>
      <p:cxnSp>
        <p:nvCxnSpPr>
          <p:cNvPr id="11" name="Straight Connector 10">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733125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45783EA-881A-2B46-192A-92360483CFF9}"/>
              </a:ext>
            </a:extLst>
          </p:cNvPr>
          <p:cNvSpPr>
            <a:spLocks noGrp="1"/>
          </p:cNvSpPr>
          <p:nvPr>
            <p:ph type="title"/>
          </p:nvPr>
        </p:nvSpPr>
        <p:spPr>
          <a:xfrm>
            <a:off x="838200" y="1412488"/>
            <a:ext cx="2899189" cy="4363844"/>
          </a:xfrm>
        </p:spPr>
        <p:txBody>
          <a:bodyPr anchor="t">
            <a:normAutofit/>
          </a:bodyPr>
          <a:lstStyle/>
          <a:p>
            <a:r>
              <a:rPr lang="en-GB" sz="1800">
                <a:solidFill>
                  <a:srgbClr val="FFFFFF"/>
                </a:solidFill>
              </a:rPr>
              <a:t>Slide seven: attachment-informed interventions.</a:t>
            </a:r>
          </a:p>
        </p:txBody>
      </p:sp>
      <p:sp>
        <p:nvSpPr>
          <p:cNvPr id="3" name="Content Placeholder 2">
            <a:extLst>
              <a:ext uri="{FF2B5EF4-FFF2-40B4-BE49-F238E27FC236}">
                <a16:creationId xmlns:a16="http://schemas.microsoft.com/office/drawing/2014/main" id="{04C14C76-B8EF-5AF9-2290-BB84E049AAF8}"/>
              </a:ext>
            </a:extLst>
          </p:cNvPr>
          <p:cNvSpPr>
            <a:spLocks noGrp="1"/>
          </p:cNvSpPr>
          <p:nvPr>
            <p:ph sz="half" idx="1"/>
          </p:nvPr>
        </p:nvSpPr>
        <p:spPr>
          <a:xfrm>
            <a:off x="4190355" y="101401"/>
            <a:ext cx="3617783" cy="6750696"/>
          </a:xfrm>
        </p:spPr>
        <p:txBody>
          <a:bodyPr vert="horz" lIns="91440" tIns="45720" rIns="91440" bIns="45720" rtlCol="0" anchor="t">
            <a:normAutofit/>
          </a:bodyPr>
          <a:lstStyle/>
          <a:p>
            <a:r>
              <a:rPr lang="en-GB" sz="1400"/>
              <a:t>Interventions should aim to:</a:t>
            </a:r>
          </a:p>
          <a:p>
            <a:r>
              <a:rPr lang="en-GB" sz="1400"/>
              <a:t>Secure base: this aims to re-establish a reliable support system</a:t>
            </a:r>
          </a:p>
          <a:p>
            <a:r>
              <a:rPr lang="en-GB" sz="1400"/>
              <a:t>Consistent pastoral mentor provides a steady, supportive relationship within the school environment.</a:t>
            </a:r>
          </a:p>
          <a:p>
            <a:r>
              <a:rPr lang="en-GB" sz="1400"/>
              <a:t>Trusted adult in school offers another point of contact for support and guidance. </a:t>
            </a:r>
          </a:p>
          <a:p>
            <a:r>
              <a:rPr lang="en-GB" sz="1400"/>
              <a:t>Role reversal: addresses situations where a child takes on adult responsibilities</a:t>
            </a:r>
          </a:p>
          <a:p>
            <a:r>
              <a:rPr lang="en-GB" sz="1400"/>
              <a:t>Respite services offers  temporary relief for young carers, allowing them time to focus on themselves.</a:t>
            </a:r>
          </a:p>
          <a:p>
            <a:r>
              <a:rPr lang="en-GB" sz="1400"/>
              <a:t>Community support workers provides practical assistance and emotional support.</a:t>
            </a:r>
          </a:p>
          <a:p>
            <a:r>
              <a:rPr lang="en-GB" sz="1400"/>
              <a:t>Grief processing: supports individuals in dealing with loss and trauma</a:t>
            </a:r>
          </a:p>
          <a:p>
            <a:r>
              <a:rPr lang="en-GB" sz="1400"/>
              <a:t>Attachment-based therapy: addresses how early attachment experiences affect current relationships.</a:t>
            </a:r>
          </a:p>
          <a:p>
            <a:r>
              <a:rPr lang="en-GB" sz="1400"/>
              <a:t>Bereavement counselling: offers support in coping with grief and loss.</a:t>
            </a:r>
          </a:p>
        </p:txBody>
      </p:sp>
      <p:cxnSp>
        <p:nvCxnSpPr>
          <p:cNvPr id="11" name="Straight Connector 10">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522DA53D-9737-70BB-6150-BE86E04B4D5F}"/>
              </a:ext>
            </a:extLst>
          </p:cNvPr>
          <p:cNvSpPr>
            <a:spLocks noGrp="1"/>
          </p:cNvSpPr>
          <p:nvPr>
            <p:ph sz="half" idx="2"/>
          </p:nvPr>
        </p:nvSpPr>
        <p:spPr>
          <a:xfrm>
            <a:off x="8451604" y="112606"/>
            <a:ext cx="3511465" cy="6750696"/>
          </a:xfrm>
        </p:spPr>
        <p:txBody>
          <a:bodyPr vert="horz" lIns="91440" tIns="45720" rIns="91440" bIns="45720" rtlCol="0" anchor="t">
            <a:normAutofit/>
          </a:bodyPr>
          <a:lstStyle/>
          <a:p>
            <a:r>
              <a:rPr lang="en-GB" sz="1400"/>
              <a:t>Promoting corrective attachment experiences.</a:t>
            </a:r>
          </a:p>
          <a:p>
            <a:r>
              <a:rPr lang="en-GB" sz="1400"/>
              <a:t>Peer support groups: these provide safe spaces for young people to connect, share experiences and build supportive relationships.</a:t>
            </a:r>
          </a:p>
          <a:p>
            <a:r>
              <a:rPr lang="en-GB" sz="1400"/>
              <a:t>Structured extracurricular engagement: activities that help form healthy relationships and build confidence. </a:t>
            </a:r>
          </a:p>
          <a:p>
            <a:r>
              <a:rPr lang="en-GB" sz="1400"/>
              <a:t>The goal is to reconstruct a healthier internal working model and support normative adolescent autonomy. </a:t>
            </a:r>
          </a:p>
          <a:p>
            <a:r>
              <a:rPr lang="en-GB" sz="1400"/>
              <a:t>Evidence suggests that stable, supportive relationships can buffer attachment insecurity and stress responses (Sroufe, 2005</a:t>
            </a:r>
          </a:p>
          <a:p>
            <a:endParaRPr lang="en-GB" sz="1400"/>
          </a:p>
        </p:txBody>
      </p:sp>
    </p:spTree>
    <p:extLst>
      <p:ext uri="{BB962C8B-B14F-4D97-AF65-F5344CB8AC3E}">
        <p14:creationId xmlns:p14="http://schemas.microsoft.com/office/powerpoint/2010/main" val="18420213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78B8A0-5B0B-BF09-8D8A-43B6DFDF06FB}"/>
              </a:ext>
            </a:extLst>
          </p:cNvPr>
          <p:cNvSpPr>
            <a:spLocks noGrp="1"/>
          </p:cNvSpPr>
          <p:nvPr>
            <p:ph type="title"/>
          </p:nvPr>
        </p:nvSpPr>
        <p:spPr>
          <a:xfrm>
            <a:off x="838200" y="1412488"/>
            <a:ext cx="2899189" cy="4363844"/>
          </a:xfrm>
        </p:spPr>
        <p:txBody>
          <a:bodyPr anchor="t">
            <a:normAutofit/>
          </a:bodyPr>
          <a:lstStyle/>
          <a:p>
            <a:r>
              <a:rPr lang="en-GB" sz="1800">
                <a:solidFill>
                  <a:srgbClr val="FFFFFF"/>
                </a:solidFill>
              </a:rPr>
              <a:t>Slide Eight: critical evaluation of Bowlby in health and social care</a:t>
            </a:r>
          </a:p>
        </p:txBody>
      </p:sp>
      <p:sp>
        <p:nvSpPr>
          <p:cNvPr id="3" name="Content Placeholder 2">
            <a:extLst>
              <a:ext uri="{FF2B5EF4-FFF2-40B4-BE49-F238E27FC236}">
                <a16:creationId xmlns:a16="http://schemas.microsoft.com/office/drawing/2014/main" id="{7AAFD6F7-51F6-5122-F778-98CCDCFC6028}"/>
              </a:ext>
            </a:extLst>
          </p:cNvPr>
          <p:cNvSpPr>
            <a:spLocks noGrp="1"/>
          </p:cNvSpPr>
          <p:nvPr>
            <p:ph sz="half" idx="1"/>
          </p:nvPr>
        </p:nvSpPr>
        <p:spPr>
          <a:xfrm>
            <a:off x="4170303" y="159200"/>
            <a:ext cx="3637835" cy="6599711"/>
          </a:xfrm>
        </p:spPr>
        <p:txBody>
          <a:bodyPr vert="horz" lIns="91440" tIns="45720" rIns="91440" bIns="45720" rtlCol="0" anchor="t">
            <a:noAutofit/>
          </a:bodyPr>
          <a:lstStyle/>
          <a:p>
            <a:r>
              <a:rPr lang="en-GB" sz="1600"/>
              <a:t>The strengths in </a:t>
            </a:r>
            <a:r>
              <a:rPr lang="en-GB" sz="1600" err="1"/>
              <a:t>bowlbys</a:t>
            </a:r>
            <a:r>
              <a:rPr lang="en-GB" sz="1600"/>
              <a:t> attachment theory in health and social care are: </a:t>
            </a:r>
          </a:p>
          <a:p>
            <a:r>
              <a:rPr lang="en-GB" sz="1600"/>
              <a:t>Strong evident based approach</a:t>
            </a:r>
          </a:p>
          <a:p>
            <a:r>
              <a:rPr lang="en-GB" sz="1600"/>
              <a:t>Addresses impact of separation</a:t>
            </a:r>
          </a:p>
          <a:p>
            <a:r>
              <a:rPr lang="en-GB" sz="1600"/>
              <a:t>Considers biological and environmental factors</a:t>
            </a:r>
          </a:p>
          <a:p>
            <a:r>
              <a:rPr lang="en-GB" sz="1600"/>
              <a:t>Relevant in clinical practice (especially for young carers)</a:t>
            </a:r>
          </a:p>
          <a:p>
            <a:r>
              <a:rPr lang="en-GB" sz="1600"/>
              <a:t>However, </a:t>
            </a:r>
            <a:r>
              <a:rPr lang="en-GB" sz="1600" err="1"/>
              <a:t>bowblys</a:t>
            </a:r>
            <a:r>
              <a:rPr lang="en-GB" sz="1600"/>
              <a:t> attachment theory still has its limitations these are as stated:</a:t>
            </a:r>
          </a:p>
          <a:p>
            <a:r>
              <a:rPr lang="en-GB" sz="1600"/>
              <a:t>Monotropy concept questioned</a:t>
            </a:r>
          </a:p>
          <a:p>
            <a:r>
              <a:rPr lang="en-GB" sz="1600"/>
              <a:t>Potential cultural bias</a:t>
            </a:r>
          </a:p>
          <a:p>
            <a:r>
              <a:rPr lang="en-GB" sz="1600"/>
              <a:t>May overemphasize early childhood</a:t>
            </a:r>
          </a:p>
          <a:p>
            <a:r>
              <a:rPr lang="en-GB" sz="1600"/>
              <a:t>Risk of oversimplification.</a:t>
            </a:r>
          </a:p>
          <a:p>
            <a:r>
              <a:rPr lang="en-GB" sz="1600"/>
              <a:t>However I believe in conclusion, </a:t>
            </a:r>
            <a:r>
              <a:rPr lang="en-GB" sz="1600" err="1"/>
              <a:t>bowlbys</a:t>
            </a:r>
            <a:r>
              <a:rPr lang="en-GB" sz="1600"/>
              <a:t> attachment theory provides coherent, research supported framework and is useful for understanding and intervention strategies.</a:t>
            </a:r>
          </a:p>
          <a:p>
            <a:endParaRPr lang="en-GB" sz="1600"/>
          </a:p>
          <a:p>
            <a:endParaRPr lang="en-GB" sz="1400"/>
          </a:p>
        </p:txBody>
      </p:sp>
      <p:cxnSp>
        <p:nvCxnSpPr>
          <p:cNvPr id="11" name="Straight Connector 10">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475883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6101FB6-57F6-2C93-E18C-3DF67FB61A21}"/>
              </a:ext>
            </a:extLst>
          </p:cNvPr>
          <p:cNvSpPr>
            <a:spLocks noGrp="1"/>
          </p:cNvSpPr>
          <p:nvPr>
            <p:ph type="title"/>
          </p:nvPr>
        </p:nvSpPr>
        <p:spPr>
          <a:xfrm>
            <a:off x="838200" y="1412488"/>
            <a:ext cx="2899189" cy="4363844"/>
          </a:xfrm>
        </p:spPr>
        <p:txBody>
          <a:bodyPr anchor="t">
            <a:normAutofit/>
          </a:bodyPr>
          <a:lstStyle/>
          <a:p>
            <a:r>
              <a:rPr lang="en-GB" sz="4000">
                <a:solidFill>
                  <a:srgbClr val="FFFFFF"/>
                </a:solidFill>
              </a:rPr>
              <a:t>Havard style reference.</a:t>
            </a:r>
          </a:p>
        </p:txBody>
      </p:sp>
      <p:sp>
        <p:nvSpPr>
          <p:cNvPr id="3" name="Content Placeholder 2">
            <a:extLst>
              <a:ext uri="{FF2B5EF4-FFF2-40B4-BE49-F238E27FC236}">
                <a16:creationId xmlns:a16="http://schemas.microsoft.com/office/drawing/2014/main" id="{3E6BF936-B2E9-8894-B91A-329E027A7083}"/>
              </a:ext>
            </a:extLst>
          </p:cNvPr>
          <p:cNvSpPr>
            <a:spLocks noGrp="1"/>
          </p:cNvSpPr>
          <p:nvPr>
            <p:ph sz="half" idx="1"/>
          </p:nvPr>
        </p:nvSpPr>
        <p:spPr>
          <a:xfrm>
            <a:off x="4071270" y="353122"/>
            <a:ext cx="4059050" cy="6151756"/>
          </a:xfrm>
        </p:spPr>
        <p:txBody>
          <a:bodyPr vert="horz" lIns="91440" tIns="45720" rIns="91440" bIns="45720" rtlCol="0" anchor="t">
            <a:normAutofit fontScale="92500" lnSpcReduction="10000"/>
          </a:bodyPr>
          <a:lstStyle/>
          <a:p>
            <a:r>
              <a:rPr lang="en-GB" sz="1400" b="0" i="0">
                <a:effectLst/>
                <a:latin typeface="UICTFontTextStyleBody"/>
              </a:rPr>
              <a:t>Ainsworth, M.D.S., </a:t>
            </a:r>
            <a:r>
              <a:rPr lang="en-GB" sz="1400" b="0" i="0" err="1">
                <a:effectLst/>
                <a:latin typeface="UICTFontTextStyleBody"/>
              </a:rPr>
              <a:t>Blehar</a:t>
            </a:r>
            <a:r>
              <a:rPr lang="en-GB" sz="1400" b="0" i="0">
                <a:effectLst/>
                <a:latin typeface="UICTFontTextStyleBody"/>
              </a:rPr>
              <a:t>, M.C., Waters, E. and Wall, S. (1978) </a:t>
            </a:r>
            <a:r>
              <a:rPr lang="en-GB" sz="1400" b="0" i="1">
                <a:effectLst/>
                <a:latin typeface="UICTFontTextStyleItalicBody"/>
              </a:rPr>
              <a:t>Patterns of attachment: A psychological study of the strange situation</a:t>
            </a:r>
            <a:r>
              <a:rPr lang="en-GB" sz="1400" b="0" i="0">
                <a:effectLst/>
                <a:latin typeface="UICTFontTextStyleBody"/>
              </a:rPr>
              <a:t>. Hillsdale, NJ: Erlbaum.</a:t>
            </a:r>
            <a:endParaRPr lang="en-GB" sz="1400">
              <a:effectLst/>
              <a:latin typeface=".AppleSystemUIFont"/>
            </a:endParaRPr>
          </a:p>
          <a:p>
            <a:r>
              <a:rPr lang="en-GB" sz="1400" b="0" i="0">
                <a:effectLst/>
                <a:latin typeface="UICTFontTextStyleBody"/>
              </a:rPr>
              <a:t>Bowlby, J. (1969) </a:t>
            </a:r>
            <a:r>
              <a:rPr lang="en-GB" sz="1400" b="0" i="1">
                <a:effectLst/>
                <a:latin typeface="UICTFontTextStyleItalicBody"/>
              </a:rPr>
              <a:t>Attachment and loss: Vol. 1. Attachment</a:t>
            </a:r>
            <a:r>
              <a:rPr lang="en-GB" sz="1400" b="0" i="0">
                <a:effectLst/>
                <a:latin typeface="UICTFontTextStyleBody"/>
              </a:rPr>
              <a:t>. London: Hogarth Press.</a:t>
            </a:r>
            <a:endParaRPr lang="en-GB" sz="1400">
              <a:effectLst/>
              <a:latin typeface=".AppleSystemUIFont"/>
            </a:endParaRPr>
          </a:p>
          <a:p>
            <a:r>
              <a:rPr lang="en-GB" sz="1400" b="0" i="0">
                <a:effectLst/>
                <a:latin typeface="UICTFontTextStyleBody"/>
              </a:rPr>
              <a:t>Bowlby, J. (1973) </a:t>
            </a:r>
            <a:r>
              <a:rPr lang="en-GB" sz="1400" b="0" i="1">
                <a:effectLst/>
                <a:latin typeface="UICTFontTextStyleItalicBody"/>
              </a:rPr>
              <a:t>Attachment and loss: Vol. 2. Separation</a:t>
            </a:r>
            <a:r>
              <a:rPr lang="en-GB" sz="1400" b="0" i="0">
                <a:effectLst/>
                <a:latin typeface="UICTFontTextStyleBody"/>
              </a:rPr>
              <a:t>. London: Hogarth Press.</a:t>
            </a:r>
            <a:endParaRPr lang="en-GB" sz="1400">
              <a:effectLst/>
              <a:latin typeface=".AppleSystemUIFont"/>
            </a:endParaRPr>
          </a:p>
          <a:p>
            <a:r>
              <a:rPr lang="en-GB" sz="1400" b="0" i="0">
                <a:effectLst/>
                <a:latin typeface="UICTFontTextStyleBody"/>
              </a:rPr>
              <a:t>Bowlby, J. (1980) </a:t>
            </a:r>
            <a:r>
              <a:rPr lang="en-GB" sz="1400" b="0" i="1">
                <a:effectLst/>
                <a:latin typeface="UICTFontTextStyleItalicBody"/>
              </a:rPr>
              <a:t>Attachment and loss: Vol. 3. Loss</a:t>
            </a:r>
            <a:r>
              <a:rPr lang="en-GB" sz="1400" b="0" i="0">
                <a:effectLst/>
                <a:latin typeface="UICTFontTextStyleBody"/>
              </a:rPr>
              <a:t>. London: Hogarth Press.</a:t>
            </a:r>
            <a:endParaRPr lang="en-GB" sz="1400">
              <a:effectLst/>
              <a:latin typeface=".AppleSystemUIFont"/>
            </a:endParaRPr>
          </a:p>
          <a:p>
            <a:r>
              <a:rPr lang="en-GB" sz="1400" b="0" i="0">
                <a:effectLst/>
                <a:latin typeface="UICTFontTextStyleBody"/>
              </a:rPr>
              <a:t>Bowlby, J. (1988) </a:t>
            </a:r>
            <a:r>
              <a:rPr lang="en-GB" sz="1400" b="0" i="1">
                <a:effectLst/>
                <a:latin typeface="UICTFontTextStyleItalicBody"/>
              </a:rPr>
              <a:t>A secure base: Parent-child attachment and healthy human development</a:t>
            </a:r>
            <a:r>
              <a:rPr lang="en-GB" sz="1400" b="0" i="0">
                <a:effectLst/>
                <a:latin typeface="UICTFontTextStyleBody"/>
              </a:rPr>
              <a:t>. London: Routledge.</a:t>
            </a:r>
            <a:endParaRPr lang="en-GB" sz="1400">
              <a:effectLst/>
              <a:latin typeface=".AppleSystemUIFont"/>
            </a:endParaRPr>
          </a:p>
          <a:p>
            <a:r>
              <a:rPr lang="en-GB" sz="1400" b="0" i="0">
                <a:effectLst/>
                <a:latin typeface="UICTFontTextStyleBody"/>
              </a:rPr>
              <a:t>Hooper, L.M., DeCoster, J., White, N. and Voltz, M.L. (2011) ‘Characterizing the magnitude of the relation between parentification and psychopathology: A meta-analysis’, </a:t>
            </a:r>
            <a:r>
              <a:rPr lang="en-GB" sz="1400" b="0" i="1">
                <a:effectLst/>
                <a:latin typeface="UICTFontTextStyleItalicBody"/>
              </a:rPr>
              <a:t>Journal of Clinical Psychology</a:t>
            </a:r>
            <a:r>
              <a:rPr lang="en-GB" sz="1400" b="0" i="0">
                <a:effectLst/>
                <a:latin typeface="UICTFontTextStyleBody"/>
              </a:rPr>
              <a:t>, 67(10), pp. 1028–1043.</a:t>
            </a:r>
            <a:endParaRPr lang="en-GB" sz="1400">
              <a:effectLst/>
              <a:latin typeface=".AppleSystemUIFont"/>
            </a:endParaRPr>
          </a:p>
          <a:p>
            <a:r>
              <a:rPr lang="en-GB" sz="1400" b="0" i="0">
                <a:effectLst/>
                <a:latin typeface="UICTFontTextStyleBody"/>
              </a:rPr>
              <a:t>McEwen, B.S. (2000) ‘Allostasis and allostatic load: Implications for neuropsychopharmacology’, </a:t>
            </a:r>
            <a:r>
              <a:rPr lang="en-GB" sz="1400" b="0" i="1">
                <a:effectLst/>
                <a:latin typeface="UICTFontTextStyleItalicBody"/>
              </a:rPr>
              <a:t>Neuropsychopharmacology</a:t>
            </a:r>
            <a:r>
              <a:rPr lang="en-GB" sz="1400" b="0" i="0">
                <a:effectLst/>
                <a:latin typeface="UICTFontTextStyleBody"/>
              </a:rPr>
              <a:t>, 22(2), pp. 108–124.</a:t>
            </a:r>
            <a:endParaRPr lang="en-GB" sz="1400">
              <a:effectLst/>
              <a:latin typeface=".AppleSystemUIFont"/>
            </a:endParaRPr>
          </a:p>
          <a:p>
            <a:r>
              <a:rPr lang="en-GB" sz="1400" b="0" i="0">
                <a:effectLst/>
                <a:latin typeface="UICTFontTextStyleBody"/>
              </a:rPr>
              <a:t>Murray, L., Halligan, S.L. and Cooper, P.J. (2010) ‘Effects of postnatal depression on mother–infant interactions and child development’, </a:t>
            </a:r>
            <a:r>
              <a:rPr lang="en-GB" sz="1400" b="0" i="1">
                <a:effectLst/>
                <a:latin typeface="UICTFontTextStyleItalicBody"/>
              </a:rPr>
              <a:t>Handbook of Infant Mental Health</a:t>
            </a:r>
            <a:r>
              <a:rPr lang="en-GB" sz="1400" b="0" i="0">
                <a:effectLst/>
                <a:latin typeface="UICTFontTextStyleBody"/>
              </a:rPr>
              <a:t>, 3rd </a:t>
            </a:r>
            <a:r>
              <a:rPr lang="en-GB" sz="1400" b="0" i="0" err="1">
                <a:effectLst/>
                <a:latin typeface="UICTFontTextStyleBody"/>
              </a:rPr>
              <a:t>edn</a:t>
            </a:r>
            <a:r>
              <a:rPr lang="en-GB" sz="1400" b="0" i="0">
                <a:effectLst/>
                <a:latin typeface="UICTFontTextStyleBody"/>
              </a:rPr>
              <a:t>, pp. 192–220.</a:t>
            </a:r>
            <a:endParaRPr lang="en-GB" sz="1400">
              <a:effectLst/>
              <a:latin typeface=".AppleSystemUIFont"/>
            </a:endParaRPr>
          </a:p>
          <a:p>
            <a:r>
              <a:rPr lang="en-GB" sz="1400" b="0" i="0">
                <a:effectLst/>
                <a:latin typeface="UICTFontTextStyleBody"/>
              </a:rPr>
              <a:t>Sroufe, L.A. (2005) ‘Attachment and development: A prospective, longitudinal study from birth to adulthood’, </a:t>
            </a:r>
            <a:r>
              <a:rPr lang="en-GB" sz="1400" b="0" i="1">
                <a:effectLst/>
                <a:latin typeface="UICTFontTextStyleItalicBody"/>
              </a:rPr>
              <a:t>Attachment &amp; Human Development</a:t>
            </a:r>
            <a:r>
              <a:rPr lang="en-GB" sz="1400" b="0" i="0">
                <a:effectLst/>
                <a:latin typeface="UICTFontTextStyleBody"/>
              </a:rPr>
              <a:t>, 7(4), pp. 349–367.</a:t>
            </a:r>
            <a:endParaRPr lang="en-GB" sz="1400">
              <a:effectLst/>
              <a:latin typeface=".AppleSystemUIFont"/>
            </a:endParaRPr>
          </a:p>
          <a:p>
            <a:r>
              <a:rPr lang="en-GB" sz="1400" b="0" i="0">
                <a:effectLst/>
                <a:latin typeface="UICTFontTextStyleBody"/>
              </a:rPr>
              <a:t>Worden, J.W. (1996) </a:t>
            </a:r>
            <a:r>
              <a:rPr lang="en-GB" sz="1400" b="0" i="1">
                <a:effectLst/>
                <a:latin typeface="UICTFontTextStyleItalicBody"/>
              </a:rPr>
              <a:t>Children and grief: When a parent dies</a:t>
            </a:r>
            <a:r>
              <a:rPr lang="en-GB" sz="1400" b="0" i="0">
                <a:effectLst/>
                <a:latin typeface="UICTFontTextStyleBody"/>
              </a:rPr>
              <a:t>. New York: Guilford Press.</a:t>
            </a:r>
            <a:endParaRPr lang="en-GB" sz="1400">
              <a:effectLst/>
              <a:latin typeface=".AppleSystemUIFont"/>
            </a:endParaRPr>
          </a:p>
          <a:p>
            <a:endParaRPr lang="en-GB" sz="1400"/>
          </a:p>
        </p:txBody>
      </p:sp>
      <p:cxnSp>
        <p:nvCxnSpPr>
          <p:cNvPr id="11" name="Straight Connector 10">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0955559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Slide One: Introduction   Title: An attachment-based analysis of Jenny. </vt:lpstr>
      <vt:lpstr>Slide Two:  understanding Bowlby and attachment theory . </vt:lpstr>
      <vt:lpstr>Slide Three: Bereavement through an attachment lens</vt:lpstr>
      <vt:lpstr>Slide four: Parentification and attachment role reversal</vt:lpstr>
      <vt:lpstr>Slide Five: internal working models and adolescent identity.</vt:lpstr>
      <vt:lpstr>Slide Six : Biological and environmental interaction ( nature &amp; nurture)</vt:lpstr>
      <vt:lpstr>Slide seven: attachment-informed interventions.</vt:lpstr>
      <vt:lpstr>Slide Eight: critical evaluation of Bowlby in health and social care</vt:lpstr>
      <vt:lpstr>Havard style 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One: Introduction   Title: An attachment-based analysis of Jenny. </dc:title>
  <dc:creator/>
  <cp:revision>1</cp:revision>
  <dcterms:created xsi:type="dcterms:W3CDTF">2026-02-14T22:12:31Z</dcterms:created>
  <dcterms:modified xsi:type="dcterms:W3CDTF">2026-02-15T23:46:37Z</dcterms:modified>
</cp:coreProperties>
</file>