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 id="2147483763" r:id="rId5"/>
    <p:sldMasterId id="2147483775" r:id="rId6"/>
    <p:sldMasterId id="2147483787" r:id="rId7"/>
    <p:sldMasterId id="2147483799" r:id="rId8"/>
    <p:sldMasterId id="2147483811" r:id="rId9"/>
  </p:sldMasterIdLst>
  <p:notesMasterIdLst>
    <p:notesMasterId r:id="rId24"/>
  </p:notesMasterIdLst>
  <p:sldIdLst>
    <p:sldId id="257" r:id="rId10"/>
    <p:sldId id="794" r:id="rId11"/>
    <p:sldId id="780" r:id="rId12"/>
    <p:sldId id="256" r:id="rId13"/>
    <p:sldId id="799" r:id="rId14"/>
    <p:sldId id="802" r:id="rId15"/>
    <p:sldId id="800" r:id="rId16"/>
    <p:sldId id="801" r:id="rId17"/>
    <p:sldId id="803" r:id="rId18"/>
    <p:sldId id="804" r:id="rId19"/>
    <p:sldId id="258" r:id="rId20"/>
    <p:sldId id="259" r:id="rId21"/>
    <p:sldId id="260" r:id="rId22"/>
    <p:sldId id="80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619" autoAdjust="0"/>
  </p:normalViewPr>
  <p:slideViewPr>
    <p:cSldViewPr snapToGrid="0">
      <p:cViewPr varScale="1">
        <p:scale>
          <a:sx n="94" d="100"/>
          <a:sy n="94" d="100"/>
        </p:scale>
        <p:origin x="9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9808F7-1493-494C-BEE1-424A238337A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94CB558-584B-4051-B946-6F97B9FC55FA}">
      <dgm:prSet/>
      <dgm:spPr/>
      <dgm:t>
        <a:bodyPr/>
        <a:lstStyle/>
        <a:p>
          <a:r>
            <a:rPr lang="en-US" b="1" dirty="0"/>
            <a:t>5% Reduction of Workforce announced</a:t>
          </a:r>
          <a:endParaRPr lang="en-US" dirty="0"/>
        </a:p>
      </dgm:t>
    </dgm:pt>
    <dgm:pt modelId="{17EB2A54-1F61-4D23-AD49-C25B6FE13243}" type="parTrans" cxnId="{C9441B25-800B-4166-AEE6-13B6F3AAB3D1}">
      <dgm:prSet/>
      <dgm:spPr/>
      <dgm:t>
        <a:bodyPr/>
        <a:lstStyle/>
        <a:p>
          <a:endParaRPr lang="en-US"/>
        </a:p>
      </dgm:t>
    </dgm:pt>
    <dgm:pt modelId="{0DAFE527-1504-4E1F-9E3A-3741D31E37D6}" type="sibTrans" cxnId="{C9441B25-800B-4166-AEE6-13B6F3AAB3D1}">
      <dgm:prSet/>
      <dgm:spPr/>
      <dgm:t>
        <a:bodyPr/>
        <a:lstStyle/>
        <a:p>
          <a:endParaRPr lang="en-US"/>
        </a:p>
      </dgm:t>
    </dgm:pt>
    <dgm:pt modelId="{3458DB1E-4E93-4174-9227-7B10F0B22C77}">
      <dgm:prSet/>
      <dgm:spPr/>
      <dgm:t>
        <a:bodyPr/>
        <a:lstStyle/>
        <a:p>
          <a:r>
            <a:rPr lang="en-US" b="1" dirty="0"/>
            <a:t>Approximately 4,250 jobs</a:t>
          </a:r>
          <a:endParaRPr lang="en-US" dirty="0"/>
        </a:p>
      </dgm:t>
    </dgm:pt>
    <dgm:pt modelId="{552DED94-7553-4A0E-A9DA-00B1C03C4BF1}" type="parTrans" cxnId="{428A5F6E-3BC8-4521-9C32-8F807EA95EA5}">
      <dgm:prSet/>
      <dgm:spPr/>
      <dgm:t>
        <a:bodyPr/>
        <a:lstStyle/>
        <a:p>
          <a:endParaRPr lang="en-US"/>
        </a:p>
      </dgm:t>
    </dgm:pt>
    <dgm:pt modelId="{661BE90D-44CD-422B-811D-567F3C7FF2FB}" type="sibTrans" cxnId="{428A5F6E-3BC8-4521-9C32-8F807EA95EA5}">
      <dgm:prSet/>
      <dgm:spPr/>
      <dgm:t>
        <a:bodyPr/>
        <a:lstStyle/>
        <a:p>
          <a:endParaRPr lang="en-US"/>
        </a:p>
      </dgm:t>
    </dgm:pt>
    <dgm:pt modelId="{6A99E0D1-EF90-4E37-BA96-FFC10D0177B0}" type="pres">
      <dgm:prSet presAssocID="{3B9808F7-1493-494C-BEE1-424A238337A7}" presName="vert0" presStyleCnt="0">
        <dgm:presLayoutVars>
          <dgm:dir/>
          <dgm:animOne val="branch"/>
          <dgm:animLvl val="lvl"/>
        </dgm:presLayoutVars>
      </dgm:prSet>
      <dgm:spPr/>
    </dgm:pt>
    <dgm:pt modelId="{75971D8C-1D85-46E1-A97E-9D93F52AC5D5}" type="pres">
      <dgm:prSet presAssocID="{C94CB558-584B-4051-B946-6F97B9FC55FA}" presName="thickLine" presStyleLbl="alignNode1" presStyleIdx="0" presStyleCnt="2"/>
      <dgm:spPr/>
    </dgm:pt>
    <dgm:pt modelId="{60AE2427-7C2B-4585-AAAD-FF892E30CB13}" type="pres">
      <dgm:prSet presAssocID="{C94CB558-584B-4051-B946-6F97B9FC55FA}" presName="horz1" presStyleCnt="0"/>
      <dgm:spPr/>
    </dgm:pt>
    <dgm:pt modelId="{2E9380F7-698B-41B7-A871-BC5739924771}" type="pres">
      <dgm:prSet presAssocID="{C94CB558-584B-4051-B946-6F97B9FC55FA}" presName="tx1" presStyleLbl="revTx" presStyleIdx="0" presStyleCnt="2"/>
      <dgm:spPr/>
    </dgm:pt>
    <dgm:pt modelId="{138F4A11-CDA6-4B49-B5A1-17235EBD6920}" type="pres">
      <dgm:prSet presAssocID="{C94CB558-584B-4051-B946-6F97B9FC55FA}" presName="vert1" presStyleCnt="0"/>
      <dgm:spPr/>
    </dgm:pt>
    <dgm:pt modelId="{4BBCEB79-C6F1-47FB-A658-82FD1C686413}" type="pres">
      <dgm:prSet presAssocID="{3458DB1E-4E93-4174-9227-7B10F0B22C77}" presName="thickLine" presStyleLbl="alignNode1" presStyleIdx="1" presStyleCnt="2"/>
      <dgm:spPr/>
    </dgm:pt>
    <dgm:pt modelId="{CFCC4CE8-08D0-4538-AA0E-E5B6B59E4374}" type="pres">
      <dgm:prSet presAssocID="{3458DB1E-4E93-4174-9227-7B10F0B22C77}" presName="horz1" presStyleCnt="0"/>
      <dgm:spPr/>
    </dgm:pt>
    <dgm:pt modelId="{CF0AAAAC-3884-4B18-A4F6-43571B4224AE}" type="pres">
      <dgm:prSet presAssocID="{3458DB1E-4E93-4174-9227-7B10F0B22C77}" presName="tx1" presStyleLbl="revTx" presStyleIdx="1" presStyleCnt="2"/>
      <dgm:spPr/>
    </dgm:pt>
    <dgm:pt modelId="{7FCBBA2A-7A25-47E5-9C77-329C8532F8BF}" type="pres">
      <dgm:prSet presAssocID="{3458DB1E-4E93-4174-9227-7B10F0B22C77}" presName="vert1" presStyleCnt="0"/>
      <dgm:spPr/>
    </dgm:pt>
  </dgm:ptLst>
  <dgm:cxnLst>
    <dgm:cxn modelId="{C9441B25-800B-4166-AEE6-13B6F3AAB3D1}" srcId="{3B9808F7-1493-494C-BEE1-424A238337A7}" destId="{C94CB558-584B-4051-B946-6F97B9FC55FA}" srcOrd="0" destOrd="0" parTransId="{17EB2A54-1F61-4D23-AD49-C25B6FE13243}" sibTransId="{0DAFE527-1504-4E1F-9E3A-3741D31E37D6}"/>
    <dgm:cxn modelId="{3EEE0D38-5EAF-4221-9AC4-F717943A1F31}" type="presOf" srcId="{C94CB558-584B-4051-B946-6F97B9FC55FA}" destId="{2E9380F7-698B-41B7-A871-BC5739924771}" srcOrd="0" destOrd="0" presId="urn:microsoft.com/office/officeart/2008/layout/LinedList"/>
    <dgm:cxn modelId="{428A5F6E-3BC8-4521-9C32-8F807EA95EA5}" srcId="{3B9808F7-1493-494C-BEE1-424A238337A7}" destId="{3458DB1E-4E93-4174-9227-7B10F0B22C77}" srcOrd="1" destOrd="0" parTransId="{552DED94-7553-4A0E-A9DA-00B1C03C4BF1}" sibTransId="{661BE90D-44CD-422B-811D-567F3C7FF2FB}"/>
    <dgm:cxn modelId="{57A78F92-A68B-4526-8371-824178792F62}" type="presOf" srcId="{3458DB1E-4E93-4174-9227-7B10F0B22C77}" destId="{CF0AAAAC-3884-4B18-A4F6-43571B4224AE}" srcOrd="0" destOrd="0" presId="urn:microsoft.com/office/officeart/2008/layout/LinedList"/>
    <dgm:cxn modelId="{94A045C8-DFAB-4B8C-8B71-CA001B8CDD5E}" type="presOf" srcId="{3B9808F7-1493-494C-BEE1-424A238337A7}" destId="{6A99E0D1-EF90-4E37-BA96-FFC10D0177B0}" srcOrd="0" destOrd="0" presId="urn:microsoft.com/office/officeart/2008/layout/LinedList"/>
    <dgm:cxn modelId="{A62E49E5-1208-4FB2-B6D0-396BB153F0CB}" type="presParOf" srcId="{6A99E0D1-EF90-4E37-BA96-FFC10D0177B0}" destId="{75971D8C-1D85-46E1-A97E-9D93F52AC5D5}" srcOrd="0" destOrd="0" presId="urn:microsoft.com/office/officeart/2008/layout/LinedList"/>
    <dgm:cxn modelId="{16444C76-7A49-4A55-B15B-5F3BF1D99DEA}" type="presParOf" srcId="{6A99E0D1-EF90-4E37-BA96-FFC10D0177B0}" destId="{60AE2427-7C2B-4585-AAAD-FF892E30CB13}" srcOrd="1" destOrd="0" presId="urn:microsoft.com/office/officeart/2008/layout/LinedList"/>
    <dgm:cxn modelId="{E3936A80-EA54-4374-BA06-D0D5D409E2EB}" type="presParOf" srcId="{60AE2427-7C2B-4585-AAAD-FF892E30CB13}" destId="{2E9380F7-698B-41B7-A871-BC5739924771}" srcOrd="0" destOrd="0" presId="urn:microsoft.com/office/officeart/2008/layout/LinedList"/>
    <dgm:cxn modelId="{498FB986-297C-4579-9D97-96E7632EC0E7}" type="presParOf" srcId="{60AE2427-7C2B-4585-AAAD-FF892E30CB13}" destId="{138F4A11-CDA6-4B49-B5A1-17235EBD6920}" srcOrd="1" destOrd="0" presId="urn:microsoft.com/office/officeart/2008/layout/LinedList"/>
    <dgm:cxn modelId="{0CD1CA81-52D9-4C31-A1A1-31F54AB6665A}" type="presParOf" srcId="{6A99E0D1-EF90-4E37-BA96-FFC10D0177B0}" destId="{4BBCEB79-C6F1-47FB-A658-82FD1C686413}" srcOrd="2" destOrd="0" presId="urn:microsoft.com/office/officeart/2008/layout/LinedList"/>
    <dgm:cxn modelId="{46DE1729-9320-454A-86B7-9408C69E5C62}" type="presParOf" srcId="{6A99E0D1-EF90-4E37-BA96-FFC10D0177B0}" destId="{CFCC4CE8-08D0-4538-AA0E-E5B6B59E4374}" srcOrd="3" destOrd="0" presId="urn:microsoft.com/office/officeart/2008/layout/LinedList"/>
    <dgm:cxn modelId="{0442C42B-BDA8-4A0D-8B53-3E8613E15445}" type="presParOf" srcId="{CFCC4CE8-08D0-4538-AA0E-E5B6B59E4374}" destId="{CF0AAAAC-3884-4B18-A4F6-43571B4224AE}" srcOrd="0" destOrd="0" presId="urn:microsoft.com/office/officeart/2008/layout/LinedList"/>
    <dgm:cxn modelId="{4E276429-1CC3-434C-978A-33FB5C737801}" type="presParOf" srcId="{CFCC4CE8-08D0-4538-AA0E-E5B6B59E4374}" destId="{7FCBBA2A-7A25-47E5-9C77-329C8532F8B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27FB40-338E-405E-B555-1B3B8FF632F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220B323-E119-4BF8-92F2-DAA8EC191CA6}">
      <dgm:prSet/>
      <dgm:spPr/>
      <dgm:t>
        <a:bodyPr/>
        <a:lstStyle/>
        <a:p>
          <a:r>
            <a:rPr lang="en-US" b="1"/>
            <a:t>High growth areas in company - (AI)</a:t>
          </a:r>
          <a:endParaRPr lang="en-US"/>
        </a:p>
      </dgm:t>
    </dgm:pt>
    <dgm:pt modelId="{18CF38E9-6C4B-472D-9E65-B771464ADEF5}" type="parTrans" cxnId="{05494A3B-6234-4428-904B-5568995C3D66}">
      <dgm:prSet/>
      <dgm:spPr/>
      <dgm:t>
        <a:bodyPr/>
        <a:lstStyle/>
        <a:p>
          <a:endParaRPr lang="en-US"/>
        </a:p>
      </dgm:t>
    </dgm:pt>
    <dgm:pt modelId="{573465C3-0DCF-4F56-810B-7F4A53954D32}" type="sibTrans" cxnId="{05494A3B-6234-4428-904B-5568995C3D66}">
      <dgm:prSet/>
      <dgm:spPr/>
      <dgm:t>
        <a:bodyPr/>
        <a:lstStyle/>
        <a:p>
          <a:endParaRPr lang="en-US"/>
        </a:p>
      </dgm:t>
    </dgm:pt>
    <dgm:pt modelId="{29DFFBA6-7D0B-4526-85A0-B5E5275EC930}">
      <dgm:prSet/>
      <dgm:spPr/>
      <dgm:t>
        <a:bodyPr/>
        <a:lstStyle/>
        <a:p>
          <a:r>
            <a:rPr lang="en-US" b="1"/>
            <a:t>Restructure</a:t>
          </a:r>
          <a:endParaRPr lang="en-US"/>
        </a:p>
      </dgm:t>
    </dgm:pt>
    <dgm:pt modelId="{3E256BA3-4BAE-4E97-A6F0-3CD4800043E8}" type="parTrans" cxnId="{63DE3206-482D-43FD-BB3E-638DB46F865C}">
      <dgm:prSet/>
      <dgm:spPr/>
      <dgm:t>
        <a:bodyPr/>
        <a:lstStyle/>
        <a:p>
          <a:endParaRPr lang="en-US"/>
        </a:p>
      </dgm:t>
    </dgm:pt>
    <dgm:pt modelId="{35606351-68B0-46C2-AC03-94E827AD0754}" type="sibTrans" cxnId="{63DE3206-482D-43FD-BB3E-638DB46F865C}">
      <dgm:prSet/>
      <dgm:spPr/>
      <dgm:t>
        <a:bodyPr/>
        <a:lstStyle/>
        <a:p>
          <a:endParaRPr lang="en-US"/>
        </a:p>
      </dgm:t>
    </dgm:pt>
    <dgm:pt modelId="{19889490-654B-4C9A-9F42-764721EB3E9F}">
      <dgm:prSet/>
      <dgm:spPr/>
      <dgm:t>
        <a:bodyPr/>
        <a:lstStyle/>
        <a:p>
          <a:r>
            <a:rPr lang="en-US" b="1"/>
            <a:t>CISCO announce on Feb 6, 2024 – major momentum in Artificial Intelligence across its entire portfolio</a:t>
          </a:r>
          <a:endParaRPr lang="en-US"/>
        </a:p>
      </dgm:t>
    </dgm:pt>
    <dgm:pt modelId="{78247931-1A1B-4583-A45F-D300A1FAE388}" type="parTrans" cxnId="{6D6E54AB-21D0-4F87-8681-2381F4D0AC59}">
      <dgm:prSet/>
      <dgm:spPr/>
      <dgm:t>
        <a:bodyPr/>
        <a:lstStyle/>
        <a:p>
          <a:endParaRPr lang="en-US"/>
        </a:p>
      </dgm:t>
    </dgm:pt>
    <dgm:pt modelId="{446D301A-A5BA-4C5D-B8AB-2BC37E09893E}" type="sibTrans" cxnId="{6D6E54AB-21D0-4F87-8681-2381F4D0AC59}">
      <dgm:prSet/>
      <dgm:spPr/>
      <dgm:t>
        <a:bodyPr/>
        <a:lstStyle/>
        <a:p>
          <a:endParaRPr lang="en-US"/>
        </a:p>
      </dgm:t>
    </dgm:pt>
    <dgm:pt modelId="{1E20247D-1A15-485B-BF57-0F8D3A31334F}">
      <dgm:prSet/>
      <dgm:spPr/>
      <dgm:t>
        <a:bodyPr/>
        <a:lstStyle/>
        <a:p>
          <a:r>
            <a:rPr lang="en-US" b="1"/>
            <a:t>Cisco AI Readinness index suggests that 8'000 private sector, business and IT approx. 95% have strategies to direct companies in use and operations in AI.</a:t>
          </a:r>
          <a:endParaRPr lang="en-US"/>
        </a:p>
      </dgm:t>
    </dgm:pt>
    <dgm:pt modelId="{9B325F08-935A-4751-92BD-91A18C3AE4C2}" type="parTrans" cxnId="{324796A0-ED4D-4C47-9957-40FA89AB9752}">
      <dgm:prSet/>
      <dgm:spPr/>
      <dgm:t>
        <a:bodyPr/>
        <a:lstStyle/>
        <a:p>
          <a:endParaRPr lang="en-US"/>
        </a:p>
      </dgm:t>
    </dgm:pt>
    <dgm:pt modelId="{62DDB8FF-2BBD-4B58-8B45-F09AB181AEEB}" type="sibTrans" cxnId="{324796A0-ED4D-4C47-9957-40FA89AB9752}">
      <dgm:prSet/>
      <dgm:spPr/>
      <dgm:t>
        <a:bodyPr/>
        <a:lstStyle/>
        <a:p>
          <a:endParaRPr lang="en-US"/>
        </a:p>
      </dgm:t>
    </dgm:pt>
    <dgm:pt modelId="{7A23BA45-8272-4133-AC0B-B0F9FF7487D6}">
      <dgm:prSet/>
      <dgm:spPr/>
      <dgm:t>
        <a:bodyPr/>
        <a:lstStyle/>
        <a:p>
          <a:r>
            <a:rPr lang="en-US" b="1"/>
            <a:t>But...only 14% ready to integrate with AI  …. a horizon of opportunity in AI for CISCO?                                                                                                                                     Source: Investors Businss daily</a:t>
          </a:r>
          <a:endParaRPr lang="en-US"/>
        </a:p>
      </dgm:t>
    </dgm:pt>
    <dgm:pt modelId="{692DBCAB-F009-49D3-909C-4F666C43C473}" type="parTrans" cxnId="{CEA6BA1B-4940-49D1-B10E-A57B9C532FCC}">
      <dgm:prSet/>
      <dgm:spPr/>
      <dgm:t>
        <a:bodyPr/>
        <a:lstStyle/>
        <a:p>
          <a:endParaRPr lang="en-US"/>
        </a:p>
      </dgm:t>
    </dgm:pt>
    <dgm:pt modelId="{854DAC07-BBB3-4DDB-B185-98317EDC0752}" type="sibTrans" cxnId="{CEA6BA1B-4940-49D1-B10E-A57B9C532FCC}">
      <dgm:prSet/>
      <dgm:spPr/>
      <dgm:t>
        <a:bodyPr/>
        <a:lstStyle/>
        <a:p>
          <a:endParaRPr lang="en-US"/>
        </a:p>
      </dgm:t>
    </dgm:pt>
    <dgm:pt modelId="{BB8E8073-BCAA-4416-876A-E3C05E7773D1}">
      <dgm:prSet/>
      <dgm:spPr/>
      <dgm:t>
        <a:bodyPr/>
        <a:lstStyle/>
        <a:p>
          <a:r>
            <a:rPr lang="en-US" b="1"/>
            <a:t>Why:  AI workloads processed in cloud data centres need expansion of computing resources and the bandwidths of networking.                                                        Source: Investors Businss daily</a:t>
          </a:r>
          <a:endParaRPr lang="en-US"/>
        </a:p>
      </dgm:t>
    </dgm:pt>
    <dgm:pt modelId="{380F08E8-2A74-4F8C-B38B-EB23E2D3F557}" type="parTrans" cxnId="{0CE9FD70-1309-4185-AC7A-471BCF2F2D90}">
      <dgm:prSet/>
      <dgm:spPr/>
      <dgm:t>
        <a:bodyPr/>
        <a:lstStyle/>
        <a:p>
          <a:endParaRPr lang="en-US"/>
        </a:p>
      </dgm:t>
    </dgm:pt>
    <dgm:pt modelId="{1E58B987-7D61-472A-82C5-00821D977B1F}" type="sibTrans" cxnId="{0CE9FD70-1309-4185-AC7A-471BCF2F2D90}">
      <dgm:prSet/>
      <dgm:spPr/>
      <dgm:t>
        <a:bodyPr/>
        <a:lstStyle/>
        <a:p>
          <a:endParaRPr lang="en-US"/>
        </a:p>
      </dgm:t>
    </dgm:pt>
    <dgm:pt modelId="{2DDF8749-C987-4E64-8B5D-2BA27D5DD25B}" type="pres">
      <dgm:prSet presAssocID="{B227FB40-338E-405E-B555-1B3B8FF632F4}" presName="linear" presStyleCnt="0">
        <dgm:presLayoutVars>
          <dgm:animLvl val="lvl"/>
          <dgm:resizeHandles val="exact"/>
        </dgm:presLayoutVars>
      </dgm:prSet>
      <dgm:spPr/>
    </dgm:pt>
    <dgm:pt modelId="{6E5FE9E5-902C-4255-B0AD-11B6EF33CD6B}" type="pres">
      <dgm:prSet presAssocID="{D220B323-E119-4BF8-92F2-DAA8EC191CA6}" presName="parentText" presStyleLbl="node1" presStyleIdx="0" presStyleCnt="6">
        <dgm:presLayoutVars>
          <dgm:chMax val="0"/>
          <dgm:bulletEnabled val="1"/>
        </dgm:presLayoutVars>
      </dgm:prSet>
      <dgm:spPr/>
    </dgm:pt>
    <dgm:pt modelId="{91B7B968-BD26-436C-9340-57E5103A96F1}" type="pres">
      <dgm:prSet presAssocID="{573465C3-0DCF-4F56-810B-7F4A53954D32}" presName="spacer" presStyleCnt="0"/>
      <dgm:spPr/>
    </dgm:pt>
    <dgm:pt modelId="{26DAC496-F06E-4A13-A122-1C1D5EF69B07}" type="pres">
      <dgm:prSet presAssocID="{29DFFBA6-7D0B-4526-85A0-B5E5275EC930}" presName="parentText" presStyleLbl="node1" presStyleIdx="1" presStyleCnt="6">
        <dgm:presLayoutVars>
          <dgm:chMax val="0"/>
          <dgm:bulletEnabled val="1"/>
        </dgm:presLayoutVars>
      </dgm:prSet>
      <dgm:spPr/>
    </dgm:pt>
    <dgm:pt modelId="{48D5584F-1ED3-43B6-895B-FF6E43605206}" type="pres">
      <dgm:prSet presAssocID="{35606351-68B0-46C2-AC03-94E827AD0754}" presName="spacer" presStyleCnt="0"/>
      <dgm:spPr/>
    </dgm:pt>
    <dgm:pt modelId="{723DF4DB-9A49-4062-9E34-5F808334E647}" type="pres">
      <dgm:prSet presAssocID="{19889490-654B-4C9A-9F42-764721EB3E9F}" presName="parentText" presStyleLbl="node1" presStyleIdx="2" presStyleCnt="6">
        <dgm:presLayoutVars>
          <dgm:chMax val="0"/>
          <dgm:bulletEnabled val="1"/>
        </dgm:presLayoutVars>
      </dgm:prSet>
      <dgm:spPr/>
    </dgm:pt>
    <dgm:pt modelId="{B133CA08-81F3-4820-9B3F-CA633105658D}" type="pres">
      <dgm:prSet presAssocID="{446D301A-A5BA-4C5D-B8AB-2BC37E09893E}" presName="spacer" presStyleCnt="0"/>
      <dgm:spPr/>
    </dgm:pt>
    <dgm:pt modelId="{11D7A050-9D4F-4660-BED7-78E06A24EB03}" type="pres">
      <dgm:prSet presAssocID="{1E20247D-1A15-485B-BF57-0F8D3A31334F}" presName="parentText" presStyleLbl="node1" presStyleIdx="3" presStyleCnt="6">
        <dgm:presLayoutVars>
          <dgm:chMax val="0"/>
          <dgm:bulletEnabled val="1"/>
        </dgm:presLayoutVars>
      </dgm:prSet>
      <dgm:spPr/>
    </dgm:pt>
    <dgm:pt modelId="{C83F7316-F8BC-49CA-8E2F-408B7F37AD7E}" type="pres">
      <dgm:prSet presAssocID="{62DDB8FF-2BBD-4B58-8B45-F09AB181AEEB}" presName="spacer" presStyleCnt="0"/>
      <dgm:spPr/>
    </dgm:pt>
    <dgm:pt modelId="{F2311011-499B-4DCB-97A5-017B0609AF18}" type="pres">
      <dgm:prSet presAssocID="{7A23BA45-8272-4133-AC0B-B0F9FF7487D6}" presName="parentText" presStyleLbl="node1" presStyleIdx="4" presStyleCnt="6">
        <dgm:presLayoutVars>
          <dgm:chMax val="0"/>
          <dgm:bulletEnabled val="1"/>
        </dgm:presLayoutVars>
      </dgm:prSet>
      <dgm:spPr/>
    </dgm:pt>
    <dgm:pt modelId="{E67EE1D3-B8EF-4F09-801E-8618884778EA}" type="pres">
      <dgm:prSet presAssocID="{854DAC07-BBB3-4DDB-B185-98317EDC0752}" presName="spacer" presStyleCnt="0"/>
      <dgm:spPr/>
    </dgm:pt>
    <dgm:pt modelId="{4D038542-1B56-40DA-86B7-191F33B71D1C}" type="pres">
      <dgm:prSet presAssocID="{BB8E8073-BCAA-4416-876A-E3C05E7773D1}" presName="parentText" presStyleLbl="node1" presStyleIdx="5" presStyleCnt="6">
        <dgm:presLayoutVars>
          <dgm:chMax val="0"/>
          <dgm:bulletEnabled val="1"/>
        </dgm:presLayoutVars>
      </dgm:prSet>
      <dgm:spPr/>
    </dgm:pt>
  </dgm:ptLst>
  <dgm:cxnLst>
    <dgm:cxn modelId="{63DE3206-482D-43FD-BB3E-638DB46F865C}" srcId="{B227FB40-338E-405E-B555-1B3B8FF632F4}" destId="{29DFFBA6-7D0B-4526-85A0-B5E5275EC930}" srcOrd="1" destOrd="0" parTransId="{3E256BA3-4BAE-4E97-A6F0-3CD4800043E8}" sibTransId="{35606351-68B0-46C2-AC03-94E827AD0754}"/>
    <dgm:cxn modelId="{CB3A7B17-1D9D-4F95-8781-D3EDB0E347C1}" type="presOf" srcId="{19889490-654B-4C9A-9F42-764721EB3E9F}" destId="{723DF4DB-9A49-4062-9E34-5F808334E647}" srcOrd="0" destOrd="0" presId="urn:microsoft.com/office/officeart/2005/8/layout/vList2"/>
    <dgm:cxn modelId="{CEA6BA1B-4940-49D1-B10E-A57B9C532FCC}" srcId="{B227FB40-338E-405E-B555-1B3B8FF632F4}" destId="{7A23BA45-8272-4133-AC0B-B0F9FF7487D6}" srcOrd="4" destOrd="0" parTransId="{692DBCAB-F009-49D3-909C-4F666C43C473}" sibTransId="{854DAC07-BBB3-4DDB-B185-98317EDC0752}"/>
    <dgm:cxn modelId="{FB0FBE36-E578-4E41-8349-048AD7D592C4}" type="presOf" srcId="{B227FB40-338E-405E-B555-1B3B8FF632F4}" destId="{2DDF8749-C987-4E64-8B5D-2BA27D5DD25B}" srcOrd="0" destOrd="0" presId="urn:microsoft.com/office/officeart/2005/8/layout/vList2"/>
    <dgm:cxn modelId="{05494A3B-6234-4428-904B-5568995C3D66}" srcId="{B227FB40-338E-405E-B555-1B3B8FF632F4}" destId="{D220B323-E119-4BF8-92F2-DAA8EC191CA6}" srcOrd="0" destOrd="0" parTransId="{18CF38E9-6C4B-472D-9E65-B771464ADEF5}" sibTransId="{573465C3-0DCF-4F56-810B-7F4A53954D32}"/>
    <dgm:cxn modelId="{0CE9FD70-1309-4185-AC7A-471BCF2F2D90}" srcId="{B227FB40-338E-405E-B555-1B3B8FF632F4}" destId="{BB8E8073-BCAA-4416-876A-E3C05E7773D1}" srcOrd="5" destOrd="0" parTransId="{380F08E8-2A74-4F8C-B38B-EB23E2D3F557}" sibTransId="{1E58B987-7D61-472A-82C5-00821D977B1F}"/>
    <dgm:cxn modelId="{45165874-A9A6-42DB-B741-EF5C316612D5}" type="presOf" srcId="{D220B323-E119-4BF8-92F2-DAA8EC191CA6}" destId="{6E5FE9E5-902C-4255-B0AD-11B6EF33CD6B}" srcOrd="0" destOrd="0" presId="urn:microsoft.com/office/officeart/2005/8/layout/vList2"/>
    <dgm:cxn modelId="{324796A0-ED4D-4C47-9957-40FA89AB9752}" srcId="{B227FB40-338E-405E-B555-1B3B8FF632F4}" destId="{1E20247D-1A15-485B-BF57-0F8D3A31334F}" srcOrd="3" destOrd="0" parTransId="{9B325F08-935A-4751-92BD-91A18C3AE4C2}" sibTransId="{62DDB8FF-2BBD-4B58-8B45-F09AB181AEEB}"/>
    <dgm:cxn modelId="{6D6E54AB-21D0-4F87-8681-2381F4D0AC59}" srcId="{B227FB40-338E-405E-B555-1B3B8FF632F4}" destId="{19889490-654B-4C9A-9F42-764721EB3E9F}" srcOrd="2" destOrd="0" parTransId="{78247931-1A1B-4583-A45F-D300A1FAE388}" sibTransId="{446D301A-A5BA-4C5D-B8AB-2BC37E09893E}"/>
    <dgm:cxn modelId="{2F0667C6-C9E5-4E21-8837-5C3DB9A5B3D8}" type="presOf" srcId="{29DFFBA6-7D0B-4526-85A0-B5E5275EC930}" destId="{26DAC496-F06E-4A13-A122-1C1D5EF69B07}" srcOrd="0" destOrd="0" presId="urn:microsoft.com/office/officeart/2005/8/layout/vList2"/>
    <dgm:cxn modelId="{DE04A2CD-081A-422D-B18F-DC3D43533F8E}" type="presOf" srcId="{7A23BA45-8272-4133-AC0B-B0F9FF7487D6}" destId="{F2311011-499B-4DCB-97A5-017B0609AF18}" srcOrd="0" destOrd="0" presId="urn:microsoft.com/office/officeart/2005/8/layout/vList2"/>
    <dgm:cxn modelId="{EF6505F5-FC5B-4345-80D7-801E77337B6B}" type="presOf" srcId="{1E20247D-1A15-485B-BF57-0F8D3A31334F}" destId="{11D7A050-9D4F-4660-BED7-78E06A24EB03}" srcOrd="0" destOrd="0" presId="urn:microsoft.com/office/officeart/2005/8/layout/vList2"/>
    <dgm:cxn modelId="{2BCD5AFE-9EC3-4233-B605-AF1208176EA2}" type="presOf" srcId="{BB8E8073-BCAA-4416-876A-E3C05E7773D1}" destId="{4D038542-1B56-40DA-86B7-191F33B71D1C}" srcOrd="0" destOrd="0" presId="urn:microsoft.com/office/officeart/2005/8/layout/vList2"/>
    <dgm:cxn modelId="{E37F31A3-EC8D-4862-8A2B-29E425D48761}" type="presParOf" srcId="{2DDF8749-C987-4E64-8B5D-2BA27D5DD25B}" destId="{6E5FE9E5-902C-4255-B0AD-11B6EF33CD6B}" srcOrd="0" destOrd="0" presId="urn:microsoft.com/office/officeart/2005/8/layout/vList2"/>
    <dgm:cxn modelId="{A1F7ABA4-1B59-47AF-8594-F5D7A98A109D}" type="presParOf" srcId="{2DDF8749-C987-4E64-8B5D-2BA27D5DD25B}" destId="{91B7B968-BD26-436C-9340-57E5103A96F1}" srcOrd="1" destOrd="0" presId="urn:microsoft.com/office/officeart/2005/8/layout/vList2"/>
    <dgm:cxn modelId="{42BC8DCC-5F81-41DB-9FB5-FA49EBF7E3EC}" type="presParOf" srcId="{2DDF8749-C987-4E64-8B5D-2BA27D5DD25B}" destId="{26DAC496-F06E-4A13-A122-1C1D5EF69B07}" srcOrd="2" destOrd="0" presId="urn:microsoft.com/office/officeart/2005/8/layout/vList2"/>
    <dgm:cxn modelId="{083AC797-0B32-48A5-AE58-4149F11E73C3}" type="presParOf" srcId="{2DDF8749-C987-4E64-8B5D-2BA27D5DD25B}" destId="{48D5584F-1ED3-43B6-895B-FF6E43605206}" srcOrd="3" destOrd="0" presId="urn:microsoft.com/office/officeart/2005/8/layout/vList2"/>
    <dgm:cxn modelId="{FD20449E-935A-4F86-BB31-C6AF5CDD405D}" type="presParOf" srcId="{2DDF8749-C987-4E64-8B5D-2BA27D5DD25B}" destId="{723DF4DB-9A49-4062-9E34-5F808334E647}" srcOrd="4" destOrd="0" presId="urn:microsoft.com/office/officeart/2005/8/layout/vList2"/>
    <dgm:cxn modelId="{A12D78A5-AD79-43AF-804B-AC988CDB7E6A}" type="presParOf" srcId="{2DDF8749-C987-4E64-8B5D-2BA27D5DD25B}" destId="{B133CA08-81F3-4820-9B3F-CA633105658D}" srcOrd="5" destOrd="0" presId="urn:microsoft.com/office/officeart/2005/8/layout/vList2"/>
    <dgm:cxn modelId="{045C3CEA-C18D-49F8-AF66-62ACF8E3EB34}" type="presParOf" srcId="{2DDF8749-C987-4E64-8B5D-2BA27D5DD25B}" destId="{11D7A050-9D4F-4660-BED7-78E06A24EB03}" srcOrd="6" destOrd="0" presId="urn:microsoft.com/office/officeart/2005/8/layout/vList2"/>
    <dgm:cxn modelId="{38689729-E878-4B5C-84F1-B439676C21C4}" type="presParOf" srcId="{2DDF8749-C987-4E64-8B5D-2BA27D5DD25B}" destId="{C83F7316-F8BC-49CA-8E2F-408B7F37AD7E}" srcOrd="7" destOrd="0" presId="urn:microsoft.com/office/officeart/2005/8/layout/vList2"/>
    <dgm:cxn modelId="{EE74E5DC-8F7C-4F13-93FF-6B15585F8B3C}" type="presParOf" srcId="{2DDF8749-C987-4E64-8B5D-2BA27D5DD25B}" destId="{F2311011-499B-4DCB-97A5-017B0609AF18}" srcOrd="8" destOrd="0" presId="urn:microsoft.com/office/officeart/2005/8/layout/vList2"/>
    <dgm:cxn modelId="{236D2080-740D-4246-ABF1-815B1E3AEF3C}" type="presParOf" srcId="{2DDF8749-C987-4E64-8B5D-2BA27D5DD25B}" destId="{E67EE1D3-B8EF-4F09-801E-8618884778EA}" srcOrd="9" destOrd="0" presId="urn:microsoft.com/office/officeart/2005/8/layout/vList2"/>
    <dgm:cxn modelId="{A952EAF6-508A-4956-8A74-39A1C0AB0894}" type="presParOf" srcId="{2DDF8749-C987-4E64-8B5D-2BA27D5DD25B}" destId="{4D038542-1B56-40DA-86B7-191F33B71D1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5EC7A8-FDAA-40DC-976C-5104F3433EA7}" type="doc">
      <dgm:prSet loTypeId="urn:microsoft.com/office/officeart/2016/7/layout/BasicLinearProcessNumbered" loCatId="process" qsTypeId="urn:microsoft.com/office/officeart/2005/8/quickstyle/simple1" qsCatId="simple" csTypeId="urn:microsoft.com/office/officeart/2005/8/colors/accent3_2" csCatId="accent3"/>
      <dgm:spPr/>
      <dgm:t>
        <a:bodyPr/>
        <a:lstStyle/>
        <a:p>
          <a:endParaRPr lang="en-US"/>
        </a:p>
      </dgm:t>
    </dgm:pt>
    <dgm:pt modelId="{15D07D52-1B9C-49C2-B20A-8F015E2E2DC9}">
      <dgm:prSet/>
      <dgm:spPr/>
      <dgm:t>
        <a:bodyPr/>
        <a:lstStyle/>
        <a:p>
          <a:r>
            <a:rPr lang="en-US" b="1"/>
            <a:t>Companies including CISCO adjusting strategic position to face AI challenges and opportunities.</a:t>
          </a:r>
          <a:endParaRPr lang="en-US"/>
        </a:p>
      </dgm:t>
    </dgm:pt>
    <dgm:pt modelId="{240489CD-DE50-497F-8BB7-CD85B84A38B3}" type="parTrans" cxnId="{53BEE0AC-668A-4F7F-BD0E-22BE962B007E}">
      <dgm:prSet/>
      <dgm:spPr/>
      <dgm:t>
        <a:bodyPr/>
        <a:lstStyle/>
        <a:p>
          <a:endParaRPr lang="en-US"/>
        </a:p>
      </dgm:t>
    </dgm:pt>
    <dgm:pt modelId="{CA1A696C-8B74-4953-B3CC-26F07F4A9BBC}" type="sibTrans" cxnId="{53BEE0AC-668A-4F7F-BD0E-22BE962B007E}">
      <dgm:prSet phldrT="1" phldr="0"/>
      <dgm:spPr/>
      <dgm:t>
        <a:bodyPr/>
        <a:lstStyle/>
        <a:p>
          <a:r>
            <a:rPr lang="en-US"/>
            <a:t>1</a:t>
          </a:r>
        </a:p>
      </dgm:t>
    </dgm:pt>
    <dgm:pt modelId="{19844FCC-4E48-4978-84D8-C4274B8C9873}">
      <dgm:prSet/>
      <dgm:spPr/>
      <dgm:t>
        <a:bodyPr/>
        <a:lstStyle/>
        <a:p>
          <a:r>
            <a:rPr lang="en-US" b="1"/>
            <a:t>High Growth areas for the future in terms of technology</a:t>
          </a:r>
          <a:endParaRPr lang="en-US"/>
        </a:p>
      </dgm:t>
    </dgm:pt>
    <dgm:pt modelId="{52C07A2E-D918-4D64-8CAE-C0ACE15A1C54}" type="parTrans" cxnId="{253A17EB-CBEC-46FA-AED2-1DE522A43F25}">
      <dgm:prSet/>
      <dgm:spPr/>
      <dgm:t>
        <a:bodyPr/>
        <a:lstStyle/>
        <a:p>
          <a:endParaRPr lang="en-US"/>
        </a:p>
      </dgm:t>
    </dgm:pt>
    <dgm:pt modelId="{3C8F871B-A214-40D7-B6DF-2362D32EACFC}" type="sibTrans" cxnId="{253A17EB-CBEC-46FA-AED2-1DE522A43F25}">
      <dgm:prSet phldrT="2" phldr="0"/>
      <dgm:spPr/>
      <dgm:t>
        <a:bodyPr/>
        <a:lstStyle/>
        <a:p>
          <a:r>
            <a:rPr lang="en-US"/>
            <a:t>2</a:t>
          </a:r>
        </a:p>
      </dgm:t>
    </dgm:pt>
    <dgm:pt modelId="{96DD4B9E-7AAE-4860-9F79-0E9596279C84}">
      <dgm:prSet/>
      <dgm:spPr/>
      <dgm:t>
        <a:bodyPr/>
        <a:lstStyle/>
        <a:p>
          <a:r>
            <a:rPr lang="en-US" b="1"/>
            <a:t>Concerns raised in by workers and employees over their future security.</a:t>
          </a:r>
          <a:endParaRPr lang="en-US"/>
        </a:p>
      </dgm:t>
    </dgm:pt>
    <dgm:pt modelId="{CA339164-4F97-4EC3-AC46-8904ADF6B098}" type="parTrans" cxnId="{6B4F27F7-C277-441A-9373-18ADC6DDA74A}">
      <dgm:prSet/>
      <dgm:spPr/>
      <dgm:t>
        <a:bodyPr/>
        <a:lstStyle/>
        <a:p>
          <a:endParaRPr lang="en-US"/>
        </a:p>
      </dgm:t>
    </dgm:pt>
    <dgm:pt modelId="{3767039E-BF95-402F-8CE7-89DDCB2AF877}" type="sibTrans" cxnId="{6B4F27F7-C277-441A-9373-18ADC6DDA74A}">
      <dgm:prSet phldrT="3" phldr="0"/>
      <dgm:spPr/>
      <dgm:t>
        <a:bodyPr/>
        <a:lstStyle/>
        <a:p>
          <a:r>
            <a:rPr lang="en-US"/>
            <a:t>3</a:t>
          </a:r>
        </a:p>
      </dgm:t>
    </dgm:pt>
    <dgm:pt modelId="{B13B1DBD-8823-4D46-946F-B23DCD9226D6}">
      <dgm:prSet/>
      <dgm:spPr/>
      <dgm:t>
        <a:bodyPr/>
        <a:lstStyle/>
        <a:p>
          <a:r>
            <a:rPr lang="en-US" b="1"/>
            <a:t>To stay relevant with their market and face competition  from the 'big seven' and worldwide companies.</a:t>
          </a:r>
          <a:endParaRPr lang="en-US"/>
        </a:p>
      </dgm:t>
    </dgm:pt>
    <dgm:pt modelId="{3C00E8A5-95EA-4C5C-BE8E-1E33D8241D89}" type="parTrans" cxnId="{7AF5BBBC-999B-4343-9140-ACB4D6E32249}">
      <dgm:prSet/>
      <dgm:spPr/>
      <dgm:t>
        <a:bodyPr/>
        <a:lstStyle/>
        <a:p>
          <a:endParaRPr lang="en-US"/>
        </a:p>
      </dgm:t>
    </dgm:pt>
    <dgm:pt modelId="{89762850-A3C6-45BA-9C12-733EEC5746B0}" type="sibTrans" cxnId="{7AF5BBBC-999B-4343-9140-ACB4D6E32249}">
      <dgm:prSet phldrT="4" phldr="0"/>
      <dgm:spPr/>
      <dgm:t>
        <a:bodyPr/>
        <a:lstStyle/>
        <a:p>
          <a:r>
            <a:rPr lang="en-US"/>
            <a:t>4</a:t>
          </a:r>
        </a:p>
      </dgm:t>
    </dgm:pt>
    <dgm:pt modelId="{0F8AF795-54FD-4727-ADAC-32B5F570A11C}" type="pres">
      <dgm:prSet presAssocID="{ED5EC7A8-FDAA-40DC-976C-5104F3433EA7}" presName="Name0" presStyleCnt="0">
        <dgm:presLayoutVars>
          <dgm:animLvl val="lvl"/>
          <dgm:resizeHandles val="exact"/>
        </dgm:presLayoutVars>
      </dgm:prSet>
      <dgm:spPr/>
    </dgm:pt>
    <dgm:pt modelId="{693948DC-4EB8-474D-8D5B-81D599C129C4}" type="pres">
      <dgm:prSet presAssocID="{15D07D52-1B9C-49C2-B20A-8F015E2E2DC9}" presName="compositeNode" presStyleCnt="0">
        <dgm:presLayoutVars>
          <dgm:bulletEnabled val="1"/>
        </dgm:presLayoutVars>
      </dgm:prSet>
      <dgm:spPr/>
    </dgm:pt>
    <dgm:pt modelId="{550FA724-A98B-4F33-81E4-4D61DC302E33}" type="pres">
      <dgm:prSet presAssocID="{15D07D52-1B9C-49C2-B20A-8F015E2E2DC9}" presName="bgRect" presStyleLbl="bgAccFollowNode1" presStyleIdx="0" presStyleCnt="4"/>
      <dgm:spPr/>
    </dgm:pt>
    <dgm:pt modelId="{64078975-B34E-4503-A8ED-E238475729E8}" type="pres">
      <dgm:prSet presAssocID="{CA1A696C-8B74-4953-B3CC-26F07F4A9BBC}" presName="sibTransNodeCircle" presStyleLbl="alignNode1" presStyleIdx="0" presStyleCnt="8">
        <dgm:presLayoutVars>
          <dgm:chMax val="0"/>
          <dgm:bulletEnabled/>
        </dgm:presLayoutVars>
      </dgm:prSet>
      <dgm:spPr/>
    </dgm:pt>
    <dgm:pt modelId="{FAE285B3-6D8F-4CC8-B2C3-9CD01F682097}" type="pres">
      <dgm:prSet presAssocID="{15D07D52-1B9C-49C2-B20A-8F015E2E2DC9}" presName="bottomLine" presStyleLbl="alignNode1" presStyleIdx="1" presStyleCnt="8">
        <dgm:presLayoutVars/>
      </dgm:prSet>
      <dgm:spPr/>
    </dgm:pt>
    <dgm:pt modelId="{CD30EC6C-3C20-4262-89C5-12AE4EAE13F2}" type="pres">
      <dgm:prSet presAssocID="{15D07D52-1B9C-49C2-B20A-8F015E2E2DC9}" presName="nodeText" presStyleLbl="bgAccFollowNode1" presStyleIdx="0" presStyleCnt="4">
        <dgm:presLayoutVars>
          <dgm:bulletEnabled val="1"/>
        </dgm:presLayoutVars>
      </dgm:prSet>
      <dgm:spPr/>
    </dgm:pt>
    <dgm:pt modelId="{6A477146-EC8D-499D-8653-E75E1EC007D6}" type="pres">
      <dgm:prSet presAssocID="{CA1A696C-8B74-4953-B3CC-26F07F4A9BBC}" presName="sibTrans" presStyleCnt="0"/>
      <dgm:spPr/>
    </dgm:pt>
    <dgm:pt modelId="{5530AB25-B882-48D5-8983-7FB1444CFE71}" type="pres">
      <dgm:prSet presAssocID="{19844FCC-4E48-4978-84D8-C4274B8C9873}" presName="compositeNode" presStyleCnt="0">
        <dgm:presLayoutVars>
          <dgm:bulletEnabled val="1"/>
        </dgm:presLayoutVars>
      </dgm:prSet>
      <dgm:spPr/>
    </dgm:pt>
    <dgm:pt modelId="{C8B890E5-1159-4A13-BD31-240C393FF005}" type="pres">
      <dgm:prSet presAssocID="{19844FCC-4E48-4978-84D8-C4274B8C9873}" presName="bgRect" presStyleLbl="bgAccFollowNode1" presStyleIdx="1" presStyleCnt="4"/>
      <dgm:spPr/>
    </dgm:pt>
    <dgm:pt modelId="{2C1C19CF-88B9-4DA1-A424-408C7FEB0E61}" type="pres">
      <dgm:prSet presAssocID="{3C8F871B-A214-40D7-B6DF-2362D32EACFC}" presName="sibTransNodeCircle" presStyleLbl="alignNode1" presStyleIdx="2" presStyleCnt="8">
        <dgm:presLayoutVars>
          <dgm:chMax val="0"/>
          <dgm:bulletEnabled/>
        </dgm:presLayoutVars>
      </dgm:prSet>
      <dgm:spPr/>
    </dgm:pt>
    <dgm:pt modelId="{18F07F88-449C-44ED-AA7E-D3604AC5553F}" type="pres">
      <dgm:prSet presAssocID="{19844FCC-4E48-4978-84D8-C4274B8C9873}" presName="bottomLine" presStyleLbl="alignNode1" presStyleIdx="3" presStyleCnt="8">
        <dgm:presLayoutVars/>
      </dgm:prSet>
      <dgm:spPr/>
    </dgm:pt>
    <dgm:pt modelId="{06AE2C7F-C927-4CAD-8BDB-B2FF0A6224A8}" type="pres">
      <dgm:prSet presAssocID="{19844FCC-4E48-4978-84D8-C4274B8C9873}" presName="nodeText" presStyleLbl="bgAccFollowNode1" presStyleIdx="1" presStyleCnt="4">
        <dgm:presLayoutVars>
          <dgm:bulletEnabled val="1"/>
        </dgm:presLayoutVars>
      </dgm:prSet>
      <dgm:spPr/>
    </dgm:pt>
    <dgm:pt modelId="{137CF1ED-D8B7-46C8-B4B4-96FF55EF8118}" type="pres">
      <dgm:prSet presAssocID="{3C8F871B-A214-40D7-B6DF-2362D32EACFC}" presName="sibTrans" presStyleCnt="0"/>
      <dgm:spPr/>
    </dgm:pt>
    <dgm:pt modelId="{AF9EF9B4-5937-4B7C-BA42-678D836D4260}" type="pres">
      <dgm:prSet presAssocID="{96DD4B9E-7AAE-4860-9F79-0E9596279C84}" presName="compositeNode" presStyleCnt="0">
        <dgm:presLayoutVars>
          <dgm:bulletEnabled val="1"/>
        </dgm:presLayoutVars>
      </dgm:prSet>
      <dgm:spPr/>
    </dgm:pt>
    <dgm:pt modelId="{C9B2A4C0-3EA8-4141-A85D-72B69865A446}" type="pres">
      <dgm:prSet presAssocID="{96DD4B9E-7AAE-4860-9F79-0E9596279C84}" presName="bgRect" presStyleLbl="bgAccFollowNode1" presStyleIdx="2" presStyleCnt="4"/>
      <dgm:spPr/>
    </dgm:pt>
    <dgm:pt modelId="{8C700689-8C35-442E-AB8C-46840FF096F5}" type="pres">
      <dgm:prSet presAssocID="{3767039E-BF95-402F-8CE7-89DDCB2AF877}" presName="sibTransNodeCircle" presStyleLbl="alignNode1" presStyleIdx="4" presStyleCnt="8">
        <dgm:presLayoutVars>
          <dgm:chMax val="0"/>
          <dgm:bulletEnabled/>
        </dgm:presLayoutVars>
      </dgm:prSet>
      <dgm:spPr/>
    </dgm:pt>
    <dgm:pt modelId="{0F2D54AB-0886-40A6-8473-BDDC71320319}" type="pres">
      <dgm:prSet presAssocID="{96DD4B9E-7AAE-4860-9F79-0E9596279C84}" presName="bottomLine" presStyleLbl="alignNode1" presStyleIdx="5" presStyleCnt="8">
        <dgm:presLayoutVars/>
      </dgm:prSet>
      <dgm:spPr/>
    </dgm:pt>
    <dgm:pt modelId="{74E20210-60A4-442D-9C08-DFF622696BD6}" type="pres">
      <dgm:prSet presAssocID="{96DD4B9E-7AAE-4860-9F79-0E9596279C84}" presName="nodeText" presStyleLbl="bgAccFollowNode1" presStyleIdx="2" presStyleCnt="4">
        <dgm:presLayoutVars>
          <dgm:bulletEnabled val="1"/>
        </dgm:presLayoutVars>
      </dgm:prSet>
      <dgm:spPr/>
    </dgm:pt>
    <dgm:pt modelId="{C0D0951E-1952-4E4F-A14F-2DC15B942CA3}" type="pres">
      <dgm:prSet presAssocID="{3767039E-BF95-402F-8CE7-89DDCB2AF877}" presName="sibTrans" presStyleCnt="0"/>
      <dgm:spPr/>
    </dgm:pt>
    <dgm:pt modelId="{569414EF-2AE5-4368-94A7-F1E37FD41DB8}" type="pres">
      <dgm:prSet presAssocID="{B13B1DBD-8823-4D46-946F-B23DCD9226D6}" presName="compositeNode" presStyleCnt="0">
        <dgm:presLayoutVars>
          <dgm:bulletEnabled val="1"/>
        </dgm:presLayoutVars>
      </dgm:prSet>
      <dgm:spPr/>
    </dgm:pt>
    <dgm:pt modelId="{F86F049A-0424-4891-B376-ECC081BE5098}" type="pres">
      <dgm:prSet presAssocID="{B13B1DBD-8823-4D46-946F-B23DCD9226D6}" presName="bgRect" presStyleLbl="bgAccFollowNode1" presStyleIdx="3" presStyleCnt="4"/>
      <dgm:spPr/>
    </dgm:pt>
    <dgm:pt modelId="{EB6DBFCF-D69E-4004-84E2-AD7506F52BAE}" type="pres">
      <dgm:prSet presAssocID="{89762850-A3C6-45BA-9C12-733EEC5746B0}" presName="sibTransNodeCircle" presStyleLbl="alignNode1" presStyleIdx="6" presStyleCnt="8">
        <dgm:presLayoutVars>
          <dgm:chMax val="0"/>
          <dgm:bulletEnabled/>
        </dgm:presLayoutVars>
      </dgm:prSet>
      <dgm:spPr/>
    </dgm:pt>
    <dgm:pt modelId="{585ADBA0-1F7B-4FD9-9814-DAA9BE89E1C0}" type="pres">
      <dgm:prSet presAssocID="{B13B1DBD-8823-4D46-946F-B23DCD9226D6}" presName="bottomLine" presStyleLbl="alignNode1" presStyleIdx="7" presStyleCnt="8">
        <dgm:presLayoutVars/>
      </dgm:prSet>
      <dgm:spPr/>
    </dgm:pt>
    <dgm:pt modelId="{7A47CC20-7D97-4C66-8EE9-047E6BACC3C8}" type="pres">
      <dgm:prSet presAssocID="{B13B1DBD-8823-4D46-946F-B23DCD9226D6}" presName="nodeText" presStyleLbl="bgAccFollowNode1" presStyleIdx="3" presStyleCnt="4">
        <dgm:presLayoutVars>
          <dgm:bulletEnabled val="1"/>
        </dgm:presLayoutVars>
      </dgm:prSet>
      <dgm:spPr/>
    </dgm:pt>
  </dgm:ptLst>
  <dgm:cxnLst>
    <dgm:cxn modelId="{D9C14E08-4C72-4183-9789-83712C992E9D}" type="presOf" srcId="{15D07D52-1B9C-49C2-B20A-8F015E2E2DC9}" destId="{550FA724-A98B-4F33-81E4-4D61DC302E33}" srcOrd="0" destOrd="0" presId="urn:microsoft.com/office/officeart/2016/7/layout/BasicLinearProcessNumbered"/>
    <dgm:cxn modelId="{F5590942-6AC1-477C-9C1B-7F45F04CC7B0}" type="presOf" srcId="{19844FCC-4E48-4978-84D8-C4274B8C9873}" destId="{06AE2C7F-C927-4CAD-8BDB-B2FF0A6224A8}" srcOrd="1" destOrd="0" presId="urn:microsoft.com/office/officeart/2016/7/layout/BasicLinearProcessNumbered"/>
    <dgm:cxn modelId="{C2F9A569-80E8-4AEE-A818-D7387CF69BDE}" type="presOf" srcId="{96DD4B9E-7AAE-4860-9F79-0E9596279C84}" destId="{C9B2A4C0-3EA8-4141-A85D-72B69865A446}" srcOrd="0" destOrd="0" presId="urn:microsoft.com/office/officeart/2016/7/layout/BasicLinearProcessNumbered"/>
    <dgm:cxn modelId="{F6B33486-05CA-4001-9F1B-08375C81CCD5}" type="presOf" srcId="{15D07D52-1B9C-49C2-B20A-8F015E2E2DC9}" destId="{CD30EC6C-3C20-4262-89C5-12AE4EAE13F2}" srcOrd="1" destOrd="0" presId="urn:microsoft.com/office/officeart/2016/7/layout/BasicLinearProcessNumbered"/>
    <dgm:cxn modelId="{BB789F86-E964-4388-B89C-5B8B44E0C5E5}" type="presOf" srcId="{B13B1DBD-8823-4D46-946F-B23DCD9226D6}" destId="{7A47CC20-7D97-4C66-8EE9-047E6BACC3C8}" srcOrd="1" destOrd="0" presId="urn:microsoft.com/office/officeart/2016/7/layout/BasicLinearProcessNumbered"/>
    <dgm:cxn modelId="{89453E90-DCAA-48F3-B019-4FAA85C25B5D}" type="presOf" srcId="{89762850-A3C6-45BA-9C12-733EEC5746B0}" destId="{EB6DBFCF-D69E-4004-84E2-AD7506F52BAE}" srcOrd="0" destOrd="0" presId="urn:microsoft.com/office/officeart/2016/7/layout/BasicLinearProcessNumbered"/>
    <dgm:cxn modelId="{F9365F93-2746-4BBF-B67E-75315ED3E19F}" type="presOf" srcId="{19844FCC-4E48-4978-84D8-C4274B8C9873}" destId="{C8B890E5-1159-4A13-BD31-240C393FF005}" srcOrd="0" destOrd="0" presId="urn:microsoft.com/office/officeart/2016/7/layout/BasicLinearProcessNumbered"/>
    <dgm:cxn modelId="{B0765598-7DB4-4459-857E-EDB609C16919}" type="presOf" srcId="{ED5EC7A8-FDAA-40DC-976C-5104F3433EA7}" destId="{0F8AF795-54FD-4727-ADAC-32B5F570A11C}" srcOrd="0" destOrd="0" presId="urn:microsoft.com/office/officeart/2016/7/layout/BasicLinearProcessNumbered"/>
    <dgm:cxn modelId="{A72D8D9D-2930-45EE-87D7-73BBDB635084}" type="presOf" srcId="{3C8F871B-A214-40D7-B6DF-2362D32EACFC}" destId="{2C1C19CF-88B9-4DA1-A424-408C7FEB0E61}" srcOrd="0" destOrd="0" presId="urn:microsoft.com/office/officeart/2016/7/layout/BasicLinearProcessNumbered"/>
    <dgm:cxn modelId="{E2F9BCA1-FBCD-49D9-BAA5-C5C477767B8D}" type="presOf" srcId="{96DD4B9E-7AAE-4860-9F79-0E9596279C84}" destId="{74E20210-60A4-442D-9C08-DFF622696BD6}" srcOrd="1" destOrd="0" presId="urn:microsoft.com/office/officeart/2016/7/layout/BasicLinearProcessNumbered"/>
    <dgm:cxn modelId="{5FDD82A2-07CD-4D24-B952-197515EEB4E9}" type="presOf" srcId="{CA1A696C-8B74-4953-B3CC-26F07F4A9BBC}" destId="{64078975-B34E-4503-A8ED-E238475729E8}" srcOrd="0" destOrd="0" presId="urn:microsoft.com/office/officeart/2016/7/layout/BasicLinearProcessNumbered"/>
    <dgm:cxn modelId="{EAAA64AA-87B3-4A4F-8321-25F55BF411E7}" type="presOf" srcId="{3767039E-BF95-402F-8CE7-89DDCB2AF877}" destId="{8C700689-8C35-442E-AB8C-46840FF096F5}" srcOrd="0" destOrd="0" presId="urn:microsoft.com/office/officeart/2016/7/layout/BasicLinearProcessNumbered"/>
    <dgm:cxn modelId="{53BEE0AC-668A-4F7F-BD0E-22BE962B007E}" srcId="{ED5EC7A8-FDAA-40DC-976C-5104F3433EA7}" destId="{15D07D52-1B9C-49C2-B20A-8F015E2E2DC9}" srcOrd="0" destOrd="0" parTransId="{240489CD-DE50-497F-8BB7-CD85B84A38B3}" sibTransId="{CA1A696C-8B74-4953-B3CC-26F07F4A9BBC}"/>
    <dgm:cxn modelId="{7AF5BBBC-999B-4343-9140-ACB4D6E32249}" srcId="{ED5EC7A8-FDAA-40DC-976C-5104F3433EA7}" destId="{B13B1DBD-8823-4D46-946F-B23DCD9226D6}" srcOrd="3" destOrd="0" parTransId="{3C00E8A5-95EA-4C5C-BE8E-1E33D8241D89}" sibTransId="{89762850-A3C6-45BA-9C12-733EEC5746B0}"/>
    <dgm:cxn modelId="{6F1783D3-CF77-48A7-90CD-1B13E4AB765E}" type="presOf" srcId="{B13B1DBD-8823-4D46-946F-B23DCD9226D6}" destId="{F86F049A-0424-4891-B376-ECC081BE5098}" srcOrd="0" destOrd="0" presId="urn:microsoft.com/office/officeart/2016/7/layout/BasicLinearProcessNumbered"/>
    <dgm:cxn modelId="{253A17EB-CBEC-46FA-AED2-1DE522A43F25}" srcId="{ED5EC7A8-FDAA-40DC-976C-5104F3433EA7}" destId="{19844FCC-4E48-4978-84D8-C4274B8C9873}" srcOrd="1" destOrd="0" parTransId="{52C07A2E-D918-4D64-8CAE-C0ACE15A1C54}" sibTransId="{3C8F871B-A214-40D7-B6DF-2362D32EACFC}"/>
    <dgm:cxn modelId="{6B4F27F7-C277-441A-9373-18ADC6DDA74A}" srcId="{ED5EC7A8-FDAA-40DC-976C-5104F3433EA7}" destId="{96DD4B9E-7AAE-4860-9F79-0E9596279C84}" srcOrd="2" destOrd="0" parTransId="{CA339164-4F97-4EC3-AC46-8904ADF6B098}" sibTransId="{3767039E-BF95-402F-8CE7-89DDCB2AF877}"/>
    <dgm:cxn modelId="{58B80D64-C8A5-4767-BFCF-52B82CE6EEAA}" type="presParOf" srcId="{0F8AF795-54FD-4727-ADAC-32B5F570A11C}" destId="{693948DC-4EB8-474D-8D5B-81D599C129C4}" srcOrd="0" destOrd="0" presId="urn:microsoft.com/office/officeart/2016/7/layout/BasicLinearProcessNumbered"/>
    <dgm:cxn modelId="{9A53F929-CBCC-4C4A-B8F4-994CF11A7380}" type="presParOf" srcId="{693948DC-4EB8-474D-8D5B-81D599C129C4}" destId="{550FA724-A98B-4F33-81E4-4D61DC302E33}" srcOrd="0" destOrd="0" presId="urn:microsoft.com/office/officeart/2016/7/layout/BasicLinearProcessNumbered"/>
    <dgm:cxn modelId="{A16B3AC9-83A8-407B-A9A7-164072956A10}" type="presParOf" srcId="{693948DC-4EB8-474D-8D5B-81D599C129C4}" destId="{64078975-B34E-4503-A8ED-E238475729E8}" srcOrd="1" destOrd="0" presId="urn:microsoft.com/office/officeart/2016/7/layout/BasicLinearProcessNumbered"/>
    <dgm:cxn modelId="{6BBCCCA5-AAB1-41C6-A3F2-9AACA6A19999}" type="presParOf" srcId="{693948DC-4EB8-474D-8D5B-81D599C129C4}" destId="{FAE285B3-6D8F-4CC8-B2C3-9CD01F682097}" srcOrd="2" destOrd="0" presId="urn:microsoft.com/office/officeart/2016/7/layout/BasicLinearProcessNumbered"/>
    <dgm:cxn modelId="{7241C053-0263-45DC-8826-D799E92F8EA6}" type="presParOf" srcId="{693948DC-4EB8-474D-8D5B-81D599C129C4}" destId="{CD30EC6C-3C20-4262-89C5-12AE4EAE13F2}" srcOrd="3" destOrd="0" presId="urn:microsoft.com/office/officeart/2016/7/layout/BasicLinearProcessNumbered"/>
    <dgm:cxn modelId="{18D83A1B-365E-4D41-8485-BE3C40735ED4}" type="presParOf" srcId="{0F8AF795-54FD-4727-ADAC-32B5F570A11C}" destId="{6A477146-EC8D-499D-8653-E75E1EC007D6}" srcOrd="1" destOrd="0" presId="urn:microsoft.com/office/officeart/2016/7/layout/BasicLinearProcessNumbered"/>
    <dgm:cxn modelId="{20E97C97-D8A0-45E0-AE06-D9FF2F67B469}" type="presParOf" srcId="{0F8AF795-54FD-4727-ADAC-32B5F570A11C}" destId="{5530AB25-B882-48D5-8983-7FB1444CFE71}" srcOrd="2" destOrd="0" presId="urn:microsoft.com/office/officeart/2016/7/layout/BasicLinearProcessNumbered"/>
    <dgm:cxn modelId="{D9AD4827-CE66-4CDC-AD33-AC8CEBA1D97B}" type="presParOf" srcId="{5530AB25-B882-48D5-8983-7FB1444CFE71}" destId="{C8B890E5-1159-4A13-BD31-240C393FF005}" srcOrd="0" destOrd="0" presId="urn:microsoft.com/office/officeart/2016/7/layout/BasicLinearProcessNumbered"/>
    <dgm:cxn modelId="{BB0D01B2-F4B9-476F-A34E-D3304062070C}" type="presParOf" srcId="{5530AB25-B882-48D5-8983-7FB1444CFE71}" destId="{2C1C19CF-88B9-4DA1-A424-408C7FEB0E61}" srcOrd="1" destOrd="0" presId="urn:microsoft.com/office/officeart/2016/7/layout/BasicLinearProcessNumbered"/>
    <dgm:cxn modelId="{7D7DF870-DCD4-46EB-A989-BA5F7EE05B10}" type="presParOf" srcId="{5530AB25-B882-48D5-8983-7FB1444CFE71}" destId="{18F07F88-449C-44ED-AA7E-D3604AC5553F}" srcOrd="2" destOrd="0" presId="urn:microsoft.com/office/officeart/2016/7/layout/BasicLinearProcessNumbered"/>
    <dgm:cxn modelId="{88CD3451-6781-4FD8-AF1A-9E13D72E35EF}" type="presParOf" srcId="{5530AB25-B882-48D5-8983-7FB1444CFE71}" destId="{06AE2C7F-C927-4CAD-8BDB-B2FF0A6224A8}" srcOrd="3" destOrd="0" presId="urn:microsoft.com/office/officeart/2016/7/layout/BasicLinearProcessNumbered"/>
    <dgm:cxn modelId="{2E487AA2-1827-4AB9-B889-4E6F3EB16748}" type="presParOf" srcId="{0F8AF795-54FD-4727-ADAC-32B5F570A11C}" destId="{137CF1ED-D8B7-46C8-B4B4-96FF55EF8118}" srcOrd="3" destOrd="0" presId="urn:microsoft.com/office/officeart/2016/7/layout/BasicLinearProcessNumbered"/>
    <dgm:cxn modelId="{A9F1A233-4DDD-4101-82E4-D10215A3B61F}" type="presParOf" srcId="{0F8AF795-54FD-4727-ADAC-32B5F570A11C}" destId="{AF9EF9B4-5937-4B7C-BA42-678D836D4260}" srcOrd="4" destOrd="0" presId="urn:microsoft.com/office/officeart/2016/7/layout/BasicLinearProcessNumbered"/>
    <dgm:cxn modelId="{1B3F2E23-8F96-43F4-B996-75524B835303}" type="presParOf" srcId="{AF9EF9B4-5937-4B7C-BA42-678D836D4260}" destId="{C9B2A4C0-3EA8-4141-A85D-72B69865A446}" srcOrd="0" destOrd="0" presId="urn:microsoft.com/office/officeart/2016/7/layout/BasicLinearProcessNumbered"/>
    <dgm:cxn modelId="{B1168407-F715-4D5A-8F0A-07D4DE190145}" type="presParOf" srcId="{AF9EF9B4-5937-4B7C-BA42-678D836D4260}" destId="{8C700689-8C35-442E-AB8C-46840FF096F5}" srcOrd="1" destOrd="0" presId="urn:microsoft.com/office/officeart/2016/7/layout/BasicLinearProcessNumbered"/>
    <dgm:cxn modelId="{BF6B12C5-A903-4D65-A3CC-D747A310AE6E}" type="presParOf" srcId="{AF9EF9B4-5937-4B7C-BA42-678D836D4260}" destId="{0F2D54AB-0886-40A6-8473-BDDC71320319}" srcOrd="2" destOrd="0" presId="urn:microsoft.com/office/officeart/2016/7/layout/BasicLinearProcessNumbered"/>
    <dgm:cxn modelId="{042A4A47-A118-4647-A369-EC7F3A652D4E}" type="presParOf" srcId="{AF9EF9B4-5937-4B7C-BA42-678D836D4260}" destId="{74E20210-60A4-442D-9C08-DFF622696BD6}" srcOrd="3" destOrd="0" presId="urn:microsoft.com/office/officeart/2016/7/layout/BasicLinearProcessNumbered"/>
    <dgm:cxn modelId="{D1597BB0-8809-4695-88A7-05880FCE75D1}" type="presParOf" srcId="{0F8AF795-54FD-4727-ADAC-32B5F570A11C}" destId="{C0D0951E-1952-4E4F-A14F-2DC15B942CA3}" srcOrd="5" destOrd="0" presId="urn:microsoft.com/office/officeart/2016/7/layout/BasicLinearProcessNumbered"/>
    <dgm:cxn modelId="{C6DECF90-4A93-4502-9C09-0CD613EAC76F}" type="presParOf" srcId="{0F8AF795-54FD-4727-ADAC-32B5F570A11C}" destId="{569414EF-2AE5-4368-94A7-F1E37FD41DB8}" srcOrd="6" destOrd="0" presId="urn:microsoft.com/office/officeart/2016/7/layout/BasicLinearProcessNumbered"/>
    <dgm:cxn modelId="{82B72BB6-F3F6-44DA-8361-71BD2A1D8967}" type="presParOf" srcId="{569414EF-2AE5-4368-94A7-F1E37FD41DB8}" destId="{F86F049A-0424-4891-B376-ECC081BE5098}" srcOrd="0" destOrd="0" presId="urn:microsoft.com/office/officeart/2016/7/layout/BasicLinearProcessNumbered"/>
    <dgm:cxn modelId="{EB0E8CDF-F379-4910-8280-AFA2EA136416}" type="presParOf" srcId="{569414EF-2AE5-4368-94A7-F1E37FD41DB8}" destId="{EB6DBFCF-D69E-4004-84E2-AD7506F52BAE}" srcOrd="1" destOrd="0" presId="urn:microsoft.com/office/officeart/2016/7/layout/BasicLinearProcessNumbered"/>
    <dgm:cxn modelId="{E91DD53B-02AF-42F8-A02B-922331335BA7}" type="presParOf" srcId="{569414EF-2AE5-4368-94A7-F1E37FD41DB8}" destId="{585ADBA0-1F7B-4FD9-9814-DAA9BE89E1C0}" srcOrd="2" destOrd="0" presId="urn:microsoft.com/office/officeart/2016/7/layout/BasicLinearProcessNumbered"/>
    <dgm:cxn modelId="{9B6CEDCA-6902-41BD-AE11-88D4EE523F74}" type="presParOf" srcId="{569414EF-2AE5-4368-94A7-F1E37FD41DB8}" destId="{7A47CC20-7D97-4C66-8EE9-047E6BACC3C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71D8C-1D85-46E1-A97E-9D93F52AC5D5}">
      <dsp:nvSpPr>
        <dsp:cNvPr id="0" name=""/>
        <dsp:cNvSpPr/>
      </dsp:nvSpPr>
      <dsp:spPr>
        <a:xfrm>
          <a:off x="0" y="0"/>
          <a:ext cx="788042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9380F7-698B-41B7-A871-BC5739924771}">
      <dsp:nvSpPr>
        <dsp:cNvPr id="0" name=""/>
        <dsp:cNvSpPr/>
      </dsp:nvSpPr>
      <dsp:spPr>
        <a:xfrm>
          <a:off x="0" y="0"/>
          <a:ext cx="7880423" cy="238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US" sz="5800" b="1" kern="1200" dirty="0"/>
            <a:t>5% Reduction of Workforce announced</a:t>
          </a:r>
          <a:endParaRPr lang="en-US" sz="5800" kern="1200" dirty="0"/>
        </a:p>
      </dsp:txBody>
      <dsp:txXfrm>
        <a:off x="0" y="0"/>
        <a:ext cx="7880423" cy="2381121"/>
      </dsp:txXfrm>
    </dsp:sp>
    <dsp:sp modelId="{4BBCEB79-C6F1-47FB-A658-82FD1C686413}">
      <dsp:nvSpPr>
        <dsp:cNvPr id="0" name=""/>
        <dsp:cNvSpPr/>
      </dsp:nvSpPr>
      <dsp:spPr>
        <a:xfrm>
          <a:off x="0" y="2381121"/>
          <a:ext cx="7880423"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AAAAC-3884-4B18-A4F6-43571B4224AE}">
      <dsp:nvSpPr>
        <dsp:cNvPr id="0" name=""/>
        <dsp:cNvSpPr/>
      </dsp:nvSpPr>
      <dsp:spPr>
        <a:xfrm>
          <a:off x="0" y="2381121"/>
          <a:ext cx="7880423" cy="238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US" sz="5800" b="1" kern="1200" dirty="0"/>
            <a:t>Approximately 4,250 jobs</a:t>
          </a:r>
          <a:endParaRPr lang="en-US" sz="5800" kern="1200" dirty="0"/>
        </a:p>
      </dsp:txBody>
      <dsp:txXfrm>
        <a:off x="0" y="2381121"/>
        <a:ext cx="7880423" cy="23811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FE9E5-902C-4255-B0AD-11B6EF33CD6B}">
      <dsp:nvSpPr>
        <dsp:cNvPr id="0" name=""/>
        <dsp:cNvSpPr/>
      </dsp:nvSpPr>
      <dsp:spPr>
        <a:xfrm>
          <a:off x="0" y="59861"/>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High growth areas in company - (AI)</a:t>
          </a:r>
          <a:endParaRPr lang="en-US" sz="1500" kern="1200"/>
        </a:p>
      </dsp:txBody>
      <dsp:txXfrm>
        <a:off x="29088" y="88949"/>
        <a:ext cx="11001635" cy="537701"/>
      </dsp:txXfrm>
    </dsp:sp>
    <dsp:sp modelId="{26DAC496-F06E-4A13-A122-1C1D5EF69B07}">
      <dsp:nvSpPr>
        <dsp:cNvPr id="0" name=""/>
        <dsp:cNvSpPr/>
      </dsp:nvSpPr>
      <dsp:spPr>
        <a:xfrm>
          <a:off x="0" y="698938"/>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Restructure</a:t>
          </a:r>
          <a:endParaRPr lang="en-US" sz="1500" kern="1200"/>
        </a:p>
      </dsp:txBody>
      <dsp:txXfrm>
        <a:off x="29088" y="728026"/>
        <a:ext cx="11001635" cy="537701"/>
      </dsp:txXfrm>
    </dsp:sp>
    <dsp:sp modelId="{723DF4DB-9A49-4062-9E34-5F808334E647}">
      <dsp:nvSpPr>
        <dsp:cNvPr id="0" name=""/>
        <dsp:cNvSpPr/>
      </dsp:nvSpPr>
      <dsp:spPr>
        <a:xfrm>
          <a:off x="0" y="1338016"/>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CISCO announce on Feb 6, 2024 – major momentum in Artificial Intelligence across its entire portfolio</a:t>
          </a:r>
          <a:endParaRPr lang="en-US" sz="1500" kern="1200"/>
        </a:p>
      </dsp:txBody>
      <dsp:txXfrm>
        <a:off x="29088" y="1367104"/>
        <a:ext cx="11001635" cy="537701"/>
      </dsp:txXfrm>
    </dsp:sp>
    <dsp:sp modelId="{11D7A050-9D4F-4660-BED7-78E06A24EB03}">
      <dsp:nvSpPr>
        <dsp:cNvPr id="0" name=""/>
        <dsp:cNvSpPr/>
      </dsp:nvSpPr>
      <dsp:spPr>
        <a:xfrm>
          <a:off x="0" y="1977093"/>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Cisco AI Readinness index suggests that 8'000 private sector, business and IT approx. 95% have strategies to direct companies in use and operations in AI.</a:t>
          </a:r>
          <a:endParaRPr lang="en-US" sz="1500" kern="1200"/>
        </a:p>
      </dsp:txBody>
      <dsp:txXfrm>
        <a:off x="29088" y="2006181"/>
        <a:ext cx="11001635" cy="537701"/>
      </dsp:txXfrm>
    </dsp:sp>
    <dsp:sp modelId="{F2311011-499B-4DCB-97A5-017B0609AF18}">
      <dsp:nvSpPr>
        <dsp:cNvPr id="0" name=""/>
        <dsp:cNvSpPr/>
      </dsp:nvSpPr>
      <dsp:spPr>
        <a:xfrm>
          <a:off x="0" y="2616170"/>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But...only 14% ready to integrate with AI  …. a horizon of opportunity in AI for CISCO?                                                                                                                                     Source: Investors Businss daily</a:t>
          </a:r>
          <a:endParaRPr lang="en-US" sz="1500" kern="1200"/>
        </a:p>
      </dsp:txBody>
      <dsp:txXfrm>
        <a:off x="29088" y="2645258"/>
        <a:ext cx="11001635" cy="537701"/>
      </dsp:txXfrm>
    </dsp:sp>
    <dsp:sp modelId="{4D038542-1B56-40DA-86B7-191F33B71D1C}">
      <dsp:nvSpPr>
        <dsp:cNvPr id="0" name=""/>
        <dsp:cNvSpPr/>
      </dsp:nvSpPr>
      <dsp:spPr>
        <a:xfrm>
          <a:off x="0" y="3255248"/>
          <a:ext cx="11059811"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Why:  AI workloads processed in cloud data centres need expansion of computing resources and the bandwidths of networking.                                                        Source: Investors Businss daily</a:t>
          </a:r>
          <a:endParaRPr lang="en-US" sz="1500" kern="1200"/>
        </a:p>
      </dsp:txBody>
      <dsp:txXfrm>
        <a:off x="29088" y="3284336"/>
        <a:ext cx="11001635" cy="5377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FA724-A98B-4F33-81E4-4D61DC302E33}">
      <dsp:nvSpPr>
        <dsp:cNvPr id="0" name=""/>
        <dsp:cNvSpPr/>
      </dsp:nvSpPr>
      <dsp:spPr>
        <a:xfrm>
          <a:off x="3240" y="75196"/>
          <a:ext cx="2570612" cy="359885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415" tIns="330200" rIns="200415" bIns="330200" numCol="1" spcCol="1270" anchor="t" anchorCtr="0">
          <a:noAutofit/>
        </a:bodyPr>
        <a:lstStyle/>
        <a:p>
          <a:pPr marL="0" lvl="0" indent="0" algn="l" defTabSz="755650">
            <a:lnSpc>
              <a:spcPct val="90000"/>
            </a:lnSpc>
            <a:spcBef>
              <a:spcPct val="0"/>
            </a:spcBef>
            <a:spcAft>
              <a:spcPct val="35000"/>
            </a:spcAft>
            <a:buNone/>
          </a:pPr>
          <a:r>
            <a:rPr lang="en-US" sz="1700" b="1" kern="1200"/>
            <a:t>Companies including CISCO adjusting strategic position to face AI challenges and opportunities.</a:t>
          </a:r>
          <a:endParaRPr lang="en-US" sz="1700" kern="1200"/>
        </a:p>
      </dsp:txBody>
      <dsp:txXfrm>
        <a:off x="3240" y="1442762"/>
        <a:ext cx="2570612" cy="2159314"/>
      </dsp:txXfrm>
    </dsp:sp>
    <dsp:sp modelId="{64078975-B34E-4503-A8ED-E238475729E8}">
      <dsp:nvSpPr>
        <dsp:cNvPr id="0" name=""/>
        <dsp:cNvSpPr/>
      </dsp:nvSpPr>
      <dsp:spPr>
        <a:xfrm>
          <a:off x="748717" y="435082"/>
          <a:ext cx="1079657" cy="10796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174" tIns="12700" rIns="841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06829" y="593194"/>
        <a:ext cx="763433" cy="763433"/>
      </dsp:txXfrm>
    </dsp:sp>
    <dsp:sp modelId="{FAE285B3-6D8F-4CC8-B2C3-9CD01F682097}">
      <dsp:nvSpPr>
        <dsp:cNvPr id="0" name=""/>
        <dsp:cNvSpPr/>
      </dsp:nvSpPr>
      <dsp:spPr>
        <a:xfrm>
          <a:off x="3240" y="3673982"/>
          <a:ext cx="257061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B890E5-1159-4A13-BD31-240C393FF005}">
      <dsp:nvSpPr>
        <dsp:cNvPr id="0" name=""/>
        <dsp:cNvSpPr/>
      </dsp:nvSpPr>
      <dsp:spPr>
        <a:xfrm>
          <a:off x="2830913" y="75196"/>
          <a:ext cx="2570612" cy="359885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415" tIns="330200" rIns="200415" bIns="330200" numCol="1" spcCol="1270" anchor="t" anchorCtr="0">
          <a:noAutofit/>
        </a:bodyPr>
        <a:lstStyle/>
        <a:p>
          <a:pPr marL="0" lvl="0" indent="0" algn="l" defTabSz="755650">
            <a:lnSpc>
              <a:spcPct val="90000"/>
            </a:lnSpc>
            <a:spcBef>
              <a:spcPct val="0"/>
            </a:spcBef>
            <a:spcAft>
              <a:spcPct val="35000"/>
            </a:spcAft>
            <a:buNone/>
          </a:pPr>
          <a:r>
            <a:rPr lang="en-US" sz="1700" b="1" kern="1200"/>
            <a:t>High Growth areas for the future in terms of technology</a:t>
          </a:r>
          <a:endParaRPr lang="en-US" sz="1700" kern="1200"/>
        </a:p>
      </dsp:txBody>
      <dsp:txXfrm>
        <a:off x="2830913" y="1442762"/>
        <a:ext cx="2570612" cy="2159314"/>
      </dsp:txXfrm>
    </dsp:sp>
    <dsp:sp modelId="{2C1C19CF-88B9-4DA1-A424-408C7FEB0E61}">
      <dsp:nvSpPr>
        <dsp:cNvPr id="0" name=""/>
        <dsp:cNvSpPr/>
      </dsp:nvSpPr>
      <dsp:spPr>
        <a:xfrm>
          <a:off x="3576391" y="435082"/>
          <a:ext cx="1079657" cy="10796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174" tIns="12700" rIns="841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34503" y="593194"/>
        <a:ext cx="763433" cy="763433"/>
      </dsp:txXfrm>
    </dsp:sp>
    <dsp:sp modelId="{18F07F88-449C-44ED-AA7E-D3604AC5553F}">
      <dsp:nvSpPr>
        <dsp:cNvPr id="0" name=""/>
        <dsp:cNvSpPr/>
      </dsp:nvSpPr>
      <dsp:spPr>
        <a:xfrm>
          <a:off x="2830913" y="3673982"/>
          <a:ext cx="257061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2A4C0-3EA8-4141-A85D-72B69865A446}">
      <dsp:nvSpPr>
        <dsp:cNvPr id="0" name=""/>
        <dsp:cNvSpPr/>
      </dsp:nvSpPr>
      <dsp:spPr>
        <a:xfrm>
          <a:off x="5658587" y="75196"/>
          <a:ext cx="2570612" cy="359885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415" tIns="330200" rIns="200415" bIns="330200" numCol="1" spcCol="1270" anchor="t" anchorCtr="0">
          <a:noAutofit/>
        </a:bodyPr>
        <a:lstStyle/>
        <a:p>
          <a:pPr marL="0" lvl="0" indent="0" algn="l" defTabSz="755650">
            <a:lnSpc>
              <a:spcPct val="90000"/>
            </a:lnSpc>
            <a:spcBef>
              <a:spcPct val="0"/>
            </a:spcBef>
            <a:spcAft>
              <a:spcPct val="35000"/>
            </a:spcAft>
            <a:buNone/>
          </a:pPr>
          <a:r>
            <a:rPr lang="en-US" sz="1700" b="1" kern="1200"/>
            <a:t>Concerns raised in by workers and employees over their future security.</a:t>
          </a:r>
          <a:endParaRPr lang="en-US" sz="1700" kern="1200"/>
        </a:p>
      </dsp:txBody>
      <dsp:txXfrm>
        <a:off x="5658587" y="1442762"/>
        <a:ext cx="2570612" cy="2159314"/>
      </dsp:txXfrm>
    </dsp:sp>
    <dsp:sp modelId="{8C700689-8C35-442E-AB8C-46840FF096F5}">
      <dsp:nvSpPr>
        <dsp:cNvPr id="0" name=""/>
        <dsp:cNvSpPr/>
      </dsp:nvSpPr>
      <dsp:spPr>
        <a:xfrm>
          <a:off x="6404064" y="435082"/>
          <a:ext cx="1079657" cy="10796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174" tIns="12700" rIns="841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62176" y="593194"/>
        <a:ext cx="763433" cy="763433"/>
      </dsp:txXfrm>
    </dsp:sp>
    <dsp:sp modelId="{0F2D54AB-0886-40A6-8473-BDDC71320319}">
      <dsp:nvSpPr>
        <dsp:cNvPr id="0" name=""/>
        <dsp:cNvSpPr/>
      </dsp:nvSpPr>
      <dsp:spPr>
        <a:xfrm>
          <a:off x="5658587" y="3673982"/>
          <a:ext cx="257061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6F049A-0424-4891-B376-ECC081BE5098}">
      <dsp:nvSpPr>
        <dsp:cNvPr id="0" name=""/>
        <dsp:cNvSpPr/>
      </dsp:nvSpPr>
      <dsp:spPr>
        <a:xfrm>
          <a:off x="8486260" y="75196"/>
          <a:ext cx="2570612" cy="359885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415" tIns="330200" rIns="200415" bIns="330200" numCol="1" spcCol="1270" anchor="t" anchorCtr="0">
          <a:noAutofit/>
        </a:bodyPr>
        <a:lstStyle/>
        <a:p>
          <a:pPr marL="0" lvl="0" indent="0" algn="l" defTabSz="755650">
            <a:lnSpc>
              <a:spcPct val="90000"/>
            </a:lnSpc>
            <a:spcBef>
              <a:spcPct val="0"/>
            </a:spcBef>
            <a:spcAft>
              <a:spcPct val="35000"/>
            </a:spcAft>
            <a:buNone/>
          </a:pPr>
          <a:r>
            <a:rPr lang="en-US" sz="1700" b="1" kern="1200"/>
            <a:t>To stay relevant with their market and face competition  from the 'big seven' and worldwide companies.</a:t>
          </a:r>
          <a:endParaRPr lang="en-US" sz="1700" kern="1200"/>
        </a:p>
      </dsp:txBody>
      <dsp:txXfrm>
        <a:off x="8486260" y="1442762"/>
        <a:ext cx="2570612" cy="2159314"/>
      </dsp:txXfrm>
    </dsp:sp>
    <dsp:sp modelId="{EB6DBFCF-D69E-4004-84E2-AD7506F52BAE}">
      <dsp:nvSpPr>
        <dsp:cNvPr id="0" name=""/>
        <dsp:cNvSpPr/>
      </dsp:nvSpPr>
      <dsp:spPr>
        <a:xfrm>
          <a:off x="9231738" y="435082"/>
          <a:ext cx="1079657" cy="10796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174" tIns="12700" rIns="84174"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389850" y="593194"/>
        <a:ext cx="763433" cy="763433"/>
      </dsp:txXfrm>
    </dsp:sp>
    <dsp:sp modelId="{585ADBA0-1F7B-4FD9-9814-DAA9BE89E1C0}">
      <dsp:nvSpPr>
        <dsp:cNvPr id="0" name=""/>
        <dsp:cNvSpPr/>
      </dsp:nvSpPr>
      <dsp:spPr>
        <a:xfrm>
          <a:off x="8486260" y="3673982"/>
          <a:ext cx="257061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pl.co.uk/"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nist.gov/"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Police force for greater London and other specialist roles, taking the lead on Counter Terrorism and Royal Protection. 32 London boroughs and of course the Capital City comes with other challenges like international airports, embassies, high profile protests, Parliament, etc.</a:t>
            </a:r>
          </a:p>
          <a:p>
            <a:endParaRPr lang="en-US" dirty="0"/>
          </a:p>
          <a:p>
            <a:r>
              <a:rPr lang="en-US" dirty="0"/>
              <a:t>34,000 officers and staff</a:t>
            </a:r>
          </a:p>
          <a:p>
            <a:r>
              <a:rPr lang="en-US" dirty="0"/>
              <a:t>TVP by comparison is at around 9k</a:t>
            </a:r>
          </a:p>
          <a:p>
            <a:r>
              <a:rPr lang="en-US" dirty="0"/>
              <a:t>SWP 3k</a:t>
            </a:r>
          </a:p>
          <a:p>
            <a:endParaRPr lang="en-US" dirty="0"/>
          </a:p>
          <a:p>
            <a:r>
              <a:rPr lang="en-GB" b="0" i="0" dirty="0">
                <a:solidFill>
                  <a:srgbClr val="E2EEFF"/>
                </a:solidFill>
                <a:effectLst/>
                <a:latin typeface="Google Sans"/>
              </a:rPr>
              <a:t>Compared to the national crime rate, London's crime rate is at 86%</a:t>
            </a:r>
            <a:r>
              <a:rPr lang="en-GB" b="0" i="0" dirty="0">
                <a:solidFill>
                  <a:srgbClr val="E8EAED"/>
                </a:solidFill>
                <a:effectLst/>
                <a:latin typeface="Google Sans"/>
              </a:rPr>
              <a:t>. Violent crime makes up 23.1% of all crimes reported in the region. The total number of "violent crime" is 266k, and this number has increased by 5.0% when compared year-over-year in the period of January 2023 - December 2023</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055AA5-DF2C-1045-9EFF-846763BAB6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97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Why?</a:t>
            </a:r>
          </a:p>
          <a:p>
            <a:r>
              <a:rPr lang="en-GB" b="0" i="0" dirty="0">
                <a:solidFill>
                  <a:srgbClr val="1F2025"/>
                </a:solidFill>
                <a:effectLst/>
                <a:latin typeface="lato-regular"/>
              </a:rPr>
              <a:t>prevent and detect crime, find wanted criminals, safeguard vulnerable people, and to protect people from harm </a:t>
            </a:r>
            <a:endParaRPr lang="en-US" b="0" i="0" dirty="0">
              <a:solidFill>
                <a:srgbClr val="1F2025"/>
              </a:solidFill>
              <a:effectLst/>
              <a:latin typeface="lato-regular"/>
            </a:endParaRPr>
          </a:p>
          <a:p>
            <a:endParaRPr lang="en-US" b="0" i="0" dirty="0">
              <a:solidFill>
                <a:srgbClr val="1F2025"/>
              </a:solidFill>
              <a:effectLst/>
              <a:latin typeface="lato-regular"/>
            </a:endParaRPr>
          </a:p>
          <a:p>
            <a:r>
              <a:rPr lang="en-US" b="0" i="0" dirty="0">
                <a:solidFill>
                  <a:srgbClr val="1F2025"/>
                </a:solidFill>
                <a:effectLst/>
                <a:latin typeface="lato-regular"/>
              </a:rPr>
              <a:t>What?</a:t>
            </a:r>
          </a:p>
          <a:p>
            <a:pPr algn="l" fontAlgn="base"/>
            <a:r>
              <a:rPr lang="en-GB" b="0" i="0" dirty="0">
                <a:solidFill>
                  <a:srgbClr val="1F2025"/>
                </a:solidFill>
                <a:effectLst/>
                <a:latin typeface="lato-regular"/>
              </a:rPr>
              <a:t>LFR cameras are focused on a specific area; when people pass through that area their images are streamed directly to the Live Facial Recognition system.</a:t>
            </a:r>
          </a:p>
          <a:p>
            <a:pPr algn="l" fontAlgn="base"/>
            <a:r>
              <a:rPr lang="en-GB" b="0" i="0" dirty="0">
                <a:solidFill>
                  <a:srgbClr val="1F2025"/>
                </a:solidFill>
                <a:effectLst/>
                <a:latin typeface="lato-regular"/>
              </a:rPr>
              <a:t>This system contains a watchlist: a list of offenders wanted by the police and/or the courts, or those who pose a risk of harm to themselves or others.</a:t>
            </a:r>
          </a:p>
          <a:p>
            <a:pPr algn="l" fontAlgn="base"/>
            <a:endParaRPr lang="en-GB" b="0" i="0" dirty="0">
              <a:solidFill>
                <a:srgbClr val="1F2025"/>
              </a:solidFill>
              <a:effectLst/>
              <a:latin typeface="lato-regular"/>
            </a:endParaRPr>
          </a:p>
          <a:p>
            <a:pPr algn="l" fontAlgn="base"/>
            <a:r>
              <a:rPr lang="en-GB" b="0" i="0" dirty="0">
                <a:solidFill>
                  <a:srgbClr val="1F2025"/>
                </a:solidFill>
                <a:effectLst/>
                <a:latin typeface="lato-regular"/>
              </a:rPr>
              <a:t>LFR is not a tool that uses lots of CCTV cameras from across London to track every person’s movements. Carefully deployed overt policing tactic to help locate a limited number of people</a:t>
            </a:r>
          </a:p>
          <a:p>
            <a:endParaRPr lang="en-US" dirty="0"/>
          </a:p>
          <a:p>
            <a:endParaRPr lang="en-US" dirty="0"/>
          </a:p>
          <a:p>
            <a:pPr algn="l" fontAlgn="base"/>
            <a:r>
              <a:rPr lang="en-GB" b="0" i="0" dirty="0">
                <a:solidFill>
                  <a:srgbClr val="1F2025"/>
                </a:solidFill>
                <a:effectLst/>
                <a:latin typeface="lato-regular"/>
              </a:rPr>
              <a:t>The Metropolitan Police Service (the Met) and South Wales Police (SWP) tested Facial Recognition Technology (FRT) with the </a:t>
            </a:r>
            <a:r>
              <a:rPr lang="en-GB" b="0" i="0" u="sng" dirty="0">
                <a:solidFill>
                  <a:srgbClr val="003399"/>
                </a:solidFill>
                <a:effectLst/>
                <a:latin typeface="latowebbold"/>
                <a:hlinkClick r:id="rId3"/>
              </a:rPr>
              <a:t>National Physical Laboratory (NPL)</a:t>
            </a:r>
            <a:r>
              <a:rPr lang="en-GB" b="0" i="0" dirty="0">
                <a:solidFill>
                  <a:srgbClr val="1F2025"/>
                </a:solidFill>
                <a:effectLst/>
                <a:latin typeface="lato-regular"/>
              </a:rPr>
              <a:t>. The NPL is a world-leading centre of excellence that provides cutting-edge measurement in science, engineering and technology.</a:t>
            </a:r>
          </a:p>
          <a:p>
            <a:pPr algn="l" fontAlgn="base"/>
            <a:r>
              <a:rPr lang="en-GB" b="0" i="0" dirty="0">
                <a:solidFill>
                  <a:srgbClr val="1F2025"/>
                </a:solidFill>
                <a:effectLst/>
                <a:latin typeface="lato-regular"/>
              </a:rPr>
              <a:t>Thanks to previous testing by the </a:t>
            </a:r>
            <a:r>
              <a:rPr lang="en-GB" b="0" i="0" u="sng" dirty="0">
                <a:solidFill>
                  <a:srgbClr val="003399"/>
                </a:solidFill>
                <a:effectLst/>
                <a:latin typeface="latowebbold"/>
                <a:hlinkClick r:id="rId4"/>
              </a:rPr>
              <a:t>National Institute of Standards and Technology (NIST)</a:t>
            </a:r>
            <a:r>
              <a:rPr lang="en-GB" b="0" i="0" dirty="0">
                <a:solidFill>
                  <a:srgbClr val="1F2025"/>
                </a:solidFill>
                <a:effectLst/>
                <a:latin typeface="lato-regular"/>
              </a:rPr>
              <a:t> the Met and SWP knew that their FRT used a high performing algorithm. The aim of the testing was to develop an in-depth understanding of the performance of the algorithms when it was being used in an operational environments. The three policing use cases were:</a:t>
            </a:r>
          </a:p>
          <a:p>
            <a:pPr algn="l" fontAlgn="base">
              <a:buFont typeface="Arial" panose="020B0604020202020204" pitchFamily="34" charset="0"/>
              <a:buChar char="•"/>
            </a:pPr>
            <a:r>
              <a:rPr lang="en-GB" b="0" i="0" dirty="0">
                <a:solidFill>
                  <a:srgbClr val="1F2025"/>
                </a:solidFill>
                <a:effectLst/>
                <a:latin typeface="inherit"/>
              </a:rPr>
              <a:t>Live Facial Recognition (LFR)</a:t>
            </a:r>
          </a:p>
          <a:p>
            <a:pPr algn="l" fontAlgn="base">
              <a:buFont typeface="Arial" panose="020B0604020202020204" pitchFamily="34" charset="0"/>
              <a:buChar char="•"/>
            </a:pPr>
            <a:r>
              <a:rPr lang="en-GB" b="0" i="0" dirty="0">
                <a:solidFill>
                  <a:srgbClr val="1F2025"/>
                </a:solidFill>
                <a:effectLst/>
                <a:latin typeface="inherit"/>
              </a:rPr>
              <a:t>Retrospective Facial Recognition (RFR)</a:t>
            </a:r>
          </a:p>
          <a:p>
            <a:pPr algn="l" fontAlgn="base">
              <a:buFont typeface="Arial" panose="020B0604020202020204" pitchFamily="34" charset="0"/>
              <a:buChar char="•"/>
            </a:pPr>
            <a:r>
              <a:rPr lang="en-GB" b="0" i="0" dirty="0">
                <a:solidFill>
                  <a:srgbClr val="1F2025"/>
                </a:solidFill>
                <a:effectLst/>
                <a:latin typeface="inherit"/>
              </a:rPr>
              <a:t>Operator Initiated Facial Recognition (OIFR)</a:t>
            </a:r>
          </a:p>
          <a:p>
            <a:pPr algn="l" fontAlgn="base"/>
            <a:r>
              <a:rPr lang="en-GB" b="0" i="0" dirty="0">
                <a:solidFill>
                  <a:srgbClr val="1F2025"/>
                </a:solidFill>
                <a:effectLst/>
                <a:latin typeface="lato-regular"/>
              </a:rPr>
              <a:t>The NPL test plan was specifically designed to help identify any impact this technology may have on any protected characteristics, in particular race, age and sex.</a:t>
            </a:r>
          </a:p>
          <a:p>
            <a:endParaRPr lang="en-US" dirty="0"/>
          </a:p>
          <a:p>
            <a:pPr algn="l" fontAlgn="base"/>
            <a:r>
              <a:rPr lang="en-GB" b="0" i="0" dirty="0">
                <a:solidFill>
                  <a:srgbClr val="1F2025"/>
                </a:solidFill>
                <a:effectLst/>
                <a:latin typeface="lato-regular"/>
              </a:rPr>
              <a:t>The Met has now completed the initial implementation of its new Retrospective Facial Recognition (RFR) system.</a:t>
            </a:r>
          </a:p>
          <a:p>
            <a:pPr algn="l" fontAlgn="base"/>
            <a:r>
              <a:rPr lang="en-GB" b="0" i="0" dirty="0">
                <a:solidFill>
                  <a:srgbClr val="1F2025"/>
                </a:solidFill>
                <a:effectLst/>
                <a:latin typeface="lato-regular"/>
              </a:rPr>
              <a:t>In order to realise the benefits of being able to use this technology earlier the Met has chosen to use the system as a Minimum Viable Product (MVP). This means for a period of time the system will have a small number of reduced capabilities and functions. An example of this is, for a period of time, only being able to search against some of the custody image database.</a:t>
            </a:r>
          </a:p>
          <a:p>
            <a:pPr algn="l" fontAlgn="base"/>
            <a:r>
              <a:rPr lang="en-GB" b="0" i="0" dirty="0">
                <a:solidFill>
                  <a:srgbClr val="1F2025"/>
                </a:solidFill>
                <a:effectLst/>
                <a:latin typeface="lato-regular"/>
              </a:rPr>
              <a:t>This approach means RFR will now be available to help with investigations and incidents post event where there is still imagery or a short video of an unknown person(s) of interest.</a:t>
            </a:r>
          </a:p>
          <a:p>
            <a:pPr algn="l" fontAlgn="base"/>
            <a:r>
              <a:rPr lang="en-GB" b="0" i="0" dirty="0">
                <a:solidFill>
                  <a:srgbClr val="1F2025"/>
                </a:solidFill>
                <a:effectLst/>
                <a:latin typeface="lato-regular"/>
              </a:rPr>
              <a:t>The images or short videos that are being searched in this system are typically obtained from CCTV, mobile phone footage or have been supplied by members of the public. Those images can then be searched against some of our custody image database. If the system indicates a match then a human will always review this and they will decide if they think it is a match or not.</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055AA5-DF2C-1045-9EFF-846763BAB6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1468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https://www.santander.com/en/our-approach/our-strategy</a:t>
            </a:r>
          </a:p>
          <a:p>
            <a:r>
              <a:rPr lang="en-GB" dirty="0"/>
              <a:t>https://www.santander.com/en/about-us/our-history</a:t>
            </a:r>
          </a:p>
          <a:p>
            <a:r>
              <a:rPr lang="en-GB" dirty="0"/>
              <a:t>https://www.santander.com/en/press-room/press-releases/2023/02/2023-santander-investor-day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877492-87C9-3441-B093-5313FECBF62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5586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https://www.elnacional.cat/oneconomia/es/empresas/santander-reestructura-modelo-negocio-divide-banco-5-areas-globales_1095618_102.html</a:t>
            </a:r>
          </a:p>
          <a:p>
            <a:endParaRPr lang="en-GB" dirty="0"/>
          </a:p>
          <a:p>
            <a:r>
              <a:rPr lang="en-GB" dirty="0"/>
              <a:t>https://www.santander.com/en/press-room/press-releases/2023/02/2023-santander-investor-day</a:t>
            </a:r>
          </a:p>
          <a:p>
            <a:endParaRPr lang="en-GB" dirty="0"/>
          </a:p>
          <a:p>
            <a:r>
              <a:rPr lang="en-GB" dirty="0"/>
              <a:t>https://as.com/diarioas/2021/09/08/actualidad/1631090658_007056.html</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877492-87C9-3441-B093-5313FECBF62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5904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9FF5F66-C26C-4A0C-9C41-1168CB2D5E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8290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2/17/2026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2/17/2026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2/17/2026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2/17/2026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2/17/2026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2/17/2026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2/17/2026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2/17/2026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2/17/2026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2/17/2026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2/17/2026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5C066-7955-D15A-66E9-314BC46418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B10C690-52C3-925A-8401-A14454C211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776CC9D-8F60-38C4-D5B0-A5264D313DB9}"/>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5" name="Footer Placeholder 4">
            <a:extLst>
              <a:ext uri="{FF2B5EF4-FFF2-40B4-BE49-F238E27FC236}">
                <a16:creationId xmlns:a16="http://schemas.microsoft.com/office/drawing/2014/main" id="{356FFBB4-8F6B-D416-1009-8971081A23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39FCDA-0945-C008-C35B-D8874EB73959}"/>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1413283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1F0A-33A4-7E87-B169-F73402A72F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2D5177-03D6-A44D-BEC1-E95C17F38FE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72B010-76B9-1B30-9556-8FC03796AABA}"/>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5" name="Footer Placeholder 4">
            <a:extLst>
              <a:ext uri="{FF2B5EF4-FFF2-40B4-BE49-F238E27FC236}">
                <a16:creationId xmlns:a16="http://schemas.microsoft.com/office/drawing/2014/main" id="{4571AE3D-367D-E402-095B-17F359F348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4E2676-5473-595E-DC47-6BAA389AB936}"/>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300642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341C5-22A2-3FCD-E2EC-739AC169891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E05877-33C8-ADA8-3386-08081A2195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8D155AA-144F-EE14-7D6D-3EDC14ACFCA3}"/>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5" name="Footer Placeholder 4">
            <a:extLst>
              <a:ext uri="{FF2B5EF4-FFF2-40B4-BE49-F238E27FC236}">
                <a16:creationId xmlns:a16="http://schemas.microsoft.com/office/drawing/2014/main" id="{CE7CC278-8DBC-3D91-3042-275E2A7C62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E9F73C-90E7-BB84-D179-D4E0E568A78E}"/>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21375227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484B-E7CE-782E-7277-8739A020A44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0C2F30-421B-F51E-F563-08AD411BA5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92673AC-465D-1F3E-BF8C-606711197B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7339819-90C5-CF91-D9ED-271F0152C11A}"/>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6" name="Footer Placeholder 5">
            <a:extLst>
              <a:ext uri="{FF2B5EF4-FFF2-40B4-BE49-F238E27FC236}">
                <a16:creationId xmlns:a16="http://schemas.microsoft.com/office/drawing/2014/main" id="{E4F368DF-54C4-E823-DA1C-584ED6517E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3BB9E6-31D7-EAA4-D347-F9AA0EA4D1F3}"/>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23354093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36237-9EE8-4E35-2667-A18B5A272AF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0DA330-3813-CE2F-68E3-FBE7CAFA31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947179-73A8-E9A4-9D78-9E14D97715A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210D27A-C177-888C-F377-1ECF145613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EF564B-DCBD-B556-8E22-B1E7A94B933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3AE1F76-CA0E-4EDF-129A-6789FB08720C}"/>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8" name="Footer Placeholder 7">
            <a:extLst>
              <a:ext uri="{FF2B5EF4-FFF2-40B4-BE49-F238E27FC236}">
                <a16:creationId xmlns:a16="http://schemas.microsoft.com/office/drawing/2014/main" id="{C82E7457-C0A8-AB13-0D42-5EA5267C7A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71D3A7A-B7F1-F1C3-481F-0C5EB32CA0FB}"/>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3611494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0981F-2B77-9F60-121D-3F8D70D365F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9EA59B1-EFBC-5374-F767-9F01980CBCF8}"/>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4" name="Footer Placeholder 3">
            <a:extLst>
              <a:ext uri="{FF2B5EF4-FFF2-40B4-BE49-F238E27FC236}">
                <a16:creationId xmlns:a16="http://schemas.microsoft.com/office/drawing/2014/main" id="{E8ACB84D-FEAA-A585-5AAE-662C2763E4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08D6F9F-8341-05E1-BEA9-FB46FB9F382B}"/>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9796436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D39F5D-BB11-C364-58A6-DE1E79F6BF8F}"/>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3" name="Footer Placeholder 2">
            <a:extLst>
              <a:ext uri="{FF2B5EF4-FFF2-40B4-BE49-F238E27FC236}">
                <a16:creationId xmlns:a16="http://schemas.microsoft.com/office/drawing/2014/main" id="{5BF1AC46-1CD9-90DE-565E-210203AD0C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B6BBBFB-B335-88C2-8EF8-89F7FC7D8321}"/>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37904270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32B06-586E-B703-2930-C7454E5748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4753ECE-1F9C-C808-DBCD-AA9E3A1322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F9BF7BF-83F9-23F3-0FA5-B9A347FBA1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22F0BA8-BC7A-73AB-9DB5-4FCF7814E2CE}"/>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6" name="Footer Placeholder 5">
            <a:extLst>
              <a:ext uri="{FF2B5EF4-FFF2-40B4-BE49-F238E27FC236}">
                <a16:creationId xmlns:a16="http://schemas.microsoft.com/office/drawing/2014/main" id="{405085F0-EE47-AD2E-8A80-14E9EDB240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968594-16E3-4EC5-19D0-CF33A7CC52CA}"/>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21336764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2F37-A2EC-D585-91F8-4617EB97E0F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CDE345-9A90-9A4B-08DD-8998DA70A9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9FD0A66-E06A-3DE8-E354-51307CABB5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13350D-9F68-B9B7-389A-1CC53E8975AD}"/>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6" name="Footer Placeholder 5">
            <a:extLst>
              <a:ext uri="{FF2B5EF4-FFF2-40B4-BE49-F238E27FC236}">
                <a16:creationId xmlns:a16="http://schemas.microsoft.com/office/drawing/2014/main" id="{0423C296-0C9D-D0CA-697B-57DDDEB46A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A3DC0D-4CD9-2889-573F-71B4042CE6AF}"/>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13260959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778BB-2EC8-C6EB-E7E6-52E366C996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6F97EB-D094-8AF6-A7E5-A935215DB96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D94E8F-40BE-39E8-6B22-C550FD6D48B2}"/>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5" name="Footer Placeholder 4">
            <a:extLst>
              <a:ext uri="{FF2B5EF4-FFF2-40B4-BE49-F238E27FC236}">
                <a16:creationId xmlns:a16="http://schemas.microsoft.com/office/drawing/2014/main" id="{130F6146-863F-5931-5645-F56B35A72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E6A39F-6043-1560-7307-A8F297A6D4C1}"/>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13101179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A41967-EA2E-9CB2-267C-6668FA6012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794C0D9-85D4-AF27-1047-2A779784D47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00BA4-227C-32F7-0F35-7703DAA5CA26}"/>
              </a:ext>
            </a:extLst>
          </p:cNvPr>
          <p:cNvSpPr>
            <a:spLocks noGrp="1"/>
          </p:cNvSpPr>
          <p:nvPr>
            <p:ph type="dt" sz="half" idx="10"/>
          </p:nvPr>
        </p:nvSpPr>
        <p:spPr/>
        <p:txBody>
          <a:bodyPr/>
          <a:lstStyle/>
          <a:p>
            <a:fld id="{A37565B5-D9BC-8E43-B403-E884C147C113}" type="datetimeFigureOut">
              <a:rPr lang="en-US" smtClean="0"/>
              <a:t>2/17/2026</a:t>
            </a:fld>
            <a:endParaRPr lang="en-US"/>
          </a:p>
        </p:txBody>
      </p:sp>
      <p:sp>
        <p:nvSpPr>
          <p:cNvPr id="5" name="Footer Placeholder 4">
            <a:extLst>
              <a:ext uri="{FF2B5EF4-FFF2-40B4-BE49-F238E27FC236}">
                <a16:creationId xmlns:a16="http://schemas.microsoft.com/office/drawing/2014/main" id="{8E9A5635-1DAD-5FBB-95B8-0F0F1E2290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792C5A-864E-0274-69FB-84E1B08BB5DB}"/>
              </a:ext>
            </a:extLst>
          </p:cNvPr>
          <p:cNvSpPr>
            <a:spLocks noGrp="1"/>
          </p:cNvSpPr>
          <p:nvPr>
            <p:ph type="sldNum" sz="quarter" idx="12"/>
          </p:nvPr>
        </p:nvSpPr>
        <p:spPr/>
        <p:txBody>
          <a:bodyPr/>
          <a:lstStyle/>
          <a:p>
            <a:fld id="{F99352AF-8E9D-0149-A353-916A2BAFEAA3}" type="slidenum">
              <a:rPr lang="en-US" smtClean="0"/>
              <a:t>‹#›</a:t>
            </a:fld>
            <a:endParaRPr lang="en-US"/>
          </a:p>
        </p:txBody>
      </p:sp>
    </p:spTree>
    <p:extLst>
      <p:ext uri="{BB962C8B-B14F-4D97-AF65-F5344CB8AC3E}">
        <p14:creationId xmlns:p14="http://schemas.microsoft.com/office/powerpoint/2010/main" val="836212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dirty="0"/>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24070942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17673563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17918995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30977791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dirty="0"/>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40371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42287554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34026223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dirty="0"/>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550376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dirty="0"/>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920422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12152954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2/17/2026</a:t>
            </a:fld>
            <a:endParaRPr lang="en-US" dirty="0"/>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dirty="0"/>
          </a:p>
        </p:txBody>
      </p:sp>
    </p:spTree>
    <p:extLst>
      <p:ext uri="{BB962C8B-B14F-4D97-AF65-F5344CB8AC3E}">
        <p14:creationId xmlns:p14="http://schemas.microsoft.com/office/powerpoint/2010/main" val="41873666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2/17/2026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0529905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99783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2/17/2026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221343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8219066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432842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178583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9008866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2/17/2026</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2371709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2/17/2026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9444343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253059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26010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38694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9774309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10458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8917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73108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3344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88897059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77010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281527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70988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2/17/2026</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549078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951426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6504674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5359223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729131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2941894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0913644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45154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7647335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9638869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3774178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8551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2/17/2026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E2BAD5-1D5F-A007-90BF-C2661ABD2F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706091-7EA5-1DCB-E9F5-A6761E46A8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8831B8-31DD-E804-2953-255FEC5EA3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7565B5-D9BC-8E43-B403-E884C147C113}" type="datetimeFigureOut">
              <a:rPr lang="en-US" smtClean="0"/>
              <a:t>2/17/2026</a:t>
            </a:fld>
            <a:endParaRPr lang="en-US"/>
          </a:p>
        </p:txBody>
      </p:sp>
      <p:sp>
        <p:nvSpPr>
          <p:cNvPr id="5" name="Footer Placeholder 4">
            <a:extLst>
              <a:ext uri="{FF2B5EF4-FFF2-40B4-BE49-F238E27FC236}">
                <a16:creationId xmlns:a16="http://schemas.microsoft.com/office/drawing/2014/main" id="{3CB078C7-610A-F4EC-8739-A3762B802F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7DAA12-99EF-F272-5466-698FC87643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9352AF-8E9D-0149-A353-916A2BAFEAA3}" type="slidenum">
              <a:rPr lang="en-US" smtClean="0"/>
              <a:t>‹#›</a:t>
            </a:fld>
            <a:endParaRPr lang="en-US"/>
          </a:p>
        </p:txBody>
      </p:sp>
    </p:spTree>
    <p:extLst>
      <p:ext uri="{BB962C8B-B14F-4D97-AF65-F5344CB8AC3E}">
        <p14:creationId xmlns:p14="http://schemas.microsoft.com/office/powerpoint/2010/main" val="3496590524"/>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2/17/2026</a:t>
            </a:fld>
            <a:endParaRPr lang="en-US" dirty="0"/>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dirty="0"/>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49583254"/>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2/17/2026</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57724835"/>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hf sldNum="0" hdr="0" ftr="0" dt="0"/>
  <p:txStyles>
    <p:titleStyle>
      <a:lvl1pPr algn="l" defTabSz="914400" rtl="0" eaLnBrk="1" latinLnBrk="0" hangingPunct="1">
        <a:lnSpc>
          <a:spcPct val="90000"/>
        </a:lnSpc>
        <a:spcBef>
          <a:spcPct val="0"/>
        </a:spcBef>
        <a:buNone/>
        <a:defRPr lang="en-US" sz="40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2/17/2026</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857244"/>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378625488"/>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bbc.co.uk/news/busines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5.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Leading digital &amp; strategic change</a:t>
            </a:r>
            <a:br>
              <a:rPr lang="en-US" dirty="0">
                <a:solidFill>
                  <a:srgbClr val="FFFFFF"/>
                </a:solidFill>
              </a:rPr>
            </a:br>
            <a:r>
              <a:rPr lang="en-GB" b="0" i="0" dirty="0">
                <a:solidFill>
                  <a:srgbClr val="FFFFFF"/>
                </a:solidFill>
                <a:effectLst/>
                <a:latin typeface="Arial" panose="020B0604020202020204" pitchFamily="34" charset="0"/>
              </a:rPr>
              <a:t>BMSW7003</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a:solidFill>
                  <a:srgbClr val="FFFFFF">
                    <a:alpha val="75000"/>
                  </a:srgbClr>
                </a:solidFill>
              </a:rPr>
              <a:t>Gwyneth Jones</a:t>
            </a:r>
            <a:endParaRPr lang="en-US" dirty="0">
              <a:solidFill>
                <a:srgbClr val="FFFFFF">
                  <a:alpha val="75000"/>
                </a:srgbClr>
              </a:solidFill>
            </a:endParaRPr>
          </a:p>
          <a:p>
            <a:r>
              <a:rPr lang="en-US" dirty="0">
                <a:solidFill>
                  <a:srgbClr val="FFFFFF">
                    <a:alpha val="75000"/>
                  </a:srgbClr>
                </a:solidFill>
              </a:rPr>
              <a:t>February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1" y="4261282"/>
            <a:ext cx="4785064" cy="584775"/>
          </a:xfrm>
          <a:prstGeom prst="rect">
            <a:avLst/>
          </a:prstGeom>
          <a:noFill/>
        </p:spPr>
        <p:txBody>
          <a:bodyPr wrap="square" rtlCol="0">
            <a:spAutoFit/>
          </a:bodyPr>
          <a:lstStyle/>
          <a:p>
            <a:pPr algn="ctr"/>
            <a:r>
              <a:rPr lang="en-GB" sz="3200" b="1" dirty="0">
                <a:solidFill>
                  <a:srgbClr val="FFC000"/>
                </a:solidFill>
              </a:rPr>
              <a:t>Reading Week</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47AD8344-F3F5-331B-493A-5965968DF4F5}"/>
              </a:ext>
            </a:extLst>
          </p:cNvPr>
          <p:cNvSpPr txBox="1"/>
          <p:nvPr/>
        </p:nvSpPr>
        <p:spPr>
          <a:xfrm>
            <a:off x="837126" y="1419225"/>
            <a:ext cx="4320227" cy="2395117"/>
          </a:xfrm>
          <a:prstGeom prst="rect">
            <a:avLst/>
          </a:prstGeom>
        </p:spPr>
        <p:txBody>
          <a:bodyPr vert="horz" lIns="91440" tIns="45720" rIns="91440" bIns="45720" rtlCol="0" anchor="b">
            <a:normAutofit/>
          </a:bodyPr>
          <a:lstStyle/>
          <a:p>
            <a:pPr defTabSz="457200" fontAlgn="base">
              <a:spcBef>
                <a:spcPct val="0"/>
              </a:spcBef>
              <a:spcAft>
                <a:spcPts val="600"/>
              </a:spcAft>
            </a:pPr>
            <a:r>
              <a:rPr lang="en-US" sz="4000" i="0" cap="all" dirty="0">
                <a:solidFill>
                  <a:srgbClr val="FFFFFF"/>
                </a:solidFill>
                <a:effectLst/>
                <a:latin typeface="+mj-lt"/>
                <a:ea typeface="+mj-ea"/>
                <a:cs typeface="+mj-cs"/>
              </a:rPr>
              <a:t>Digital Strategy – </a:t>
            </a:r>
          </a:p>
          <a:p>
            <a:pPr defTabSz="457200" fontAlgn="base">
              <a:spcBef>
                <a:spcPct val="0"/>
              </a:spcBef>
              <a:spcAft>
                <a:spcPts val="600"/>
              </a:spcAft>
            </a:pPr>
            <a:r>
              <a:rPr lang="en-US" sz="4000" i="0" cap="all" dirty="0">
                <a:solidFill>
                  <a:srgbClr val="FFFFFF"/>
                </a:solidFill>
                <a:effectLst/>
                <a:latin typeface="+mj-lt"/>
                <a:ea typeface="+mj-ea"/>
                <a:cs typeface="+mj-cs"/>
              </a:rPr>
              <a:t>Case Studies</a:t>
            </a:r>
          </a:p>
        </p:txBody>
      </p:sp>
      <p:pic>
        <p:nvPicPr>
          <p:cNvPr id="9" name="Picture 8">
            <a:extLst>
              <a:ext uri="{FF2B5EF4-FFF2-40B4-BE49-F238E27FC236}">
                <a16:creationId xmlns:a16="http://schemas.microsoft.com/office/drawing/2014/main" id="{B3DC8A85-9E24-A193-445F-62269520D50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35849" y="686366"/>
            <a:ext cx="5710061" cy="2569527"/>
          </a:xfrm>
          <a:prstGeom prst="rect">
            <a:avLst/>
          </a:prstGeom>
        </p:spPr>
      </p:pic>
      <p:pic>
        <p:nvPicPr>
          <p:cNvPr id="3" name="Picture 2">
            <a:extLst>
              <a:ext uri="{FF2B5EF4-FFF2-40B4-BE49-F238E27FC236}">
                <a16:creationId xmlns:a16="http://schemas.microsoft.com/office/drawing/2014/main" id="{EDC61E0C-3349-423D-BFDD-38C032A4C1B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58056" y="3640668"/>
            <a:ext cx="5640815" cy="2749898"/>
          </a:xfrm>
          <a:prstGeom prst="rect">
            <a:avLst/>
          </a:prstGeom>
        </p:spPr>
      </p:pic>
      <p:sp>
        <p:nvSpPr>
          <p:cNvPr id="4" name="Footer Placeholder 3">
            <a:extLst>
              <a:ext uri="{FF2B5EF4-FFF2-40B4-BE49-F238E27FC236}">
                <a16:creationId xmlns:a16="http://schemas.microsoft.com/office/drawing/2014/main" id="{B7393D7F-48A5-A18D-8007-D2A1006ECAC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lnSpc>
                <a:spcPct val="90000"/>
              </a:lnSpc>
              <a:spcAft>
                <a:spcPts val="600"/>
              </a:spcAft>
            </a:pPr>
            <a:r>
              <a:rPr lang="en-US" sz="700" kern="1200" cap="all" dirty="0">
                <a:solidFill>
                  <a:schemeClr val="bg1">
                    <a:lumMod val="75000"/>
                    <a:lumOff val="25000"/>
                  </a:schemeClr>
                </a:solidFill>
                <a:latin typeface="+mn-lt"/>
                <a:ea typeface="+mn-ea"/>
                <a:cs typeface="+mn-cs"/>
              </a:rPr>
              <a:t>Source: </a:t>
            </a:r>
            <a:r>
              <a:rPr lang="en-US" sz="700" kern="1200" cap="all" dirty="0">
                <a:solidFill>
                  <a:schemeClr val="bg1">
                    <a:lumMod val="75000"/>
                    <a:lumOff val="25000"/>
                  </a:schemeClr>
                </a:solidFill>
                <a:latin typeface="+mn-lt"/>
                <a:ea typeface="+mn-ea"/>
                <a:cs typeface="+mn-cs"/>
                <a:hlinkClick r:id="rId4"/>
              </a:rPr>
              <a:t>https://www.bbc.co.uk/news/business</a:t>
            </a:r>
            <a:r>
              <a:rPr lang="en-US" sz="700" kern="1200" cap="all" dirty="0">
                <a:solidFill>
                  <a:schemeClr val="bg1">
                    <a:lumMod val="75000"/>
                    <a:lumOff val="25000"/>
                  </a:schemeClr>
                </a:solidFill>
                <a:latin typeface="+mn-lt"/>
                <a:ea typeface="+mn-ea"/>
                <a:cs typeface="+mn-cs"/>
              </a:rPr>
              <a:t> </a:t>
            </a:r>
          </a:p>
          <a:p>
            <a:pPr defTabSz="457200">
              <a:lnSpc>
                <a:spcPct val="90000"/>
              </a:lnSpc>
              <a:spcAft>
                <a:spcPts val="600"/>
              </a:spcAft>
            </a:pPr>
            <a:r>
              <a:rPr lang="en-US" sz="700" kern="1200" cap="all" dirty="0">
                <a:solidFill>
                  <a:schemeClr val="bg1">
                    <a:lumMod val="75000"/>
                    <a:lumOff val="25000"/>
                  </a:schemeClr>
                </a:solidFill>
                <a:latin typeface="+mn-lt"/>
                <a:ea typeface="+mn-ea"/>
                <a:cs typeface="+mn-cs"/>
              </a:rPr>
              <a:t>Accessed: 5</a:t>
            </a:r>
            <a:r>
              <a:rPr lang="en-US" sz="700" kern="1200" cap="all" baseline="30000" dirty="0">
                <a:solidFill>
                  <a:schemeClr val="bg1">
                    <a:lumMod val="75000"/>
                    <a:lumOff val="25000"/>
                  </a:schemeClr>
                </a:solidFill>
                <a:latin typeface="+mn-lt"/>
                <a:ea typeface="+mn-ea"/>
                <a:cs typeface="+mn-cs"/>
              </a:rPr>
              <a:t>th</a:t>
            </a:r>
            <a:r>
              <a:rPr lang="en-US" sz="700" kern="1200" cap="all" dirty="0">
                <a:solidFill>
                  <a:schemeClr val="bg1">
                    <a:lumMod val="75000"/>
                    <a:lumOff val="25000"/>
                  </a:schemeClr>
                </a:solidFill>
                <a:latin typeface="+mn-lt"/>
                <a:ea typeface="+mn-ea"/>
                <a:cs typeface="+mn-cs"/>
              </a:rPr>
              <a:t> February 2024</a:t>
            </a:r>
          </a:p>
        </p:txBody>
      </p:sp>
      <p:sp>
        <p:nvSpPr>
          <p:cNvPr id="5" name="Slide Number Placeholder 4">
            <a:extLst>
              <a:ext uri="{FF2B5EF4-FFF2-40B4-BE49-F238E27FC236}">
                <a16:creationId xmlns:a16="http://schemas.microsoft.com/office/drawing/2014/main" id="{9407A044-7B50-5A6B-C5B2-719956421A2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lumMod val="75000"/>
                    <a:lumOff val="25000"/>
                  </a:schemeClr>
                </a:solidFill>
              </a:rPr>
              <a:pPr defTabSz="457200">
                <a:spcAft>
                  <a:spcPts val="600"/>
                </a:spcAft>
              </a:pPr>
              <a:t>2</a:t>
            </a:fld>
            <a:endParaRPr lang="en-US">
              <a:solidFill>
                <a:schemeClr val="bg1">
                  <a:lumMod val="75000"/>
                  <a:lumOff val="25000"/>
                </a:schemeClr>
              </a:solidFill>
            </a:endParaRPr>
          </a:p>
        </p:txBody>
      </p:sp>
    </p:spTree>
    <p:extLst>
      <p:ext uri="{BB962C8B-B14F-4D97-AF65-F5344CB8AC3E}">
        <p14:creationId xmlns:p14="http://schemas.microsoft.com/office/powerpoint/2010/main" val="14614160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DA3-EB08-F7C9-C263-180EBC3961FA}"/>
              </a:ext>
            </a:extLst>
          </p:cNvPr>
          <p:cNvSpPr>
            <a:spLocks noGrp="1"/>
          </p:cNvSpPr>
          <p:nvPr>
            <p:ph type="title"/>
          </p:nvPr>
        </p:nvSpPr>
        <p:spPr/>
        <p:txBody>
          <a:bodyPr/>
          <a:lstStyle/>
          <a:p>
            <a:r>
              <a:rPr lang="en-GB" dirty="0"/>
              <a:t>Your task for reading week</a:t>
            </a:r>
          </a:p>
        </p:txBody>
      </p:sp>
      <p:sp>
        <p:nvSpPr>
          <p:cNvPr id="3" name="Content Placeholder 2">
            <a:extLst>
              <a:ext uri="{FF2B5EF4-FFF2-40B4-BE49-F238E27FC236}">
                <a16:creationId xmlns:a16="http://schemas.microsoft.com/office/drawing/2014/main" id="{39C2DD6E-2620-E174-A9CC-9DD55B9A35C5}"/>
              </a:ext>
            </a:extLst>
          </p:cNvPr>
          <p:cNvSpPr>
            <a:spLocks noGrp="1"/>
          </p:cNvSpPr>
          <p:nvPr>
            <p:ph idx="1"/>
          </p:nvPr>
        </p:nvSpPr>
        <p:spPr/>
        <p:txBody>
          <a:bodyPr>
            <a:normAutofit/>
          </a:bodyPr>
          <a:lstStyle/>
          <a:p>
            <a:r>
              <a:rPr lang="en-GB" sz="2000" dirty="0"/>
              <a:t>Identify an organisation that is on a digital strategy journey.</a:t>
            </a:r>
          </a:p>
          <a:p>
            <a:r>
              <a:rPr lang="en-GB" sz="2000" dirty="0"/>
              <a:t>Provide a brief background to the organisation.</a:t>
            </a:r>
          </a:p>
          <a:p>
            <a:r>
              <a:rPr lang="en-GB" sz="2000" dirty="0"/>
              <a:t>Describe their rationale for their strategy. Why are they doing this?</a:t>
            </a:r>
          </a:p>
          <a:p>
            <a:r>
              <a:rPr lang="en-GB" sz="2000" dirty="0"/>
              <a:t>Describe their strategy. What are they doing?</a:t>
            </a:r>
          </a:p>
          <a:p>
            <a:r>
              <a:rPr lang="en-GB" sz="2000" dirty="0"/>
              <a:t>Describe their objectives / target benefits. What will they gain from this?</a:t>
            </a:r>
          </a:p>
        </p:txBody>
      </p:sp>
      <p:sp>
        <p:nvSpPr>
          <p:cNvPr id="4" name="Footer Placeholder 3">
            <a:extLst>
              <a:ext uri="{FF2B5EF4-FFF2-40B4-BE49-F238E27FC236}">
                <a16:creationId xmlns:a16="http://schemas.microsoft.com/office/drawing/2014/main" id="{3447A3C4-4F09-F9EF-0A1A-2F728A886D0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9A2ADD-6E33-257D-949A-697D89B90F94}"/>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84315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B114FB1-6650-831F-198D-47428DCC03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07" y="-304324"/>
            <a:ext cx="12444413" cy="74666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B66304-C245-373F-9832-82E8DC5FBB2A}"/>
              </a:ext>
            </a:extLst>
          </p:cNvPr>
          <p:cNvSpPr txBox="1"/>
          <p:nvPr/>
        </p:nvSpPr>
        <p:spPr>
          <a:xfrm>
            <a:off x="1273627" y="428625"/>
            <a:ext cx="9644743" cy="3785652"/>
          </a:xfrm>
          <a:prstGeom prst="rect">
            <a:avLst/>
          </a:prstGeom>
          <a:blipFill dpi="0" rotWithShape="1">
            <a:blip r:embed="rId4">
              <a:alphaModFix amt="63895"/>
            </a:blip>
            <a:srcRect/>
            <a:tile tx="0" ty="0" sx="100000" sy="100000" flip="none" algn="tl"/>
          </a:blip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Metropolitan Police Service (MPS)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Responsible for Greater London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Responsible for other specialisms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Largest force in the UK by officer numbers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Crime rate at 86%</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Violent crime contributes 23.1% of all reported crime (266k)</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by 5% year over year between 01/23 – 12/23</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Challenges to detection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 name="Oval 1">
            <a:extLst>
              <a:ext uri="{FF2B5EF4-FFF2-40B4-BE49-F238E27FC236}">
                <a16:creationId xmlns:a16="http://schemas.microsoft.com/office/drawing/2014/main" id="{19BA8798-41BD-53B9-F48C-7D2CDE16BF1B}"/>
              </a:ext>
            </a:extLst>
          </p:cNvPr>
          <p:cNvSpPr/>
          <p:nvPr/>
        </p:nvSpPr>
        <p:spPr>
          <a:xfrm>
            <a:off x="9822164" y="230819"/>
            <a:ext cx="2130640" cy="1580226"/>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a:t>Alex </a:t>
            </a:r>
            <a:r>
              <a:rPr lang="en-GB" dirty="0" err="1"/>
              <a:t>Kairouz</a:t>
            </a:r>
            <a:endParaRPr lang="en-GB" dirty="0"/>
          </a:p>
        </p:txBody>
      </p:sp>
    </p:spTree>
    <p:extLst>
      <p:ext uri="{BB962C8B-B14F-4D97-AF65-F5344CB8AC3E}">
        <p14:creationId xmlns:p14="http://schemas.microsoft.com/office/powerpoint/2010/main" val="251950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dissolv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 calcmode="lin" valueType="num">
                                      <p:cBhvr additive="base">
                                        <p:cTn id="12"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 calcmode="lin" valueType="num">
                                      <p:cBhvr additive="base">
                                        <p:cTn id="18"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 calcmode="lin" valueType="num">
                                      <p:cBhvr additive="base">
                                        <p:cTn id="24"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 calcmode="lin" valueType="num">
                                      <p:cBhvr additive="base">
                                        <p:cTn id="36"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 calcmode="lin" valueType="num">
                                      <p:cBhvr additive="base">
                                        <p:cTn id="42"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5">
                                            <p:txEl>
                                              <p:pRg st="8" end="8"/>
                                            </p:txEl>
                                          </p:spTgt>
                                        </p:tgtEl>
                                        <p:attrNameLst>
                                          <p:attrName>style.visibility</p:attrName>
                                        </p:attrNameLst>
                                      </p:cBhvr>
                                      <p:to>
                                        <p:strVal val="visible"/>
                                      </p:to>
                                    </p:set>
                                    <p:anim calcmode="lin" valueType="num">
                                      <p:cBhvr additive="base">
                                        <p:cTn id="48"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allAtOnce"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B114FB1-6650-831F-198D-47428DCC03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07" y="-304324"/>
            <a:ext cx="12444413" cy="74666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B66304-C245-373F-9832-82E8DC5FBB2A}"/>
              </a:ext>
            </a:extLst>
          </p:cNvPr>
          <p:cNvSpPr txBox="1"/>
          <p:nvPr/>
        </p:nvSpPr>
        <p:spPr>
          <a:xfrm>
            <a:off x="1273627" y="428625"/>
            <a:ext cx="9644743" cy="6001643"/>
          </a:xfrm>
          <a:prstGeom prst="rect">
            <a:avLst/>
          </a:prstGeom>
          <a:blipFill dpi="0" rotWithShape="1">
            <a:blip r:embed="rId4">
              <a:alphaModFix amt="63895"/>
            </a:blip>
            <a:srcRect/>
            <a:tile tx="0" ty="0" sx="100000" sy="100000" flip="none" algn="tl"/>
          </a:blip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Live Facial Recognition (LFR) – Digital Strategy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Rationale for strategy – why?</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Prevention, detection, safeguarding</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the strategy?</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Live images streamed through LFR system. Watch list indicates any match to officers</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Tested by MPS and SWP to better understand the system</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 – gains and benefits?</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an overtly deployed tactic this significantly increases capability to identify and interception those likely to cause the most harm or at significant vulnerability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Learning</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Additional benefits in Retrospective Facial Recognition (RFR)</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Ability to process mobile phone footage or other images against Police database</a:t>
            </a:r>
          </a:p>
        </p:txBody>
      </p:sp>
    </p:spTree>
    <p:extLst>
      <p:ext uri="{BB962C8B-B14F-4D97-AF65-F5344CB8AC3E}">
        <p14:creationId xmlns:p14="http://schemas.microsoft.com/office/powerpoint/2010/main" val="8162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 calcmode="lin" valueType="num">
                                      <p:cBhvr additive="base">
                                        <p:cTn id="12"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 calcmode="lin" valueType="num">
                                      <p:cBhvr additive="base">
                                        <p:cTn id="18"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 calcmode="lin" valueType="num">
                                      <p:cBhvr additive="base">
                                        <p:cTn id="24"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 calcmode="lin" valueType="num">
                                      <p:cBhvr additive="base">
                                        <p:cTn id="36"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 calcmode="lin" valueType="num">
                                      <p:cBhvr additive="base">
                                        <p:cTn id="42"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5">
                                            <p:txEl>
                                              <p:pRg st="8" end="8"/>
                                            </p:txEl>
                                          </p:spTgt>
                                        </p:tgtEl>
                                        <p:attrNameLst>
                                          <p:attrName>style.visibility</p:attrName>
                                        </p:attrNameLst>
                                      </p:cBhvr>
                                      <p:to>
                                        <p:strVal val="visible"/>
                                      </p:to>
                                    </p:set>
                                    <p:anim calcmode="lin" valueType="num">
                                      <p:cBhvr additive="base">
                                        <p:cTn id="48"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5">
                                            <p:txEl>
                                              <p:pRg st="9" end="9"/>
                                            </p:txEl>
                                          </p:spTgt>
                                        </p:tgtEl>
                                        <p:attrNameLst>
                                          <p:attrName>style.visibility</p:attrName>
                                        </p:attrNameLst>
                                      </p:cBhvr>
                                      <p:to>
                                        <p:strVal val="visible"/>
                                      </p:to>
                                    </p:set>
                                    <p:anim calcmode="lin" valueType="num">
                                      <p:cBhvr additive="base">
                                        <p:cTn id="54"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5">
                                            <p:txEl>
                                              <p:pRg st="10" end="10"/>
                                            </p:txEl>
                                          </p:spTgt>
                                        </p:tgtEl>
                                        <p:attrNameLst>
                                          <p:attrName>style.visibility</p:attrName>
                                        </p:attrNameLst>
                                      </p:cBhvr>
                                      <p:to>
                                        <p:strVal val="visible"/>
                                      </p:to>
                                    </p:set>
                                    <p:anim calcmode="lin" valueType="num">
                                      <p:cBhvr additive="base">
                                        <p:cTn id="60"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nodeType="clickEffect">
                                  <p:stCondLst>
                                    <p:cond delay="0"/>
                                  </p:stCondLst>
                                  <p:childTnLst>
                                    <p:set>
                                      <p:cBhvr>
                                        <p:cTn id="65" dur="1" fill="hold">
                                          <p:stCondLst>
                                            <p:cond delay="0"/>
                                          </p:stCondLst>
                                        </p:cTn>
                                        <p:tgtEl>
                                          <p:spTgt spid="5">
                                            <p:txEl>
                                              <p:pRg st="11" end="11"/>
                                            </p:txEl>
                                          </p:spTgt>
                                        </p:tgtEl>
                                        <p:attrNameLst>
                                          <p:attrName>style.visibility</p:attrName>
                                        </p:attrNameLst>
                                      </p:cBhvr>
                                      <p:to>
                                        <p:strVal val="visible"/>
                                      </p:to>
                                    </p:set>
                                    <p:anim calcmode="lin" valueType="num">
                                      <p:cBhvr additive="base">
                                        <p:cTn id="66"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panose="02020404030301010803"/>
              <a:ea typeface="+mn-ea"/>
              <a:cs typeface="+mn-cs"/>
            </a:endParaRPr>
          </a:p>
        </p:txBody>
      </p:sp>
      <p:sp>
        <p:nvSpPr>
          <p:cNvPr id="16" name="Rectangle 10">
            <a:extLst>
              <a:ext uri="{FF2B5EF4-FFF2-40B4-BE49-F238E27FC236}">
                <a16:creationId xmlns:a16="http://schemas.microsoft.com/office/drawing/2014/main" id="{239EC50A-248F-46D1-97CD-65A2766F7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venir Next LT Pro" panose="02020404030301010803"/>
              <a:ea typeface="+mn-ea"/>
              <a:cs typeface="+mn-cs"/>
            </a:endParaRPr>
          </a:p>
        </p:txBody>
      </p:sp>
      <p:sp>
        <p:nvSpPr>
          <p:cNvPr id="17" name="Rectangle 12">
            <a:extLst>
              <a:ext uri="{FF2B5EF4-FFF2-40B4-BE49-F238E27FC236}">
                <a16:creationId xmlns:a16="http://schemas.microsoft.com/office/drawing/2014/main" id="{B4C843F0-96F8-4DFC-93E8-E3533F223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venir Next LT Pro" panose="02020404030301010803"/>
              <a:ea typeface="+mn-ea"/>
              <a:cs typeface="+mn-cs"/>
            </a:endParaRPr>
          </a:p>
        </p:txBody>
      </p:sp>
      <p:pic>
        <p:nvPicPr>
          <p:cNvPr id="4" name="Obraz 3" descr="Obraz zawierający Proces cyfrowego montażu obrazów&#10;&#10;Opis wygenerowany automatycznie">
            <a:extLst>
              <a:ext uri="{FF2B5EF4-FFF2-40B4-BE49-F238E27FC236}">
                <a16:creationId xmlns:a16="http://schemas.microsoft.com/office/drawing/2014/main" id="{4DBAEB93-8EDE-3870-2838-B73C7C1E8166}"/>
              </a:ext>
            </a:extLst>
          </p:cNvPr>
          <p:cNvPicPr>
            <a:picLocks noChangeAspect="1"/>
          </p:cNvPicPr>
          <p:nvPr/>
        </p:nvPicPr>
        <p:blipFill rotWithShape="1">
          <a:blip r:embed="rId2"/>
          <a:srcRect t="8516" b="2901"/>
          <a:stretch/>
        </p:blipFill>
        <p:spPr>
          <a:xfrm>
            <a:off x="20" y="10"/>
            <a:ext cx="12191980" cy="6857990"/>
          </a:xfrm>
          <a:prstGeom prst="rect">
            <a:avLst/>
          </a:prstGeom>
        </p:spPr>
      </p:pic>
      <p:sp>
        <p:nvSpPr>
          <p:cNvPr id="5" name="pole tekstowe 4">
            <a:extLst>
              <a:ext uri="{FF2B5EF4-FFF2-40B4-BE49-F238E27FC236}">
                <a16:creationId xmlns:a16="http://schemas.microsoft.com/office/drawing/2014/main" id="{862D02B6-F0CD-7145-EFDD-4F2D6DA7C275}"/>
              </a:ext>
            </a:extLst>
          </p:cNvPr>
          <p:cNvSpPr txBox="1"/>
          <p:nvPr/>
        </p:nvSpPr>
        <p:spPr>
          <a:xfrm>
            <a:off x="107277" y="147505"/>
            <a:ext cx="81798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l-PL" sz="3600" b="0" i="0" u="none" strike="noStrike" kern="1200" cap="none" spc="0" normalizeH="0" baseline="0" noProof="0" dirty="0">
                <a:ln>
                  <a:noFill/>
                </a:ln>
                <a:solidFill>
                  <a:prstClr val="white"/>
                </a:solidFill>
                <a:effectLst/>
                <a:uLnTx/>
                <a:uFillTx/>
                <a:latin typeface="Times New Roman"/>
                <a:ea typeface="+mn-ea"/>
                <a:cs typeface="Times New Roman"/>
              </a:rPr>
              <a:t>  MICROSOFT COPILOT</a:t>
            </a:r>
          </a:p>
        </p:txBody>
      </p:sp>
      <p:sp>
        <p:nvSpPr>
          <p:cNvPr id="7" name="pole tekstowe 6">
            <a:extLst>
              <a:ext uri="{FF2B5EF4-FFF2-40B4-BE49-F238E27FC236}">
                <a16:creationId xmlns:a16="http://schemas.microsoft.com/office/drawing/2014/main" id="{717AAF4F-2253-9FA4-F964-AE228B39CADE}"/>
              </a:ext>
            </a:extLst>
          </p:cNvPr>
          <p:cNvSpPr txBox="1"/>
          <p:nvPr/>
        </p:nvSpPr>
        <p:spPr>
          <a:xfrm>
            <a:off x="190574" y="917138"/>
            <a:ext cx="809955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Microsoft was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founded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1975 by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two</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friends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Bill Gates and Paul Allen.</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They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created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software for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computers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with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their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biggest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success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being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Windows,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widely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used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on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computers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worldwide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Currently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Microsoft Corporation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engages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many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projects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such</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as developing software for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work</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games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as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well</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as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assisting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companies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storing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their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data on the </a:t>
            </a:r>
            <a:r>
              <a:rPr kumimoji="0" lang="pl-PL" sz="1400" b="0" i="0" u="none" strike="noStrike" kern="1200" cap="none" spc="0" normalizeH="0" baseline="0" noProof="0" err="1">
                <a:ln>
                  <a:noFill/>
                </a:ln>
                <a:solidFill>
                  <a:srgbClr val="ECECEC"/>
                </a:solidFill>
                <a:effectLst/>
                <a:uLnTx/>
                <a:uFillTx/>
                <a:latin typeface="Avenir Next LT Pro" panose="02020404030301010803"/>
                <a:ea typeface="+mn-lt"/>
                <a:cs typeface="+mn-lt"/>
              </a:rPr>
              <a:t>internet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Microsoft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was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launched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March 2023.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Designed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boost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business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productivity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but not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only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uses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smart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technology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AI. By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staying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up</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-to-</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date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with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trends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new</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ideas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they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lead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the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way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technology</a:t>
            </a:r>
            <a:endParaRPr kumimoji="0" lang="pl-PL" sz="1400" b="0" i="0" u="none" strike="noStrike" kern="1200" cap="none" spc="0" normalizeH="0" baseline="0" noProof="0" dirty="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Additionally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it's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response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successful</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competitor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CHAT GPT ,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which</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reached</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100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million</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monthly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active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users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January 2023,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just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two</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months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after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its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launch</a:t>
            </a: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Artificial</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intelligence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helps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Microsoft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do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tasks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better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decisions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easier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solve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tough</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problems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This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makes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happier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likely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stick</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with Microsoft.</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Plus,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tools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brings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revenue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for Microsoft by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attracting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new</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getting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existing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ones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purchase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more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from the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company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Microsoft's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commitment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new</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technology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AI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shows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they're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always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looking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things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better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for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their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Also</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they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use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data from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tools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to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figure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out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what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want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make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it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better</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in the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future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In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short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AI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tools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like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Copilot</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are</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 big part of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how</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Microsoft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keeps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growing</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keeps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customers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happy, and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stays</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 top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tech</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 </a:t>
            </a:r>
            <a:r>
              <a:rPr kumimoji="0" lang="pl-PL" sz="1400" b="0" i="0" u="none" strike="noStrike" kern="1200" cap="none" spc="0" normalizeH="0" baseline="0" noProof="0" dirty="0" err="1">
                <a:ln>
                  <a:noFill/>
                </a:ln>
                <a:solidFill>
                  <a:srgbClr val="ECECEC"/>
                </a:solidFill>
                <a:effectLst/>
                <a:uLnTx/>
                <a:uFillTx/>
                <a:latin typeface="Avenir Next LT Pro" panose="02020404030301010803"/>
                <a:ea typeface="+mn-lt"/>
                <a:cs typeface="+mn-lt"/>
              </a:rPr>
              <a:t>company</a:t>
            </a:r>
            <a:r>
              <a:rPr kumimoji="0" lang="pl-PL" sz="1400" b="0" i="0" u="none" strike="noStrike" kern="1200" cap="none" spc="0" normalizeH="0" baseline="0" noProof="0" dirty="0">
                <a:ln>
                  <a:noFill/>
                </a:ln>
                <a:solidFill>
                  <a:srgbClr val="ECECEC"/>
                </a:solidFill>
                <a:effectLst/>
                <a:uLnTx/>
                <a:uFillTx/>
                <a:latin typeface="Avenir Next LT Pro" panose="02020404030301010803"/>
                <a:ea typeface="+mn-lt"/>
                <a:cs typeface="+mn-lt"/>
              </a:rPr>
              <a:t>.</a:t>
            </a:r>
            <a:endParaRPr kumimoji="0" lang="pl-PL" sz="1400" b="0" i="0" u="none" strike="noStrike" kern="1200" cap="none" spc="0" normalizeH="0" baseline="0" noProof="0">
              <a:ln>
                <a:noFill/>
              </a:ln>
              <a:solidFill>
                <a:prstClr val="black"/>
              </a:solidFill>
              <a:effectLst/>
              <a:uLnTx/>
              <a:uFillTx/>
              <a:latin typeface="Avenir Next LT Pro" panose="02020404030301010803"/>
              <a:ea typeface="+mn-lt"/>
              <a:cs typeface="+mn-lt"/>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endParaRPr kumimoji="0" lang="pl-PL" sz="1800" b="0" i="0" u="none" strike="noStrike" kern="1200" cap="none" spc="0" normalizeH="0" baseline="0" noProof="0">
              <a:ln>
                <a:noFill/>
              </a:ln>
              <a:solidFill>
                <a:srgbClr val="000000"/>
              </a:solidFill>
              <a:effectLst/>
              <a:uLnTx/>
              <a:uFillTx/>
              <a:latin typeface="Avenir Next LT Pro" panose="02020404030301010803"/>
              <a:ea typeface="+mn-ea"/>
              <a:cs typeface="+mn-cs"/>
            </a:endParaRPr>
          </a:p>
        </p:txBody>
      </p:sp>
      <p:sp>
        <p:nvSpPr>
          <p:cNvPr id="2" name="Oval 1">
            <a:extLst>
              <a:ext uri="{FF2B5EF4-FFF2-40B4-BE49-F238E27FC236}">
                <a16:creationId xmlns:a16="http://schemas.microsoft.com/office/drawing/2014/main" id="{FBE246FB-DC15-CFC1-9CAC-D38EDF5A44F3}"/>
              </a:ext>
            </a:extLst>
          </p:cNvPr>
          <p:cNvSpPr/>
          <p:nvPr/>
        </p:nvSpPr>
        <p:spPr>
          <a:xfrm>
            <a:off x="9822164" y="230819"/>
            <a:ext cx="2130640" cy="1580226"/>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a:t>Kamil Sloboda</a:t>
            </a:r>
          </a:p>
        </p:txBody>
      </p:sp>
    </p:spTree>
    <p:extLst>
      <p:ext uri="{BB962C8B-B14F-4D97-AF65-F5344CB8AC3E}">
        <p14:creationId xmlns:p14="http://schemas.microsoft.com/office/powerpoint/2010/main" val="650317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F7CDBD-AD43-9D4C-9564-1B4CAE5DE274}"/>
              </a:ext>
            </a:extLst>
          </p:cNvPr>
          <p:cNvSpPr txBox="1"/>
          <p:nvPr/>
        </p:nvSpPr>
        <p:spPr>
          <a:xfrm>
            <a:off x="4216579" y="-167553"/>
            <a:ext cx="3758841"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0000"/>
                </a:solidFill>
                <a:effectLst/>
                <a:uLnTx/>
                <a:uFillTx/>
                <a:latin typeface="Trade Gothic Next Light"/>
                <a:ea typeface="+mn-ea"/>
                <a:cs typeface="+mn-cs"/>
              </a:rPr>
              <a:t>Banco Santander </a:t>
            </a:r>
          </a:p>
        </p:txBody>
      </p:sp>
      <p:sp>
        <p:nvSpPr>
          <p:cNvPr id="6" name="TextBox 5">
            <a:extLst>
              <a:ext uri="{FF2B5EF4-FFF2-40B4-BE49-F238E27FC236}">
                <a16:creationId xmlns:a16="http://schemas.microsoft.com/office/drawing/2014/main" id="{10EE51F1-7927-1D8A-8711-7C942B687961}"/>
              </a:ext>
            </a:extLst>
          </p:cNvPr>
          <p:cNvSpPr txBox="1"/>
          <p:nvPr/>
        </p:nvSpPr>
        <p:spPr>
          <a:xfrm>
            <a:off x="67403" y="623278"/>
            <a:ext cx="8903830" cy="59093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Who is Banco Santander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Banco Santander is a Spanish bank with more than 14,000 branches around the world. It was founded on the 15 May 1857, where Queen Isabella II of Spain signed a Royal Decree to authorise its creation.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The initial objective was to facilitate trade between the Santander Port (north of Spain) and Latin America plus nowadays it has become one of the most renowned banks in Spain and around the world.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What is their aim? </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Their aim is to become one of the best open financial services platforms by acting responsibly and earning loyalty of employees, customers, shareholders &amp; society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In 2023, the bank presented in Investors Day their strategic plan that included their financial and commercial goals. This plan embarks between 2023 till 2025. This strategy pan contains the following points: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v"/>
              <a:tabLst>
                <a:tab pos="457200" algn="l"/>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Increase the shareholder payout policy from 40% to 50% through both cash dividends and share buybacks.</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v"/>
              <a:tabLst>
                <a:tab pos="457200" algn="l"/>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Achieve a return on tangible equality of 15 till 17% through these three years and have an efficiency ratio of 42%. </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v"/>
              <a:tabLst>
                <a:tab pos="457200" algn="l"/>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Maintain a fully- loaded the core capital above 12%.</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itchFamily="2" charset="2"/>
              <a:buChar char="v"/>
              <a:tabLst>
                <a:tab pos="457200" algn="l"/>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Deliver double digit annual grow in tangible net asset value as well as share dividend through they cycle with the purpose to create value.  </a:t>
            </a:r>
          </a:p>
          <a:p>
            <a:pPr marL="0" marR="0" lvl="0" indent="0" algn="l" defTabSz="914400" rtl="0" eaLnBrk="1" fontAlgn="auto" latinLnBrk="0" hangingPunct="1">
              <a:lnSpc>
                <a:spcPct val="100000"/>
              </a:lnSpc>
              <a:spcBef>
                <a:spcPts val="0"/>
              </a:spcBef>
              <a:spcAft>
                <a:spcPts val="0"/>
              </a:spcAft>
              <a:buClrTx/>
              <a:buSzTx/>
              <a:buFontTx/>
              <a:buNone/>
              <a:tabLst>
                <a:tab pos="457200" algn="l"/>
              </a:tabLst>
              <a:defRPr/>
            </a:pP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In 2022, Santander had a profit of 9,605 million euros which resulted as a record attributable profit in 2022 and this was combined with strength of their local market leadership plus the power of its scale, global businesses, and network. </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In 2025, they bank aim to add 40 million customers, taking the total to approximate. 200 million, while increasing active customers by 26 million to 125 million.  As a result of applying this measures, the bank could benefit of increasing their revenues approximately by 7 to 8% per year on average.</a:t>
            </a:r>
            <a:endParaRPr kumimoji="0" lang="en-ES" sz="14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Trade Gothic Next Light"/>
              <a:ea typeface="+mn-ea"/>
              <a:cs typeface="+mn-cs"/>
            </a:endParaRPr>
          </a:p>
        </p:txBody>
      </p:sp>
      <p:pic>
        <p:nvPicPr>
          <p:cNvPr id="64" name="Picture 63" descr="A diagram of a company&#10;&#10;Description automatically generated">
            <a:extLst>
              <a:ext uri="{FF2B5EF4-FFF2-40B4-BE49-F238E27FC236}">
                <a16:creationId xmlns:a16="http://schemas.microsoft.com/office/drawing/2014/main" id="{07CFE0B8-118D-4A9B-E9F6-D2A6BFC32DC0}"/>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8828578" y="325412"/>
            <a:ext cx="3363422" cy="2750298"/>
          </a:xfrm>
          <a:prstGeom prst="rect">
            <a:avLst/>
          </a:prstGeom>
        </p:spPr>
      </p:pic>
      <p:pic>
        <p:nvPicPr>
          <p:cNvPr id="2" name="Picture 1">
            <a:extLst>
              <a:ext uri="{FF2B5EF4-FFF2-40B4-BE49-F238E27FC236}">
                <a16:creationId xmlns:a16="http://schemas.microsoft.com/office/drawing/2014/main" id="{216C4C4D-4335-DF4A-668E-E6EC06AF160D}"/>
              </a:ext>
            </a:extLst>
          </p:cNvPr>
          <p:cNvPicPr>
            <a:picLocks noChangeAspect="1"/>
          </p:cNvPicPr>
          <p:nvPr/>
        </p:nvPicPr>
        <p:blipFill>
          <a:blip r:embed="rId4"/>
          <a:stretch>
            <a:fillRect/>
          </a:stretch>
        </p:blipFill>
        <p:spPr>
          <a:xfrm>
            <a:off x="8988056" y="3075710"/>
            <a:ext cx="2765502" cy="3456878"/>
          </a:xfrm>
          <a:prstGeom prst="rect">
            <a:avLst/>
          </a:prstGeom>
        </p:spPr>
      </p:pic>
      <p:sp>
        <p:nvSpPr>
          <p:cNvPr id="3" name="TextBox 2">
            <a:extLst>
              <a:ext uri="{FF2B5EF4-FFF2-40B4-BE49-F238E27FC236}">
                <a16:creationId xmlns:a16="http://schemas.microsoft.com/office/drawing/2014/main" id="{34B9F357-BBB5-18E4-884B-6407B2E055AE}"/>
              </a:ext>
            </a:extLst>
          </p:cNvPr>
          <p:cNvSpPr txBox="1"/>
          <p:nvPr/>
        </p:nvSpPr>
        <p:spPr>
          <a:xfrm>
            <a:off x="8811003" y="2614045"/>
            <a:ext cx="354122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srgbClr val="000000"/>
                </a:solidFill>
                <a:effectLst/>
                <a:uLnTx/>
                <a:uFillTx/>
                <a:latin typeface="Trade Gothic Next Light"/>
                <a:ea typeface="+mn-ea"/>
                <a:cs typeface="+mn-cs"/>
              </a:rPr>
              <a:t>Image 1 . Map showing the digital bank with branches and how they put the customer first. </a:t>
            </a:r>
          </a:p>
        </p:txBody>
      </p:sp>
      <p:sp>
        <p:nvSpPr>
          <p:cNvPr id="4" name="TextBox 3">
            <a:extLst>
              <a:ext uri="{FF2B5EF4-FFF2-40B4-BE49-F238E27FC236}">
                <a16:creationId xmlns:a16="http://schemas.microsoft.com/office/drawing/2014/main" id="{4C32917B-45CC-5BC9-97A0-102A4AC7F252}"/>
              </a:ext>
            </a:extLst>
          </p:cNvPr>
          <p:cNvSpPr txBox="1"/>
          <p:nvPr/>
        </p:nvSpPr>
        <p:spPr>
          <a:xfrm>
            <a:off x="8954409" y="6073009"/>
            <a:ext cx="283279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srgbClr val="000000"/>
                </a:solidFill>
                <a:effectLst/>
                <a:uLnTx/>
                <a:uFillTx/>
                <a:latin typeface="Trade Gothic Next Light"/>
                <a:ea typeface="+mn-ea"/>
                <a:cs typeface="+mn-cs"/>
              </a:rPr>
              <a:t>Image 2. Map showing the strategy and targets between 2023 till 2025 sharing the shareholder value creation </a:t>
            </a:r>
          </a:p>
        </p:txBody>
      </p:sp>
      <p:sp>
        <p:nvSpPr>
          <p:cNvPr id="10" name="Oval 9">
            <a:extLst>
              <a:ext uri="{FF2B5EF4-FFF2-40B4-BE49-F238E27FC236}">
                <a16:creationId xmlns:a16="http://schemas.microsoft.com/office/drawing/2014/main" id="{8C21BACB-81E2-BB84-2FB7-C7AAB22199A3}"/>
              </a:ext>
            </a:extLst>
          </p:cNvPr>
          <p:cNvSpPr/>
          <p:nvPr/>
        </p:nvSpPr>
        <p:spPr>
          <a:xfrm>
            <a:off x="3910362" y="436526"/>
            <a:ext cx="4371274" cy="646331"/>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err="1"/>
              <a:t>Naiara</a:t>
            </a:r>
            <a:r>
              <a:rPr lang="en-GB" dirty="0"/>
              <a:t> </a:t>
            </a:r>
            <a:r>
              <a:rPr lang="en-GB" dirty="0" err="1"/>
              <a:t>Palanques</a:t>
            </a:r>
            <a:r>
              <a:rPr lang="en-GB" dirty="0"/>
              <a:t> Garces</a:t>
            </a:r>
          </a:p>
        </p:txBody>
      </p:sp>
    </p:spTree>
    <p:extLst>
      <p:ext uri="{BB962C8B-B14F-4D97-AF65-F5344CB8AC3E}">
        <p14:creationId xmlns:p14="http://schemas.microsoft.com/office/powerpoint/2010/main" val="3232071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694581-D70A-E6AA-544C-668476BEF8F3}"/>
              </a:ext>
            </a:extLst>
          </p:cNvPr>
          <p:cNvSpPr>
            <a:spLocks noGrp="1"/>
          </p:cNvSpPr>
          <p:nvPr>
            <p:ph idx="4294967295"/>
          </p:nvPr>
        </p:nvSpPr>
        <p:spPr>
          <a:xfrm>
            <a:off x="0" y="106244"/>
            <a:ext cx="11911914" cy="6068313"/>
          </a:xfrm>
        </p:spPr>
        <p:txBody>
          <a:bodyPr>
            <a:normAutofit fontScale="92500" lnSpcReduction="20000"/>
          </a:bodyPr>
          <a:lstStyle/>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 do they plan to do it?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bank wants to build a global network and local market leadership. Their business model is based in three main points.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Global scale &amp; local reach in order to form a cycle of creation that allows them to give competitive advantage.</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Diversifying their markets and business in order to get a higher profitability and a lower risk profile.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Customer focus to build their digital bank with branches faster in order to create value.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Santander also changed its internal structure in 2022 in order to meet the objectives explained above. They divided the structure into 5 distinctive areas. These are Retail &amp; Commercial, Digital Consumer Bank, Corporate &amp; Investment Banking, Wealth Management &amp; Insure &amp; Payments. The global heads of each area will define the common operation and business model, which will be based on global platforms. Customers focus to build their digital bank with branches faster in other to create value.</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Why are they doing this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previous mentioned they are doing this in order to  gain international and local recognition as well as to gain more clients and stakeholders. In addition, this is also a good publicity and marketing strategy. On the other hand, it is a way to stand out from their competitors. Furthermore, they want to become the best bank and gain recognition as a top brand.</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What are their objectives /target audiences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aren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Get fidelity and new clients. If the customer is happy, he will made investments in Santander as well as it will bring all the accounts to their bank. In addition, they will recommend their bank to their friends and the word of mouth will expand. </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aren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Publicity as they offer more things that other banks and this would give them free publicity and gain renown in the market (international market and local)</a:t>
            </a:r>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E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86151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3AB9E1-499E-41EB-A74E-905920CCD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 y="0"/>
            <a:ext cx="121987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p:cNvSpPr>
            <a:spLocks noGrp="1"/>
          </p:cNvSpPr>
          <p:nvPr>
            <p:ph type="ctrTitle"/>
          </p:nvPr>
        </p:nvSpPr>
        <p:spPr>
          <a:xfrm>
            <a:off x="520601" y="4840264"/>
            <a:ext cx="8044280" cy="1215547"/>
          </a:xfrm>
        </p:spPr>
        <p:txBody>
          <a:bodyPr rtlCol="0" anchor="ctr">
            <a:normAutofit/>
          </a:bodyPr>
          <a:lstStyle/>
          <a:p>
            <a:r>
              <a:rPr lang="en-GB" dirty="0">
                <a:latin typeface="Calibri"/>
                <a:ea typeface="Batang"/>
                <a:cs typeface="Calibri"/>
              </a:rPr>
              <a:t>Networking, AI, electronics</a:t>
            </a:r>
            <a:endParaRPr lang="en-GB" dirty="0">
              <a:latin typeface="Calibri"/>
              <a:cs typeface="Calibri"/>
            </a:endParaRPr>
          </a:p>
        </p:txBody>
      </p:sp>
      <p:sp>
        <p:nvSpPr>
          <p:cNvPr id="3" name="Subtitle 2"/>
          <p:cNvSpPr>
            <a:spLocks noGrp="1"/>
          </p:cNvSpPr>
          <p:nvPr>
            <p:ph type="subTitle" idx="1"/>
          </p:nvPr>
        </p:nvSpPr>
        <p:spPr>
          <a:xfrm>
            <a:off x="9189720" y="4753342"/>
            <a:ext cx="2519973" cy="1389390"/>
          </a:xfrm>
        </p:spPr>
        <p:txBody>
          <a:bodyPr rtlCol="0" anchor="ctr">
            <a:normAutofit/>
          </a:bodyPr>
          <a:lstStyle/>
          <a:p>
            <a:pPr rtl="0"/>
            <a:endParaRPr lang="en-GB"/>
          </a:p>
        </p:txBody>
      </p:sp>
      <p:pic>
        <p:nvPicPr>
          <p:cNvPr id="4" name="Picture 3" descr="White structure">
            <a:extLst>
              <a:ext uri="{FF2B5EF4-FFF2-40B4-BE49-F238E27FC236}">
                <a16:creationId xmlns:a16="http://schemas.microsoft.com/office/drawing/2014/main" id="{C2E4DCA2-3136-91D4-56BA-9ADD4177BCD4}"/>
              </a:ext>
            </a:extLst>
          </p:cNvPr>
          <p:cNvPicPr>
            <a:picLocks noChangeAspect="1"/>
          </p:cNvPicPr>
          <p:nvPr/>
        </p:nvPicPr>
        <p:blipFill rotWithShape="1">
          <a:blip r:embed="rId3"/>
          <a:srcRect t="8707" r="-7" b="46673"/>
          <a:stretch/>
        </p:blipFill>
        <p:spPr>
          <a:xfrm>
            <a:off x="-6781" y="1"/>
            <a:ext cx="12198782" cy="4042122"/>
          </a:xfrm>
          <a:prstGeom prst="rect">
            <a:avLst/>
          </a:prstGeom>
        </p:spPr>
      </p:pic>
      <p:cxnSp>
        <p:nvCxnSpPr>
          <p:cNvPr id="11" name="Straight Connector 10">
            <a:extLst>
              <a:ext uri="{FF2B5EF4-FFF2-40B4-BE49-F238E27FC236}">
                <a16:creationId xmlns:a16="http://schemas.microsoft.com/office/drawing/2014/main" id="{CEEA40C4-6B9E-4B9E-8CDF-A0C572462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A54810C-5CC0-45D3-BD8F-C4407F92F5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7300" y="4610607"/>
            <a:ext cx="0" cy="16748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E458AAC-F667-498F-A263-A8C7AB4FC9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EC0E046-748E-8E93-A08C-79FCE2B6AC47}"/>
              </a:ext>
            </a:extLst>
          </p:cNvPr>
          <p:cNvSpPr txBox="1"/>
          <p:nvPr/>
        </p:nvSpPr>
        <p:spPr>
          <a:xfrm>
            <a:off x="1722782" y="563217"/>
            <a:ext cx="917713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8000" b="1" i="0" u="none" strike="noStrike" kern="1200" cap="none" spc="0" normalizeH="0" baseline="0" noProof="0" dirty="0">
                <a:ln>
                  <a:noFill/>
                </a:ln>
                <a:solidFill>
                  <a:srgbClr val="000000"/>
                </a:solidFill>
                <a:effectLst/>
                <a:uLnTx/>
                <a:uFillTx/>
                <a:latin typeface="Avenir Next LT Pro Light"/>
                <a:ea typeface="+mn-ea"/>
                <a:cs typeface="+mn-cs"/>
              </a:rPr>
              <a:t>Cisco</a:t>
            </a:r>
            <a:endParaRPr kumimoji="0" lang="en-US" sz="8000" b="0" i="0" u="none" strike="noStrike" kern="1200" cap="none" spc="0" normalizeH="0" baseline="0" noProof="0" dirty="0">
              <a:ln>
                <a:noFill/>
              </a:ln>
              <a:solidFill>
                <a:srgbClr val="000000"/>
              </a:solidFill>
              <a:effectLst/>
              <a:uLnTx/>
              <a:uFillTx/>
              <a:latin typeface="Avenir Next LT Pro Light"/>
              <a:ea typeface="+mn-ea"/>
              <a:cs typeface="+mn-cs"/>
            </a:endParaRPr>
          </a:p>
        </p:txBody>
      </p:sp>
      <p:pic>
        <p:nvPicPr>
          <p:cNvPr id="6" name="Picture 5" descr="Cisco logo - Translators without Borders">
            <a:extLst>
              <a:ext uri="{FF2B5EF4-FFF2-40B4-BE49-F238E27FC236}">
                <a16:creationId xmlns:a16="http://schemas.microsoft.com/office/drawing/2014/main" id="{ECF68BAB-1A67-D0E0-AEF5-4977BF9C9C38}"/>
              </a:ext>
            </a:extLst>
          </p:cNvPr>
          <p:cNvPicPr>
            <a:picLocks noChangeAspect="1"/>
          </p:cNvPicPr>
          <p:nvPr/>
        </p:nvPicPr>
        <p:blipFill>
          <a:blip r:embed="rId4"/>
          <a:stretch>
            <a:fillRect/>
          </a:stretch>
        </p:blipFill>
        <p:spPr>
          <a:xfrm>
            <a:off x="8948828" y="4613694"/>
            <a:ext cx="2848872" cy="1857554"/>
          </a:xfrm>
          <a:prstGeom prst="rect">
            <a:avLst/>
          </a:prstGeom>
        </p:spPr>
      </p:pic>
      <p:sp>
        <p:nvSpPr>
          <p:cNvPr id="7" name="Oval 6">
            <a:extLst>
              <a:ext uri="{FF2B5EF4-FFF2-40B4-BE49-F238E27FC236}">
                <a16:creationId xmlns:a16="http://schemas.microsoft.com/office/drawing/2014/main" id="{6CBF4722-2438-2EC2-65AD-5D0D1CD256F9}"/>
              </a:ext>
            </a:extLst>
          </p:cNvPr>
          <p:cNvSpPr/>
          <p:nvPr/>
        </p:nvSpPr>
        <p:spPr>
          <a:xfrm>
            <a:off x="9822164" y="230819"/>
            <a:ext cx="2130640" cy="1580226"/>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a:t>Pete Scott</a:t>
            </a:r>
          </a:p>
        </p:txBody>
      </p:sp>
    </p:spTree>
    <p:extLst>
      <p:ext uri="{BB962C8B-B14F-4D97-AF65-F5344CB8AC3E}">
        <p14:creationId xmlns:p14="http://schemas.microsoft.com/office/powerpoint/2010/main" val="3856144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0B1846-6CE5-47AE-B0D0-7202A39CE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DF12FF73-5033-5197-EF76-F8DB34EF659D}"/>
              </a:ext>
            </a:extLst>
          </p:cNvPr>
          <p:cNvSpPr>
            <a:spLocks noGrp="1"/>
          </p:cNvSpPr>
          <p:nvPr>
            <p:ph type="title"/>
          </p:nvPr>
        </p:nvSpPr>
        <p:spPr>
          <a:xfrm>
            <a:off x="521208" y="822960"/>
            <a:ext cx="2483246" cy="5296270"/>
          </a:xfrm>
        </p:spPr>
        <p:txBody>
          <a:bodyPr anchor="t">
            <a:normAutofit/>
          </a:bodyPr>
          <a:lstStyle/>
          <a:p>
            <a:r>
              <a:rPr lang="en-US" dirty="0">
                <a:latin typeface="Batang"/>
                <a:ea typeface="Batang"/>
              </a:rPr>
              <a:t>Work force reduction for Cisco</a:t>
            </a:r>
            <a:endParaRPr lang="en-US" dirty="0"/>
          </a:p>
        </p:txBody>
      </p:sp>
      <p:cxnSp>
        <p:nvCxnSpPr>
          <p:cNvPr id="11" name="Straight Connector 10">
            <a:extLst>
              <a:ext uri="{FF2B5EF4-FFF2-40B4-BE49-F238E27FC236}">
                <a16:creationId xmlns:a16="http://schemas.microsoft.com/office/drawing/2014/main" id="{4B706659-8817-44F5-87F5-B7804F1CBE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E7E0E66-59D6-4A3A-B1A2-84B9078432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4F6F91-27E3-4BF5-9BD7-E5923D27C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88934D0-562B-FD72-231F-F5131EF40F42}"/>
              </a:ext>
            </a:extLst>
          </p:cNvPr>
          <p:cNvGraphicFramePr>
            <a:graphicFrameLocks noGrp="1"/>
          </p:cNvGraphicFramePr>
          <p:nvPr>
            <p:ph idx="1"/>
          </p:nvPr>
        </p:nvGraphicFramePr>
        <p:xfrm>
          <a:off x="3751189" y="1061686"/>
          <a:ext cx="7880423" cy="4762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4" name="TextBox 163">
            <a:extLst>
              <a:ext uri="{FF2B5EF4-FFF2-40B4-BE49-F238E27FC236}">
                <a16:creationId xmlns:a16="http://schemas.microsoft.com/office/drawing/2014/main" id="{46230CF4-FB4D-0FA0-F482-08B2DBFF5431}"/>
              </a:ext>
            </a:extLst>
          </p:cNvPr>
          <p:cNvSpPr txBox="1"/>
          <p:nvPr/>
        </p:nvSpPr>
        <p:spPr>
          <a:xfrm>
            <a:off x="9491869" y="5847522"/>
            <a:ext cx="2451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venir Next LT Pro Light"/>
                <a:ea typeface="+mn-ea"/>
                <a:cs typeface="+mn-cs"/>
              </a:rPr>
              <a:t>Source: The Times</a:t>
            </a:r>
          </a:p>
        </p:txBody>
      </p:sp>
    </p:spTree>
    <p:extLst>
      <p:ext uri="{BB962C8B-B14F-4D97-AF65-F5344CB8AC3E}">
        <p14:creationId xmlns:p14="http://schemas.microsoft.com/office/powerpoint/2010/main" val="152150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0A479-BD0F-21CE-6F88-A24949DF45E2}"/>
              </a:ext>
            </a:extLst>
          </p:cNvPr>
          <p:cNvSpPr>
            <a:spLocks noGrp="1"/>
          </p:cNvSpPr>
          <p:nvPr>
            <p:ph type="title"/>
          </p:nvPr>
        </p:nvSpPr>
        <p:spPr/>
        <p:txBody>
          <a:bodyPr/>
          <a:lstStyle/>
          <a:p>
            <a:r>
              <a:rPr lang="en-US" b="1" dirty="0">
                <a:latin typeface="Arial Nova"/>
                <a:ea typeface="Batang"/>
              </a:rPr>
              <a:t>Competiton in the market</a:t>
            </a:r>
            <a:endParaRPr lang="en-US" b="1">
              <a:latin typeface="Arial Nova"/>
            </a:endParaRPr>
          </a:p>
        </p:txBody>
      </p:sp>
      <p:sp>
        <p:nvSpPr>
          <p:cNvPr id="3" name="Content Placeholder 2">
            <a:extLst>
              <a:ext uri="{FF2B5EF4-FFF2-40B4-BE49-F238E27FC236}">
                <a16:creationId xmlns:a16="http://schemas.microsoft.com/office/drawing/2014/main" id="{FABB98B4-914D-69E9-BA5B-6AA986D75F99}"/>
              </a:ext>
            </a:extLst>
          </p:cNvPr>
          <p:cNvSpPr>
            <a:spLocks noGrp="1"/>
          </p:cNvSpPr>
          <p:nvPr>
            <p:ph idx="1"/>
          </p:nvPr>
        </p:nvSpPr>
        <p:spPr>
          <a:xfrm>
            <a:off x="384594" y="2075688"/>
            <a:ext cx="11232339" cy="3910987"/>
          </a:xfrm>
        </p:spPr>
        <p:txBody>
          <a:bodyPr vert="horz" lIns="91440" tIns="45720" rIns="91440" bIns="45720" rtlCol="0" anchor="t">
            <a:normAutofit/>
          </a:bodyPr>
          <a:lstStyle/>
          <a:p>
            <a:r>
              <a:rPr lang="en-US" b="1" dirty="0">
                <a:latin typeface="Arial Nova"/>
              </a:rPr>
              <a:t>Tech companies</a:t>
            </a:r>
          </a:p>
          <a:p>
            <a:endParaRPr lang="en-US" b="1" dirty="0">
              <a:latin typeface="Arial Nova"/>
            </a:endParaRPr>
          </a:p>
          <a:p>
            <a:r>
              <a:rPr lang="en-US" b="1" dirty="0">
                <a:latin typeface="Arial Nova"/>
              </a:rPr>
              <a:t>Alphabet</a:t>
            </a:r>
          </a:p>
          <a:p>
            <a:r>
              <a:rPr lang="en-US" b="1" dirty="0">
                <a:latin typeface="Arial Nova"/>
              </a:rPr>
              <a:t>Amazon</a:t>
            </a:r>
          </a:p>
          <a:p>
            <a:r>
              <a:rPr lang="en-US" b="1" dirty="0">
                <a:latin typeface="Arial Nova"/>
              </a:rPr>
              <a:t>Microsoft</a:t>
            </a:r>
          </a:p>
          <a:p>
            <a:r>
              <a:rPr lang="en-US" b="1" dirty="0">
                <a:latin typeface="Arial Nova"/>
              </a:rPr>
              <a:t>SAP</a:t>
            </a:r>
          </a:p>
          <a:p>
            <a:r>
              <a:rPr lang="en-US" b="1" dirty="0">
                <a:latin typeface="Arial Nova"/>
              </a:rPr>
              <a:t>eBay</a:t>
            </a:r>
          </a:p>
        </p:txBody>
      </p:sp>
      <p:pic>
        <p:nvPicPr>
          <p:cNvPr id="5" name="Picture 4" descr="A screenshot of a data&#10;&#10;Description automatically generated">
            <a:extLst>
              <a:ext uri="{FF2B5EF4-FFF2-40B4-BE49-F238E27FC236}">
                <a16:creationId xmlns:a16="http://schemas.microsoft.com/office/drawing/2014/main" id="{15D62A2E-E929-F416-214C-61951E195661}"/>
              </a:ext>
            </a:extLst>
          </p:cNvPr>
          <p:cNvPicPr>
            <a:picLocks noChangeAspect="1"/>
          </p:cNvPicPr>
          <p:nvPr/>
        </p:nvPicPr>
        <p:blipFill>
          <a:blip r:embed="rId2"/>
          <a:stretch>
            <a:fillRect/>
          </a:stretch>
        </p:blipFill>
        <p:spPr>
          <a:xfrm>
            <a:off x="3685187" y="1958466"/>
            <a:ext cx="7912758" cy="4321295"/>
          </a:xfrm>
          <a:prstGeom prst="rect">
            <a:avLst/>
          </a:prstGeom>
        </p:spPr>
      </p:pic>
      <p:sp>
        <p:nvSpPr>
          <p:cNvPr id="6" name="TextBox 5">
            <a:extLst>
              <a:ext uri="{FF2B5EF4-FFF2-40B4-BE49-F238E27FC236}">
                <a16:creationId xmlns:a16="http://schemas.microsoft.com/office/drawing/2014/main" id="{848C8DDC-090D-9AD2-5D7E-2DAAC5FAF6F3}"/>
              </a:ext>
            </a:extLst>
          </p:cNvPr>
          <p:cNvSpPr txBox="1"/>
          <p:nvPr/>
        </p:nvSpPr>
        <p:spPr>
          <a:xfrm>
            <a:off x="629478" y="5913782"/>
            <a:ext cx="30314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venir Next LT Pro Light"/>
                <a:ea typeface="+mn-ea"/>
                <a:cs typeface="+mn-cs"/>
              </a:rPr>
              <a:t>Source: </a:t>
            </a:r>
            <a:r>
              <a:rPr kumimoji="0" lang="en-US" sz="1800" b="0" i="0" u="none" strike="noStrike" kern="1200" cap="none" spc="0" normalizeH="0" baseline="0" noProof="0" dirty="0" err="1">
                <a:ln>
                  <a:noFill/>
                </a:ln>
                <a:solidFill>
                  <a:srgbClr val="000000"/>
                </a:solidFill>
                <a:effectLst/>
                <a:uLnTx/>
                <a:uFillTx/>
                <a:latin typeface="Avenir Next LT Pro Light"/>
                <a:ea typeface="+mn-ea"/>
                <a:cs typeface="+mn-cs"/>
              </a:rPr>
              <a:t>Layoffs.fyi</a:t>
            </a:r>
          </a:p>
        </p:txBody>
      </p:sp>
    </p:spTree>
    <p:extLst>
      <p:ext uri="{BB962C8B-B14F-4D97-AF65-F5344CB8AC3E}">
        <p14:creationId xmlns:p14="http://schemas.microsoft.com/office/powerpoint/2010/main" val="2800106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2151-F46B-CFE0-6BE0-089EB95C1CA4}"/>
              </a:ext>
            </a:extLst>
          </p:cNvPr>
          <p:cNvSpPr>
            <a:spLocks noGrp="1"/>
          </p:cNvSpPr>
          <p:nvPr>
            <p:ph type="title"/>
          </p:nvPr>
        </p:nvSpPr>
        <p:spPr/>
        <p:txBody>
          <a:bodyPr/>
          <a:lstStyle/>
          <a:p>
            <a:r>
              <a:rPr lang="en-US" b="1" dirty="0">
                <a:latin typeface="Batang"/>
                <a:ea typeface="Batang"/>
              </a:rPr>
              <a:t>Horizon for CISCO – Why AI focus?</a:t>
            </a:r>
            <a:endParaRPr lang="en-US" b="1" dirty="0"/>
          </a:p>
        </p:txBody>
      </p:sp>
      <p:graphicFrame>
        <p:nvGraphicFramePr>
          <p:cNvPr id="19" name="Content Placeholder 2">
            <a:extLst>
              <a:ext uri="{FF2B5EF4-FFF2-40B4-BE49-F238E27FC236}">
                <a16:creationId xmlns:a16="http://schemas.microsoft.com/office/drawing/2014/main" id="{77B677CF-E1F7-8CA9-8DDB-A12AAB77AB4E}"/>
              </a:ext>
            </a:extLst>
          </p:cNvPr>
          <p:cNvGraphicFramePr>
            <a:graphicFrameLocks noGrp="1"/>
          </p:cNvGraphicFramePr>
          <p:nvPr>
            <p:ph idx="1"/>
          </p:nvPr>
        </p:nvGraphicFramePr>
        <p:xfrm>
          <a:off x="571499" y="2075688"/>
          <a:ext cx="11059811" cy="39109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3135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75A3DE70-9F42-B5C0-FCB2-E2C5F76E780B}"/>
              </a:ext>
            </a:extLst>
          </p:cNvPr>
          <p:cNvSpPr>
            <a:spLocks noGrp="1"/>
          </p:cNvSpPr>
          <p:nvPr>
            <p:ph type="title"/>
          </p:nvPr>
        </p:nvSpPr>
        <p:spPr>
          <a:xfrm>
            <a:off x="521208" y="5289342"/>
            <a:ext cx="11049000" cy="913741"/>
          </a:xfrm>
        </p:spPr>
        <p:txBody>
          <a:bodyPr anchor="ctr">
            <a:normAutofit/>
          </a:bodyPr>
          <a:lstStyle/>
          <a:p>
            <a:r>
              <a:rPr lang="en-US" dirty="0">
                <a:latin typeface="Batang"/>
                <a:ea typeface="Batang"/>
              </a:rPr>
              <a:t>Conclusion</a:t>
            </a:r>
            <a:endParaRPr lang="en-US" dirty="0"/>
          </a:p>
        </p:txBody>
      </p:sp>
      <p:cxnSp>
        <p:nvCxnSpPr>
          <p:cNvPr id="11" name="Straight Connector 10">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218187"/>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5E2B8F3-92D3-B6F7-1A82-97CFEFAAC06A}"/>
              </a:ext>
            </a:extLst>
          </p:cNvPr>
          <p:cNvGraphicFramePr>
            <a:graphicFrameLocks noGrp="1"/>
          </p:cNvGraphicFramePr>
          <p:nvPr>
            <p:ph idx="1"/>
          </p:nvPr>
        </p:nvGraphicFramePr>
        <p:xfrm>
          <a:off x="571500" y="767115"/>
          <a:ext cx="11060113" cy="37492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1022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2073" y="1744987"/>
            <a:ext cx="4276857" cy="2366136"/>
          </a:xfrm>
        </p:spPr>
        <p:txBody>
          <a:bodyPr>
            <a:noAutofit/>
          </a:bodyPr>
          <a:lstStyle/>
          <a:p>
            <a:pPr algn="just"/>
            <a:r>
              <a:rPr lang="en-GB" sz="1600" dirty="0">
                <a:solidFill>
                  <a:srgbClr val="ECECEC"/>
                </a:solidFill>
                <a:latin typeface="Aptos"/>
                <a:ea typeface="+mj-lt"/>
                <a:cs typeface="+mj-lt"/>
              </a:rPr>
              <a:t>The LEGO Group, a Danish company founded in 1932 by Ole Kirk Christiansen, is famous worldwide for its iconic interlocking plastic bricks. </a:t>
            </a:r>
            <a:br>
              <a:rPr lang="en-GB" sz="1600" dirty="0">
                <a:solidFill>
                  <a:srgbClr val="ECECEC"/>
                </a:solidFill>
                <a:latin typeface="Aptos"/>
                <a:ea typeface="+mj-lt"/>
                <a:cs typeface="+mj-lt"/>
              </a:rPr>
            </a:br>
            <a:br>
              <a:rPr lang="en-GB" sz="1600" dirty="0">
                <a:latin typeface="Aptos"/>
                <a:ea typeface="+mj-lt"/>
                <a:cs typeface="+mj-lt"/>
              </a:rPr>
            </a:br>
            <a:r>
              <a:rPr lang="en-GB" sz="1600" dirty="0">
                <a:solidFill>
                  <a:srgbClr val="ECECEC"/>
                </a:solidFill>
                <a:latin typeface="Aptos"/>
                <a:ea typeface="+mj-lt"/>
                <a:cs typeface="+mj-lt"/>
              </a:rPr>
              <a:t>Over the decades, LEGO has evolved into a global powerhouse in the toy industry, inspiring creativity and imagination in children and adults alike. With a commitment to quality, innovation, and sustainability, the LEGO Group continues to shape the way generations play and learn.</a:t>
            </a:r>
            <a:endParaRPr lang="en-US" sz="1600">
              <a:latin typeface="Aptos"/>
            </a:endParaRPr>
          </a:p>
        </p:txBody>
      </p:sp>
      <p:sp>
        <p:nvSpPr>
          <p:cNvPr id="5" name="TextBox 4">
            <a:extLst>
              <a:ext uri="{FF2B5EF4-FFF2-40B4-BE49-F238E27FC236}">
                <a16:creationId xmlns:a16="http://schemas.microsoft.com/office/drawing/2014/main" id="{0406E6E9-03D1-35AC-1313-436AEB2D098D}"/>
              </a:ext>
            </a:extLst>
          </p:cNvPr>
          <p:cNvSpPr txBox="1"/>
          <p:nvPr/>
        </p:nvSpPr>
        <p:spPr>
          <a:xfrm>
            <a:off x="9148140" y="968249"/>
            <a:ext cx="2743199" cy="2169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white"/>
                </a:solidFill>
                <a:effectLst/>
                <a:uLnTx/>
                <a:uFillTx/>
                <a:latin typeface="Aptos" panose="020B0004020202020204"/>
                <a:ea typeface="+mn-lt"/>
                <a:cs typeface="+mn-lt"/>
              </a:rPr>
              <a:t>"But what we do know is that consumers want physical experiences to be supplemented by digital experiences."</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1500" b="1" i="0" u="none" strike="noStrike" kern="1200" cap="none" spc="0" normalizeH="0" baseline="0" noProof="0" dirty="0">
              <a:ln>
                <a:noFill/>
              </a:ln>
              <a:solidFill>
                <a:prstClr val="white"/>
              </a:solidFill>
              <a:effectLst/>
              <a:uLnTx/>
              <a:uFillTx/>
              <a:latin typeface="Aptos" panose="020B0004020202020204"/>
              <a:ea typeface="+mn-lt"/>
              <a:cs typeface="+mn-lt"/>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dirty="0">
                <a:ln>
                  <a:noFill/>
                </a:ln>
                <a:solidFill>
                  <a:prstClr val="white"/>
                </a:solidFill>
                <a:effectLst/>
                <a:uLnTx/>
                <a:uFillTx/>
                <a:latin typeface="Aptos" panose="020B0004020202020204"/>
                <a:ea typeface="+mn-lt"/>
                <a:cs typeface="+mn-lt"/>
              </a:rPr>
              <a:t>Orlando Machado,</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white"/>
                </a:solidFill>
                <a:effectLst/>
                <a:uLnTx/>
                <a:uFillTx/>
                <a:latin typeface="Aptos" panose="020B0004020202020204"/>
                <a:ea typeface="+mn-lt"/>
                <a:cs typeface="+mn-lt"/>
              </a:rPr>
              <a:t>chief data officer for the LEGO Group</a:t>
            </a:r>
            <a:endParaRPr kumimoji="0" lang="en-GB"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6" name="TextBox 5">
            <a:extLst>
              <a:ext uri="{FF2B5EF4-FFF2-40B4-BE49-F238E27FC236}">
                <a16:creationId xmlns:a16="http://schemas.microsoft.com/office/drawing/2014/main" id="{66E61806-B551-3CEB-7045-20A52DE66921}"/>
              </a:ext>
            </a:extLst>
          </p:cNvPr>
          <p:cNvSpPr txBox="1"/>
          <p:nvPr/>
        </p:nvSpPr>
        <p:spPr>
          <a:xfrm>
            <a:off x="265639" y="260976"/>
            <a:ext cx="11640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ptos" panose="020B0004020202020204"/>
                <a:ea typeface="+mn-lt"/>
                <a:cs typeface="+mn-lt"/>
              </a:rPr>
              <a:t>The </a:t>
            </a:r>
            <a:r>
              <a:rPr kumimoji="0" lang="en-GB" sz="2000" b="1" i="0" u="none" strike="noStrike" kern="1200" cap="none" spc="0" normalizeH="0" baseline="0" noProof="0" dirty="0">
                <a:ln>
                  <a:noFill/>
                </a:ln>
                <a:solidFill>
                  <a:prstClr val="white"/>
                </a:solidFill>
                <a:effectLst/>
                <a:uLnTx/>
                <a:uFillTx/>
                <a:latin typeface="Aptos" panose="020B0004020202020204"/>
                <a:ea typeface="+mn-lt"/>
                <a:cs typeface="+mn-lt"/>
              </a:rPr>
              <a:t>LEGO</a:t>
            </a:r>
            <a:r>
              <a:rPr kumimoji="0" lang="en-GB" sz="2000" b="0" i="0" u="none" strike="noStrike" kern="1200" cap="none" spc="0" normalizeH="0" baseline="0" noProof="0" dirty="0">
                <a:ln>
                  <a:noFill/>
                </a:ln>
                <a:solidFill>
                  <a:prstClr val="white"/>
                </a:solidFill>
                <a:effectLst/>
                <a:uLnTx/>
                <a:uFillTx/>
                <a:latin typeface="Aptos" panose="020B0004020202020204"/>
                <a:ea typeface="+mn-lt"/>
                <a:cs typeface="+mn-lt"/>
              </a:rPr>
              <a:t> Group and</a:t>
            </a:r>
            <a:r>
              <a:rPr kumimoji="0" lang="en-GB" sz="2000" b="1" i="0" u="none" strike="noStrike" kern="1200" cap="none" spc="0" normalizeH="0" baseline="0" noProof="0" dirty="0">
                <a:ln>
                  <a:noFill/>
                </a:ln>
                <a:solidFill>
                  <a:prstClr val="white"/>
                </a:solidFill>
                <a:effectLst/>
                <a:uLnTx/>
                <a:uFillTx/>
                <a:latin typeface="Aptos" panose="020B0004020202020204"/>
                <a:ea typeface="+mn-lt"/>
                <a:cs typeface="+mn-lt"/>
              </a:rPr>
              <a:t> Epic Games</a:t>
            </a:r>
            <a:r>
              <a:rPr kumimoji="0" lang="en-GB" sz="2000" b="0" i="0" u="none" strike="noStrike" kern="1200" cap="none" spc="0" normalizeH="0" baseline="0" noProof="0" dirty="0">
                <a:ln>
                  <a:noFill/>
                </a:ln>
                <a:solidFill>
                  <a:prstClr val="white"/>
                </a:solidFill>
                <a:effectLst/>
                <a:uLnTx/>
                <a:uFillTx/>
                <a:latin typeface="Aptos" panose="020B0004020202020204"/>
                <a:ea typeface="+mn-lt"/>
                <a:cs typeface="+mn-lt"/>
              </a:rPr>
              <a:t> announced they are entering a long-term partnership to shape the future of </a:t>
            </a:r>
            <a:r>
              <a:rPr kumimoji="0" lang="en-GB" sz="2000" b="1" i="0" u="none" strike="noStrike" kern="1200" cap="none" spc="0" normalizeH="0" baseline="0" noProof="0" dirty="0">
                <a:ln>
                  <a:noFill/>
                </a:ln>
                <a:solidFill>
                  <a:prstClr val="white"/>
                </a:solidFill>
                <a:effectLst/>
                <a:uLnTx/>
                <a:uFillTx/>
                <a:latin typeface="Aptos" panose="020B0004020202020204"/>
                <a:ea typeface="+mn-lt"/>
                <a:cs typeface="+mn-lt"/>
              </a:rPr>
              <a:t>the metaverse</a:t>
            </a:r>
            <a:r>
              <a:rPr kumimoji="0" lang="en-GB" sz="2000" b="0" i="0" u="none" strike="noStrike" kern="1200" cap="none" spc="0" normalizeH="0" baseline="0" noProof="0" dirty="0">
                <a:ln>
                  <a:noFill/>
                </a:ln>
                <a:solidFill>
                  <a:prstClr val="white"/>
                </a:solidFill>
                <a:effectLst/>
                <a:uLnTx/>
                <a:uFillTx/>
                <a:latin typeface="Aptos" panose="020B0004020202020204"/>
                <a:ea typeface="+mn-lt"/>
                <a:cs typeface="+mn-lt"/>
              </a:rPr>
              <a:t> to make it safe and fun for children and families.</a:t>
            </a:r>
            <a:endParaRPr kumimoji="0" lang="en-US" sz="20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7" name="TextBox 6">
            <a:extLst>
              <a:ext uri="{FF2B5EF4-FFF2-40B4-BE49-F238E27FC236}">
                <a16:creationId xmlns:a16="http://schemas.microsoft.com/office/drawing/2014/main" id="{DD81E701-3638-42A2-780F-F00097A12A9F}"/>
              </a:ext>
            </a:extLst>
          </p:cNvPr>
          <p:cNvSpPr txBox="1"/>
          <p:nvPr/>
        </p:nvSpPr>
        <p:spPr>
          <a:xfrm>
            <a:off x="261322" y="4076162"/>
            <a:ext cx="403036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br>
              <a:rPr kumimoji="0" lang="en-US" sz="1600" b="0" i="0" u="none" strike="noStrike" kern="1200" cap="none" spc="0" normalizeH="0" baseline="0" noProof="0" dirty="0">
                <a:ln>
                  <a:noFill/>
                </a:ln>
                <a:solidFill>
                  <a:prstClr val="black"/>
                </a:solidFill>
                <a:effectLst/>
                <a:uLnTx/>
                <a:uFillTx/>
                <a:latin typeface="Aptos" panose="020B0004020202020204"/>
                <a:ea typeface="+mn-ea"/>
                <a:cs typeface="+mn-cs"/>
              </a:rPr>
            </a:br>
            <a:r>
              <a:rPr kumimoji="0" lang="en-GB" sz="1600" b="0" i="0" u="none" strike="noStrike" kern="1200" cap="none" spc="0" normalizeH="0" baseline="0" noProof="0" dirty="0">
                <a:ln>
                  <a:noFill/>
                </a:ln>
                <a:solidFill>
                  <a:srgbClr val="ECECEC"/>
                </a:solidFill>
                <a:effectLst/>
                <a:uLnTx/>
                <a:uFillTx/>
                <a:latin typeface="Aptos" panose="020B0004020202020204"/>
                <a:ea typeface="+mn-lt"/>
                <a:cs typeface="+mn-lt"/>
              </a:rPr>
              <a:t>The biggest challenge is ensuring that everything LEGO and Epic create is based on keeping its users safe. Parents should know what content their kids are interacting with, even in the metaverse. That's why the companies are focusing on raising safety standards across the industry.</a:t>
            </a:r>
            <a:endParaRPr kumimoji="0" lang="en-US" sz="16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10" name="TextBox 9">
            <a:extLst>
              <a:ext uri="{FF2B5EF4-FFF2-40B4-BE49-F238E27FC236}">
                <a16:creationId xmlns:a16="http://schemas.microsoft.com/office/drawing/2014/main" id="{AEE75213-3CC3-F139-43D3-788581B02513}"/>
              </a:ext>
            </a:extLst>
          </p:cNvPr>
          <p:cNvSpPr txBox="1"/>
          <p:nvPr/>
        </p:nvSpPr>
        <p:spPr>
          <a:xfrm>
            <a:off x="7894533" y="3332114"/>
            <a:ext cx="4009767"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br>
              <a:rPr kumimoji="0" lang="en-US" sz="1600" b="0" i="0" u="none" strike="noStrike" kern="1200" cap="none" spc="0" normalizeH="0" baseline="0" noProof="0" dirty="0">
                <a:ln>
                  <a:noFill/>
                </a:ln>
                <a:solidFill>
                  <a:prstClr val="black"/>
                </a:solidFill>
                <a:effectLst/>
                <a:uLnTx/>
                <a:uFillTx/>
                <a:latin typeface="Aptos" panose="020B0004020202020204"/>
                <a:ea typeface="+mn-ea"/>
                <a:cs typeface="+mn-cs"/>
              </a:rPr>
            </a:br>
            <a:r>
              <a:rPr kumimoji="0" lang="en-GB" sz="1600" b="0" i="0" u="none" strike="noStrike" kern="1200" cap="none" spc="0" normalizeH="0" baseline="0" noProof="0">
                <a:ln>
                  <a:noFill/>
                </a:ln>
                <a:solidFill>
                  <a:srgbClr val="ECECEC"/>
                </a:solidFill>
                <a:effectLst/>
                <a:uLnTx/>
                <a:uFillTx/>
                <a:latin typeface="Aptos" panose="020B0004020202020204"/>
                <a:ea typeface="+mn-lt"/>
                <a:cs typeface="+mn-lt"/>
              </a:rPr>
              <a:t>LEGO is investing in the metaverse to adapt to changing trends and meet the evolving needs of its audience. By embracing the metaverse, LEGO aims to provide innovative and immersive experiences for users to engage with its products in new and exciting ways. Additionally, investing in the metaverse allows LEGO to stay relevant in the digital landscape and explore innovative avenues for storytelling and play.</a:t>
            </a:r>
            <a:endParaRPr kumimoji="0" lang="en-US" sz="16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3" name="Oval 2">
            <a:extLst>
              <a:ext uri="{FF2B5EF4-FFF2-40B4-BE49-F238E27FC236}">
                <a16:creationId xmlns:a16="http://schemas.microsoft.com/office/drawing/2014/main" id="{DF40B292-B916-A94D-4F51-8B90F82C05C6}"/>
              </a:ext>
            </a:extLst>
          </p:cNvPr>
          <p:cNvSpPr/>
          <p:nvPr/>
        </p:nvSpPr>
        <p:spPr>
          <a:xfrm>
            <a:off x="7221007" y="954874"/>
            <a:ext cx="2130640" cy="1580226"/>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Author:</a:t>
            </a:r>
          </a:p>
          <a:p>
            <a:pPr algn="ctr"/>
            <a:r>
              <a:rPr lang="en-GB" dirty="0"/>
              <a:t>Malgorzata </a:t>
            </a:r>
            <a:r>
              <a:rPr lang="en-GB"/>
              <a:t>Szpila</a:t>
            </a:r>
            <a:endParaRPr lang="en-GB" dirty="0"/>
          </a:p>
        </p:txBody>
      </p:sp>
    </p:spTree>
    <p:extLst>
      <p:ext uri="{BB962C8B-B14F-4D97-AF65-F5344CB8AC3E}">
        <p14:creationId xmlns:p14="http://schemas.microsoft.com/office/powerpoint/2010/main" val="109857222"/>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Limelight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ppt/theme/theme4.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5.xml><?xml version="1.0" encoding="utf-8"?>
<a:theme xmlns:a="http://schemas.openxmlformats.org/drawingml/2006/main" name="Alignment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2403</Words>
  <Application>Microsoft Office PowerPoint</Application>
  <PresentationFormat>Widescreen</PresentationFormat>
  <Paragraphs>179</Paragraphs>
  <Slides>14</Slides>
  <Notes>5</Notes>
  <HiddenSlides>0</HiddenSlides>
  <MMClips>0</MMClips>
  <ScaleCrop>false</ScaleCrop>
  <HeadingPairs>
    <vt:vector size="6" baseType="variant">
      <vt:variant>
        <vt:lpstr>Fonts Used</vt:lpstr>
      </vt:variant>
      <vt:variant>
        <vt:i4>21</vt:i4>
      </vt:variant>
      <vt:variant>
        <vt:lpstr>Theme</vt:lpstr>
      </vt:variant>
      <vt:variant>
        <vt:i4>6</vt:i4>
      </vt:variant>
      <vt:variant>
        <vt:lpstr>Slide Titles</vt:lpstr>
      </vt:variant>
      <vt:variant>
        <vt:i4>14</vt:i4>
      </vt:variant>
    </vt:vector>
  </HeadingPairs>
  <TitlesOfParts>
    <vt:vector size="41" baseType="lpstr">
      <vt:lpstr>Batang</vt:lpstr>
      <vt:lpstr>Google Sans</vt:lpstr>
      <vt:lpstr>inherit</vt:lpstr>
      <vt:lpstr>lato-regular</vt:lpstr>
      <vt:lpstr>latowebbold</vt:lpstr>
      <vt:lpstr>Aptos</vt:lpstr>
      <vt:lpstr>Aptos Display</vt:lpstr>
      <vt:lpstr>Arial</vt:lpstr>
      <vt:lpstr>Arial Nova</vt:lpstr>
      <vt:lpstr>Avenir Next LT Pro</vt:lpstr>
      <vt:lpstr>Avenir Next LT Pro Light</vt:lpstr>
      <vt:lpstr>Calibri</vt:lpstr>
      <vt:lpstr>Calibri Light</vt:lpstr>
      <vt:lpstr>Franklin Gothic Book</vt:lpstr>
      <vt:lpstr>Franklin Gothic Demi</vt:lpstr>
      <vt:lpstr>Garamond</vt:lpstr>
      <vt:lpstr>Times New Roman</vt:lpstr>
      <vt:lpstr>Trade Gothic Next Cond</vt:lpstr>
      <vt:lpstr>Trade Gothic Next Light</vt:lpstr>
      <vt:lpstr>Wingdings</vt:lpstr>
      <vt:lpstr>Wingdings 2</vt:lpstr>
      <vt:lpstr>DividendVTI</vt:lpstr>
      <vt:lpstr>Office Theme</vt:lpstr>
      <vt:lpstr>LimelightVTI</vt:lpstr>
      <vt:lpstr>SavonVTI</vt:lpstr>
      <vt:lpstr>AlignmentVTI</vt:lpstr>
      <vt:lpstr>1_office theme</vt:lpstr>
      <vt:lpstr>Leading digital &amp; strategic change BMSW7003</vt:lpstr>
      <vt:lpstr>PowerPoint Presentation</vt:lpstr>
      <vt:lpstr>Your task for reading week</vt:lpstr>
      <vt:lpstr>PowerPoint Presentation</vt:lpstr>
      <vt:lpstr>PowerPoint Presentation</vt:lpstr>
      <vt:lpstr>PowerPoint Presentation</vt:lpstr>
      <vt:lpstr>PowerPoint Presentation</vt:lpstr>
      <vt:lpstr>PowerPoint Presentation</vt:lpstr>
      <vt:lpstr>Networking, AI, electronics</vt:lpstr>
      <vt:lpstr>Work force reduction for Cisco</vt:lpstr>
      <vt:lpstr>Competiton in the market</vt:lpstr>
      <vt:lpstr>Horizon for CISCO – Why AI focus?</vt:lpstr>
      <vt:lpstr>Conclusion</vt:lpstr>
      <vt:lpstr>The LEGO Group, a Danish company founded in 1932 by Ole Kirk Christiansen, is famous worldwide for its iconic interlocking plastic bricks.   Over the decades, LEGO has evolved into a global powerhouse in the toy industry, inspiring creativity and imagination in children and adults alike. With a commitment to quality, innovation, and sustainability, the LEGO Group continues to shape the way generations play and learn.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187</cp:revision>
  <dcterms:created xsi:type="dcterms:W3CDTF">2021-11-30T09:35:50Z</dcterms:created>
  <dcterms:modified xsi:type="dcterms:W3CDTF">2026-02-17T11:22:35Z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