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915F4-56A9-C246-D8AE-E04ABE61C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7F06A6-723F-0CE6-1A3A-673C9A19E2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CD32-F602-CCCB-BB0E-3D97C20C3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C1A41-7A9D-4F9B-C90E-91EAE690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FB2F0-9642-3E29-A6BF-164059230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697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4BE83-67BB-314D-2E31-FEE292272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5C351-871C-EFA7-D1EA-5882F6ECE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E7D3F-A3BD-0306-B96B-8A445F5A3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42108-D3F6-BB3D-0C6B-2007B458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8DACC-E4B9-7E44-8535-523A9EE13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171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AAB43-ECEC-1D49-1695-7EC295431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8E6FCE-5100-9C04-3506-05D21AC4C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9770CE-B497-6227-6203-C709A0594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815C3-929F-0222-8951-1B94109CA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4A83C-6A74-62EE-E97A-29D85FE8C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908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EF41-719D-C036-F1DC-801F87EE8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2E368-8B5F-CD7C-BD7C-C4F514A948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772F86-E2EC-D061-DF9D-B409E05153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B2CF0-6989-2707-04EA-369617D82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13E56-7913-01AB-2EEB-F90F528B5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53034-3F85-CE8B-BFEC-1F3B73CF8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31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89572-C985-3A09-D003-599733859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BE797-DD37-927D-7C8C-C04099E186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05A5E-5B4B-7F5F-47A4-0202A0CE1D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82A91F-7D70-9E5D-DCD9-A5AA52036B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F11C8B-6E17-E4BC-65F0-BE50F4DEA9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E97F35-5D8D-FCBD-05A7-5C84AF7AD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2C1643-AD8A-8824-F17D-276E8BBD3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C10100-C8BC-776C-79C6-C2CC533DF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97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7A74A-9751-92A9-96B0-CE650D5CA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06A108-4730-6A3F-0E6F-F2B22DAE1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BEC744-3B0C-59DA-798F-1E1A346FB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9E7FE8-A08C-2F43-D498-3A627FC65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137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3FC4A1-319D-1E54-4942-F832036D3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B2189-5964-E917-29ED-73961EE5D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CCE08-8D13-02DB-E88A-99D9AA157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71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61AB-7963-2AED-91FD-A623058DD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8E42C-5FA6-21A8-A39B-2F93E898C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E90C80-6712-CDFE-3FBB-2316BE5F5B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2FB27-652C-0745-B26B-5F1D36817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A74FEC-3E74-A66C-1795-B62F0DBC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A4E048-7A87-72CB-9F99-744EACAEC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17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C067F-7F78-AF0A-0CD1-9118A45D7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4F4B56-69D2-A834-C1CD-2C261F1C20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5E3F48-F607-2EC8-3626-8D1B5949C3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23B55-6B88-15FD-5012-65AAEB2B3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C2BEF-6837-B235-6CCD-10444B21E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998B6-97AE-05A2-B2D5-B5091A2FC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65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3BEFA-0839-1896-1AF1-7D53BBF55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008AA8-103C-FE70-E97D-54E79CEA80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E77A1-1F49-CEEC-E265-EA4B5E951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C6985-3C07-AE75-C04E-8FA711B0B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91F21-49B2-A494-83B9-DCC08FDE5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157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255621-BCDD-782A-ABED-62FAEABFE8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1A6ACB-B11B-A408-95F4-08B9ECBA1F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58C487-EF89-751E-4E54-E55996FAC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48DBF-6AEB-7628-9731-2A7286A63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43D78-0A23-47F2-5A90-88D8F013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889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18574C-0805-12A9-7376-8A64CA7FA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45E4C-038A-AB0B-D5F5-535896D164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D84DB-EE2F-6A47-5E3F-608189847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0DA62-302B-39C8-07C4-3E011A6835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2F22B-9595-685E-4859-A6DEA95CD8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815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cipd.co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DC7DDE-F2AD-8E75-33F5-7B198B8E6C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" t="9091" r="3365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5C88C-86F1-AE4C-1E8C-6071F59413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623" y="1674305"/>
            <a:ext cx="4023360" cy="4977478"/>
          </a:xfrm>
        </p:spPr>
        <p:txBody>
          <a:bodyPr anchor="b">
            <a:noAutofit/>
          </a:bodyPr>
          <a:lstStyle/>
          <a:p>
            <a:pPr algn="l"/>
            <a:r>
              <a:rPr lang="en-GB" sz="2100" b="1" dirty="0"/>
              <a:t>Title: Developing and Managing Individuals and Teams</a:t>
            </a:r>
            <a:br>
              <a:rPr lang="en-GB" sz="2100" b="1" dirty="0"/>
            </a:br>
            <a:br>
              <a:rPr lang="en-GB" sz="2100" dirty="0"/>
            </a:br>
            <a:r>
              <a:rPr lang="en-GB" sz="2100" dirty="0"/>
              <a:t>Module Code: LCLM5002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Assignment: Component 1 – Individual Presentation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Student Name: Favour Fred Osaghae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Student ID: 2331808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Lecturer: </a:t>
            </a:r>
            <a:r>
              <a:rPr lang="en-GB" sz="2100" dirty="0" err="1"/>
              <a:t>Nishi</a:t>
            </a:r>
            <a:r>
              <a:rPr lang="en-GB" sz="2100" dirty="0"/>
              <a:t> </a:t>
            </a:r>
            <a:r>
              <a:rPr lang="en-GB" sz="2100" dirty="0" err="1"/>
              <a:t>Ramsurrun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Date: October 2025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Company: </a:t>
            </a:r>
            <a:r>
              <a:rPr lang="en-GB" sz="2100" b="1" dirty="0"/>
              <a:t>Elite Performance Sports Ltd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6745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9B3CD-E928-B259-3E04-C146090C4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320" y="-288389"/>
            <a:ext cx="5251316" cy="1807305"/>
          </a:xfrm>
        </p:spPr>
        <p:txBody>
          <a:bodyPr>
            <a:normAutofit/>
          </a:bodyPr>
          <a:lstStyle/>
          <a:p>
            <a:r>
              <a:rPr lang="en-GB" b="1" dirty="0"/>
              <a:t>Table of Contents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822EA-CA9A-C9E7-2E7B-623F28F2A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504" y="1518921"/>
            <a:ext cx="9242079" cy="5220061"/>
          </a:xfrm>
        </p:spPr>
        <p:txBody>
          <a:bodyPr>
            <a:noAutofit/>
          </a:bodyPr>
          <a:lstStyle/>
          <a:p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Overview of the business</a:t>
            </a:r>
          </a:p>
          <a:p>
            <a:br>
              <a:rPr lang="en-GB" sz="2600" dirty="0"/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The hiring procedures</a:t>
            </a:r>
          </a:p>
          <a:p>
            <a:br>
              <a:rPr lang="en-GB" sz="2600" dirty="0"/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Person specification, job</a:t>
            </a:r>
          </a:p>
          <a:p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description, and job analysis</a:t>
            </a:r>
          </a:p>
          <a:p>
            <a:br>
              <a:rPr lang="en-GB" sz="2600" dirty="0"/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Interview types</a:t>
            </a:r>
          </a:p>
          <a:p>
            <a:br>
              <a:rPr lang="en-GB" sz="2600" dirty="0"/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Techniques for asking questions</a:t>
            </a:r>
            <a:br>
              <a:rPr lang="en-GB" sz="2600" dirty="0"/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Comparing in-person and online interviews</a:t>
            </a:r>
            <a:br>
              <a:rPr lang="en-GB" sz="2600" dirty="0"/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Conclusion: Citations</a:t>
            </a:r>
            <a:endParaRPr lang="en-GB" sz="2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D85D15-2985-DE96-E2A7-83CB81A8DB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29" r="3186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84744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1E872-8006-3762-8692-EF0EB075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616" y="0"/>
            <a:ext cx="10515600" cy="1325563"/>
          </a:xfrm>
        </p:spPr>
        <p:txBody>
          <a:bodyPr/>
          <a:lstStyle/>
          <a:p>
            <a:r>
              <a:rPr lang="en-GB" b="1"/>
              <a:t>Introduction to the Company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3C422-AEE4-E93E-F838-354A8A80F8A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9784" y="1325563"/>
            <a:ext cx="14200188" cy="727075"/>
          </a:xfrm>
        </p:spPr>
        <p:txBody>
          <a:bodyPr/>
          <a:lstStyle/>
          <a:p>
            <a:r>
              <a:rPr lang="en-GB" sz="3100" b="1" dirty="0"/>
              <a:t> Elite Performance Sports Ltd (London):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6B662E-5399-07FA-6E69-E2D922C3D463}"/>
              </a:ext>
            </a:extLst>
          </p:cNvPr>
          <p:cNvSpPr txBox="1"/>
          <p:nvPr/>
        </p:nvSpPr>
        <p:spPr>
          <a:xfrm>
            <a:off x="110654" y="2413512"/>
            <a:ext cx="1182156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 professional sports training and management company.</a:t>
            </a:r>
          </a:p>
          <a:p>
            <a:endParaRPr lang="en-GB" sz="3200" dirty="0"/>
          </a:p>
          <a:p>
            <a:r>
              <a:rPr lang="en-GB" sz="3200" dirty="0"/>
              <a:t>Works with footballers and athletes to improve performance.</a:t>
            </a:r>
          </a:p>
          <a:p>
            <a:endParaRPr lang="en-GB" sz="3200" dirty="0"/>
          </a:p>
          <a:p>
            <a:r>
              <a:rPr lang="en-GB" sz="3200" dirty="0"/>
              <a:t>Provides coaching, fitness programs, and mental strength training.</a:t>
            </a:r>
          </a:p>
          <a:p>
            <a:endParaRPr lang="en-GB" sz="3200" dirty="0"/>
          </a:p>
          <a:p>
            <a:r>
              <a:rPr lang="en-GB" sz="3200" dirty="0"/>
              <a:t>Current focus: hiring a Sports Performance Coach to lead a new athlete development project.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33096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6F02A-F00C-A1B3-D45A-1FEBFF697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Recruitment Process Overview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A1295-42E4-1843-C107-AED522B3C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4933" y="-10137"/>
            <a:ext cx="3662133" cy="6713497"/>
          </a:xfrm>
        </p:spPr>
        <p:txBody>
          <a:bodyPr anchor="ctr">
            <a:noAutofit/>
          </a:bodyPr>
          <a:lstStyle/>
          <a:p>
            <a:r>
              <a:rPr lang="en-GB" sz="1500" dirty="0"/>
              <a:t>Steps to recruit the right candidate:</a:t>
            </a:r>
          </a:p>
          <a:p>
            <a:endParaRPr lang="en-GB" sz="1500" dirty="0"/>
          </a:p>
          <a:p>
            <a:r>
              <a:rPr lang="en-GB" sz="1500" dirty="0"/>
              <a:t>Identify the vacancy – Sports Performance Coach role.</a:t>
            </a:r>
          </a:p>
          <a:p>
            <a:endParaRPr lang="en-GB" sz="1500" dirty="0"/>
          </a:p>
          <a:p>
            <a:r>
              <a:rPr lang="en-GB" sz="1500" dirty="0"/>
              <a:t>Job analysis – define skills, duties, and responsibilities.</a:t>
            </a:r>
          </a:p>
          <a:p>
            <a:endParaRPr lang="en-GB" sz="1500" dirty="0"/>
          </a:p>
          <a:p>
            <a:r>
              <a:rPr lang="en-GB" sz="1500" dirty="0"/>
              <a:t>Job description &amp; person specification – clarify expectations.</a:t>
            </a:r>
          </a:p>
          <a:p>
            <a:endParaRPr lang="en-GB" sz="1500" dirty="0"/>
          </a:p>
          <a:p>
            <a:r>
              <a:rPr lang="en-GB" sz="1500" dirty="0"/>
              <a:t>Advertise the role – use platforms like LinkedIn &amp; Indeed.</a:t>
            </a:r>
          </a:p>
          <a:p>
            <a:endParaRPr lang="en-GB" sz="1500" dirty="0"/>
          </a:p>
          <a:p>
            <a:r>
              <a:rPr lang="en-GB" sz="1500" dirty="0"/>
              <a:t>Screen applications – shortlist based on qualifications.</a:t>
            </a:r>
          </a:p>
          <a:p>
            <a:endParaRPr lang="en-GB" sz="1500" dirty="0"/>
          </a:p>
          <a:p>
            <a:r>
              <a:rPr lang="en-GB" sz="1500" dirty="0"/>
              <a:t>Interview process – structured and fair interviews.</a:t>
            </a:r>
          </a:p>
          <a:p>
            <a:r>
              <a:rPr lang="en-GB" sz="1500" dirty="0"/>
              <a:t>Selection and onboarding – choose the best candidate and provide induction.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1AF306-6997-B87C-4632-12E48548AB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0" r="39575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049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77DBFD-9DB2-E885-23F8-B94EC49F34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" t="9091" r="33658"/>
          <a:stretch>
            <a:fillRect/>
          </a:stretch>
        </p:blipFill>
        <p:spPr>
          <a:xfrm>
            <a:off x="3548187" y="10"/>
            <a:ext cx="866851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73D74-D050-770D-9F98-DCF69A64A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268" y="73148"/>
            <a:ext cx="3882920" cy="1124712"/>
          </a:xfrm>
        </p:spPr>
        <p:txBody>
          <a:bodyPr anchor="b">
            <a:normAutofit/>
          </a:bodyPr>
          <a:lstStyle/>
          <a:p>
            <a:r>
              <a:rPr lang="en-GB" sz="2500" b="1"/>
              <a:t>Job Analysis, Description &amp; Person Specification</a:t>
            </a:r>
            <a:endParaRPr lang="en-US" sz="25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FDAA7-8752-D147-CA58-01899C374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520" y="1760221"/>
            <a:ext cx="9493564" cy="4010152"/>
          </a:xfrm>
        </p:spPr>
        <p:txBody>
          <a:bodyPr anchor="t">
            <a:noAutofit/>
          </a:bodyPr>
          <a:lstStyle/>
          <a:p>
            <a:r>
              <a:rPr lang="en-GB" sz="2000" b="1" dirty="0"/>
              <a:t>Job Title: Sports Performance Coach (Project Manager)</a:t>
            </a:r>
          </a:p>
          <a:p>
            <a:endParaRPr lang="en-GB" sz="2000" dirty="0"/>
          </a:p>
          <a:p>
            <a:r>
              <a:rPr lang="en-GB" sz="2000" b="1" dirty="0"/>
              <a:t>Job Description:</a:t>
            </a:r>
          </a:p>
          <a:p>
            <a:r>
              <a:rPr lang="en-GB" sz="2000" dirty="0"/>
              <a:t>Plan and manage athlete training sessions.</a:t>
            </a:r>
          </a:p>
          <a:p>
            <a:r>
              <a:rPr lang="en-GB" sz="2000" dirty="0"/>
              <a:t>Monitor performance and development.</a:t>
            </a:r>
          </a:p>
          <a:p>
            <a:r>
              <a:rPr lang="en-GB" sz="2000" dirty="0"/>
              <a:t>Lead a small coaching team.</a:t>
            </a:r>
          </a:p>
          <a:p>
            <a:r>
              <a:rPr lang="en-GB" sz="2000" dirty="0"/>
              <a:t>Report progress to senior management.</a:t>
            </a:r>
          </a:p>
          <a:p>
            <a:br>
              <a:rPr lang="en-GB" sz="2000" dirty="0"/>
            </a:br>
            <a:endParaRPr lang="en-GB" sz="2000" dirty="0"/>
          </a:p>
          <a:p>
            <a:r>
              <a:rPr lang="en-GB" sz="2000" b="1" dirty="0"/>
              <a:t>Person Specification:</a:t>
            </a:r>
          </a:p>
          <a:p>
            <a:r>
              <a:rPr lang="en-GB" sz="2000" dirty="0"/>
              <a:t>Degree in Sports Science or related field.</a:t>
            </a:r>
          </a:p>
          <a:p>
            <a:r>
              <a:rPr lang="en-GB" sz="2000" dirty="0"/>
              <a:t>Experience in coaching or performance management.</a:t>
            </a:r>
          </a:p>
          <a:p>
            <a:r>
              <a:rPr lang="en-GB" sz="2000" dirty="0"/>
              <a:t>Strong communication and motivational skills.</a:t>
            </a:r>
          </a:p>
        </p:txBody>
      </p:sp>
    </p:spTree>
    <p:extLst>
      <p:ext uri="{BB962C8B-B14F-4D97-AF65-F5344CB8AC3E}">
        <p14:creationId xmlns:p14="http://schemas.microsoft.com/office/powerpoint/2010/main" val="1441241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BA346-3333-1C1F-A2D4-431E4D6D8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 b="1"/>
              <a:t>Types of Interviews (1/3): Structured Interview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AFBA8-B8D4-1BDD-68F4-7E4B5528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190" y="2537555"/>
            <a:ext cx="6203384" cy="3843666"/>
          </a:xfrm>
        </p:spPr>
        <p:txBody>
          <a:bodyPr>
            <a:noAutofit/>
          </a:bodyPr>
          <a:lstStyle/>
          <a:p>
            <a:r>
              <a:rPr lang="en-GB" sz="1700"/>
              <a:t>Structured Interview:</a:t>
            </a:r>
          </a:p>
          <a:p>
            <a:endParaRPr lang="en-GB" sz="1700"/>
          </a:p>
          <a:p>
            <a:r>
              <a:rPr lang="en-GB" sz="1700"/>
              <a:t>Uses pre-set questions for all candidates.</a:t>
            </a:r>
          </a:p>
          <a:p>
            <a:endParaRPr lang="en-GB" sz="1700"/>
          </a:p>
          <a:p>
            <a:r>
              <a:rPr lang="en-GB" sz="1700"/>
              <a:t>Ensures fairness and </a:t>
            </a:r>
          </a:p>
          <a:p>
            <a:endParaRPr lang="en-GB" sz="1700"/>
          </a:p>
          <a:p>
            <a:r>
              <a:rPr lang="en-GB" sz="1700"/>
              <a:t>consistency.</a:t>
            </a:r>
          </a:p>
          <a:p>
            <a:endParaRPr lang="en-GB" sz="1700"/>
          </a:p>
          <a:p>
            <a:r>
              <a:rPr lang="en-GB" sz="1700"/>
              <a:t>Useful for comparing candidates objectively.</a:t>
            </a:r>
            <a:br>
              <a:rPr lang="en-GB" sz="1700"/>
            </a:br>
            <a:endParaRPr lang="en-GB" sz="1700"/>
          </a:p>
          <a:p>
            <a:r>
              <a:rPr lang="en-GB" sz="1700"/>
              <a:t>✅ Example: “Describe how you handle athlete underperformance.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7A8FF8-E5CE-D227-F76A-6A1D3B9A0F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29" r="3186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2180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6F5EB-8DA4-5A40-E2CA-EFC3BFE00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/>
              <a:t>Types of Interviews (2/3): Panel Interview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03735-B059-9571-17FD-21D7BCEDD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/>
          </a:p>
          <a:p>
            <a:r>
              <a:rPr lang="en-GB" sz="2200"/>
              <a:t>Panel Interview:</a:t>
            </a:r>
          </a:p>
          <a:p>
            <a:r>
              <a:rPr lang="en-GB" sz="2200"/>
              <a:t>Conducted by multiple interviewers (HR, Head Coach, Director).</a:t>
            </a:r>
          </a:p>
          <a:p>
            <a:r>
              <a:rPr lang="en-GB" sz="2200"/>
              <a:t>Provides balanced judgment and reduces bias.</a:t>
            </a:r>
          </a:p>
          <a:p>
            <a:r>
              <a:rPr lang="en-GB" sz="2200"/>
              <a:t>Tests communication under pressure.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F05FDB-BF9A-50B9-1ED3-B18E5A63E1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72" r="2810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29033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9FF12-10BC-F6D3-415A-C270A91D20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7" r="16662"/>
          <a:stretch>
            <a:fillRect/>
          </a:stretch>
        </p:blipFill>
        <p:spPr>
          <a:xfrm>
            <a:off x="255544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7F06AD-A89D-A670-A2FE-50B4ADBE5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/>
              <a:t>Types of Interviews (3/3): Competency-Based Interview</a:t>
            </a:r>
            <a:br>
              <a:rPr lang="en-US" sz="3100" b="1"/>
            </a:br>
            <a:endParaRPr lang="en-US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E7E08-D3C0-2C16-81E3-13235C6EFBD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38757" y="2013552"/>
            <a:ext cx="5155006" cy="4844448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US" sz="2000" b="1" dirty="0"/>
          </a:p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Competency-Based Interview:</a:t>
            </a:r>
          </a:p>
          <a:p>
            <a:endParaRPr lang="en-GB" sz="23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Explain how you enhanced an</a:t>
            </a:r>
          </a:p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athlete's performance by using the STAR technique </a:t>
            </a:r>
          </a:p>
          <a:p>
            <a:endParaRPr lang="en-GB" sz="23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(Situation, Task, Action, Result).</a:t>
            </a:r>
          </a:p>
          <a:p>
            <a:endParaRPr lang="en-GB" sz="23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This interview focusses on past experiences and behaviours.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2272545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30218-0D72-3706-3147-60003D6DB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Questioning Techniques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52929-BD8E-2773-5EC8-1113BEC0B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Effective questioning methods:</a:t>
            </a:r>
          </a:p>
          <a:p>
            <a:endParaRPr lang="en-GB" sz="1700"/>
          </a:p>
          <a:p>
            <a:r>
              <a:rPr lang="en-GB" sz="1700"/>
              <a:t>Probing questions: Dig deeper into specific experiences.</a:t>
            </a:r>
          </a:p>
          <a:p>
            <a:endParaRPr lang="en-GB" sz="1700"/>
          </a:p>
          <a:p>
            <a:r>
              <a:rPr lang="en-GB" sz="1700"/>
              <a:t>Leading questions: Guide discussion to clarify details.</a:t>
            </a:r>
          </a:p>
          <a:p>
            <a:endParaRPr lang="en-GB" sz="1700"/>
          </a:p>
          <a:p>
            <a:r>
              <a:rPr lang="en-GB" sz="1700"/>
              <a:t>Socratic questions: Encourage reflection and reasoning.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1142A7-7D7F-E943-1033-08141BD9E5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72" r="2810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6464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BF6F-80F1-2709-F153-C7AD61870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8794" y="18255"/>
            <a:ext cx="8542196" cy="1325563"/>
          </a:xfrm>
        </p:spPr>
        <p:txBody>
          <a:bodyPr/>
          <a:lstStyle/>
          <a:p>
            <a:r>
              <a:rPr lang="en-GB" b="1"/>
              <a:t>Face-to-Face vs Online Interviews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4A50923-E56E-395D-9639-58829776E2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620008"/>
              </p:ext>
            </p:extLst>
          </p:nvPr>
        </p:nvGraphicFramePr>
        <p:xfrm>
          <a:off x="838200" y="1343818"/>
          <a:ext cx="10515597" cy="53079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80419027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83335959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505204326"/>
                    </a:ext>
                  </a:extLst>
                </a:gridCol>
              </a:tblGrid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Aspect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Face-to-Face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Online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97503985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Interaction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Builds stronger personal connection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Convenient but limited body language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4444860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Cost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Higher (travel &amp; space)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Lower and time-efficient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8045546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Communication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Easier to build rapport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Can face technical challenges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6147538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Assessment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Better observation of non-verbal cues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dirty="0"/>
                        <a:t>Easier to record and review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3593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7466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D5EB6D-2A38-5B62-B7DB-0ADF48E93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" t="9091" r="3365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309A1-E63B-CB09-FEC5-7AC973604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400" b="1"/>
              <a:t>Comparison for Sports Performance Coach Role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6DBA3-E271-57A1-17D9-E817F78A8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07208"/>
            <a:ext cx="6419005" cy="3207258"/>
          </a:xfrm>
        </p:spPr>
        <p:txBody>
          <a:bodyPr anchor="t">
            <a:noAutofit/>
          </a:bodyPr>
          <a:lstStyle/>
          <a:p>
            <a:r>
              <a:rPr lang="en-GB" sz="2000" b="1"/>
              <a:t>Face-to-Face Interview:</a:t>
            </a:r>
          </a:p>
          <a:p>
            <a:endParaRPr lang="en-GB" sz="2000" b="1"/>
          </a:p>
          <a:p>
            <a:r>
              <a:rPr lang="en-GB" sz="2000"/>
              <a:t>Great for assessing physical communication, passion, and energy.</a:t>
            </a:r>
          </a:p>
          <a:p>
            <a:r>
              <a:rPr lang="en-GB" sz="2000"/>
              <a:t>Allows demonstration of exercises or training ideas.</a:t>
            </a:r>
            <a:br>
              <a:rPr lang="en-GB" sz="2000"/>
            </a:br>
            <a:endParaRPr lang="en-GB" sz="2000"/>
          </a:p>
          <a:p>
            <a:r>
              <a:rPr lang="en-GB" sz="2000" b="1"/>
              <a:t>Online Interview:</a:t>
            </a:r>
          </a:p>
          <a:p>
            <a:endParaRPr lang="en-GB" sz="2000" b="1"/>
          </a:p>
          <a:p>
            <a:r>
              <a:rPr lang="en-GB" sz="2000"/>
              <a:t>Useful for early screening or candidates abroad.</a:t>
            </a:r>
          </a:p>
          <a:p>
            <a:r>
              <a:rPr lang="en-GB" sz="2000"/>
              <a:t>Saves time and cost but lacks real-life interaction.</a:t>
            </a:r>
          </a:p>
        </p:txBody>
      </p:sp>
    </p:spTree>
    <p:extLst>
      <p:ext uri="{BB962C8B-B14F-4D97-AF65-F5344CB8AC3E}">
        <p14:creationId xmlns:p14="http://schemas.microsoft.com/office/powerpoint/2010/main" val="1555609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8C614-D800-EEA8-DA10-039C61CF0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Conclusion</a:t>
            </a:r>
            <a:endParaRPr lang="en-US" sz="5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2A8E9-03E6-1723-054A-9D64BE887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66" y="2585755"/>
            <a:ext cx="4980516" cy="3320668"/>
          </a:xfrm>
        </p:spPr>
        <p:txBody>
          <a:bodyPr>
            <a:noAutofit/>
          </a:bodyPr>
          <a:lstStyle/>
          <a:p>
            <a:endParaRPr lang="en-GB" sz="2200" b="1"/>
          </a:p>
          <a:p>
            <a:r>
              <a:rPr lang="en-GB" sz="2200"/>
              <a:t>Recruiting the right person means finding passion, not just skill.</a:t>
            </a:r>
          </a:p>
          <a:p>
            <a:endParaRPr lang="en-GB" sz="2200"/>
          </a:p>
          <a:p>
            <a:r>
              <a:rPr lang="en-GB" sz="2200"/>
              <a:t>A clear recruitment process ensures fairness and efficiency.</a:t>
            </a:r>
          </a:p>
          <a:p>
            <a:r>
              <a:rPr lang="en-GB" sz="2200"/>
              <a:t>The right interview techniques reveal a candidate’s motivation.</a:t>
            </a:r>
          </a:p>
          <a:p>
            <a:endParaRPr lang="en-GB" sz="2200"/>
          </a:p>
          <a:p>
            <a:r>
              <a:rPr lang="en-GB" sz="2200"/>
              <a:t>Combining both interview formats offers the best balance.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86269E-F0A6-2D5C-2637-23B82AF35B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72" r="2810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00623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D3B47-0973-7098-2BE5-BA5D7A506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55" y="1976339"/>
            <a:ext cx="6058612" cy="456713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000" b="1" dirty="0"/>
              <a:t>References</a:t>
            </a:r>
            <a:br>
              <a:rPr lang="en-US" sz="2500" b="1" dirty="0"/>
            </a:br>
            <a:br>
              <a:rPr lang="en-US" sz="2500" b="1" dirty="0"/>
            </a:br>
            <a:br>
              <a:rPr lang="en-US" sz="2500" b="1" dirty="0"/>
            </a:br>
            <a:r>
              <a:rPr lang="en-US" sz="2500" dirty="0"/>
              <a:t>Armstrong, M. (2020). A Handbook of Human</a:t>
            </a:r>
            <a:br>
              <a:rPr lang="en-US" sz="2500" dirty="0"/>
            </a:br>
            <a:r>
              <a:rPr lang="en-US" sz="2500" dirty="0"/>
              <a:t> Resource Management Practice. Kogan Page.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 err="1"/>
              <a:t>Sinek</a:t>
            </a:r>
            <a:r>
              <a:rPr lang="en-US" sz="2500" dirty="0"/>
              <a:t>, S. (2011). Start With Why. Penguin.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/>
              <a:t>CIPD (2024). Recruitment and Selection Factsheet. 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/>
              <a:t>[Online] Available at: </a:t>
            </a:r>
            <a:r>
              <a:rPr lang="en-US" sz="2500" dirty="0" err="1">
                <a:hlinkClick r:id="rId2"/>
              </a:rPr>
              <a:t>www.cipd.co.uk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/>
              <a:t>Indeed (2025). Sports Performance Coach Job Description.</a:t>
            </a:r>
            <a:br>
              <a:rPr lang="en-US" sz="2500" dirty="0"/>
            </a:br>
            <a:r>
              <a:rPr lang="en-US" sz="2500" dirty="0"/>
              <a:t>UWTSD Lecture Notes (2025). Developing and Managing Individuals and Teams.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57D63-70BD-36C2-8C83-92D831527E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229" r="3186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749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Title: Developing and Managing Individuals and Teams  Module Code: LCLM5002  Assignment: Component 1 – Individual Presentation  Student Name: Favour Fred Osaghae  Student ID: 2331808  Lecturer: Nishi Ramsurrun  Date: October 2025  Company: Elite Performance Sports Ltd</vt:lpstr>
      <vt:lpstr>Table of Contents</vt:lpstr>
      <vt:lpstr>Introduction to the Company</vt:lpstr>
      <vt:lpstr>Recruitment Process Overview</vt:lpstr>
      <vt:lpstr>Job Analysis, Description &amp; Person Specification</vt:lpstr>
      <vt:lpstr>Types of Interviews (1/3): Structured Interview</vt:lpstr>
      <vt:lpstr>Types of Interviews (2/3): Panel Interview</vt:lpstr>
      <vt:lpstr>Types of Interviews (3/3): Competency-Based Interview </vt:lpstr>
      <vt:lpstr>Questioning Techniques</vt:lpstr>
      <vt:lpstr>Face-to-Face vs Online Interviews</vt:lpstr>
      <vt:lpstr>Comparison for Sports Performance Coach Role</vt:lpstr>
      <vt:lpstr>Conclusion</vt:lpstr>
      <vt:lpstr>References   Armstrong, M. (2020). A Handbook of Human  Resource Management Practice. Kogan Page.  Sinek, S. (2011). Start With Why. Penguin.  CIPD (2024). Recruitment and Selection Factsheet.   [Online] Available at: www.cipd.co.uk  Indeed (2025). Sports Performance Coach Job Description. UWTSD Lecture Notes (2025). Developing and Managing Individuals and Teams.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Developing and Managing Individuals and Teams  Module Code: LCLM5002  Assignment: Component 1 – Individual Presentation  Student Name: Favour Fred Osaghae  Student ID: 2331808  Lecturer: Nishi Ramsurrun  Date: October 2025  Company: Elite Performance Sports Ltd</dc:title>
  <dc:creator>Favour Fred Osaghae (2331808)</dc:creator>
  <cp:lastModifiedBy>Favour Fred Osaghae (2331808)</cp:lastModifiedBy>
  <cp:revision>2</cp:revision>
  <dcterms:created xsi:type="dcterms:W3CDTF">2025-10-14T07:57:29Z</dcterms:created>
  <dcterms:modified xsi:type="dcterms:W3CDTF">2025-10-14T11:47:23Z</dcterms:modified>
</cp:coreProperties>
</file>