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4" r:id="rId3"/>
    <p:sldMasterId id="2147483648" r:id="rId4"/>
  </p:sldMasterIdLst>
  <p:notesMasterIdLst>
    <p:notesMasterId r:id="rId39"/>
  </p:notesMasterIdLst>
  <p:sldIdLst>
    <p:sldId id="285" r:id="rId5"/>
    <p:sldId id="256" r:id="rId6"/>
    <p:sldId id="257" r:id="rId7"/>
    <p:sldId id="261" r:id="rId8"/>
    <p:sldId id="263" r:id="rId9"/>
    <p:sldId id="264" r:id="rId10"/>
    <p:sldId id="258" r:id="rId11"/>
    <p:sldId id="260" r:id="rId12"/>
    <p:sldId id="266" r:id="rId13"/>
    <p:sldId id="262" r:id="rId14"/>
    <p:sldId id="265" r:id="rId15"/>
    <p:sldId id="267" r:id="rId16"/>
    <p:sldId id="259" r:id="rId17"/>
    <p:sldId id="271" r:id="rId18"/>
    <p:sldId id="269" r:id="rId19"/>
    <p:sldId id="268" r:id="rId20"/>
    <p:sldId id="277" r:id="rId21"/>
    <p:sldId id="270" r:id="rId22"/>
    <p:sldId id="272" r:id="rId23"/>
    <p:sldId id="276" r:id="rId24"/>
    <p:sldId id="278" r:id="rId25"/>
    <p:sldId id="280" r:id="rId26"/>
    <p:sldId id="281" r:id="rId27"/>
    <p:sldId id="282" r:id="rId28"/>
    <p:sldId id="283" r:id="rId29"/>
    <p:sldId id="27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  <a:srgbClr val="CC0000"/>
    <a:srgbClr val="FBF885"/>
    <a:srgbClr val="F9F54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03" autoAdjust="0"/>
    <p:restoredTop sz="76781" autoAdjust="0"/>
  </p:normalViewPr>
  <p:slideViewPr>
    <p:cSldViewPr snapToGrid="0">
      <p:cViewPr>
        <p:scale>
          <a:sx n="30" d="100"/>
          <a:sy n="30" d="100"/>
        </p:scale>
        <p:origin x="836" y="432"/>
      </p:cViewPr>
      <p:guideLst/>
    </p:cSldViewPr>
  </p:slideViewPr>
  <p:notesTextViewPr>
    <p:cViewPr>
      <p:scale>
        <a:sx n="1" d="1"/>
        <a:sy n="1" d="1"/>
      </p:scale>
      <p:origin x="0" y="-14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 Bowring (Abbey Primary School)" userId="334ae920-1b74-43df-acf1-a50b282e9134" providerId="ADAL" clId="{D10DF559-7308-4DC0-9941-3726D43B1D0C}"/>
    <pc:docChg chg="modSld">
      <pc:chgData name="K Bowring (Abbey Primary School)" userId="334ae920-1b74-43df-acf1-a50b282e9134" providerId="ADAL" clId="{D10DF559-7308-4DC0-9941-3726D43B1D0C}" dt="2024-11-21T08:54:52.918" v="2"/>
      <pc:docMkLst>
        <pc:docMk/>
      </pc:docMkLst>
      <pc:sldChg chg="modNotesTx">
        <pc:chgData name="K Bowring (Abbey Primary School)" userId="334ae920-1b74-43df-acf1-a50b282e9134" providerId="ADAL" clId="{D10DF559-7308-4DC0-9941-3726D43B1D0C}" dt="2024-11-21T08:54:52.918" v="2"/>
        <pc:sldMkLst>
          <pc:docMk/>
          <pc:sldMk cId="4098885989" sldId="2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62E99-AAD3-400D-B32E-99A9B2CBBC95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35061B-B2D8-45A6-8713-C22D12BCDDC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53271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95496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Bore da bawb. Gwrandewch yn ofalus a edrychwch arna i.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Wythnos diwethaf, dysgon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ni’r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stori Dewi Sant.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14684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Nod y wers heddiw ydy Adolygu’r stori Dewi Sant a  defnyddio'r patrwm 'Roedd </a:t>
            </a:r>
            <a:r>
              <a:rPr lang="cy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..'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 gyntaf, mae'n amser drilio.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Ailadroddwch a dwedwch ar fy ôl i.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12127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Cofiwch y treiglad meddal 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479907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Gwrandewch ar y recordiad a dewiswch yr ateb cywir.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352165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O </a:t>
            </a:r>
            <a:r>
              <a:rPr lang="cy-GB" dirty="0" err="1"/>
              <a:t>tipin</a:t>
            </a:r>
            <a:r>
              <a:rPr lang="cy-GB" dirty="0"/>
              <a:t> bach </a:t>
            </a:r>
            <a:r>
              <a:rPr lang="cy-GB" dirty="0" err="1"/>
              <a:t>annoddach</a:t>
            </a:r>
            <a:r>
              <a:rPr lang="cy-GB" dirty="0"/>
              <a:t> nawr. </a:t>
            </a:r>
            <a:r>
              <a:rPr lang="cy-GB" dirty="0" err="1"/>
              <a:t>Grandewch</a:t>
            </a:r>
            <a:r>
              <a:rPr lang="cy-GB" dirty="0"/>
              <a:t> yn ofalus a dewiswch yr ateb cywir.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6117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Rydyn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ni'n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mynd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chwarae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Bingo Dewi Sant!"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cardiau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lluniau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gysylltiedig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â Dewi Sant."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Bydda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i’n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dweud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brawddeg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disgrifio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llun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chi’n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edrych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am y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llun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cywir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card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arno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."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"Pan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card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llawn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gweidiwch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‘Bingo!’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uchel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."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Ydy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pawb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barod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?“ </a:t>
            </a:r>
          </a:p>
          <a:p>
            <a:endParaRPr lang="en-GB" sz="1800" dirty="0">
              <a:effectLst/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bwyta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llysiau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byw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mynachlog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dda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Roedd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gweddïo bob dydd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24672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"Nawr, rydyn ni'n mynd i ymarfer siarad.</a:t>
            </a:r>
            <a:b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Gweithiwch mewn parau.</a:t>
            </a:r>
            <a:b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 mae cardiau gyda lluniau o Dewi Sant.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Dewiswch lun a dweud y brawddeg i’ch partner."</a:t>
            </a:r>
            <a:b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"Er enghraifft, os ydych chi’n gweld llun o fynachlog, </a:t>
            </a:r>
            <a:r>
              <a:rPr lang="cy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dweudwch</a:t>
            </a: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'Roedd </a:t>
            </a:r>
            <a:r>
              <a:rPr lang="cy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e’n</a:t>
            </a: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byw mewn mynachlog.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4620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Darllenwch</a:t>
            </a:r>
            <a:r>
              <a:rPr lang="en-GB" dirty="0"/>
              <a:t> am Dewi Sant. </a:t>
            </a:r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dirty="0" err="1"/>
              <a:t>lliwiau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cwestiynau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53406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686566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I orffen dweud wrth eich partner un frawddeg am Dewi Sant.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810137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34783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35061B-B2D8-45A6-8713-C22D12BCDDC9}" type="slidenum">
              <a:rPr lang="cy-GB" smtClean="0"/>
              <a:t>34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57401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BE86-49C1-0623-EF77-1C793DC93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C431D5-AA9B-7D9C-059A-D23239FFAF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AE8D0-0616-DC49-AB87-895E1955F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6847CE-5103-0FD2-0FFF-B20135415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D0967-AB33-F810-4B41-66C904AEE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782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F513-5DD5-BEB2-0DDC-B57F2CADE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A81E5-51F3-B2EB-2329-A0885A037D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0F570-5B2C-9616-6DC6-C1CB3EEC7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8A675-6CA5-87C0-3FCA-5D67E91F4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34C71-4240-E2E7-7310-D5BCD0750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0952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AB3C9-38C8-1353-808C-5BA3BF68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D4523-E58C-E901-434A-BA7520E5B3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CB135-360F-D972-E3EB-BFDBCB7BE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C937F-9CC7-7AE9-3A67-0FE5DFE13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108BFF-3C6C-B9E2-D70A-03781AEE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00139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6AD4E-F679-264E-CC86-D59F906DB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FC34C-A2C7-A584-FE63-4620477D8A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03CC30-D606-ABA4-5B2A-8925D392C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D0C0F-993B-F504-3553-255E304AF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E192C6-AC26-A858-9DF4-26C2A206D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F796D1-7E27-9F1B-F2F1-1BCD7BF8C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40425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6C206-3B4C-BC83-4FB8-7D5AEBD10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D41371-EDB6-CD44-F65B-4ED7AF26D4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B033CF-AE21-8528-065E-E2059C1DF5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16F622-B3F9-82E3-5533-2D3F64D965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2A6AAE-8DAE-3479-9034-608BD23E5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C97B97-C75F-9476-DB96-4C8EF28C8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B66611-B3D4-563F-574B-4CD6A1C22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734D37-7AB9-0952-9D99-710C085C4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79943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9ABF8-37E8-199F-1B4F-148FCD188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9FD4C6-C2F9-1CC0-F333-B004E7E8A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3755B8-AC93-533F-6CD8-CA19637D7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713A8C-05A6-ADC6-D282-7C915E4DC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9881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481EDB-2F7C-01E1-7922-3358F5921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5E8F0B-EB22-8D9A-FE96-703071848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36C57E-E7D1-D38D-8849-EB3F7BC1B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27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46F00-A2B5-C202-0B68-F5742C155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A6D68-3D53-40D3-1788-05FBA213A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E96552-3C8F-A00E-119D-73F54DDE38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5C9B2-ACC3-16B4-A118-86D3B71C6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0484FA-2690-9AAD-59F4-B8B977D1E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A9D87A-C7AE-AD2A-2991-14CE124A0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42233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3F974-3A7B-56B3-7172-9E537B0A5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98AE38-5508-B034-05FB-3D13ADADF4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B6716B-537F-8A5C-1808-692F4F9F6D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3B404D-539A-E6AC-6957-525DC7575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E04845-02D6-CFF4-E3BA-161B338D6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DC2C84-0CA9-D0A3-6AD2-A9841B3FE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3480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B24F3-AEFA-B002-186D-5E11160AB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A6F6D1-1D30-BA32-DA8B-AE85D0D4B8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0783A-EA92-8878-BE98-31E2B90BC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FB8C9-3C88-C251-4DC3-4FD3D43A2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CA06C-50B4-5975-715B-76D830C1E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2422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BDAD17-A897-DD32-7D36-FAF4BDDDDA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0B7A93-8C6D-B31C-12F8-DD30BB2E9C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E4A3A-30F5-8D7B-2296-7BBDC26DE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19967-FBCD-0609-B61F-C7A460B40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FE5D7-CB61-0CEC-1CE1-EF47D7E93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62760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EB8FF-5620-5920-EB3A-6B00D90F7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3D0929-B303-63EF-0305-649CD3210C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A94AB-B7E4-D61B-DAC3-1A154067D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FD2C4-141B-4BD3-9274-9A09C62424F9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2C1E69-2FE5-8B9F-6672-B6ADF89A4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B39B8-1412-9DE5-293D-52E0C4A2B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C3584-24F0-4FE2-A795-72E359CC7F7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4452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CA875-2F61-6E07-91F7-2511384B43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313FC5-89F3-D0D6-49E6-7A37B6676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DD5AC-8DE1-A3BA-83CC-56FF481C5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57543-6E6A-4FFD-9AEB-DD9664EBEEF3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2A6D33-75F1-61F0-465B-69C4ACDA8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99B80-989F-6641-7E60-DC472D973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37EF4-CA04-4D60-8ABD-FD7D0CF0998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9834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F4B715-ACA8-18A7-84EB-A21101938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E774EC-21AC-081B-0FD0-0B0649414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BC93C-E818-85AC-1F50-C00FF26DBC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3CBA33-3C97-4F01-96D3-CC5F90F5CD1C}" type="datetimeFigureOut">
              <a:rPr lang="cy-GB" smtClean="0"/>
              <a:t>19/11/2024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97B19-8E38-F947-D189-752E63D262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17759-4AAA-295F-04C3-13DF83DA7E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4DF979-CBAA-4034-A84A-B1331B140DA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3636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C4DBC9-2845-DE53-4CD2-2E7CDDCEB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55647F-E9BC-C053-5DEB-5C83AE1903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1E7E7-730E-E608-A707-6B41EDDB80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0FD2C4-141B-4BD3-9274-9A09C62424F9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DBC1-2FDC-5C4B-22CA-B028D0302A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2E645-D67E-5CA5-BECA-17AD267D14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7C3584-24F0-4FE2-A795-72E359CC7F7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834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72C4D9-8B8E-7C44-6F3D-CF0366E0C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869F79-E3B8-F236-F2E3-3863D0A69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C5C41-60D1-9C62-1F76-45241CDEBA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B57543-6E6A-4FFD-9AEB-DD9664EBEEF3}" type="datetimeFigureOut">
              <a:rPr lang="cy-GB" smtClean="0"/>
              <a:t>21/11/2024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4B3E0-5AEF-EA73-A74C-5CCA32B9B3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1CFD3-DFFE-173F-5453-B783785CEB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437EF4-CA04-4D60-8ABD-FD7D0CF0998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59657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4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4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4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jpeg"/><Relationship Id="rId7" Type="http://schemas.openxmlformats.org/officeDocument/2006/relationships/image" Target="../media/image25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png"/><Relationship Id="rId11" Type="http://schemas.microsoft.com/office/2007/relationships/hdphoto" Target="../media/hdphoto1.wdp"/><Relationship Id="rId5" Type="http://schemas.openxmlformats.org/officeDocument/2006/relationships/image" Target="../media/image5.jpeg"/><Relationship Id="rId10" Type="http://schemas.openxmlformats.org/officeDocument/2006/relationships/image" Target="../media/image7.png"/><Relationship Id="rId4" Type="http://schemas.openxmlformats.org/officeDocument/2006/relationships/image" Target="../media/image8.png"/><Relationship Id="rId9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0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1.png"/><Relationship Id="rId5" Type="http://schemas.openxmlformats.org/officeDocument/2006/relationships/image" Target="../media/image5.jpeg"/><Relationship Id="rId4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5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9.png"/><Relationship Id="rId7" Type="http://schemas.openxmlformats.org/officeDocument/2006/relationships/image" Target="../media/image3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1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9.png"/><Relationship Id="rId7" Type="http://schemas.openxmlformats.org/officeDocument/2006/relationships/image" Target="../media/image5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0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7912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7912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sv-SE" dirty="0"/>
                        <a:t>Rydw i eisiau cael hyder wrth siarad Cymraeg. </a:t>
                      </a: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131481"/>
            <a:ext cx="6049484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Katie Bowring	 </a:t>
            </a:r>
          </a:p>
          <a:p>
            <a:r>
              <a:rPr lang="cy-GB" dirty="0"/>
              <a:t>Teitl y wers: Dewi Sant</a:t>
            </a:r>
          </a:p>
          <a:p>
            <a:r>
              <a:rPr lang="cy-GB" dirty="0"/>
              <a:t>Nod y wers: Adolygu’r stori Dewi Sant. Defnyddio'r patrwm 'Roedd </a:t>
            </a:r>
            <a:r>
              <a:rPr lang="cy-GB" dirty="0" err="1"/>
              <a:t>e’n</a:t>
            </a:r>
            <a:r>
              <a:rPr lang="cy-GB" dirty="0"/>
              <a:t>..'</a:t>
            </a:r>
          </a:p>
          <a:p>
            <a:r>
              <a:rPr lang="cy-GB" dirty="0"/>
              <a:t>Blwyddyn: 4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291943" y="1138919"/>
          <a:ext cx="5614308" cy="563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4308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4139923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en-GB" sz="1200" b="1" dirty="0" err="1"/>
                        <a:t>Adolygu</a:t>
                      </a:r>
                      <a:r>
                        <a:rPr lang="en-GB" sz="1200" b="1" dirty="0"/>
                        <a:t>:</a:t>
                      </a:r>
                      <a:br>
                        <a:rPr lang="en-GB" sz="1200" dirty="0"/>
                      </a:br>
                      <a:r>
                        <a:rPr lang="en-GB" sz="1200" dirty="0" err="1"/>
                        <a:t>Adolygwch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stori</a:t>
                      </a:r>
                      <a:r>
                        <a:rPr lang="en-GB" sz="1200" dirty="0"/>
                        <a:t> Dewi Sant.</a:t>
                      </a:r>
                    </a:p>
                    <a:p>
                      <a:r>
                        <a:rPr lang="en-GB" sz="1200" b="1" dirty="0" err="1"/>
                        <a:t>Drilio</a:t>
                      </a:r>
                      <a:r>
                        <a:rPr lang="en-GB" sz="1200" b="1" dirty="0"/>
                        <a:t>:</a:t>
                      </a:r>
                      <a:br>
                        <a:rPr lang="en-GB" sz="1200" dirty="0"/>
                      </a:br>
                      <a:r>
                        <a:rPr lang="en-GB" sz="1200" dirty="0" err="1"/>
                        <a:t>Cyflwynwch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eirfa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newydd</a:t>
                      </a:r>
                      <a:r>
                        <a:rPr lang="en-GB" sz="1200" dirty="0"/>
                        <a:t>. </a:t>
                      </a:r>
                      <a:r>
                        <a:rPr lang="en-GB" sz="1200" dirty="0" err="1"/>
                        <a:t>Driliwch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patrwm</a:t>
                      </a:r>
                      <a:r>
                        <a:rPr lang="en-GB" sz="1200" dirty="0"/>
                        <a:t> </a:t>
                      </a:r>
                      <a:r>
                        <a:rPr lang="en-GB" sz="1200" b="1" dirty="0"/>
                        <a:t>"</a:t>
                      </a:r>
                      <a:r>
                        <a:rPr lang="en-GB" sz="1200" b="1" dirty="0" err="1"/>
                        <a:t>Roedd</a:t>
                      </a:r>
                      <a:r>
                        <a:rPr lang="en-GB" sz="1200" b="1" dirty="0"/>
                        <a:t> </a:t>
                      </a:r>
                      <a:r>
                        <a:rPr lang="en-GB" sz="1200" b="1" dirty="0" err="1"/>
                        <a:t>e'n</a:t>
                      </a:r>
                      <a:r>
                        <a:rPr lang="en-GB" sz="1200" b="1" dirty="0"/>
                        <a:t>..."</a:t>
                      </a:r>
                      <a:endParaRPr lang="en-GB" sz="1200" dirty="0"/>
                    </a:p>
                    <a:p>
                      <a:r>
                        <a:rPr lang="en-GB" sz="1200" b="1" dirty="0" err="1"/>
                        <a:t>Gwrando</a:t>
                      </a:r>
                      <a:r>
                        <a:rPr lang="en-GB" sz="1200" b="1" dirty="0"/>
                        <a:t>:</a:t>
                      </a:r>
                      <a:br>
                        <a:rPr lang="en-GB" sz="1200" dirty="0"/>
                      </a:br>
                      <a:r>
                        <a:rPr lang="en-GB" sz="1200" dirty="0" err="1"/>
                        <a:t>Gwrandewch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ofalus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recordiad</a:t>
                      </a:r>
                      <a:r>
                        <a:rPr lang="en-GB" sz="1200" dirty="0"/>
                        <a:t>. </a:t>
                      </a:r>
                      <a:r>
                        <a:rPr lang="en-GB" sz="1200" dirty="0" err="1"/>
                        <a:t>Dewiswch</a:t>
                      </a:r>
                      <a:r>
                        <a:rPr lang="en-GB" sz="1200" dirty="0"/>
                        <a:t> yr </a:t>
                      </a:r>
                      <a:r>
                        <a:rPr lang="en-GB" sz="1200" dirty="0" err="1"/>
                        <a:t>ateb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cywir</a:t>
                      </a:r>
                      <a:r>
                        <a:rPr lang="en-GB" sz="1200" dirty="0"/>
                        <a:t> am Dewi Sant.</a:t>
                      </a:r>
                    </a:p>
                    <a:p>
                      <a:r>
                        <a:rPr lang="en-GB" sz="1200" b="1" dirty="0" err="1"/>
                        <a:t>Gêm</a:t>
                      </a:r>
                      <a:r>
                        <a:rPr lang="en-GB" sz="1200" b="1" dirty="0"/>
                        <a:t>:</a:t>
                      </a:r>
                      <a:br>
                        <a:rPr lang="en-GB" sz="1200" dirty="0"/>
                      </a:br>
                      <a:r>
                        <a:rPr lang="en-GB" sz="1200" dirty="0"/>
                        <a:t>Bingo – </a:t>
                      </a:r>
                      <a:r>
                        <a:rPr lang="en-GB" sz="1200" dirty="0" err="1"/>
                        <a:t>Byddaf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darllen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brawddegau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gan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ddefnyddio’r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patrwm</a:t>
                      </a:r>
                      <a:r>
                        <a:rPr lang="en-GB" sz="1200" dirty="0"/>
                        <a:t> </a:t>
                      </a:r>
                      <a:r>
                        <a:rPr lang="en-GB" sz="1200" b="1" dirty="0"/>
                        <a:t>"</a:t>
                      </a:r>
                      <a:r>
                        <a:rPr lang="en-GB" sz="1200" b="1" dirty="0" err="1"/>
                        <a:t>Roedd</a:t>
                      </a:r>
                      <a:r>
                        <a:rPr lang="en-GB" sz="1200" b="1" dirty="0"/>
                        <a:t> </a:t>
                      </a:r>
                      <a:r>
                        <a:rPr lang="en-GB" sz="1200" b="1" dirty="0" err="1"/>
                        <a:t>e'n</a:t>
                      </a:r>
                      <a:r>
                        <a:rPr lang="en-GB" sz="1200" b="1" dirty="0"/>
                        <a:t>..."</a:t>
                      </a:r>
                      <a:r>
                        <a:rPr lang="en-GB" sz="1200" dirty="0"/>
                        <a:t>. </a:t>
                      </a:r>
                      <a:r>
                        <a:rPr lang="en-GB" sz="1200" dirty="0" err="1"/>
                        <a:t>Os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yw’r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disgyblion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cael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llun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hwnnw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eu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cardiau</a:t>
                      </a:r>
                      <a:r>
                        <a:rPr lang="en-GB" sz="1200" dirty="0"/>
                        <a:t> bingo, </a:t>
                      </a:r>
                      <a:r>
                        <a:rPr lang="en-GB" sz="1200" dirty="0" err="1"/>
                        <a:t>byddant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rhoi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croes</a:t>
                      </a:r>
                      <a:r>
                        <a:rPr lang="en-GB" sz="1200" dirty="0"/>
                        <a:t>. Y </a:t>
                      </a:r>
                      <a:r>
                        <a:rPr lang="en-GB" sz="1200" dirty="0" err="1"/>
                        <a:t>cyntaf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roi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croes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bob </a:t>
                      </a:r>
                      <a:r>
                        <a:rPr lang="en-GB" sz="1200" dirty="0" err="1"/>
                        <a:t>llun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yw’r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enillydd</a:t>
                      </a:r>
                      <a:r>
                        <a:rPr lang="en-GB" sz="1200" dirty="0"/>
                        <a:t>.</a:t>
                      </a:r>
                    </a:p>
                    <a:p>
                      <a:r>
                        <a:rPr lang="en-GB" sz="1200" b="1" dirty="0" err="1"/>
                        <a:t>Siarad</a:t>
                      </a:r>
                      <a:r>
                        <a:rPr lang="en-GB" sz="1200" b="1" dirty="0"/>
                        <a:t>:</a:t>
                      </a:r>
                      <a:br>
                        <a:rPr lang="en-GB" sz="1200" dirty="0"/>
                      </a:br>
                      <a:r>
                        <a:rPr lang="en-GB" sz="1200" dirty="0" err="1"/>
                        <a:t>Gweithio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mewn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parau</a:t>
                      </a:r>
                      <a:r>
                        <a:rPr lang="en-GB" sz="1200" dirty="0"/>
                        <a:t>. </a:t>
                      </a:r>
                      <a:r>
                        <a:rPr lang="en-GB" sz="1200" dirty="0" err="1"/>
                        <a:t>Fflipiwch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gerdyn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gyda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llun</a:t>
                      </a:r>
                      <a:r>
                        <a:rPr lang="en-GB" sz="1200" dirty="0"/>
                        <a:t> o Dewi Sant. </a:t>
                      </a:r>
                      <a:r>
                        <a:rPr lang="en-GB" sz="1200" dirty="0" err="1"/>
                        <a:t>Rhaid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i’r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disgyblion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feddwl</a:t>
                      </a:r>
                      <a:r>
                        <a:rPr lang="en-GB" sz="1200" dirty="0"/>
                        <a:t> am </a:t>
                      </a:r>
                      <a:r>
                        <a:rPr lang="en-GB" sz="1200" dirty="0" err="1"/>
                        <a:t>frawddeg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gan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ddefnyddio’r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patrwm</a:t>
                      </a:r>
                      <a:r>
                        <a:rPr lang="en-GB" sz="1200" dirty="0"/>
                        <a:t> </a:t>
                      </a:r>
                      <a:r>
                        <a:rPr lang="en-GB" sz="1200" b="1" dirty="0"/>
                        <a:t>"</a:t>
                      </a:r>
                      <a:r>
                        <a:rPr lang="en-GB" sz="1200" b="1" dirty="0" err="1"/>
                        <a:t>Roedd</a:t>
                      </a:r>
                      <a:r>
                        <a:rPr lang="en-GB" sz="1200" b="1" dirty="0"/>
                        <a:t> </a:t>
                      </a:r>
                      <a:r>
                        <a:rPr lang="en-GB" sz="1200" b="1" dirty="0" err="1"/>
                        <a:t>e'n</a:t>
                      </a:r>
                      <a:r>
                        <a:rPr lang="en-GB" sz="1200" b="1" dirty="0"/>
                        <a:t>..."</a:t>
                      </a:r>
                      <a:r>
                        <a:rPr lang="en-GB" sz="1200" dirty="0"/>
                        <a:t> am y </a:t>
                      </a:r>
                      <a:r>
                        <a:rPr lang="en-GB" sz="1200" dirty="0" err="1"/>
                        <a:t>llun</a:t>
                      </a:r>
                      <a:r>
                        <a:rPr lang="en-GB" sz="1200" dirty="0"/>
                        <a:t>.</a:t>
                      </a:r>
                    </a:p>
                    <a:p>
                      <a:r>
                        <a:rPr lang="en-GB" sz="1200" b="1" dirty="0" err="1"/>
                        <a:t>Darllen</a:t>
                      </a:r>
                      <a:r>
                        <a:rPr lang="en-GB" sz="1200" b="1" dirty="0"/>
                        <a:t>:</a:t>
                      </a:r>
                      <a:br>
                        <a:rPr lang="en-GB" sz="1200" dirty="0"/>
                      </a:br>
                      <a:r>
                        <a:rPr lang="en-GB" sz="1200" dirty="0" err="1"/>
                        <a:t>Darllenwch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brawddeg</a:t>
                      </a:r>
                      <a:r>
                        <a:rPr lang="en-GB" sz="1200" dirty="0"/>
                        <a:t> am Dewi Sant. </a:t>
                      </a:r>
                      <a:r>
                        <a:rPr lang="en-GB" sz="1200" dirty="0" err="1"/>
                        <a:t>Cwblhewch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atebion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i’r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cwestiynau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trwy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liwio</a:t>
                      </a:r>
                      <a:r>
                        <a:rPr lang="en-GB" sz="1200" dirty="0"/>
                        <a:t>.</a:t>
                      </a:r>
                    </a:p>
                    <a:p>
                      <a:r>
                        <a:rPr lang="en-GB" sz="1200" b="1" dirty="0" err="1"/>
                        <a:t>Ysgrifennu</a:t>
                      </a:r>
                      <a:r>
                        <a:rPr lang="en-GB" sz="1200" b="1" dirty="0"/>
                        <a:t>:</a:t>
                      </a:r>
                      <a:br>
                        <a:rPr lang="en-GB" sz="1200" dirty="0"/>
                      </a:br>
                      <a:r>
                        <a:rPr lang="en-GB" sz="1200" dirty="0" err="1"/>
                        <a:t>Byddaf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dangos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llun</a:t>
                      </a:r>
                      <a:r>
                        <a:rPr lang="en-GB" sz="1200" dirty="0"/>
                        <a:t> o Dewi Sant ac </a:t>
                      </a:r>
                      <a:r>
                        <a:rPr lang="en-GB" sz="1200" dirty="0" err="1"/>
                        <a:t>fe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fydd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disgyblion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ysgrifennu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brawddeg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eu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bwrdd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gwyn</a:t>
                      </a:r>
                      <a:r>
                        <a:rPr lang="en-GB" sz="1200" dirty="0"/>
                        <a:t>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/>
                        <a:t>Plenary:</a:t>
                      </a:r>
                      <a:br>
                        <a:rPr lang="en-GB" sz="1200" dirty="0"/>
                      </a:br>
                      <a:r>
                        <a:rPr lang="en-GB" sz="1200" dirty="0" err="1"/>
                        <a:t>Dweudwch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brawddeg</a:t>
                      </a:r>
                      <a:r>
                        <a:rPr lang="en-GB" sz="1200" dirty="0"/>
                        <a:t> am Dewi Sant </a:t>
                      </a:r>
                      <a:r>
                        <a:rPr lang="en-GB" sz="1200" dirty="0" err="1"/>
                        <a:t>i’ch</a:t>
                      </a:r>
                      <a:r>
                        <a:rPr lang="en-GB" sz="1200" dirty="0"/>
                        <a:t> partner. Bawd </a:t>
                      </a:r>
                      <a:r>
                        <a:rPr lang="en-GB" sz="1200" dirty="0" err="1"/>
                        <a:t>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fyny</a:t>
                      </a:r>
                      <a:r>
                        <a:rPr lang="en-GB" sz="1200" dirty="0"/>
                        <a:t> a bawd </a:t>
                      </a:r>
                      <a:r>
                        <a:rPr lang="en-GB" sz="1200" dirty="0" err="1"/>
                        <a:t>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lawr</a:t>
                      </a:r>
                      <a:r>
                        <a:rPr lang="en-GB" sz="12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852041">
                <a:tc>
                  <a:txBody>
                    <a:bodyPr/>
                    <a:lstStyle/>
                    <a:p>
                      <a:r>
                        <a:rPr lang="cy-GB" sz="1600" b="1" dirty="0"/>
                        <a:t>Geirfa: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Roedd </a:t>
                      </a:r>
                      <a:r>
                        <a:rPr lang="cy-GB" sz="1200" dirty="0" err="1"/>
                        <a:t>e’n</a:t>
                      </a:r>
                      <a:endParaRPr lang="cy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dirty="0"/>
                        <a:t>bwyta, byw, gwneud, pwy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gwneud gwyrthiau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kern="120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Mynachlog</a:t>
                      </a:r>
                      <a:endParaRPr lang="en-GB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Gweddïo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darllen y Beibl.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675010"/>
              </p:ext>
            </p:extLst>
          </p:nvPr>
        </p:nvGraphicFramePr>
        <p:xfrm>
          <a:off x="400477" y="1730829"/>
          <a:ext cx="5695523" cy="49628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67681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en-GB" dirty="0"/>
                        <a:t>Nod y </a:t>
                      </a:r>
                      <a:r>
                        <a:rPr lang="en-GB" dirty="0" err="1"/>
                        <a:t>wers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dysgu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stori</a:t>
                      </a:r>
                      <a:r>
                        <a:rPr lang="en-GB" dirty="0"/>
                        <a:t> Dewi Sant. </a:t>
                      </a:r>
                      <a:r>
                        <a:rPr lang="en-GB" dirty="0" err="1"/>
                        <a:t>Byddaf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dysgu'r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patrwm</a:t>
                      </a:r>
                      <a:r>
                        <a:rPr lang="en-GB" dirty="0"/>
                        <a:t> "</a:t>
                      </a:r>
                      <a:r>
                        <a:rPr lang="en-GB" dirty="0" err="1"/>
                        <a:t>Roedd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e'n</a:t>
                      </a:r>
                      <a:r>
                        <a:rPr lang="en-GB" dirty="0"/>
                        <a:t>...". </a:t>
                      </a:r>
                      <a:r>
                        <a:rPr lang="en-GB" dirty="0" err="1"/>
                        <a:t>Bydd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disgyblion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defnyddio'r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patrwm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ddweud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ffeithiau</a:t>
                      </a:r>
                      <a:r>
                        <a:rPr lang="en-GB" dirty="0"/>
                        <a:t> am Dewi Sant. </a:t>
                      </a:r>
                      <a:r>
                        <a:rPr lang="en-GB" dirty="0" err="1"/>
                        <a:t>Trwy'r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wers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byddaf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canolbwyntio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wrando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siarad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darllen</a:t>
                      </a:r>
                      <a:r>
                        <a:rPr lang="en-GB" dirty="0"/>
                        <a:t> ac </a:t>
                      </a:r>
                      <a:r>
                        <a:rPr lang="en-GB" dirty="0" err="1"/>
                        <a:t>ysgrifennu</a:t>
                      </a:r>
                      <a:r>
                        <a:rPr lang="en-GB" dirty="0"/>
                        <a:t>. </a:t>
                      </a:r>
                      <a:r>
                        <a:rPr lang="en-GB" dirty="0" err="1"/>
                        <a:t>Bydd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disgyblion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dysgu</a:t>
                      </a:r>
                      <a:r>
                        <a:rPr lang="en-GB" dirty="0"/>
                        <a:t> ac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cymhwyso'r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patrwm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newydd</a:t>
                      </a:r>
                      <a:r>
                        <a:rPr lang="en-GB" dirty="0"/>
                        <a:t>. Nod y </a:t>
                      </a:r>
                      <a:r>
                        <a:rPr lang="en-GB" dirty="0" err="1"/>
                        <a:t>wers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disgyblion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ddefnyddio’r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patrwm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annibynnol</a:t>
                      </a:r>
                      <a:r>
                        <a:rPr lang="en-GB" dirty="0"/>
                        <a:t>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365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  <a:br>
                        <a:rPr lang="cy-GB" b="1" dirty="0"/>
                      </a:br>
                      <a:endParaRPr lang="cy-GB" b="1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0" dirty="0" err="1"/>
                        <a:t>Stori</a:t>
                      </a:r>
                      <a:r>
                        <a:rPr lang="en-GB" b="0" dirty="0"/>
                        <a:t> Dewi Sant.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0" dirty="0" err="1"/>
                        <a:t>Cwestiynau</a:t>
                      </a:r>
                      <a:r>
                        <a:rPr lang="en-GB" b="0" dirty="0"/>
                        <a:t> 'Beth’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0" dirty="0" err="1"/>
                        <a:t>Cwestiynau</a:t>
                      </a:r>
                      <a:r>
                        <a:rPr lang="en-GB" b="0" dirty="0"/>
                        <a:t> '</a:t>
                      </a:r>
                      <a:r>
                        <a:rPr lang="en-GB" b="0" dirty="0" err="1"/>
                        <a:t>Pwy</a:t>
                      </a:r>
                      <a:r>
                        <a:rPr lang="en-GB" b="0" dirty="0"/>
                        <a:t>’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0" dirty="0" err="1"/>
                        <a:t>Cwestiynau</a:t>
                      </a:r>
                      <a:r>
                        <a:rPr lang="en-GB" b="0" dirty="0"/>
                        <a:t> 'Ble'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9E0F909-B4E6-2366-2B4C-3F705C5A550E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517E5B-E6D2-5EF8-ED45-D2C49915E0E9}"/>
              </a:ext>
            </a:extLst>
          </p:cNvPr>
          <p:cNvSpPr txBox="1"/>
          <p:nvPr/>
        </p:nvSpPr>
        <p:spPr>
          <a:xfrm>
            <a:off x="5063851" y="2873874"/>
            <a:ext cx="62246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600" dirty="0">
                <a:latin typeface="Comic Sans MS" panose="030F0702030302020204" pitchFamily="66" charset="0"/>
              </a:rPr>
              <a:t>Dewi Sant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960CA0-F0EB-B289-6324-E4930F54701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4" t="12804" r="34451"/>
          <a:stretch/>
        </p:blipFill>
        <p:spPr>
          <a:xfrm>
            <a:off x="1829754" y="593116"/>
            <a:ext cx="2953069" cy="5639110"/>
          </a:xfrm>
          <a:prstGeom prst="rect">
            <a:avLst/>
          </a:prstGeom>
        </p:spPr>
      </p:pic>
      <p:pic>
        <p:nvPicPr>
          <p:cNvPr id="1028" name="Picture 4" descr="Daffodils Clipart">
            <a:extLst>
              <a:ext uri="{FF2B5EF4-FFF2-40B4-BE49-F238E27FC236}">
                <a16:creationId xmlns:a16="http://schemas.microsoft.com/office/drawing/2014/main" id="{C76D2660-DF02-5467-BE03-1D9F8A788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24" y="3984171"/>
            <a:ext cx="1973489" cy="19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lipart - flying dove">
            <a:extLst>
              <a:ext uri="{FF2B5EF4-FFF2-40B4-BE49-F238E27FC236}">
                <a16:creationId xmlns:a16="http://schemas.microsoft.com/office/drawing/2014/main" id="{FC6EC719-32EB-8606-0EC8-4F187900E7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823" y="787200"/>
            <a:ext cx="1438729" cy="153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92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F00452-6629-8383-108C-AECC4F591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13AE0B-E884-044B-3787-214050291CD8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620E66-2FD4-DA25-E17B-07399054768D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Nod y wers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04FAC1-6EFD-E77C-EC2C-4D3707E679F5}"/>
              </a:ext>
            </a:extLst>
          </p:cNvPr>
          <p:cNvSpPr txBox="1"/>
          <p:nvPr/>
        </p:nvSpPr>
        <p:spPr>
          <a:xfrm>
            <a:off x="4845261" y="2182505"/>
            <a:ext cx="642532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571500" indent="-571500">
              <a:buFont typeface="Arial" panose="020B0604020202020204" pitchFamily="34" charset="0"/>
              <a:buChar char="•"/>
              <a:defRPr sz="360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defRPr>
            </a:lvl1pPr>
          </a:lstStyle>
          <a:p>
            <a:r>
              <a:rPr lang="cy-GB" dirty="0"/>
              <a:t>Adolygu’r stori Dewi Sant.</a:t>
            </a:r>
          </a:p>
          <a:p>
            <a:pPr marL="0" indent="0">
              <a:buNone/>
            </a:pPr>
            <a:r>
              <a:rPr lang="cy-GB" dirty="0"/>
              <a:t> </a:t>
            </a:r>
          </a:p>
          <a:p>
            <a:r>
              <a:rPr lang="cy-GB" dirty="0"/>
              <a:t>Defnyddio'r patrwm 'Roedd </a:t>
            </a:r>
            <a:r>
              <a:rPr lang="cy-GB" dirty="0" err="1"/>
              <a:t>e’n</a:t>
            </a:r>
            <a:r>
              <a:rPr lang="cy-GB" dirty="0"/>
              <a:t>..'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F4B02F-1B54-99A7-E444-CB16E141307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4" t="12804" r="34451"/>
          <a:stretch/>
        </p:blipFill>
        <p:spPr>
          <a:xfrm>
            <a:off x="1060396" y="609445"/>
            <a:ext cx="2953069" cy="563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009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5F31C3-9BBE-DD47-B348-782FD2E13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464A64F-42FB-046D-60A4-EC6A39E7134E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140425-CD96-E20E-8BDE-F4C97EAB2F46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7079D9-904F-CF4C-F265-365FCF3D7A2D}"/>
              </a:ext>
            </a:extLst>
          </p:cNvPr>
          <p:cNvSpPr txBox="1"/>
          <p:nvPr/>
        </p:nvSpPr>
        <p:spPr>
          <a:xfrm>
            <a:off x="1524000" y="5471259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darllen y Beibl.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E996CB7-CCD5-C36F-8516-C24261FD4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1" t="6528" r="46208"/>
          <a:stretch/>
        </p:blipFill>
        <p:spPr>
          <a:xfrm>
            <a:off x="5301342" y="1281881"/>
            <a:ext cx="1600201" cy="4143533"/>
          </a:xfrm>
          <a:prstGeom prst="roundRect">
            <a:avLst>
              <a:gd name="adj" fmla="val 2270"/>
            </a:avLst>
          </a:prstGeom>
        </p:spPr>
      </p:pic>
    </p:spTree>
    <p:extLst>
      <p:ext uri="{BB962C8B-B14F-4D97-AF65-F5344CB8AC3E}">
        <p14:creationId xmlns:p14="http://schemas.microsoft.com/office/powerpoint/2010/main" val="3323172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56211D-D736-14B3-C609-85F6F3100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F8037A1-0472-12AB-A375-BC191F735DA1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19E3D8-E397-3EAC-DD5E-BF1C9FFA8867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9B20C4-F629-0733-9C40-8C51520676E4}"/>
              </a:ext>
            </a:extLst>
          </p:cNvPr>
          <p:cNvSpPr txBox="1"/>
          <p:nvPr/>
        </p:nvSpPr>
        <p:spPr>
          <a:xfrm>
            <a:off x="625112" y="5326924"/>
            <a:ext cx="10941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 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gweddïo bob dydd. </a:t>
            </a:r>
          </a:p>
        </p:txBody>
      </p:sp>
      <p:pic>
        <p:nvPicPr>
          <p:cNvPr id="2050" name="Picture 2" descr="christian monk praying design character on white background 10890628 ...">
            <a:extLst>
              <a:ext uri="{FF2B5EF4-FFF2-40B4-BE49-F238E27FC236}">
                <a16:creationId xmlns:a16="http://schemas.microsoft.com/office/drawing/2014/main" id="{36B13939-6F80-8234-7D86-99289105B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847" y="1406434"/>
            <a:ext cx="3922305" cy="392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366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7514C8-70E3-E12B-976F-212665BEE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5C06D67-5534-3581-5C8A-88E8DD94B1F7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0CA75D-CF7C-7931-0EA9-84AE761951AA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CD013F-7224-FD1C-1AB9-CDBB505A602E}"/>
              </a:ext>
            </a:extLst>
          </p:cNvPr>
          <p:cNvSpPr txBox="1"/>
          <p:nvPr/>
        </p:nvSpPr>
        <p:spPr>
          <a:xfrm>
            <a:off x="1284514" y="538406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dda.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C1B44C-B49C-890D-1C6B-3F668BD2E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801" y="1605643"/>
            <a:ext cx="2478625" cy="3614057"/>
          </a:xfrm>
          <a:prstGeom prst="rect">
            <a:avLst/>
          </a:prstGeom>
        </p:spPr>
      </p:pic>
      <p:pic>
        <p:nvPicPr>
          <p:cNvPr id="7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E9A7AE3D-FCE8-749A-B217-868452785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041" y="2456625"/>
            <a:ext cx="1623776" cy="194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786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02D099-83EF-F2CB-76AE-DEA50D6B3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1BD3F83-8488-722F-30E8-CA8F836DBEFA}"/>
              </a:ext>
            </a:extLst>
          </p:cNvPr>
          <p:cNvSpPr/>
          <p:nvPr/>
        </p:nvSpPr>
        <p:spPr>
          <a:xfrm>
            <a:off x="239486" y="154671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246E4B-F6D4-A8FB-5E26-0E65710558EE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A5EBDF-6435-F128-B813-088DFC305915}"/>
              </a:ext>
            </a:extLst>
          </p:cNvPr>
          <p:cNvSpPr txBox="1"/>
          <p:nvPr/>
        </p:nvSpPr>
        <p:spPr>
          <a:xfrm>
            <a:off x="391886" y="5168375"/>
            <a:ext cx="114082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byw </a:t>
            </a:r>
            <a:r>
              <a:rPr lang="en-GB" sz="6000" dirty="0" err="1">
                <a:latin typeface="Comic Sans MS" panose="030F0702030302020204" pitchFamily="66" charset="0"/>
              </a:rPr>
              <a:t>mewn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mynachlog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  <a:r>
              <a:rPr lang="cy-GB" sz="60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9CA457-DA8F-EB46-B0CA-95093DBAB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6924" y="1689625"/>
            <a:ext cx="4774126" cy="323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81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3DDFE7-5E0E-4E2E-7AAB-F91CE9FE6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827C93D-6708-F798-ECC3-2FF5883302A2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A2D078-09CC-A5FB-987E-8541529FF2CE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036CB9-E04A-5C94-8B69-9F11F0C2DCA4}"/>
              </a:ext>
            </a:extLst>
          </p:cNvPr>
          <p:cNvSpPr txBox="1"/>
          <p:nvPr/>
        </p:nvSpPr>
        <p:spPr>
          <a:xfrm>
            <a:off x="1284514" y="523548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bwyta llysiau.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4DE94-58E2-8852-ADCF-7736C33F99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1587" y="1593694"/>
            <a:ext cx="4806633" cy="3442916"/>
          </a:xfrm>
          <a:prstGeom prst="roundRect">
            <a:avLst>
              <a:gd name="adj" fmla="val 2993"/>
            </a:avLst>
          </a:prstGeom>
        </p:spPr>
      </p:pic>
    </p:spTree>
    <p:extLst>
      <p:ext uri="{BB962C8B-B14F-4D97-AF65-F5344CB8AC3E}">
        <p14:creationId xmlns:p14="http://schemas.microsoft.com/office/powerpoint/2010/main" val="1252975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B37057-3A4C-B4E0-8F29-5078D2037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DB777D-40E2-4B01-BD8F-C5E7D919BA72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D74137-91DC-0783-E5B7-48A0CEB111A7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923530-5EAD-E6A5-6FF3-6D99526F06AF}"/>
              </a:ext>
            </a:extLst>
          </p:cNvPr>
          <p:cNvSpPr txBox="1"/>
          <p:nvPr/>
        </p:nvSpPr>
        <p:spPr>
          <a:xfrm>
            <a:off x="1284514" y="523548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helpu pobl.</a:t>
            </a:r>
          </a:p>
        </p:txBody>
      </p:sp>
      <p:pic>
        <p:nvPicPr>
          <p:cNvPr id="5" name="Picture 4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30AACCF5-0336-CD19-21FA-648FBCE578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3346177" y="1398814"/>
            <a:ext cx="5449479" cy="3903376"/>
          </a:xfrm>
          <a:prstGeom prst="roundRect">
            <a:avLst>
              <a:gd name="adj" fmla="val 2457"/>
            </a:avLst>
          </a:prstGeom>
        </p:spPr>
      </p:pic>
    </p:spTree>
    <p:extLst>
      <p:ext uri="{BB962C8B-B14F-4D97-AF65-F5344CB8AC3E}">
        <p14:creationId xmlns:p14="http://schemas.microsoft.com/office/powerpoint/2010/main" val="885091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3D0AD1-1422-0937-95B2-C3429253F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E131B9B-DB91-F913-4704-02FEB951635E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23D909-6E26-DFCB-B0E8-5B45CC36A93B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25C4E0-6251-301A-A540-11BE9318FF13}"/>
              </a:ext>
            </a:extLst>
          </p:cNvPr>
          <p:cNvSpPr txBox="1"/>
          <p:nvPr/>
        </p:nvSpPr>
        <p:spPr>
          <a:xfrm>
            <a:off x="907442" y="5282618"/>
            <a:ext cx="109116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gwneud gwyrthiau.</a:t>
            </a:r>
          </a:p>
        </p:txBody>
      </p:sp>
      <p:pic>
        <p:nvPicPr>
          <p:cNvPr id="6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4C914B7E-F2C1-AB5E-7F48-4A96B04AE4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1163" y="1511956"/>
            <a:ext cx="5264196" cy="3770662"/>
          </a:xfrm>
          <a:prstGeom prst="roundRect">
            <a:avLst>
              <a:gd name="adj" fmla="val 3818"/>
            </a:avLst>
          </a:prstGeom>
        </p:spPr>
      </p:pic>
    </p:spTree>
    <p:extLst>
      <p:ext uri="{BB962C8B-B14F-4D97-AF65-F5344CB8AC3E}">
        <p14:creationId xmlns:p14="http://schemas.microsoft.com/office/powerpoint/2010/main" val="3822716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BE9A70-3459-D6E2-B863-5BE180682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A3699B-8E05-4ED5-2C44-1A3CEC24F50D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F4DF5B-2DF7-D8CD-426D-53EBAF7D8741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Drilio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9F0298-F050-E676-6951-8A504BBCE247}"/>
              </a:ext>
            </a:extLst>
          </p:cNvPr>
          <p:cNvSpPr txBox="1"/>
          <p:nvPr/>
        </p:nvSpPr>
        <p:spPr>
          <a:xfrm>
            <a:off x="1284514" y="523548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dysgu.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74DCB76-6C1F-0E1E-9017-1A198305FD61}"/>
              </a:ext>
            </a:extLst>
          </p:cNvPr>
          <p:cNvGrpSpPr/>
          <p:nvPr/>
        </p:nvGrpSpPr>
        <p:grpSpPr>
          <a:xfrm>
            <a:off x="3533819" y="1455964"/>
            <a:ext cx="5102589" cy="3654905"/>
            <a:chOff x="3533819" y="1455964"/>
            <a:chExt cx="5102589" cy="3654905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68C38BCE-BA89-960B-7D1A-CE956843C2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F6E16F3-490F-F8BB-BB9F-240BBD626D03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sp>
        <p:nvSpPr>
          <p:cNvPr id="8" name="Heart 7">
            <a:extLst>
              <a:ext uri="{FF2B5EF4-FFF2-40B4-BE49-F238E27FC236}">
                <a16:creationId xmlns:a16="http://schemas.microsoft.com/office/drawing/2014/main" id="{0D869D0F-81D7-71D6-7CE5-15B2EF0BC2CE}"/>
              </a:ext>
            </a:extLst>
          </p:cNvPr>
          <p:cNvSpPr/>
          <p:nvPr/>
        </p:nvSpPr>
        <p:spPr>
          <a:xfrm>
            <a:off x="7380338" y="1923542"/>
            <a:ext cx="288823" cy="259220"/>
          </a:xfrm>
          <a:prstGeom prst="heart">
            <a:avLst/>
          </a:prstGeom>
          <a:solidFill>
            <a:srgbClr val="CC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96461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BC044E-DE37-EF0E-792D-F8DFAC6B8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55AAABA-D874-D248-821F-EB81A177BAE8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D7ED80-A101-7AB5-80B1-8787CB619E6F}"/>
              </a:ext>
            </a:extLst>
          </p:cNvPr>
          <p:cNvSpPr txBox="1"/>
          <p:nvPr/>
        </p:nvSpPr>
        <p:spPr>
          <a:xfrm>
            <a:off x="1284514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Gwrando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952042-F7C1-0095-3365-975519A1C6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4" t="12804" r="34451"/>
          <a:stretch/>
        </p:blipFill>
        <p:spPr>
          <a:xfrm>
            <a:off x="1105405" y="732676"/>
            <a:ext cx="2953069" cy="5639110"/>
          </a:xfrm>
          <a:prstGeom prst="rect">
            <a:avLst/>
          </a:prstGeom>
        </p:spPr>
      </p:pic>
      <p:pic>
        <p:nvPicPr>
          <p:cNvPr id="5122" name="Picture 2" descr="Clip Art Ear Picture Stock - Ears Clipart , Free Transparent Clipart ...">
            <a:extLst>
              <a:ext uri="{FF2B5EF4-FFF2-40B4-BE49-F238E27FC236}">
                <a16:creationId xmlns:a16="http://schemas.microsoft.com/office/drawing/2014/main" id="{0C1C59B7-BAFC-05F9-7872-867EF629C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044" y="2130457"/>
            <a:ext cx="2836607" cy="300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32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3F7CB1-05B7-959E-683C-F06362FEC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FB3901E-466F-1706-7242-E73A448623BB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E19865-0676-18A3-CA46-3DCC8EAAABE6}"/>
              </a:ext>
            </a:extLst>
          </p:cNvPr>
          <p:cNvSpPr txBox="1"/>
          <p:nvPr/>
        </p:nvSpPr>
        <p:spPr>
          <a:xfrm>
            <a:off x="3048786" y="674581"/>
            <a:ext cx="67927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3600" dirty="0">
                <a:latin typeface="Comic Sans MS" panose="030F0702030302020204" pitchFamily="66" charset="0"/>
              </a:rPr>
              <a:t>Ble roedd Dewi Sant yn byw</a:t>
            </a:r>
            <a:r>
              <a:rPr lang="nb-NO" sz="3600" dirty="0"/>
              <a:t>?</a:t>
            </a:r>
            <a:endParaRPr lang="cy-GB" sz="2000" dirty="0"/>
          </a:p>
        </p:txBody>
      </p:sp>
      <p:sp>
        <p:nvSpPr>
          <p:cNvPr id="8" name="Rectangle: Rounded Corners 7" descr="sc">
            <a:extLst>
              <a:ext uri="{FF2B5EF4-FFF2-40B4-BE49-F238E27FC236}">
                <a16:creationId xmlns:a16="http://schemas.microsoft.com/office/drawing/2014/main" id="{E713A61D-1728-D904-3770-9EF0630369E9}"/>
              </a:ext>
            </a:extLst>
          </p:cNvPr>
          <p:cNvSpPr/>
          <p:nvPr/>
        </p:nvSpPr>
        <p:spPr>
          <a:xfrm>
            <a:off x="6085114" y="2780077"/>
            <a:ext cx="5098218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b)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byw mewn tŷ</a:t>
            </a:r>
          </a:p>
        </p:txBody>
      </p:sp>
      <p:sp>
        <p:nvSpPr>
          <p:cNvPr id="10" name="Rectangle: Rounded Corners 9" descr="sc">
            <a:extLst>
              <a:ext uri="{FF2B5EF4-FFF2-40B4-BE49-F238E27FC236}">
                <a16:creationId xmlns:a16="http://schemas.microsoft.com/office/drawing/2014/main" id="{1B577E5A-67A8-D9B9-2819-A426CB857D0E}"/>
              </a:ext>
            </a:extLst>
          </p:cNvPr>
          <p:cNvSpPr/>
          <p:nvPr/>
        </p:nvSpPr>
        <p:spPr>
          <a:xfrm>
            <a:off x="1008668" y="2780077"/>
            <a:ext cx="4778885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a)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byw mewn castell. </a:t>
            </a:r>
          </a:p>
        </p:txBody>
      </p:sp>
      <p:sp>
        <p:nvSpPr>
          <p:cNvPr id="11" name="Rectangle: Rounded Corners 10" descr="sc">
            <a:extLst>
              <a:ext uri="{FF2B5EF4-FFF2-40B4-BE49-F238E27FC236}">
                <a16:creationId xmlns:a16="http://schemas.microsoft.com/office/drawing/2014/main" id="{C51E852E-A7BE-512D-BD3E-6277CD58545A}"/>
              </a:ext>
            </a:extLst>
          </p:cNvPr>
          <p:cNvSpPr/>
          <p:nvPr/>
        </p:nvSpPr>
        <p:spPr>
          <a:xfrm>
            <a:off x="3261675" y="4672081"/>
            <a:ext cx="5329286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ch)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byw mewn mynachlog</a:t>
            </a:r>
          </a:p>
        </p:txBody>
      </p:sp>
      <p:pic>
        <p:nvPicPr>
          <p:cNvPr id="6146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44AB00BB-E664-C09C-A9A7-E515454FF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666" y="5033309"/>
            <a:ext cx="1038360" cy="124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oedd e'n byw">
            <a:hlinkClick r:id="" action="ppaction://media"/>
            <a:extLst>
              <a:ext uri="{FF2B5EF4-FFF2-40B4-BE49-F238E27FC236}">
                <a16:creationId xmlns:a16="http://schemas.microsoft.com/office/drawing/2014/main" id="{0549CC17-888C-CD47-4990-EB5D5E0EFD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01999" y="1320912"/>
            <a:ext cx="1188002" cy="118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2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74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E21085-ABF2-835F-6715-113A0422E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466D5D9-3365-5CFA-2B03-383A7FA5BFFE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C3FA2B-A56C-1821-DED4-25B448137603}"/>
              </a:ext>
            </a:extLst>
          </p:cNvPr>
          <p:cNvSpPr txBox="1"/>
          <p:nvPr/>
        </p:nvSpPr>
        <p:spPr>
          <a:xfrm>
            <a:off x="3284455" y="310568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 err="1">
                <a:latin typeface="Comic Sans MS" panose="030F0702030302020204" pitchFamily="66" charset="0"/>
              </a:rPr>
              <a:t>Pwy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roedd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e'n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helpu</a:t>
            </a:r>
            <a:r>
              <a:rPr lang="en-GB" sz="4000" dirty="0">
                <a:latin typeface="Comic Sans MS" panose="030F0702030302020204" pitchFamily="66" charset="0"/>
              </a:rPr>
              <a:t>? </a:t>
            </a:r>
          </a:p>
        </p:txBody>
      </p:sp>
      <p:sp>
        <p:nvSpPr>
          <p:cNvPr id="8" name="Rectangle: Rounded Corners 7" descr="sc">
            <a:extLst>
              <a:ext uri="{FF2B5EF4-FFF2-40B4-BE49-F238E27FC236}">
                <a16:creationId xmlns:a16="http://schemas.microsoft.com/office/drawing/2014/main" id="{404D3508-E377-75BA-1D83-70FECBE49964}"/>
              </a:ext>
            </a:extLst>
          </p:cNvPr>
          <p:cNvSpPr/>
          <p:nvPr/>
        </p:nvSpPr>
        <p:spPr>
          <a:xfrm>
            <a:off x="6085114" y="2780077"/>
            <a:ext cx="5098218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b)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helpu pobl.</a:t>
            </a:r>
          </a:p>
        </p:txBody>
      </p:sp>
      <p:sp>
        <p:nvSpPr>
          <p:cNvPr id="10" name="Rectangle: Rounded Corners 9" descr="sc">
            <a:extLst>
              <a:ext uri="{FF2B5EF4-FFF2-40B4-BE49-F238E27FC236}">
                <a16:creationId xmlns:a16="http://schemas.microsoft.com/office/drawing/2014/main" id="{26781CA0-2DC1-2D91-0863-FFB98A64C859}"/>
              </a:ext>
            </a:extLst>
          </p:cNvPr>
          <p:cNvSpPr/>
          <p:nvPr/>
        </p:nvSpPr>
        <p:spPr>
          <a:xfrm>
            <a:off x="1008668" y="2780076"/>
            <a:ext cx="4778885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a)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helpu anifeiliaid .</a:t>
            </a:r>
          </a:p>
        </p:txBody>
      </p:sp>
      <p:sp>
        <p:nvSpPr>
          <p:cNvPr id="11" name="Rectangle: Rounded Corners 10" descr="sc">
            <a:extLst>
              <a:ext uri="{FF2B5EF4-FFF2-40B4-BE49-F238E27FC236}">
                <a16:creationId xmlns:a16="http://schemas.microsoft.com/office/drawing/2014/main" id="{D0D42387-3CAC-D74F-885B-0E931E05756D}"/>
              </a:ext>
            </a:extLst>
          </p:cNvPr>
          <p:cNvSpPr/>
          <p:nvPr/>
        </p:nvSpPr>
        <p:spPr>
          <a:xfrm>
            <a:off x="2624579" y="4672080"/>
            <a:ext cx="6372519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ch)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helpu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pryfaid</a:t>
            </a:r>
            <a:r>
              <a:rPr lang="en-US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929FAE0C-EAC5-CE01-0936-DB2F99FB8E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2533" y="3141304"/>
            <a:ext cx="1038360" cy="124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Helpu">
            <a:hlinkClick r:id="" action="ppaction://media"/>
            <a:extLst>
              <a:ext uri="{FF2B5EF4-FFF2-40B4-BE49-F238E27FC236}">
                <a16:creationId xmlns:a16="http://schemas.microsoft.com/office/drawing/2014/main" id="{BC7FC5E6-AA12-562B-2637-46B199D7F9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00651" y="1305615"/>
            <a:ext cx="1220373" cy="122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1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90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278557-AEB3-39A5-D837-9637E1C9ED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5C5DADB-2978-86ED-5139-22EB9190E8A6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CBA46D-5433-733B-4920-A51B30FF7C46}"/>
              </a:ext>
            </a:extLst>
          </p:cNvPr>
          <p:cNvSpPr txBox="1"/>
          <p:nvPr/>
        </p:nvSpPr>
        <p:spPr>
          <a:xfrm>
            <a:off x="2624579" y="551171"/>
            <a:ext cx="74998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702030302020204" pitchFamily="66" charset="0"/>
              </a:rPr>
              <a:t>Beth </a:t>
            </a:r>
            <a:r>
              <a:rPr lang="en-GB" sz="3600" dirty="0" err="1">
                <a:latin typeface="Comic Sans MS" panose="030F0702030302020204" pitchFamily="66" charset="0"/>
              </a:rPr>
              <a:t>roedd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e’n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wneud</a:t>
            </a:r>
            <a:r>
              <a:rPr lang="en-GB" sz="3600" dirty="0">
                <a:latin typeface="Comic Sans MS" panose="030F0702030302020204" pitchFamily="66" charset="0"/>
              </a:rPr>
              <a:t> bob </a:t>
            </a:r>
            <a:r>
              <a:rPr lang="en-GB" sz="3600" dirty="0" err="1">
                <a:latin typeface="Comic Sans MS" panose="030F0702030302020204" pitchFamily="66" charset="0"/>
              </a:rPr>
              <a:t>dydd</a:t>
            </a:r>
            <a:r>
              <a:rPr lang="en-GB" sz="36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8" name="Rectangle: Rounded Corners 7" descr="sc">
            <a:extLst>
              <a:ext uri="{FF2B5EF4-FFF2-40B4-BE49-F238E27FC236}">
                <a16:creationId xmlns:a16="http://schemas.microsoft.com/office/drawing/2014/main" id="{E593A91C-6F22-3C5B-2DE6-A9200B0029EF}"/>
              </a:ext>
            </a:extLst>
          </p:cNvPr>
          <p:cNvSpPr/>
          <p:nvPr/>
        </p:nvSpPr>
        <p:spPr>
          <a:xfrm>
            <a:off x="6085114" y="2780077"/>
            <a:ext cx="5098218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b)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canu bob dydd.</a:t>
            </a:r>
          </a:p>
        </p:txBody>
      </p:sp>
      <p:sp>
        <p:nvSpPr>
          <p:cNvPr id="10" name="Rectangle: Rounded Corners 9" descr="sc">
            <a:extLst>
              <a:ext uri="{FF2B5EF4-FFF2-40B4-BE49-F238E27FC236}">
                <a16:creationId xmlns:a16="http://schemas.microsoft.com/office/drawing/2014/main" id="{5B1F1DB0-B77D-8749-1EE9-85775E7EE59D}"/>
              </a:ext>
            </a:extLst>
          </p:cNvPr>
          <p:cNvSpPr/>
          <p:nvPr/>
        </p:nvSpPr>
        <p:spPr>
          <a:xfrm>
            <a:off x="1008668" y="2780076"/>
            <a:ext cx="4778885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a)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gweddïo bob dydd.</a:t>
            </a:r>
          </a:p>
        </p:txBody>
      </p:sp>
      <p:sp>
        <p:nvSpPr>
          <p:cNvPr id="11" name="Rectangle: Rounded Corners 10" descr="sc">
            <a:extLst>
              <a:ext uri="{FF2B5EF4-FFF2-40B4-BE49-F238E27FC236}">
                <a16:creationId xmlns:a16="http://schemas.microsoft.com/office/drawing/2014/main" id="{52EBA275-E08B-C487-D1E2-FEBA432B09B9}"/>
              </a:ext>
            </a:extLst>
          </p:cNvPr>
          <p:cNvSpPr/>
          <p:nvPr/>
        </p:nvSpPr>
        <p:spPr>
          <a:xfrm>
            <a:off x="2624579" y="4672080"/>
            <a:ext cx="6372519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ch)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gwneud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gwyrthiau</a:t>
            </a:r>
            <a:r>
              <a:rPr lang="en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bob </a:t>
            </a:r>
            <a:r>
              <a:rPr lang="en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dydd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7A735953-A504-D850-19CD-F0A63A2C4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754" y="3141302"/>
            <a:ext cx="1038360" cy="124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Gweddio">
            <a:hlinkClick r:id="" action="ppaction://media"/>
            <a:extLst>
              <a:ext uri="{FF2B5EF4-FFF2-40B4-BE49-F238E27FC236}">
                <a16:creationId xmlns:a16="http://schemas.microsoft.com/office/drawing/2014/main" id="{092FF676-1466-F013-7A50-D8BEEC5D1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87601" y="1261824"/>
            <a:ext cx="1453930" cy="145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7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02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1C24F3-C97E-27FF-BEE6-09B346C968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3260F89-7782-3369-0533-0C26E0393C31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8371C0-179E-EBAD-C608-FEBDC6464EE7}"/>
              </a:ext>
            </a:extLst>
          </p:cNvPr>
          <p:cNvSpPr txBox="1"/>
          <p:nvPr/>
        </p:nvSpPr>
        <p:spPr>
          <a:xfrm>
            <a:off x="3398110" y="551171"/>
            <a:ext cx="73866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Comic Sans MS" panose="030F0702030302020204" pitchFamily="66" charset="0"/>
              </a:rPr>
              <a:t>Beth </a:t>
            </a:r>
            <a:r>
              <a:rPr lang="en-GB" sz="3600" dirty="0" err="1">
                <a:latin typeface="Comic Sans MS" panose="030F0702030302020204" pitchFamily="66" charset="0"/>
              </a:rPr>
              <a:t>roedd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e’n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fwyta</a:t>
            </a:r>
            <a:r>
              <a:rPr lang="en-GB" sz="3600" dirty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8" name="Rectangle: Rounded Corners 7" descr="sc">
            <a:extLst>
              <a:ext uri="{FF2B5EF4-FFF2-40B4-BE49-F238E27FC236}">
                <a16:creationId xmlns:a16="http://schemas.microsoft.com/office/drawing/2014/main" id="{5B4A25D3-A138-6EEC-FF16-24909AFD950E}"/>
              </a:ext>
            </a:extLst>
          </p:cNvPr>
          <p:cNvSpPr/>
          <p:nvPr/>
        </p:nvSpPr>
        <p:spPr>
          <a:xfrm>
            <a:off x="6085114" y="2780077"/>
            <a:ext cx="5098218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b)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bwyta llysiau.</a:t>
            </a:r>
          </a:p>
        </p:txBody>
      </p:sp>
      <p:sp>
        <p:nvSpPr>
          <p:cNvPr id="10" name="Rectangle: Rounded Corners 9" descr="sc">
            <a:extLst>
              <a:ext uri="{FF2B5EF4-FFF2-40B4-BE49-F238E27FC236}">
                <a16:creationId xmlns:a16="http://schemas.microsoft.com/office/drawing/2014/main" id="{29CBBEC6-48EA-8D0B-6261-F8E4ED675FCE}"/>
              </a:ext>
            </a:extLst>
          </p:cNvPr>
          <p:cNvSpPr/>
          <p:nvPr/>
        </p:nvSpPr>
        <p:spPr>
          <a:xfrm>
            <a:off x="1008668" y="2780077"/>
            <a:ext cx="4778885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a)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bwyta cig.</a:t>
            </a:r>
          </a:p>
        </p:txBody>
      </p:sp>
      <p:sp>
        <p:nvSpPr>
          <p:cNvPr id="11" name="Rectangle: Rounded Corners 10" descr="sc">
            <a:extLst>
              <a:ext uri="{FF2B5EF4-FFF2-40B4-BE49-F238E27FC236}">
                <a16:creationId xmlns:a16="http://schemas.microsoft.com/office/drawing/2014/main" id="{1DAE1FEF-F591-D48D-E46A-ECDB1EDF2F8E}"/>
              </a:ext>
            </a:extLst>
          </p:cNvPr>
          <p:cNvSpPr/>
          <p:nvPr/>
        </p:nvSpPr>
        <p:spPr>
          <a:xfrm>
            <a:off x="3261675" y="4672081"/>
            <a:ext cx="5329286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ch)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bwyta pysgod.</a:t>
            </a:r>
          </a:p>
        </p:txBody>
      </p:sp>
      <p:pic>
        <p:nvPicPr>
          <p:cNvPr id="5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00E7A026-4C5A-EC59-892A-0CCB92951A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2533" y="3094514"/>
            <a:ext cx="1038360" cy="124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2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86C189-5F80-C0F8-EBD2-21507DEAB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A4674B6-2585-F149-7BD5-3594B46DF3EB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439CBF-63CC-9D64-6D59-39F6EDFE3B6A}"/>
              </a:ext>
            </a:extLst>
          </p:cNvPr>
          <p:cNvSpPr txBox="1"/>
          <p:nvPr/>
        </p:nvSpPr>
        <p:spPr>
          <a:xfrm>
            <a:off x="3284455" y="310568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latin typeface="Comic Sans MS" panose="030F0702030302020204" pitchFamily="66" charset="0"/>
              </a:rPr>
              <a:t>Sut </a:t>
            </a:r>
            <a:r>
              <a:rPr lang="en-GB" sz="4000" dirty="0" err="1">
                <a:latin typeface="Comic Sans MS" panose="030F0702030302020204" pitchFamily="66" charset="0"/>
              </a:rPr>
              <a:t>berson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oedd</a:t>
            </a:r>
            <a:r>
              <a:rPr lang="en-GB" sz="4000" dirty="0">
                <a:latin typeface="Comic Sans MS" panose="030F0702030302020204" pitchFamily="66" charset="0"/>
              </a:rPr>
              <a:t> e? </a:t>
            </a:r>
          </a:p>
        </p:txBody>
      </p:sp>
      <p:sp>
        <p:nvSpPr>
          <p:cNvPr id="8" name="Rectangle: Rounded Corners 7" descr="sc">
            <a:extLst>
              <a:ext uri="{FF2B5EF4-FFF2-40B4-BE49-F238E27FC236}">
                <a16:creationId xmlns:a16="http://schemas.microsoft.com/office/drawing/2014/main" id="{1E2273C0-A983-AD95-D988-ABE0DF14596C}"/>
              </a:ext>
            </a:extLst>
          </p:cNvPr>
          <p:cNvSpPr/>
          <p:nvPr/>
        </p:nvSpPr>
        <p:spPr>
          <a:xfrm>
            <a:off x="6085114" y="2780077"/>
            <a:ext cx="5098218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b)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angharedig..</a:t>
            </a:r>
          </a:p>
        </p:txBody>
      </p:sp>
      <p:sp>
        <p:nvSpPr>
          <p:cNvPr id="10" name="Rectangle: Rounded Corners 9" descr="sc">
            <a:extLst>
              <a:ext uri="{FF2B5EF4-FFF2-40B4-BE49-F238E27FC236}">
                <a16:creationId xmlns:a16="http://schemas.microsoft.com/office/drawing/2014/main" id="{154557F5-40B7-D39A-106F-49C39EC96D98}"/>
              </a:ext>
            </a:extLst>
          </p:cNvPr>
          <p:cNvSpPr/>
          <p:nvPr/>
        </p:nvSpPr>
        <p:spPr>
          <a:xfrm>
            <a:off x="1008668" y="2780076"/>
            <a:ext cx="4778885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a)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gas.</a:t>
            </a:r>
          </a:p>
        </p:txBody>
      </p:sp>
      <p:sp>
        <p:nvSpPr>
          <p:cNvPr id="11" name="Rectangle: Rounded Corners 10" descr="sc">
            <a:extLst>
              <a:ext uri="{FF2B5EF4-FFF2-40B4-BE49-F238E27FC236}">
                <a16:creationId xmlns:a16="http://schemas.microsoft.com/office/drawing/2014/main" id="{C6FD9BFD-D82E-8C95-0AE7-E12D3A29DC3F}"/>
              </a:ext>
            </a:extLst>
          </p:cNvPr>
          <p:cNvSpPr/>
          <p:nvPr/>
        </p:nvSpPr>
        <p:spPr>
          <a:xfrm>
            <a:off x="2624579" y="4672080"/>
            <a:ext cx="6372519" cy="1604842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ch) Roedd </a:t>
            </a:r>
            <a:r>
              <a:rPr lang="cy-GB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dda</a:t>
            </a:r>
            <a:r>
              <a:rPr lang="cy-GB" sz="2400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CA05A3ED-DC27-6E4B-12CB-B53B8213E1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562" y="4842246"/>
            <a:ext cx="1038360" cy="124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dda">
            <a:hlinkClick r:id="" action="ppaction://media"/>
            <a:extLst>
              <a:ext uri="{FF2B5EF4-FFF2-40B4-BE49-F238E27FC236}">
                <a16:creationId xmlns:a16="http://schemas.microsoft.com/office/drawing/2014/main" id="{BADDA61B-507F-7D3C-D183-8E18005682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10807" y="1275508"/>
            <a:ext cx="1153491" cy="1153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6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98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791E0E-0FC3-E679-EB67-90AC217D0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C082206-E3F2-AC70-B348-1C5578F98C25}"/>
              </a:ext>
            </a:extLst>
          </p:cNvPr>
          <p:cNvSpPr/>
          <p:nvPr/>
        </p:nvSpPr>
        <p:spPr>
          <a:xfrm>
            <a:off x="239486" y="211767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u="sng" dirty="0">
                <a:latin typeface="Comic Sans MS" panose="030F0702030302020204" pitchFamily="66" charset="0"/>
              </a:rPr>
              <a:t>Gwrando</a:t>
            </a:r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803FB2-8A09-AFEE-5385-6BC10BADE6A0}"/>
              </a:ext>
            </a:extLst>
          </p:cNvPr>
          <p:cNvSpPr txBox="1"/>
          <p:nvPr/>
        </p:nvSpPr>
        <p:spPr>
          <a:xfrm>
            <a:off x="4693481" y="293914"/>
            <a:ext cx="234963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Gwrando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6E496A-3CF7-59F8-F913-9A590559D3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021" y="2119436"/>
            <a:ext cx="3794289" cy="37942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1E58F05-3BAD-6EF9-EA2B-AFBDCEB95FD9}"/>
              </a:ext>
            </a:extLst>
          </p:cNvPr>
          <p:cNvSpPr txBox="1"/>
          <p:nvPr/>
        </p:nvSpPr>
        <p:spPr>
          <a:xfrm>
            <a:off x="7449533" y="1361330"/>
            <a:ext cx="15059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u="sng" dirty="0">
                <a:latin typeface="Comic Sans MS" panose="030F0702030302020204" pitchFamily="66" charset="0"/>
              </a:rPr>
              <a:t>BINGO</a:t>
            </a:r>
            <a:endParaRPr lang="cy-GB" sz="2800" dirty="0"/>
          </a:p>
        </p:txBody>
      </p:sp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4C3F5CB2-F0A7-A384-F10D-81EBA2A71889}"/>
              </a:ext>
            </a:extLst>
          </p:cNvPr>
          <p:cNvSpPr/>
          <p:nvPr/>
        </p:nvSpPr>
        <p:spPr>
          <a:xfrm>
            <a:off x="4465776" y="2073895"/>
            <a:ext cx="2805040" cy="1715678"/>
          </a:xfrm>
          <a:prstGeom prst="wedgeEllipseCallout">
            <a:avLst>
              <a:gd name="adj1" fmla="val -88383"/>
              <a:gd name="adj2" fmla="val 26282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F995D27-85B4-E966-BF46-B19EE9102AAF}"/>
              </a:ext>
            </a:extLst>
          </p:cNvPr>
          <p:cNvSpPr txBox="1"/>
          <p:nvPr/>
        </p:nvSpPr>
        <p:spPr>
          <a:xfrm>
            <a:off x="5432197" y="2539175"/>
            <a:ext cx="60944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dirty="0">
                <a:solidFill>
                  <a:schemeClr val="tx1"/>
                </a:solidFill>
                <a:latin typeface="Comic Sans MS" panose="030F0702030302020204" pitchFamily="66" charset="0"/>
              </a:rPr>
              <a:t>Tŷ!</a:t>
            </a:r>
            <a:endParaRPr lang="cy-GB" sz="40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35CFE11-3835-4B6D-9BC4-F2B6E9EBB8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521" y="3550741"/>
            <a:ext cx="3695590" cy="2194111"/>
          </a:xfrm>
          <a:prstGeom prst="rect">
            <a:avLst/>
          </a:prstGeom>
        </p:spPr>
      </p:pic>
      <p:sp>
        <p:nvSpPr>
          <p:cNvPr id="2" name="Multiplication Sign 1">
            <a:extLst>
              <a:ext uri="{FF2B5EF4-FFF2-40B4-BE49-F238E27FC236}">
                <a16:creationId xmlns:a16="http://schemas.microsoft.com/office/drawing/2014/main" id="{12127876-A542-0E8E-60EF-A2B30E6C4945}"/>
              </a:ext>
            </a:extLst>
          </p:cNvPr>
          <p:cNvSpPr/>
          <p:nvPr/>
        </p:nvSpPr>
        <p:spPr>
          <a:xfrm>
            <a:off x="10074787" y="3610940"/>
            <a:ext cx="939650" cy="1143000"/>
          </a:xfrm>
          <a:prstGeom prst="mathMultiply">
            <a:avLst/>
          </a:prstGeom>
          <a:solidFill>
            <a:srgbClr val="CC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88859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36FEF3-FBD2-B56A-E28A-54D4BF803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1F86A2C-151A-5775-1E48-693A08778D57}"/>
              </a:ext>
            </a:extLst>
          </p:cNvPr>
          <p:cNvSpPr/>
          <p:nvPr/>
        </p:nvSpPr>
        <p:spPr>
          <a:xfrm>
            <a:off x="239486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824F7A-3E5A-251F-A37F-8D6B3473C0F9}"/>
              </a:ext>
            </a:extLst>
          </p:cNvPr>
          <p:cNvSpPr txBox="1"/>
          <p:nvPr/>
        </p:nvSpPr>
        <p:spPr>
          <a:xfrm>
            <a:off x="1171392" y="293914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u="sng" dirty="0">
                <a:latin typeface="Comic Sans MS" panose="030F0702030302020204" pitchFamily="66" charset="0"/>
              </a:rPr>
              <a:t>Siarad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4399A8D-E9A7-96AE-BD54-F25F38231A02}"/>
              </a:ext>
            </a:extLst>
          </p:cNvPr>
          <p:cNvSpPr/>
          <p:nvPr/>
        </p:nvSpPr>
        <p:spPr>
          <a:xfrm>
            <a:off x="1809609" y="2586592"/>
            <a:ext cx="3111183" cy="222849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3" name="Picture 2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57E10B4A-DE40-38D7-E252-83F6D1AD4F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1809609" y="2586592"/>
            <a:ext cx="3111183" cy="2228492"/>
          </a:xfrm>
          <a:prstGeom prst="roundRect">
            <a:avLst>
              <a:gd name="adj" fmla="val 2457"/>
            </a:avLst>
          </a:prstGeom>
        </p:spPr>
      </p:pic>
      <p:pic>
        <p:nvPicPr>
          <p:cNvPr id="7170" name="Picture 2" descr="Speak Clip Art">
            <a:extLst>
              <a:ext uri="{FF2B5EF4-FFF2-40B4-BE49-F238E27FC236}">
                <a16:creationId xmlns:a16="http://schemas.microsoft.com/office/drawing/2014/main" id="{09739863-E22F-7F5A-576F-664559E74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314" y="2149817"/>
            <a:ext cx="1333371" cy="127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DF791A-AE27-AE9D-6698-813ADBDC12FD}"/>
              </a:ext>
            </a:extLst>
          </p:cNvPr>
          <p:cNvSpPr txBox="1"/>
          <p:nvPr/>
        </p:nvSpPr>
        <p:spPr>
          <a:xfrm>
            <a:off x="3761181" y="3757016"/>
            <a:ext cx="9761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dirty="0">
                <a:latin typeface="Comic Sans MS" panose="030F0702030302020204" pitchFamily="66" charset="0"/>
              </a:rPr>
              <a:t>“Roedd </a:t>
            </a:r>
            <a:r>
              <a:rPr lang="cy-GB" sz="4800" dirty="0" err="1">
                <a:latin typeface="Comic Sans MS" panose="030F0702030302020204" pitchFamily="66" charset="0"/>
              </a:rPr>
              <a:t>e’n</a:t>
            </a:r>
            <a:r>
              <a:rPr lang="cy-GB" sz="4800" dirty="0">
                <a:latin typeface="Comic Sans MS" panose="030F0702030302020204" pitchFamily="66" charset="0"/>
              </a:rPr>
              <a:t> helpu pobl.”</a:t>
            </a:r>
          </a:p>
        </p:txBody>
      </p:sp>
      <p:pic>
        <p:nvPicPr>
          <p:cNvPr id="6" name="Picture 4" descr="pair work clipart - Clip Art Library">
            <a:extLst>
              <a:ext uri="{FF2B5EF4-FFF2-40B4-BE49-F238E27FC236}">
                <a16:creationId xmlns:a16="http://schemas.microsoft.com/office/drawing/2014/main" id="{DD0F10C2-F688-881A-AE3D-6A5ED53AE7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74"/>
          <a:stretch/>
        </p:blipFill>
        <p:spPr bwMode="auto">
          <a:xfrm>
            <a:off x="1259695" y="728735"/>
            <a:ext cx="2012769" cy="120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3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4AE9FD-BE02-A984-F75A-38DD888BF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2B5DDE3-0BEA-8CF6-815D-BC034860DD59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2D51EA-660C-216C-6B04-0FCA7671E23C}"/>
              </a:ext>
            </a:extLst>
          </p:cNvPr>
          <p:cNvSpPr txBox="1"/>
          <p:nvPr/>
        </p:nvSpPr>
        <p:spPr>
          <a:xfrm>
            <a:off x="4866362" y="435113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Darllen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7EEF1D-A111-8898-C9D6-93FAB7C823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61258"/>
            <a:ext cx="2726634" cy="27266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CDC91E1-555A-0751-6E00-1EB31F41379E}"/>
              </a:ext>
            </a:extLst>
          </p:cNvPr>
          <p:cNvSpPr txBox="1"/>
          <p:nvPr/>
        </p:nvSpPr>
        <p:spPr>
          <a:xfrm>
            <a:off x="3157805" y="1658889"/>
            <a:ext cx="6182138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2800" dirty="0">
                <a:latin typeface="Comic Sans MS" panose="030F0702030302020204" pitchFamily="66" charset="0"/>
              </a:rPr>
              <a:t>Ble roedd Dewi Sant yn byw</a:t>
            </a:r>
            <a:r>
              <a:rPr lang="nb-NO" sz="2800" dirty="0"/>
              <a:t>?</a:t>
            </a:r>
          </a:p>
          <a:p>
            <a:endParaRPr lang="nb-NO" sz="2800" dirty="0"/>
          </a:p>
          <a:p>
            <a:r>
              <a:rPr lang="en-GB" sz="2800" dirty="0">
                <a:latin typeface="Comic Sans MS" panose="030F0702030302020204" pitchFamily="66" charset="0"/>
              </a:rPr>
              <a:t>Sut </a:t>
            </a:r>
            <a:r>
              <a:rPr lang="en-GB" sz="2800" dirty="0" err="1">
                <a:latin typeface="Comic Sans MS" panose="030F0702030302020204" pitchFamily="66" charset="0"/>
              </a:rPr>
              <a:t>berson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oedd</a:t>
            </a:r>
            <a:r>
              <a:rPr lang="en-GB" sz="2800" dirty="0">
                <a:latin typeface="Comic Sans MS" panose="030F0702030302020204" pitchFamily="66" charset="0"/>
              </a:rPr>
              <a:t> e? 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Beth </a:t>
            </a:r>
            <a:r>
              <a:rPr lang="en-GB" sz="2800" dirty="0" err="1">
                <a:latin typeface="Comic Sans MS" panose="030F0702030302020204" pitchFamily="66" charset="0"/>
              </a:rPr>
              <a:t>roedd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e’n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fwyta</a:t>
            </a:r>
            <a:r>
              <a:rPr lang="en-GB" sz="2800" dirty="0">
                <a:latin typeface="Comic Sans MS" panose="030F0702030302020204" pitchFamily="66" charset="0"/>
              </a:rPr>
              <a:t>?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Beth </a:t>
            </a:r>
            <a:r>
              <a:rPr lang="en-GB" sz="2800" dirty="0" err="1">
                <a:latin typeface="Comic Sans MS" panose="030F0702030302020204" pitchFamily="66" charset="0"/>
              </a:rPr>
              <a:t>roedd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e’n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wneud</a:t>
            </a:r>
            <a:r>
              <a:rPr lang="en-GB" sz="2800" dirty="0">
                <a:latin typeface="Comic Sans MS" panose="030F0702030302020204" pitchFamily="66" charset="0"/>
              </a:rPr>
              <a:t> bob </a:t>
            </a:r>
            <a:r>
              <a:rPr lang="en-GB" sz="2800" dirty="0" err="1">
                <a:latin typeface="Comic Sans MS" panose="030F0702030302020204" pitchFamily="66" charset="0"/>
              </a:rPr>
              <a:t>dydd</a:t>
            </a:r>
            <a:r>
              <a:rPr lang="en-GB" sz="2800" dirty="0">
                <a:latin typeface="Comic Sans MS" panose="030F0702030302020204" pitchFamily="66" charset="0"/>
              </a:rPr>
              <a:t>?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 err="1">
                <a:latin typeface="Comic Sans MS" panose="030F0702030302020204" pitchFamily="66" charset="0"/>
              </a:rPr>
              <a:t>Pwy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roedd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e'n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helpu</a:t>
            </a:r>
            <a:r>
              <a:rPr lang="en-GB" sz="2800" dirty="0">
                <a:latin typeface="Comic Sans MS" panose="030F0702030302020204" pitchFamily="66" charset="0"/>
              </a:rPr>
              <a:t>? 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nb-NO" sz="2400" dirty="0"/>
          </a:p>
          <a:p>
            <a:endParaRPr lang="cy-GB" sz="1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230E5C-3A9E-E35B-9603-4A814437F492}"/>
              </a:ext>
            </a:extLst>
          </p:cNvPr>
          <p:cNvSpPr/>
          <p:nvPr/>
        </p:nvSpPr>
        <p:spPr>
          <a:xfrm>
            <a:off x="8346128" y="1624575"/>
            <a:ext cx="540276" cy="56203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CBCC5D-967D-908A-06A8-6EBAD75769C7}"/>
              </a:ext>
            </a:extLst>
          </p:cNvPr>
          <p:cNvSpPr/>
          <p:nvPr/>
        </p:nvSpPr>
        <p:spPr>
          <a:xfrm>
            <a:off x="6638017" y="2540630"/>
            <a:ext cx="540276" cy="56203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FB59D8-CB3C-F48D-063F-5102500681BF}"/>
              </a:ext>
            </a:extLst>
          </p:cNvPr>
          <p:cNvSpPr/>
          <p:nvPr/>
        </p:nvSpPr>
        <p:spPr>
          <a:xfrm>
            <a:off x="7080546" y="3337537"/>
            <a:ext cx="540276" cy="562034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88E0DB-7923-9480-B666-D8948BEF10DB}"/>
              </a:ext>
            </a:extLst>
          </p:cNvPr>
          <p:cNvSpPr/>
          <p:nvPr/>
        </p:nvSpPr>
        <p:spPr>
          <a:xfrm>
            <a:off x="8823904" y="4209416"/>
            <a:ext cx="540276" cy="56203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968C4DB-F6B4-2626-5BA2-A0E0D7843846}"/>
              </a:ext>
            </a:extLst>
          </p:cNvPr>
          <p:cNvSpPr/>
          <p:nvPr/>
        </p:nvSpPr>
        <p:spPr>
          <a:xfrm>
            <a:off x="6928855" y="5016185"/>
            <a:ext cx="540276" cy="562034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9261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9A95DB-95C3-D8AE-B9B5-3BB9C55B8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705EDE2-18E7-88D4-1B84-2994EAB6FA88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A83063-6F96-C5C0-4170-9B51D3A59377}"/>
              </a:ext>
            </a:extLst>
          </p:cNvPr>
          <p:cNvSpPr txBox="1"/>
          <p:nvPr/>
        </p:nvSpPr>
        <p:spPr>
          <a:xfrm>
            <a:off x="4441819" y="391570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Ysgrifennu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70DF7E4-4E95-287B-DE16-13201057530D}"/>
              </a:ext>
            </a:extLst>
          </p:cNvPr>
          <p:cNvGrpSpPr/>
          <p:nvPr/>
        </p:nvGrpSpPr>
        <p:grpSpPr>
          <a:xfrm>
            <a:off x="3339894" y="1393213"/>
            <a:ext cx="5490439" cy="4038918"/>
            <a:chOff x="3533819" y="1455964"/>
            <a:chExt cx="5102589" cy="3654905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948D661-E98B-F593-0C89-DDFEF7A093A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64477FD-55DB-38BF-7F07-F89EB9AEC909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1026" name="Picture 2" descr="whiteboards clipart 10 free Cliparts | Download images on Clipground 2024">
            <a:extLst>
              <a:ext uri="{FF2B5EF4-FFF2-40B4-BE49-F238E27FC236}">
                <a16:creationId xmlns:a16="http://schemas.microsoft.com/office/drawing/2014/main" id="{E3DBC0CD-CAB0-4D1E-3170-7EB49192E0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49" y="575047"/>
            <a:ext cx="2087336" cy="166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2D4FAF-FECF-0352-650E-A79F10ECA859}"/>
              </a:ext>
            </a:extLst>
          </p:cNvPr>
          <p:cNvSpPr txBox="1"/>
          <p:nvPr/>
        </p:nvSpPr>
        <p:spPr>
          <a:xfrm>
            <a:off x="1436914" y="543213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dysgu.</a:t>
            </a:r>
          </a:p>
        </p:txBody>
      </p:sp>
    </p:spTree>
    <p:extLst>
      <p:ext uri="{BB962C8B-B14F-4D97-AF65-F5344CB8AC3E}">
        <p14:creationId xmlns:p14="http://schemas.microsoft.com/office/powerpoint/2010/main" val="28351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2A94BC-E202-DB7B-381F-CE3079C187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8BA015-2DB1-F44C-0DAD-640301736D24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479D75-400C-4CE3-13BB-E03FB5F9A60C}"/>
              </a:ext>
            </a:extLst>
          </p:cNvPr>
          <p:cNvSpPr txBox="1"/>
          <p:nvPr/>
        </p:nvSpPr>
        <p:spPr>
          <a:xfrm>
            <a:off x="4441819" y="391570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Ysgrifennu</a:t>
            </a:r>
          </a:p>
        </p:txBody>
      </p:sp>
      <p:pic>
        <p:nvPicPr>
          <p:cNvPr id="1026" name="Picture 2" descr="whiteboards clipart 10 free Cliparts | Download images on Clipground 2024">
            <a:extLst>
              <a:ext uri="{FF2B5EF4-FFF2-40B4-BE49-F238E27FC236}">
                <a16:creationId xmlns:a16="http://schemas.microsoft.com/office/drawing/2014/main" id="{270847BD-1F2E-4CB2-C70E-84B03C3489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49" y="575047"/>
            <a:ext cx="2087336" cy="166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A4DE3A-0427-5BBF-104A-1C853EE8A6E2}"/>
              </a:ext>
            </a:extLst>
          </p:cNvPr>
          <p:cNvSpPr txBox="1"/>
          <p:nvPr/>
        </p:nvSpPr>
        <p:spPr>
          <a:xfrm>
            <a:off x="1436914" y="543213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helpu pobl.</a:t>
            </a:r>
          </a:p>
        </p:txBody>
      </p:sp>
      <p:pic>
        <p:nvPicPr>
          <p:cNvPr id="8" name="Picture 7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CBA75739-AA5C-8822-08A4-82AE53331F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2915351" y="1229768"/>
            <a:ext cx="5704539" cy="4086071"/>
          </a:xfrm>
          <a:prstGeom prst="roundRect">
            <a:avLst>
              <a:gd name="adj" fmla="val 2457"/>
            </a:avLst>
          </a:prstGeom>
        </p:spPr>
      </p:pic>
    </p:spTree>
    <p:extLst>
      <p:ext uri="{BB962C8B-B14F-4D97-AF65-F5344CB8AC3E}">
        <p14:creationId xmlns:p14="http://schemas.microsoft.com/office/powerpoint/2010/main" val="292654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8918B6-931A-39E3-93EA-861C323DF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45F3C02-E2FF-0D96-8D06-4C0CC4B64848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CB4C0C-4A89-87DA-5376-C9562682D9F8}"/>
              </a:ext>
            </a:extLst>
          </p:cNvPr>
          <p:cNvSpPr txBox="1"/>
          <p:nvPr/>
        </p:nvSpPr>
        <p:spPr>
          <a:xfrm>
            <a:off x="4441819" y="391570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Ysgrifennu</a:t>
            </a:r>
          </a:p>
        </p:txBody>
      </p:sp>
      <p:pic>
        <p:nvPicPr>
          <p:cNvPr id="1026" name="Picture 2" descr="whiteboards clipart 10 free Cliparts | Download images on Clipground 2024">
            <a:extLst>
              <a:ext uri="{FF2B5EF4-FFF2-40B4-BE49-F238E27FC236}">
                <a16:creationId xmlns:a16="http://schemas.microsoft.com/office/drawing/2014/main" id="{3B7A2630-2D8A-7E91-51FD-B9CD98814B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49" y="575047"/>
            <a:ext cx="2087336" cy="166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57D5B2-1092-D0D1-15C7-D47058F0A265}"/>
              </a:ext>
            </a:extLst>
          </p:cNvPr>
          <p:cNvSpPr txBox="1"/>
          <p:nvPr/>
        </p:nvSpPr>
        <p:spPr>
          <a:xfrm>
            <a:off x="1436914" y="5432131"/>
            <a:ext cx="9601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dda.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5FC688-7F6E-31ED-8A59-22B130E729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801" y="1605643"/>
            <a:ext cx="2478625" cy="3614057"/>
          </a:xfrm>
          <a:prstGeom prst="rect">
            <a:avLst/>
          </a:prstGeom>
        </p:spPr>
      </p:pic>
      <p:pic>
        <p:nvPicPr>
          <p:cNvPr id="10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232DF079-B1BB-502F-287C-F2B7DFB6B9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365" y="2244035"/>
            <a:ext cx="1801279" cy="2157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904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40D6F2-9E7A-1380-7DFF-902FE92F1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6A2C8AD-89AB-145B-BEB4-356D372A3D77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48290F-C32C-4AFF-1988-D671935EB999}"/>
              </a:ext>
            </a:extLst>
          </p:cNvPr>
          <p:cNvSpPr txBox="1"/>
          <p:nvPr/>
        </p:nvSpPr>
        <p:spPr>
          <a:xfrm>
            <a:off x="4441819" y="391570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Ysgrifennu</a:t>
            </a:r>
          </a:p>
        </p:txBody>
      </p:sp>
      <p:pic>
        <p:nvPicPr>
          <p:cNvPr id="1026" name="Picture 2" descr="whiteboards clipart 10 free Cliparts | Download images on Clipground 2024">
            <a:extLst>
              <a:ext uri="{FF2B5EF4-FFF2-40B4-BE49-F238E27FC236}">
                <a16:creationId xmlns:a16="http://schemas.microsoft.com/office/drawing/2014/main" id="{E51DAD2D-D831-2668-F2E5-15E18E627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49" y="575047"/>
            <a:ext cx="2087336" cy="166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7C6EDC0-C790-ACCD-971E-9D1225F7FE42}"/>
              </a:ext>
            </a:extLst>
          </p:cNvPr>
          <p:cNvSpPr txBox="1"/>
          <p:nvPr/>
        </p:nvSpPr>
        <p:spPr>
          <a:xfrm>
            <a:off x="293914" y="5421405"/>
            <a:ext cx="118980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byw mewn mynachlog.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A9A8F8-E018-4CC7-DCB6-E3C4550AC3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4410" y="1365998"/>
            <a:ext cx="5527961" cy="374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79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632117-EA03-70D8-A6FC-D56F8F553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56A659C-CF19-43CF-047B-C1F0005F2969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5EF2DD-B52A-59FD-1801-DE3DE5FF1668}"/>
              </a:ext>
            </a:extLst>
          </p:cNvPr>
          <p:cNvSpPr txBox="1"/>
          <p:nvPr/>
        </p:nvSpPr>
        <p:spPr>
          <a:xfrm>
            <a:off x="4441819" y="391570"/>
            <a:ext cx="749980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000" u="sng" dirty="0">
                <a:latin typeface="Comic Sans MS" panose="030F0702030302020204" pitchFamily="66" charset="0"/>
              </a:rPr>
              <a:t>Ysgrifennu</a:t>
            </a:r>
          </a:p>
        </p:txBody>
      </p:sp>
      <p:pic>
        <p:nvPicPr>
          <p:cNvPr id="1026" name="Picture 2" descr="whiteboards clipart 10 free Cliparts | Download images on Clipground 2024">
            <a:extLst>
              <a:ext uri="{FF2B5EF4-FFF2-40B4-BE49-F238E27FC236}">
                <a16:creationId xmlns:a16="http://schemas.microsoft.com/office/drawing/2014/main" id="{7E43BCC0-7D8D-D67E-A4BA-6E758AF9E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49" y="575047"/>
            <a:ext cx="2087336" cy="166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59674F-5B53-85EA-8679-7FABC37DDAA5}"/>
              </a:ext>
            </a:extLst>
          </p:cNvPr>
          <p:cNvSpPr txBox="1"/>
          <p:nvPr/>
        </p:nvSpPr>
        <p:spPr>
          <a:xfrm>
            <a:off x="293914" y="5421405"/>
            <a:ext cx="118980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>
                <a:latin typeface="Comic Sans MS" panose="030F0702030302020204" pitchFamily="66" charset="0"/>
              </a:rPr>
              <a:t>Roedd </a:t>
            </a:r>
            <a:r>
              <a:rPr lang="cy-GB" sz="6000" dirty="0" err="1">
                <a:latin typeface="Comic Sans MS" panose="030F0702030302020204" pitchFamily="66" charset="0"/>
              </a:rPr>
              <a:t>e’n</a:t>
            </a:r>
            <a:r>
              <a:rPr lang="cy-GB" sz="6000" dirty="0">
                <a:latin typeface="Comic Sans MS" panose="030F0702030302020204" pitchFamily="66" charset="0"/>
              </a:rPr>
              <a:t> byw bwyta llysiau.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0F477F2-816C-6737-CCFE-E0E2B7C05A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705" y="1401782"/>
            <a:ext cx="5435867" cy="389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06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88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A7B043-5ACC-0E8B-BD97-CD0B5E19B7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378127E-6F89-DB21-10AD-A32CB65EBA93}"/>
              </a:ext>
            </a:extLst>
          </p:cNvPr>
          <p:cNvSpPr/>
          <p:nvPr/>
        </p:nvSpPr>
        <p:spPr>
          <a:xfrm>
            <a:off x="228600" y="261258"/>
            <a:ext cx="11713028" cy="630282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36ACD6-9C8E-29DA-3A72-46FC533BC5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28" y="892628"/>
            <a:ext cx="5072744" cy="5072744"/>
          </a:xfrm>
          <a:prstGeom prst="rect">
            <a:avLst/>
          </a:prstGeom>
        </p:spPr>
      </p:pic>
      <p:pic>
        <p:nvPicPr>
          <p:cNvPr id="5" name="Picture 4" descr="Daffodils Clipart">
            <a:extLst>
              <a:ext uri="{FF2B5EF4-FFF2-40B4-BE49-F238E27FC236}">
                <a16:creationId xmlns:a16="http://schemas.microsoft.com/office/drawing/2014/main" id="{17C3127C-DE37-6D72-E5A0-C4DAFDBAAA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9972" y="4293066"/>
            <a:ext cx="1973489" cy="19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9988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F8C877-D8C1-BACA-58F1-5CC5D6803843}"/>
              </a:ext>
            </a:extLst>
          </p:cNvPr>
          <p:cNvSpPr/>
          <p:nvPr/>
        </p:nvSpPr>
        <p:spPr>
          <a:xfrm>
            <a:off x="370114" y="201881"/>
            <a:ext cx="11473543" cy="6509657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56B511-6F4B-3B8C-82B8-605E5D4714D6}"/>
              </a:ext>
            </a:extLst>
          </p:cNvPr>
          <p:cNvSpPr/>
          <p:nvPr/>
        </p:nvSpPr>
        <p:spPr>
          <a:xfrm>
            <a:off x="4363795" y="146462"/>
            <a:ext cx="34644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u="sng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Dewi Sant</a:t>
            </a:r>
            <a:endParaRPr lang="en-GB" sz="5400" b="0" u="sng" cap="none" spc="0" dirty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26" name="Picture 2" descr="Daffodils Clipart">
            <a:extLst>
              <a:ext uri="{FF2B5EF4-FFF2-40B4-BE49-F238E27FC236}">
                <a16:creationId xmlns:a16="http://schemas.microsoft.com/office/drawing/2014/main" id="{34B44268-2084-74F6-7B74-982C8C988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52056" y="262307"/>
            <a:ext cx="675399" cy="9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69DBEF2-95AB-D046-8090-1910292EB9CA}"/>
              </a:ext>
            </a:extLst>
          </p:cNvPr>
          <p:cNvSpPr/>
          <p:nvPr/>
        </p:nvSpPr>
        <p:spPr>
          <a:xfrm>
            <a:off x="797510" y="1069792"/>
            <a:ext cx="28182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Roedd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e’n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D7F191-4E35-D763-63DF-7BDAE7F55D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25" y="1105153"/>
            <a:ext cx="988275" cy="6692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495C31-5B86-F29D-8941-B152B162D9E7}"/>
              </a:ext>
            </a:extLst>
          </p:cNvPr>
          <p:cNvSpPr txBox="1"/>
          <p:nvPr/>
        </p:nvSpPr>
        <p:spPr>
          <a:xfrm>
            <a:off x="4848235" y="1185637"/>
            <a:ext cx="433536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omic Sans MS" panose="030F0702030302020204" pitchFamily="66" charset="0"/>
              </a:rPr>
              <a:t>byw </a:t>
            </a:r>
            <a:r>
              <a:rPr lang="en-GB" sz="2400" dirty="0" err="1">
                <a:latin typeface="Comic Sans MS" panose="030F0702030302020204" pitchFamily="66" charset="0"/>
              </a:rPr>
              <a:t>mewn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mynachlog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gweddïo bob dydd.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bwyta llysiau.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darllen y Beibl.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gwneud gwyrthiau.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dysgu.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helpu pobl.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dda.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endParaRPr lang="cy-GB" sz="2400" dirty="0">
              <a:latin typeface="Comic Sans MS" panose="030F0702030302020204" pitchFamily="66" charset="0"/>
            </a:endParaRPr>
          </a:p>
        </p:txBody>
      </p:sp>
      <p:pic>
        <p:nvPicPr>
          <p:cNvPr id="9" name="Picture 2" descr="christian monk praying design character on white background 10890628 ...">
            <a:extLst>
              <a:ext uri="{FF2B5EF4-FFF2-40B4-BE49-F238E27FC236}">
                <a16:creationId xmlns:a16="http://schemas.microsoft.com/office/drawing/2014/main" id="{B08DFB28-E15E-6F51-4542-9A8C165EDA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59" t="10245" r="19893"/>
          <a:stretch/>
        </p:blipFill>
        <p:spPr bwMode="auto">
          <a:xfrm>
            <a:off x="7725299" y="1693905"/>
            <a:ext cx="470026" cy="756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9F6DD11-1E01-084B-94FC-960DF16F70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1479" y="2508239"/>
            <a:ext cx="843137" cy="603926"/>
          </a:xfrm>
          <a:prstGeom prst="roundRect">
            <a:avLst>
              <a:gd name="adj" fmla="val 2993"/>
            </a:avLst>
          </a:prstGeom>
        </p:spPr>
      </p:pic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0C8D1DB0-3F0F-2E42-EB91-8C88D84BC7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3214" y="4017181"/>
            <a:ext cx="988275" cy="707886"/>
          </a:xfrm>
          <a:prstGeom prst="roundRect">
            <a:avLst>
              <a:gd name="adj" fmla="val 3818"/>
            </a:avLst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ADD79C1-6E1F-2E07-0B00-AFF12DAE9B4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2827" y="4650925"/>
            <a:ext cx="988276" cy="707887"/>
          </a:xfrm>
          <a:prstGeom prst="roundRect">
            <a:avLst>
              <a:gd name="adj" fmla="val 2741"/>
            </a:avLst>
          </a:prstGeom>
        </p:spPr>
      </p:pic>
      <p:pic>
        <p:nvPicPr>
          <p:cNvPr id="14" name="Picture 1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1F9B291-8AF6-1656-0071-F8AB799BB19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17" t="37815" r="50925" b="45371"/>
          <a:stretch/>
        </p:blipFill>
        <p:spPr>
          <a:xfrm>
            <a:off x="7095263" y="3312584"/>
            <a:ext cx="975902" cy="603926"/>
          </a:xfrm>
          <a:prstGeom prst="roundRect">
            <a:avLst>
              <a:gd name="adj" fmla="val 2270"/>
            </a:avLst>
          </a:prstGeom>
        </p:spPr>
      </p:pic>
      <p:pic>
        <p:nvPicPr>
          <p:cNvPr id="15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034FC4F5-A415-DAEC-BDFB-FE34042C8E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750" y="6052193"/>
            <a:ext cx="504250" cy="60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BF8B1136-8191-184A-1143-0F1AFB1D2F32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6585412" y="5469805"/>
            <a:ext cx="975902" cy="699023"/>
          </a:xfrm>
          <a:prstGeom prst="roundRect">
            <a:avLst>
              <a:gd name="adj" fmla="val 2457"/>
            </a:avLst>
          </a:prstGeom>
        </p:spPr>
      </p:pic>
    </p:spTree>
    <p:extLst>
      <p:ext uri="{BB962C8B-B14F-4D97-AF65-F5344CB8AC3E}">
        <p14:creationId xmlns:p14="http://schemas.microsoft.com/office/powerpoint/2010/main" val="134122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2ACBE3-5E1A-283A-B2FE-2E7B9F36BECE}"/>
              </a:ext>
            </a:extLst>
          </p:cNvPr>
          <p:cNvGraphicFramePr>
            <a:graphicFrameLocks noGrp="1"/>
          </p:cNvGraphicFramePr>
          <p:nvPr/>
        </p:nvGraphicFramePr>
        <p:xfrm>
          <a:off x="908956" y="295121"/>
          <a:ext cx="10374087" cy="6051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8029">
                  <a:extLst>
                    <a:ext uri="{9D8B030D-6E8A-4147-A177-3AD203B41FA5}">
                      <a16:colId xmlns:a16="http://schemas.microsoft.com/office/drawing/2014/main" val="44123902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181245613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352055512"/>
                    </a:ext>
                  </a:extLst>
                </a:gridCol>
              </a:tblGrid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796013"/>
                  </a:ext>
                </a:extLst>
              </a:tr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34422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08D5CE6-80E4-E1F5-AE7D-30E6F799693F}"/>
              </a:ext>
            </a:extLst>
          </p:cNvPr>
          <p:cNvGraphicFramePr>
            <a:graphicFrameLocks noGrp="1"/>
          </p:cNvGraphicFramePr>
          <p:nvPr/>
        </p:nvGraphicFramePr>
        <p:xfrm>
          <a:off x="11835829" y="1387011"/>
          <a:ext cx="965771" cy="791110"/>
        </p:xfrm>
        <a:graphic>
          <a:graphicData uri="http://schemas.openxmlformats.org/drawingml/2006/table">
            <a:tbl>
              <a:tblPr/>
              <a:tblGrid>
                <a:gridCol w="965771">
                  <a:extLst>
                    <a:ext uri="{9D8B030D-6E8A-4147-A177-3AD203B41FA5}">
                      <a16:colId xmlns:a16="http://schemas.microsoft.com/office/drawing/2014/main" val="1162789449"/>
                    </a:ext>
                  </a:extLst>
                </a:gridCol>
              </a:tblGrid>
              <a:tr h="79111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37490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88456E1-FEB5-08B3-8070-2B4DFDA5CE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652" y="872207"/>
            <a:ext cx="2824314" cy="19125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23DDCB-A760-C2AF-1EBD-A9C21FD93B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388" y="3732247"/>
            <a:ext cx="3258786" cy="2334217"/>
          </a:xfrm>
          <a:prstGeom prst="roundRect">
            <a:avLst>
              <a:gd name="adj" fmla="val 2993"/>
            </a:avLst>
          </a:prstGeom>
        </p:spPr>
      </p:pic>
      <p:pic>
        <p:nvPicPr>
          <p:cNvPr id="9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12383146-2E5D-CCC9-74EB-61FCBE1795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239" y="511631"/>
            <a:ext cx="2022034" cy="242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75A3B838-7813-867A-EDAD-CB90BE30FC1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1092005" y="3834103"/>
            <a:ext cx="3003961" cy="2151690"/>
          </a:xfrm>
          <a:prstGeom prst="roundRect">
            <a:avLst>
              <a:gd name="adj" fmla="val 2457"/>
            </a:avLst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956AA778-3C08-C795-1CC4-28A5234199E4}"/>
              </a:ext>
            </a:extLst>
          </p:cNvPr>
          <p:cNvGrpSpPr/>
          <p:nvPr/>
        </p:nvGrpSpPr>
        <p:grpSpPr>
          <a:xfrm>
            <a:off x="4517036" y="609903"/>
            <a:ext cx="3157926" cy="2437163"/>
            <a:chOff x="3533819" y="1455964"/>
            <a:chExt cx="5102589" cy="3654905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7309A2C2-F464-70D9-C70A-AD86AEAA534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EC6C8A9-5BD2-69D0-741F-50CEE2D640C9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15" name="Picture 1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799ED25-D819-6B64-D233-0F9C42C412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1" t="16990" r="46208"/>
          <a:stretch/>
        </p:blipFill>
        <p:spPr>
          <a:xfrm>
            <a:off x="5454072" y="3629764"/>
            <a:ext cx="1104209" cy="2539182"/>
          </a:xfrm>
          <a:prstGeom prst="roundRect">
            <a:avLst>
              <a:gd name="adj" fmla="val 2270"/>
            </a:avLst>
          </a:prstGeom>
        </p:spPr>
      </p:pic>
    </p:spTree>
    <p:extLst>
      <p:ext uri="{BB962C8B-B14F-4D97-AF65-F5344CB8AC3E}">
        <p14:creationId xmlns:p14="http://schemas.microsoft.com/office/powerpoint/2010/main" val="201620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E4860-DEF9-EA52-9E2A-AE0A86941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86E08D-5297-6D6B-74C5-2F72114947EE}"/>
              </a:ext>
            </a:extLst>
          </p:cNvPr>
          <p:cNvGraphicFramePr>
            <a:graphicFrameLocks noGrp="1"/>
          </p:cNvGraphicFramePr>
          <p:nvPr/>
        </p:nvGraphicFramePr>
        <p:xfrm>
          <a:off x="908956" y="295121"/>
          <a:ext cx="10374087" cy="6051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8029">
                  <a:extLst>
                    <a:ext uri="{9D8B030D-6E8A-4147-A177-3AD203B41FA5}">
                      <a16:colId xmlns:a16="http://schemas.microsoft.com/office/drawing/2014/main" val="44123902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181245613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352055512"/>
                    </a:ext>
                  </a:extLst>
                </a:gridCol>
              </a:tblGrid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796013"/>
                  </a:ext>
                </a:extLst>
              </a:tr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34422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39B53ED-949F-E8FE-EE00-C80F56B637B4}"/>
              </a:ext>
            </a:extLst>
          </p:cNvPr>
          <p:cNvGraphicFramePr>
            <a:graphicFrameLocks noGrp="1"/>
          </p:cNvGraphicFramePr>
          <p:nvPr/>
        </p:nvGraphicFramePr>
        <p:xfrm>
          <a:off x="11835829" y="1387011"/>
          <a:ext cx="965771" cy="791110"/>
        </p:xfrm>
        <a:graphic>
          <a:graphicData uri="http://schemas.openxmlformats.org/drawingml/2006/table">
            <a:tbl>
              <a:tblPr/>
              <a:tblGrid>
                <a:gridCol w="965771">
                  <a:extLst>
                    <a:ext uri="{9D8B030D-6E8A-4147-A177-3AD203B41FA5}">
                      <a16:colId xmlns:a16="http://schemas.microsoft.com/office/drawing/2014/main" val="1162789449"/>
                    </a:ext>
                  </a:extLst>
                </a:gridCol>
              </a:tblGrid>
              <a:tr h="79111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37490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4093FAD7-E7E9-9307-E600-DCE446158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1243" y="3684680"/>
            <a:ext cx="3189512" cy="215985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8C275B-88E4-53E7-ED2C-0C3712907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707" y="3684680"/>
            <a:ext cx="3189512" cy="2334217"/>
          </a:xfrm>
          <a:prstGeom prst="roundRect">
            <a:avLst>
              <a:gd name="adj" fmla="val 2993"/>
            </a:avLst>
          </a:prstGeom>
        </p:spPr>
      </p:pic>
      <p:pic>
        <p:nvPicPr>
          <p:cNvPr id="6" name="Picture 5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9DE84107-07B3-6CE7-B5C0-F5594A1B5E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8033132" y="706721"/>
            <a:ext cx="3003961" cy="2151690"/>
          </a:xfrm>
          <a:prstGeom prst="roundRect">
            <a:avLst>
              <a:gd name="adj" fmla="val 2457"/>
            </a:avLst>
          </a:prstGeom>
        </p:spPr>
      </p:pic>
      <p:pic>
        <p:nvPicPr>
          <p:cNvPr id="7" name="Picture 2" descr="christian monk praying design character on white background 10890628 ...">
            <a:extLst>
              <a:ext uri="{FF2B5EF4-FFF2-40B4-BE49-F238E27FC236}">
                <a16:creationId xmlns:a16="http://schemas.microsoft.com/office/drawing/2014/main" id="{0725A1EA-0BAB-DE11-547B-0B081E53F2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215" y="311933"/>
            <a:ext cx="2699131" cy="269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4F73CF2A-A53A-13CF-FEFB-E2EB114692E6}"/>
              </a:ext>
            </a:extLst>
          </p:cNvPr>
          <p:cNvGrpSpPr/>
          <p:nvPr/>
        </p:nvGrpSpPr>
        <p:grpSpPr>
          <a:xfrm>
            <a:off x="1028658" y="563984"/>
            <a:ext cx="3157926" cy="2437163"/>
            <a:chOff x="3533819" y="1455964"/>
            <a:chExt cx="5102589" cy="3654905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A6E5962-41E0-BEE8-1AD4-FC4459B72AA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2D47E0E-A3AA-3383-5A48-F8BD02B1B05E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EF078C7F-9975-CCD1-13AB-A9B45B7295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0636" y="3734299"/>
            <a:ext cx="3189512" cy="2284598"/>
          </a:xfrm>
          <a:prstGeom prst="roundRect">
            <a:avLst>
              <a:gd name="adj" fmla="val 3818"/>
            </a:avLst>
          </a:prstGeom>
        </p:spPr>
      </p:pic>
    </p:spTree>
    <p:extLst>
      <p:ext uri="{BB962C8B-B14F-4D97-AF65-F5344CB8AC3E}">
        <p14:creationId xmlns:p14="http://schemas.microsoft.com/office/powerpoint/2010/main" val="23840906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B968D4-0663-1942-9C24-E9A1D189B6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4D4895-5586-D0EC-7777-1DBC8E4387FD}"/>
              </a:ext>
            </a:extLst>
          </p:cNvPr>
          <p:cNvGraphicFramePr>
            <a:graphicFrameLocks noGrp="1"/>
          </p:cNvGraphicFramePr>
          <p:nvPr/>
        </p:nvGraphicFramePr>
        <p:xfrm>
          <a:off x="908956" y="295121"/>
          <a:ext cx="10374087" cy="6051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8029">
                  <a:extLst>
                    <a:ext uri="{9D8B030D-6E8A-4147-A177-3AD203B41FA5}">
                      <a16:colId xmlns:a16="http://schemas.microsoft.com/office/drawing/2014/main" val="44123902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181245613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352055512"/>
                    </a:ext>
                  </a:extLst>
                </a:gridCol>
              </a:tblGrid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796013"/>
                  </a:ext>
                </a:extLst>
              </a:tr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34422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7EDAE54-77A0-57FE-96DC-9B59914CFC84}"/>
              </a:ext>
            </a:extLst>
          </p:cNvPr>
          <p:cNvGraphicFramePr>
            <a:graphicFrameLocks noGrp="1"/>
          </p:cNvGraphicFramePr>
          <p:nvPr/>
        </p:nvGraphicFramePr>
        <p:xfrm>
          <a:off x="11835829" y="1387011"/>
          <a:ext cx="965771" cy="791110"/>
        </p:xfrm>
        <a:graphic>
          <a:graphicData uri="http://schemas.openxmlformats.org/drawingml/2006/table">
            <a:tbl>
              <a:tblPr/>
              <a:tblGrid>
                <a:gridCol w="965771">
                  <a:extLst>
                    <a:ext uri="{9D8B030D-6E8A-4147-A177-3AD203B41FA5}">
                      <a16:colId xmlns:a16="http://schemas.microsoft.com/office/drawing/2014/main" val="1162789449"/>
                    </a:ext>
                  </a:extLst>
                </a:gridCol>
              </a:tblGrid>
              <a:tr h="79111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37490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E2534B2A-95AD-9285-D03E-74739C0F8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1106" y="712018"/>
            <a:ext cx="3161803" cy="21410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EEBDD2-AF9E-9516-A981-A0D1ECF437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2614" y="3773159"/>
            <a:ext cx="3258786" cy="2334217"/>
          </a:xfrm>
          <a:prstGeom prst="roundRect">
            <a:avLst>
              <a:gd name="adj" fmla="val 2993"/>
            </a:avLst>
          </a:prstGeom>
        </p:spPr>
      </p:pic>
      <p:pic>
        <p:nvPicPr>
          <p:cNvPr id="7" name="Picture 2" descr="christian monk praying design character on white background 10890628 ...">
            <a:extLst>
              <a:ext uri="{FF2B5EF4-FFF2-40B4-BE49-F238E27FC236}">
                <a16:creationId xmlns:a16="http://schemas.microsoft.com/office/drawing/2014/main" id="{171B0FE2-9C70-39B5-D4BF-42B062B07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433" y="433624"/>
            <a:ext cx="2699131" cy="269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D00AC380-2280-A34D-1CD8-E872F20704B9}"/>
              </a:ext>
            </a:extLst>
          </p:cNvPr>
          <p:cNvGrpSpPr/>
          <p:nvPr/>
        </p:nvGrpSpPr>
        <p:grpSpPr>
          <a:xfrm>
            <a:off x="1028658" y="563984"/>
            <a:ext cx="3157926" cy="2437163"/>
            <a:chOff x="3533819" y="1455964"/>
            <a:chExt cx="5102589" cy="365490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9C8C52C-FDDE-8238-324E-C2FA1F3ED30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CAD228B-3A36-95D4-07B1-26F41D134D93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31486E9-D191-A046-15C2-57B2269D154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1" t="16990" r="46208"/>
          <a:stretch/>
        </p:blipFill>
        <p:spPr>
          <a:xfrm>
            <a:off x="2055516" y="3568194"/>
            <a:ext cx="1104209" cy="2539182"/>
          </a:xfrm>
          <a:prstGeom prst="roundRect">
            <a:avLst>
              <a:gd name="adj" fmla="val 2270"/>
            </a:avLst>
          </a:prstGeom>
        </p:spPr>
      </p:pic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D07015F7-03B0-A690-2AD4-6576EA5EE7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7035" y="3664252"/>
            <a:ext cx="3157926" cy="2261973"/>
          </a:xfrm>
          <a:prstGeom prst="roundRect">
            <a:avLst>
              <a:gd name="adj" fmla="val 3818"/>
            </a:avLst>
          </a:prstGeom>
        </p:spPr>
      </p:pic>
    </p:spTree>
    <p:extLst>
      <p:ext uri="{BB962C8B-B14F-4D97-AF65-F5344CB8AC3E}">
        <p14:creationId xmlns:p14="http://schemas.microsoft.com/office/powerpoint/2010/main" val="27255740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FCE3B-1416-5DF5-4727-0C0C98B6C4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12E4B8-6BFB-6489-AFA7-75E4FF2F54A3}"/>
              </a:ext>
            </a:extLst>
          </p:cNvPr>
          <p:cNvGraphicFramePr>
            <a:graphicFrameLocks noGrp="1"/>
          </p:cNvGraphicFramePr>
          <p:nvPr/>
        </p:nvGraphicFramePr>
        <p:xfrm>
          <a:off x="908956" y="295121"/>
          <a:ext cx="10374087" cy="6051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8029">
                  <a:extLst>
                    <a:ext uri="{9D8B030D-6E8A-4147-A177-3AD203B41FA5}">
                      <a16:colId xmlns:a16="http://schemas.microsoft.com/office/drawing/2014/main" val="44123902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181245613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352055512"/>
                    </a:ext>
                  </a:extLst>
                </a:gridCol>
              </a:tblGrid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796013"/>
                  </a:ext>
                </a:extLst>
              </a:tr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34422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A71FA55-9770-C833-3221-A801883D8CD6}"/>
              </a:ext>
            </a:extLst>
          </p:cNvPr>
          <p:cNvGraphicFramePr>
            <a:graphicFrameLocks noGrp="1"/>
          </p:cNvGraphicFramePr>
          <p:nvPr/>
        </p:nvGraphicFramePr>
        <p:xfrm>
          <a:off x="11835829" y="1387011"/>
          <a:ext cx="965771" cy="791110"/>
        </p:xfrm>
        <a:graphic>
          <a:graphicData uri="http://schemas.openxmlformats.org/drawingml/2006/table">
            <a:tbl>
              <a:tblPr/>
              <a:tblGrid>
                <a:gridCol w="965771">
                  <a:extLst>
                    <a:ext uri="{9D8B030D-6E8A-4147-A177-3AD203B41FA5}">
                      <a16:colId xmlns:a16="http://schemas.microsoft.com/office/drawing/2014/main" val="1162789449"/>
                    </a:ext>
                  </a:extLst>
                </a:gridCol>
              </a:tblGrid>
              <a:tr h="79111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37490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E909A217-4199-49EF-E48E-1FB1AFB0FD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229" y="3753952"/>
            <a:ext cx="3258785" cy="22067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95D349A-6C09-6C31-0173-942FF6ABE2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6606" y="822792"/>
            <a:ext cx="3258786" cy="2334217"/>
          </a:xfrm>
          <a:prstGeom prst="roundRect">
            <a:avLst>
              <a:gd name="adj" fmla="val 2993"/>
            </a:avLst>
          </a:prstGeom>
        </p:spPr>
      </p:pic>
      <p:pic>
        <p:nvPicPr>
          <p:cNvPr id="6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22832CAD-DA38-B389-BC88-270785E584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7419" y="3429000"/>
            <a:ext cx="2309184" cy="276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7C71F0C-AFB0-F64E-A276-C3FD58B1CFF5}"/>
              </a:ext>
            </a:extLst>
          </p:cNvPr>
          <p:cNvGrpSpPr/>
          <p:nvPr/>
        </p:nvGrpSpPr>
        <p:grpSpPr>
          <a:xfrm>
            <a:off x="1028658" y="563984"/>
            <a:ext cx="3157926" cy="2437163"/>
            <a:chOff x="3533819" y="1455964"/>
            <a:chExt cx="5102589" cy="365490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D5F7581-B871-F268-9213-02A88541C37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C38B44B-8AFD-8B9C-F886-0DAA8A65A85D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10" name="Picture 9" descr="A picture containing diagram&#10;&#10;Description automatically generated">
            <a:extLst>
              <a:ext uri="{FF2B5EF4-FFF2-40B4-BE49-F238E27FC236}">
                <a16:creationId xmlns:a16="http://schemas.microsoft.com/office/drawing/2014/main" id="{A44C159C-8A15-2474-FCD2-32BEC7BF082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7036" y="3726349"/>
            <a:ext cx="3157926" cy="2261973"/>
          </a:xfrm>
          <a:prstGeom prst="roundRect">
            <a:avLst>
              <a:gd name="adj" fmla="val 3818"/>
            </a:avLst>
          </a:prstGeom>
        </p:spPr>
      </p:pic>
      <p:pic>
        <p:nvPicPr>
          <p:cNvPr id="11" name="Picture 2" descr="christian monk praying design character on white background 10890628 ...">
            <a:extLst>
              <a:ext uri="{FF2B5EF4-FFF2-40B4-BE49-F238E27FC236}">
                <a16:creationId xmlns:a16="http://schemas.microsoft.com/office/drawing/2014/main" id="{0F81CB3A-CF99-2614-2C03-797185349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652" y="511631"/>
            <a:ext cx="2699131" cy="269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164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0F869-BCF8-573B-0BF3-2CC3F1C7A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1A3C0AB-8C9C-08DA-0B89-EB519A1D4E26}"/>
              </a:ext>
            </a:extLst>
          </p:cNvPr>
          <p:cNvGraphicFramePr>
            <a:graphicFrameLocks noGrp="1"/>
          </p:cNvGraphicFramePr>
          <p:nvPr/>
        </p:nvGraphicFramePr>
        <p:xfrm>
          <a:off x="908956" y="295121"/>
          <a:ext cx="10374087" cy="6051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8029">
                  <a:extLst>
                    <a:ext uri="{9D8B030D-6E8A-4147-A177-3AD203B41FA5}">
                      <a16:colId xmlns:a16="http://schemas.microsoft.com/office/drawing/2014/main" val="44123902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181245613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352055512"/>
                    </a:ext>
                  </a:extLst>
                </a:gridCol>
              </a:tblGrid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796013"/>
                  </a:ext>
                </a:extLst>
              </a:tr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34422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6327848-5B72-40D3-F497-D5790C288C19}"/>
              </a:ext>
            </a:extLst>
          </p:cNvPr>
          <p:cNvGraphicFramePr>
            <a:graphicFrameLocks noGrp="1"/>
          </p:cNvGraphicFramePr>
          <p:nvPr/>
        </p:nvGraphicFramePr>
        <p:xfrm>
          <a:off x="11835829" y="1387011"/>
          <a:ext cx="965771" cy="791110"/>
        </p:xfrm>
        <a:graphic>
          <a:graphicData uri="http://schemas.openxmlformats.org/drawingml/2006/table">
            <a:tbl>
              <a:tblPr/>
              <a:tblGrid>
                <a:gridCol w="965771">
                  <a:extLst>
                    <a:ext uri="{9D8B030D-6E8A-4147-A177-3AD203B41FA5}">
                      <a16:colId xmlns:a16="http://schemas.microsoft.com/office/drawing/2014/main" val="1162789449"/>
                    </a:ext>
                  </a:extLst>
                </a:gridCol>
              </a:tblGrid>
              <a:tr h="79111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37490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4D5138FF-AA67-BBF1-A703-83186407D7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606" y="3684679"/>
            <a:ext cx="3258785" cy="22067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25F6370-2C3E-3E88-1132-E2863F9B00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6606" y="822792"/>
            <a:ext cx="3258786" cy="2334217"/>
          </a:xfrm>
          <a:prstGeom prst="roundRect">
            <a:avLst>
              <a:gd name="adj" fmla="val 2993"/>
            </a:avLst>
          </a:prstGeom>
        </p:spPr>
      </p:pic>
      <p:pic>
        <p:nvPicPr>
          <p:cNvPr id="6" name="Picture 2" descr="Green Tick Png Images - Green Check Mark Clipart - Free Transparent PNG ...">
            <a:extLst>
              <a:ext uri="{FF2B5EF4-FFF2-40B4-BE49-F238E27FC236}">
                <a16:creationId xmlns:a16="http://schemas.microsoft.com/office/drawing/2014/main" id="{183A22C7-98A1-A326-0518-DEF28BD35C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250" b="91352" l="3810" r="91667">
                        <a14:foregroundMark x1="8571" y1="64016" x2="8571" y2="64016"/>
                        <a14:foregroundMark x1="26667" y1="91451" x2="26667" y2="91451"/>
                        <a14:foregroundMark x1="3810" y1="62425" x2="3810" y2="62425"/>
                        <a14:foregroundMark x1="91667" y1="8250" x2="91667" y2="8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5128" y="3429000"/>
            <a:ext cx="2309184" cy="276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3B5C194F-3F9C-BBC8-0638-ACB00602B54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1092005" y="3834103"/>
            <a:ext cx="3003961" cy="2151690"/>
          </a:xfrm>
          <a:prstGeom prst="roundRect">
            <a:avLst>
              <a:gd name="adj" fmla="val 2457"/>
            </a:avLst>
          </a:prstGeom>
        </p:spPr>
      </p:pic>
      <p:pic>
        <p:nvPicPr>
          <p:cNvPr id="8" name="Picture 2" descr="christian monk praying design character on white background 10890628 ...">
            <a:extLst>
              <a:ext uri="{FF2B5EF4-FFF2-40B4-BE49-F238E27FC236}">
                <a16:creationId xmlns:a16="http://schemas.microsoft.com/office/drawing/2014/main" id="{57C57838-918D-1E7A-5E8F-11CA49D42C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835" y="511631"/>
            <a:ext cx="2699131" cy="269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BC57F666-7300-0153-2E9E-0C1BA280ECC8}"/>
              </a:ext>
            </a:extLst>
          </p:cNvPr>
          <p:cNvGrpSpPr/>
          <p:nvPr/>
        </p:nvGrpSpPr>
        <p:grpSpPr>
          <a:xfrm>
            <a:off x="7885952" y="769096"/>
            <a:ext cx="3236530" cy="2185930"/>
            <a:chOff x="3533819" y="1455964"/>
            <a:chExt cx="5102589" cy="3654905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158D7870-823E-44B1-F777-26B3EFC10DA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2F1CA7-D61D-FA0D-A3D1-CCA4DBF57471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</p:spTree>
    <p:extLst>
      <p:ext uri="{BB962C8B-B14F-4D97-AF65-F5344CB8AC3E}">
        <p14:creationId xmlns:p14="http://schemas.microsoft.com/office/powerpoint/2010/main" val="304815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333D3C-9157-DE6C-05BA-948D78532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73F1D23-80FA-5011-88C7-255977394AA0}"/>
              </a:ext>
            </a:extLst>
          </p:cNvPr>
          <p:cNvGraphicFramePr>
            <a:graphicFrameLocks noGrp="1"/>
          </p:cNvGraphicFramePr>
          <p:nvPr/>
        </p:nvGraphicFramePr>
        <p:xfrm>
          <a:off x="908956" y="295121"/>
          <a:ext cx="10374087" cy="6051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8029">
                  <a:extLst>
                    <a:ext uri="{9D8B030D-6E8A-4147-A177-3AD203B41FA5}">
                      <a16:colId xmlns:a16="http://schemas.microsoft.com/office/drawing/2014/main" val="44123902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1812456137"/>
                    </a:ext>
                  </a:extLst>
                </a:gridCol>
                <a:gridCol w="3458029">
                  <a:extLst>
                    <a:ext uri="{9D8B030D-6E8A-4147-A177-3AD203B41FA5}">
                      <a16:colId xmlns:a16="http://schemas.microsoft.com/office/drawing/2014/main" val="352055512"/>
                    </a:ext>
                  </a:extLst>
                </a:gridCol>
              </a:tblGrid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796013"/>
                  </a:ext>
                </a:extLst>
              </a:tr>
              <a:tr h="302562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34422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DF039E6-E4F6-5789-28A9-9EEDB417B22C}"/>
              </a:ext>
            </a:extLst>
          </p:cNvPr>
          <p:cNvGraphicFramePr>
            <a:graphicFrameLocks noGrp="1"/>
          </p:cNvGraphicFramePr>
          <p:nvPr/>
        </p:nvGraphicFramePr>
        <p:xfrm>
          <a:off x="11835829" y="1387011"/>
          <a:ext cx="965771" cy="791110"/>
        </p:xfrm>
        <a:graphic>
          <a:graphicData uri="http://schemas.openxmlformats.org/drawingml/2006/table">
            <a:tbl>
              <a:tblPr/>
              <a:tblGrid>
                <a:gridCol w="965771">
                  <a:extLst>
                    <a:ext uri="{9D8B030D-6E8A-4147-A177-3AD203B41FA5}">
                      <a16:colId xmlns:a16="http://schemas.microsoft.com/office/drawing/2014/main" val="1162789449"/>
                    </a:ext>
                  </a:extLst>
                </a:gridCol>
              </a:tblGrid>
              <a:tr h="791110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2337490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6EA4975-5E9A-0E77-5EEA-7BEC0E2E2D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1648" y="3823225"/>
            <a:ext cx="3258785" cy="22067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943E3E-EE8F-31D4-1529-93898D4BD1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679" y="753520"/>
            <a:ext cx="3258786" cy="2334217"/>
          </a:xfrm>
          <a:prstGeom prst="roundRect">
            <a:avLst>
              <a:gd name="adj" fmla="val 2993"/>
            </a:avLst>
          </a:prstGeom>
        </p:spPr>
      </p:pic>
      <p:pic>
        <p:nvPicPr>
          <p:cNvPr id="6" name="Picture 5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B60F8EFE-5F19-53C4-29E4-0CA7B22B2A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5" t="9858" r="1379" b="-1114"/>
          <a:stretch/>
        </p:blipFill>
        <p:spPr>
          <a:xfrm>
            <a:off x="1092005" y="3834103"/>
            <a:ext cx="3003961" cy="2151690"/>
          </a:xfrm>
          <a:prstGeom prst="roundRect">
            <a:avLst>
              <a:gd name="adj" fmla="val 2457"/>
            </a:avLst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3762BEC7-2DF3-10F4-F340-7DB2D00494DA}"/>
              </a:ext>
            </a:extLst>
          </p:cNvPr>
          <p:cNvGrpSpPr/>
          <p:nvPr/>
        </p:nvGrpSpPr>
        <p:grpSpPr>
          <a:xfrm>
            <a:off x="7992507" y="597612"/>
            <a:ext cx="3157926" cy="2437163"/>
            <a:chOff x="3533819" y="1455964"/>
            <a:chExt cx="5102589" cy="365490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5650A0E-EE4F-6BDA-56C8-7EE730C5E18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33819" y="1455964"/>
              <a:ext cx="5102589" cy="3654905"/>
            </a:xfrm>
            <a:prstGeom prst="roundRect">
              <a:avLst>
                <a:gd name="adj" fmla="val 2741"/>
              </a:avLst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209A0A2-510F-91FC-D8F5-D2D7CE28964E}"/>
                </a:ext>
              </a:extLst>
            </p:cNvPr>
            <p:cNvSpPr/>
            <p:nvPr/>
          </p:nvSpPr>
          <p:spPr>
            <a:xfrm>
              <a:off x="7239000" y="1796143"/>
              <a:ext cx="631371" cy="5442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548A570-B722-EC09-C4C2-358D12171C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1" t="16990" r="46208"/>
          <a:stretch/>
        </p:blipFill>
        <p:spPr>
          <a:xfrm>
            <a:off x="5454072" y="3629764"/>
            <a:ext cx="1104209" cy="2539182"/>
          </a:xfrm>
          <a:prstGeom prst="roundRect">
            <a:avLst>
              <a:gd name="adj" fmla="val 2270"/>
            </a:avLst>
          </a:prstGeom>
        </p:spPr>
      </p:pic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9A1079A6-D62A-0F56-07F0-64EB21A587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110" y="824450"/>
            <a:ext cx="3003961" cy="2151691"/>
          </a:xfrm>
          <a:prstGeom prst="roundRect">
            <a:avLst>
              <a:gd name="adj" fmla="val 3818"/>
            </a:avLst>
          </a:prstGeom>
        </p:spPr>
      </p:pic>
    </p:spTree>
    <p:extLst>
      <p:ext uri="{BB962C8B-B14F-4D97-AF65-F5344CB8AC3E}">
        <p14:creationId xmlns:p14="http://schemas.microsoft.com/office/powerpoint/2010/main" val="24755303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A screenshot of a paper&#10;&#10;Description automatically generated">
            <a:extLst>
              <a:ext uri="{FF2B5EF4-FFF2-40B4-BE49-F238E27FC236}">
                <a16:creationId xmlns:a16="http://schemas.microsoft.com/office/drawing/2014/main" id="{6E0D1AAF-268E-B93F-A42A-ACA2BDC7E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218" y="231913"/>
            <a:ext cx="4478649" cy="627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 screenshot of a paper&#10;&#10;Description automatically generated">
            <a:extLst>
              <a:ext uri="{FF2B5EF4-FFF2-40B4-BE49-F238E27FC236}">
                <a16:creationId xmlns:a16="http://schemas.microsoft.com/office/drawing/2014/main" id="{A83F042D-7567-DAED-9C99-BB59A2DB5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636" y="231913"/>
            <a:ext cx="4478649" cy="627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27B01D9-BE9A-09BD-CB93-D585B454E9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3500" y="-22528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519F8C-5488-ABB5-8F73-62CE924BA2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3500" y="23191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3205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2832</TotalTime>
  <Words>910</Words>
  <Application>Microsoft Office PowerPoint</Application>
  <PresentationFormat>Widescreen</PresentationFormat>
  <Paragraphs>155</Paragraphs>
  <Slides>34</Slides>
  <Notes>13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Aptos</vt:lpstr>
      <vt:lpstr>Aptos Display</vt:lpstr>
      <vt:lpstr>Arial</vt:lpstr>
      <vt:lpstr>Comic Sans MS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 Bowring (Abbey Primary School)</dc:creator>
  <cp:lastModifiedBy>K Bowring (Abbey Primary School)</cp:lastModifiedBy>
  <cp:revision>2</cp:revision>
  <dcterms:created xsi:type="dcterms:W3CDTF">2024-11-17T10:54:05Z</dcterms:created>
  <dcterms:modified xsi:type="dcterms:W3CDTF">2024-11-21T08:55:00Z</dcterms:modified>
</cp:coreProperties>
</file>