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753600" cy="7315200"/>
  <p:notesSz cx="6858000" cy="9144000"/>
  <p:embeddedFontLst>
    <p:embeddedFont>
      <p:font typeface="Playfair Display Bold" panose="020B0604020202020204" charset="0"/>
      <p:regular r:id="rId11"/>
    </p:embeddedFont>
    <p:embeddedFont>
      <p:font typeface="Raleway" pitchFamily="2" charset="0"/>
      <p:regular r:id="rId12"/>
      <p:bold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F9F92"/>
    <a:srgbClr val="C2D69A"/>
    <a:srgbClr val="B7CE88"/>
    <a:srgbClr val="FFEBAB"/>
    <a:srgbClr val="E6A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7" d="100"/>
          <a:sy n="67" d="100"/>
        </p:scale>
        <p:origin x="1539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hra Bi" userId="fe5c3df328086c88" providerId="LiveId" clId="{9D63B601-B9FF-49CD-A725-C3F9BFD30887}"/>
    <pc:docChg chg="delSld modSld">
      <pc:chgData name="Zahra Bi" userId="fe5c3df328086c88" providerId="LiveId" clId="{9D63B601-B9FF-49CD-A725-C3F9BFD30887}" dt="2026-02-21T22:59:11.542" v="7" actId="1076"/>
      <pc:docMkLst>
        <pc:docMk/>
      </pc:docMkLst>
      <pc:sldChg chg="modSp mod">
        <pc:chgData name="Zahra Bi" userId="fe5c3df328086c88" providerId="LiveId" clId="{9D63B601-B9FF-49CD-A725-C3F9BFD30887}" dt="2026-02-21T22:59:11.542" v="7" actId="1076"/>
        <pc:sldMkLst>
          <pc:docMk/>
          <pc:sldMk cId="0" sldId="256"/>
        </pc:sldMkLst>
        <pc:spChg chg="mod">
          <ac:chgData name="Zahra Bi" userId="fe5c3df328086c88" providerId="LiveId" clId="{9D63B601-B9FF-49CD-A725-C3F9BFD30887}" dt="2026-02-21T22:59:11.542" v="7" actId="1076"/>
          <ac:spMkLst>
            <pc:docMk/>
            <pc:sldMk cId="0" sldId="256"/>
            <ac:spMk id="1048584" creationId="{00000000-0000-0000-0000-000000000000}"/>
          </ac:spMkLst>
        </pc:spChg>
        <pc:spChg chg="mod">
          <ac:chgData name="Zahra Bi" userId="fe5c3df328086c88" providerId="LiveId" clId="{9D63B601-B9FF-49CD-A725-C3F9BFD30887}" dt="2026-02-21T22:53:33.186" v="6" actId="20577"/>
          <ac:spMkLst>
            <pc:docMk/>
            <pc:sldMk cId="0" sldId="256"/>
            <ac:spMk id="1048587" creationId="{00000000-0000-0000-0000-000000000000}"/>
          </ac:spMkLst>
        </pc:spChg>
      </pc:sldChg>
      <pc:sldChg chg="del">
        <pc:chgData name="Zahra Bi" userId="fe5c3df328086c88" providerId="LiveId" clId="{9D63B601-B9FF-49CD-A725-C3F9BFD30887}" dt="2026-02-21T22:45:05.744" v="0" actId="2696"/>
        <pc:sldMkLst>
          <pc:docMk/>
          <pc:sldMk cId="0" sldId="25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01C407-A154-4700-806B-FCA095A68064}" type="doc">
      <dgm:prSet loTypeId="urn:microsoft.com/office/officeart/2005/8/layout/h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653EEE3F-C18F-4C87-BD2A-D78DABE4E62C}">
      <dgm:prSet phldrT="[Text]" custT="1"/>
      <dgm:spPr>
        <a:solidFill>
          <a:schemeClr val="accent3">
            <a:lumMod val="75000"/>
          </a:schemeClr>
        </a:solidFill>
        <a:ln>
          <a:noFill/>
        </a:ln>
      </dgm:spPr>
      <dgm:t>
        <a:bodyPr/>
        <a:lstStyle/>
        <a:p>
          <a:r>
            <a:rPr lang="en-US" sz="1800" b="1" dirty="0">
              <a:latin typeface="Raleway" panose="020B0604020202020204" charset="0"/>
            </a:rPr>
            <a:t>Aim</a:t>
          </a:r>
        </a:p>
      </dgm:t>
    </dgm:pt>
    <dgm:pt modelId="{3042E335-99C8-4803-ADA6-15D3F33BEA1E}" type="parTrans" cxnId="{2FE8DA32-BDFC-4944-ADF3-20FB3B9F1F5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EEA38E43-7A23-4446-9BDA-7D7627E6C214}" type="sibTrans" cxnId="{2FE8DA32-BDFC-4944-ADF3-20FB3B9F1F5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F880556C-0F3A-40EE-88CB-9A521D5BB67E}">
      <dgm:prSet phldrT="[Text]" custT="1"/>
      <dgm:spPr>
        <a:solidFill>
          <a:srgbClr val="C2D69A">
            <a:alpha val="89804"/>
          </a:srgbClr>
        </a:solidFill>
        <a:ln>
          <a:noFill/>
        </a:ln>
      </dgm:spPr>
      <dgm:t>
        <a:bodyPr/>
        <a:lstStyle/>
        <a:p>
          <a:r>
            <a:rPr lang="en-US" sz="1600" dirty="0">
              <a:latin typeface="Raleway" panose="020B0604020202020204" charset="0"/>
            </a:rPr>
            <a:t>To elaborate on reasons why problem solving is an important professional competency.</a:t>
          </a:r>
          <a:br>
            <a:rPr lang="en-US" sz="1600" dirty="0">
              <a:latin typeface="Raleway" panose="020B0604020202020204" charset="0"/>
            </a:rPr>
          </a:br>
          <a:endParaRPr lang="en-US" sz="1600" dirty="0">
            <a:latin typeface="Raleway" panose="020B0604020202020204" charset="0"/>
          </a:endParaRPr>
        </a:p>
      </dgm:t>
    </dgm:pt>
    <dgm:pt modelId="{83369F49-5A97-4AD7-84DB-8F38F03A598E}" type="parTrans" cxnId="{8BB77AAA-9B89-4FF3-B342-EF1ACE6F3199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44E2574D-92C3-48A8-B8D2-03F378CCAE43}" type="sibTrans" cxnId="{8BB77AAA-9B89-4FF3-B342-EF1ACE6F3199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BF3305AB-E702-41D2-A4E5-23ADFE6D57B9}">
      <dgm:prSet phldrT="[Text]" custT="1"/>
      <dgm:spPr>
        <a:solidFill>
          <a:srgbClr val="E6AF00"/>
        </a:solidFill>
        <a:ln>
          <a:noFill/>
        </a:ln>
      </dgm:spPr>
      <dgm:t>
        <a:bodyPr/>
        <a:lstStyle/>
        <a:p>
          <a:r>
            <a:rPr lang="en-US" sz="1800" b="1" dirty="0">
              <a:latin typeface="Raleway" panose="020B0604020202020204" charset="0"/>
            </a:rPr>
            <a:t>Objectives</a:t>
          </a:r>
        </a:p>
      </dgm:t>
    </dgm:pt>
    <dgm:pt modelId="{826FB19C-224C-48CA-BC3E-608485C5377E}" type="parTrans" cxnId="{64A1A210-0201-42B1-9F43-38FAB811DD1B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13F162E2-EC88-44D8-A405-EFDF17D212DF}" type="sibTrans" cxnId="{64A1A210-0201-42B1-9F43-38FAB811DD1B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AFA98D53-B69D-4D1C-AC90-63C4BEFC4849}">
      <dgm:prSet phldrT="[Text]" custT="1"/>
      <dgm:spPr>
        <a:solidFill>
          <a:srgbClr val="FFEBAB">
            <a:alpha val="89804"/>
          </a:srgbClr>
        </a:solidFill>
        <a:ln>
          <a:noFill/>
        </a:ln>
      </dgm:spPr>
      <dgm:t>
        <a:bodyPr/>
        <a:lstStyle/>
        <a:p>
          <a:r>
            <a:rPr lang="en-US" sz="1600" dirty="0">
              <a:latin typeface="Raleway" panose="020B0604020202020204" charset="0"/>
            </a:rPr>
            <a:t>To establish the meaning of problem solving in health and social care.</a:t>
          </a:r>
          <a:br>
            <a:rPr lang="en-US" sz="1600" dirty="0">
              <a:latin typeface="Raleway" panose="020B0604020202020204" charset="0"/>
            </a:rPr>
          </a:br>
          <a:endParaRPr lang="en-US" sz="1600" dirty="0">
            <a:latin typeface="Raleway" panose="020B0604020202020204" charset="0"/>
          </a:endParaRPr>
        </a:p>
      </dgm:t>
    </dgm:pt>
    <dgm:pt modelId="{7606D35F-86F2-4C17-BCFA-FB5DC7BA70FA}" type="parTrans" cxnId="{5F6DB163-61C8-4EDB-9111-C1CB6CC3E57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E16F7470-FCD2-4AA4-B3C1-E94BB2649146}" type="sibTrans" cxnId="{5F6DB163-61C8-4EDB-9111-C1CB6CC3E57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873CD646-1E6C-40D3-8654-4D5FC882A5EA}">
      <dgm:prSet phldrT="[Text]" custT="1"/>
      <dgm:spPr>
        <a:solidFill>
          <a:srgbClr val="C2D69A">
            <a:alpha val="89804"/>
          </a:srgbClr>
        </a:solidFill>
        <a:ln>
          <a:noFill/>
        </a:ln>
      </dgm:spPr>
      <dgm:t>
        <a:bodyPr/>
        <a:lstStyle/>
        <a:p>
          <a:r>
            <a:rPr lang="en-US" sz="1600" dirty="0">
              <a:latin typeface="Raleway" panose="020B0604020202020204" charset="0"/>
            </a:rPr>
            <a:t>To elaborate on reasons why problem solving is an important professional competency.</a:t>
          </a:r>
          <a:br>
            <a:rPr lang="en-US" sz="1600" dirty="0">
              <a:latin typeface="Raleway" panose="020B0604020202020204" charset="0"/>
            </a:rPr>
          </a:br>
          <a:endParaRPr lang="en-US" sz="1600" dirty="0">
            <a:latin typeface="Raleway" panose="020B0604020202020204" charset="0"/>
          </a:endParaRPr>
        </a:p>
      </dgm:t>
    </dgm:pt>
    <dgm:pt modelId="{C147D0C5-53B7-4FE2-8119-169B0C3747A5}" type="parTrans" cxnId="{C03A08DA-2672-422A-B668-49B800D58C7A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D85453A0-1668-4499-8F5F-A3FC93C43CFF}" type="sibTrans" cxnId="{C03A08DA-2672-422A-B668-49B800D58C7A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6F4F536C-C676-454E-B9EB-D29EF03D959F}">
      <dgm:prSet phldrT="[Text]" custT="1"/>
      <dgm:spPr>
        <a:solidFill>
          <a:srgbClr val="FFEBAB">
            <a:alpha val="89804"/>
          </a:srgbClr>
        </a:solidFill>
        <a:ln>
          <a:noFill/>
        </a:ln>
      </dgm:spPr>
      <dgm:t>
        <a:bodyPr/>
        <a:lstStyle/>
        <a:p>
          <a:r>
            <a:rPr lang="en-US" sz="1600" dirty="0">
              <a:latin typeface="Raleway" panose="020B0604020202020204" charset="0"/>
            </a:rPr>
            <a:t>To describe the importance of problem solving in healthcare workers. (</a:t>
          </a:r>
          <a:r>
            <a:rPr lang="en-US" sz="1600" dirty="0" err="1">
              <a:latin typeface="Raleway" panose="020B0604020202020204" charset="0"/>
            </a:rPr>
            <a:t>Bendowska</a:t>
          </a:r>
          <a:r>
            <a:rPr lang="en-US" sz="1600" dirty="0">
              <a:latin typeface="Raleway" panose="020B0604020202020204" charset="0"/>
            </a:rPr>
            <a:t>and Baum, 2023)</a:t>
          </a:r>
          <a:br>
            <a:rPr lang="en-US" sz="1600" dirty="0">
              <a:latin typeface="Raleway" panose="020B0604020202020204" charset="0"/>
            </a:rPr>
          </a:br>
          <a:endParaRPr lang="en-US" sz="1600" dirty="0">
            <a:latin typeface="Raleway" panose="020B0604020202020204" charset="0"/>
          </a:endParaRPr>
        </a:p>
      </dgm:t>
    </dgm:pt>
    <dgm:pt modelId="{E5536B0E-5289-4A3B-8418-6CE996DD0928}" type="parTrans" cxnId="{45054573-9D16-4168-B536-94A5C41F36A3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89E37158-B503-452D-A3D0-3389D172C3F8}" type="sibTrans" cxnId="{45054573-9D16-4168-B536-94A5C41F36A3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9D47C369-CF19-4AFF-9973-A593B6217E57}">
      <dgm:prSet phldrT="[Text]" custT="1"/>
      <dgm:spPr>
        <a:solidFill>
          <a:srgbClr val="FFEBAB">
            <a:alpha val="89804"/>
          </a:srgbClr>
        </a:solidFill>
        <a:ln>
          <a:noFill/>
        </a:ln>
      </dgm:spPr>
      <dgm:t>
        <a:bodyPr/>
        <a:lstStyle/>
        <a:p>
          <a:r>
            <a:rPr lang="en-US" sz="1600" dirty="0">
              <a:latin typeface="Raleway" panose="020B0604020202020204" charset="0"/>
            </a:rPr>
            <a:t>In order to use problem solving to the case of Jenny.</a:t>
          </a:r>
          <a:br>
            <a:rPr lang="en-US" sz="1600" dirty="0">
              <a:latin typeface="Raleway" panose="020B0604020202020204" charset="0"/>
            </a:rPr>
          </a:br>
          <a:endParaRPr lang="en-US" sz="1600" dirty="0">
            <a:latin typeface="Raleway" panose="020B0604020202020204" charset="0"/>
          </a:endParaRPr>
        </a:p>
      </dgm:t>
    </dgm:pt>
    <dgm:pt modelId="{120D765C-E708-4D30-97E6-772EDAE1C310}" type="parTrans" cxnId="{7980C088-8D12-4A49-937C-0326FB6A4F60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2CB6BA6F-CE7C-4A00-94CE-F8860C49FA12}" type="sibTrans" cxnId="{7980C088-8D12-4A49-937C-0326FB6A4F60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50C3CA85-44C5-4010-B0D1-27679603E865}">
      <dgm:prSet phldrT="[Text]" custT="1"/>
      <dgm:spPr>
        <a:solidFill>
          <a:srgbClr val="FFEBAB">
            <a:alpha val="89804"/>
          </a:srgbClr>
        </a:solidFill>
        <a:ln>
          <a:noFill/>
        </a:ln>
      </dgm:spPr>
      <dgm:t>
        <a:bodyPr/>
        <a:lstStyle/>
        <a:p>
          <a:r>
            <a:rPr lang="en-US" sz="1600" dirty="0">
              <a:latin typeface="Raleway" panose="020B0604020202020204" charset="0"/>
            </a:rPr>
            <a:t>To demonstrate how the various agencies can collaborate to help Jenny.</a:t>
          </a:r>
        </a:p>
      </dgm:t>
    </dgm:pt>
    <dgm:pt modelId="{514E5DB5-8ED5-4E5E-8E41-8AD5BD71F42B}" type="parTrans" cxnId="{468AF67A-BED5-4634-9334-1FF55456059D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45DDB5A4-D946-4216-8963-9E299601D221}" type="sibTrans" cxnId="{468AF67A-BED5-4634-9334-1FF55456059D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61D19F8F-4FED-4F97-AD54-C391D862AF94}" type="pres">
      <dgm:prSet presAssocID="{7801C407-A154-4700-806B-FCA095A68064}" presName="Name0" presStyleCnt="0">
        <dgm:presLayoutVars>
          <dgm:dir/>
          <dgm:animLvl val="lvl"/>
          <dgm:resizeHandles val="exact"/>
        </dgm:presLayoutVars>
      </dgm:prSet>
      <dgm:spPr/>
    </dgm:pt>
    <dgm:pt modelId="{86839A60-C514-4B22-AE9F-C831FA830CE2}" type="pres">
      <dgm:prSet presAssocID="{653EEE3F-C18F-4C87-BD2A-D78DABE4E62C}" presName="composite" presStyleCnt="0"/>
      <dgm:spPr/>
    </dgm:pt>
    <dgm:pt modelId="{C37F286B-64E7-475D-9DBD-55ABD28ABF26}" type="pres">
      <dgm:prSet presAssocID="{653EEE3F-C18F-4C87-BD2A-D78DABE4E62C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30A5BBEE-A214-4247-826D-D24FB31DA03F}" type="pres">
      <dgm:prSet presAssocID="{653EEE3F-C18F-4C87-BD2A-D78DABE4E62C}" presName="desTx" presStyleLbl="alignAccFollowNode1" presStyleIdx="0" presStyleCnt="2">
        <dgm:presLayoutVars>
          <dgm:bulletEnabled val="1"/>
        </dgm:presLayoutVars>
      </dgm:prSet>
      <dgm:spPr/>
    </dgm:pt>
    <dgm:pt modelId="{5A108485-24B0-42A8-B981-DC902EC4BBCE}" type="pres">
      <dgm:prSet presAssocID="{EEA38E43-7A23-4446-9BDA-7D7627E6C214}" presName="space" presStyleCnt="0"/>
      <dgm:spPr/>
    </dgm:pt>
    <dgm:pt modelId="{6F64B668-3E88-4EE5-9933-08C27F7987BE}" type="pres">
      <dgm:prSet presAssocID="{BF3305AB-E702-41D2-A4E5-23ADFE6D57B9}" presName="composite" presStyleCnt="0"/>
      <dgm:spPr/>
    </dgm:pt>
    <dgm:pt modelId="{17F93634-25EA-40D3-8CAD-34097B36CC5B}" type="pres">
      <dgm:prSet presAssocID="{BF3305AB-E702-41D2-A4E5-23ADFE6D57B9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E8A194ED-7E1A-4129-9146-66AB93190948}" type="pres">
      <dgm:prSet presAssocID="{BF3305AB-E702-41D2-A4E5-23ADFE6D57B9}" presName="desTx" presStyleLbl="alignAccFollowNode1" presStyleIdx="1" presStyleCnt="2" custLinFactNeighborX="1091" custLinFactNeighborY="-279">
        <dgm:presLayoutVars>
          <dgm:bulletEnabled val="1"/>
        </dgm:presLayoutVars>
      </dgm:prSet>
      <dgm:spPr/>
    </dgm:pt>
  </dgm:ptLst>
  <dgm:cxnLst>
    <dgm:cxn modelId="{64A1A210-0201-42B1-9F43-38FAB811DD1B}" srcId="{7801C407-A154-4700-806B-FCA095A68064}" destId="{BF3305AB-E702-41D2-A4E5-23ADFE6D57B9}" srcOrd="1" destOrd="0" parTransId="{826FB19C-224C-48CA-BC3E-608485C5377E}" sibTransId="{13F162E2-EC88-44D8-A405-EFDF17D212DF}"/>
    <dgm:cxn modelId="{3F96341F-BBF6-45C8-B444-FD8175B45529}" type="presOf" srcId="{F880556C-0F3A-40EE-88CB-9A521D5BB67E}" destId="{30A5BBEE-A214-4247-826D-D24FB31DA03F}" srcOrd="0" destOrd="0" presId="urn:microsoft.com/office/officeart/2005/8/layout/hList1"/>
    <dgm:cxn modelId="{F099BD28-AF52-44ED-80DC-745AC888FC3E}" type="presOf" srcId="{653EEE3F-C18F-4C87-BD2A-D78DABE4E62C}" destId="{C37F286B-64E7-475D-9DBD-55ABD28ABF26}" srcOrd="0" destOrd="0" presId="urn:microsoft.com/office/officeart/2005/8/layout/hList1"/>
    <dgm:cxn modelId="{2FE8DA32-BDFC-4944-ADF3-20FB3B9F1F52}" srcId="{7801C407-A154-4700-806B-FCA095A68064}" destId="{653EEE3F-C18F-4C87-BD2A-D78DABE4E62C}" srcOrd="0" destOrd="0" parTransId="{3042E335-99C8-4803-ADA6-15D3F33BEA1E}" sibTransId="{EEA38E43-7A23-4446-9BDA-7D7627E6C214}"/>
    <dgm:cxn modelId="{5F6DB163-61C8-4EDB-9111-C1CB6CC3E572}" srcId="{BF3305AB-E702-41D2-A4E5-23ADFE6D57B9}" destId="{AFA98D53-B69D-4D1C-AC90-63C4BEFC4849}" srcOrd="0" destOrd="0" parTransId="{7606D35F-86F2-4C17-BCFA-FB5DC7BA70FA}" sibTransId="{E16F7470-FCD2-4AA4-B3C1-E94BB2649146}"/>
    <dgm:cxn modelId="{45054573-9D16-4168-B536-94A5C41F36A3}" srcId="{BF3305AB-E702-41D2-A4E5-23ADFE6D57B9}" destId="{6F4F536C-C676-454E-B9EB-D29EF03D959F}" srcOrd="1" destOrd="0" parTransId="{E5536B0E-5289-4A3B-8418-6CE996DD0928}" sibTransId="{89E37158-B503-452D-A3D0-3389D172C3F8}"/>
    <dgm:cxn modelId="{468AF67A-BED5-4634-9334-1FF55456059D}" srcId="{BF3305AB-E702-41D2-A4E5-23ADFE6D57B9}" destId="{50C3CA85-44C5-4010-B0D1-27679603E865}" srcOrd="3" destOrd="0" parTransId="{514E5DB5-8ED5-4E5E-8E41-8AD5BD71F42B}" sibTransId="{45DDB5A4-D946-4216-8963-9E299601D221}"/>
    <dgm:cxn modelId="{7980C088-8D12-4A49-937C-0326FB6A4F60}" srcId="{BF3305AB-E702-41D2-A4E5-23ADFE6D57B9}" destId="{9D47C369-CF19-4AFF-9973-A593B6217E57}" srcOrd="2" destOrd="0" parTransId="{120D765C-E708-4D30-97E6-772EDAE1C310}" sibTransId="{2CB6BA6F-CE7C-4A00-94CE-F8860C49FA12}"/>
    <dgm:cxn modelId="{8BB77AAA-9B89-4FF3-B342-EF1ACE6F3199}" srcId="{653EEE3F-C18F-4C87-BD2A-D78DABE4E62C}" destId="{F880556C-0F3A-40EE-88CB-9A521D5BB67E}" srcOrd="0" destOrd="0" parTransId="{83369F49-5A97-4AD7-84DB-8F38F03A598E}" sibTransId="{44E2574D-92C3-48A8-B8D2-03F378CCAE43}"/>
    <dgm:cxn modelId="{29E229B9-AC66-4D23-B61B-6EF64113D2F0}" type="presOf" srcId="{7801C407-A154-4700-806B-FCA095A68064}" destId="{61D19F8F-4FED-4F97-AD54-C391D862AF94}" srcOrd="0" destOrd="0" presId="urn:microsoft.com/office/officeart/2005/8/layout/hList1"/>
    <dgm:cxn modelId="{71174DC6-DB1E-455B-9149-6A50132613FF}" type="presOf" srcId="{6F4F536C-C676-454E-B9EB-D29EF03D959F}" destId="{E8A194ED-7E1A-4129-9146-66AB93190948}" srcOrd="0" destOrd="1" presId="urn:microsoft.com/office/officeart/2005/8/layout/hList1"/>
    <dgm:cxn modelId="{6C7DB4C7-400C-495B-A7A0-DB0DFDB509B4}" type="presOf" srcId="{9D47C369-CF19-4AFF-9973-A593B6217E57}" destId="{E8A194ED-7E1A-4129-9146-66AB93190948}" srcOrd="0" destOrd="2" presId="urn:microsoft.com/office/officeart/2005/8/layout/hList1"/>
    <dgm:cxn modelId="{1D0E1DCE-93D6-4A03-A945-A411F54B8CBF}" type="presOf" srcId="{AFA98D53-B69D-4D1C-AC90-63C4BEFC4849}" destId="{E8A194ED-7E1A-4129-9146-66AB93190948}" srcOrd="0" destOrd="0" presId="urn:microsoft.com/office/officeart/2005/8/layout/hList1"/>
    <dgm:cxn modelId="{C03A08DA-2672-422A-B668-49B800D58C7A}" srcId="{653EEE3F-C18F-4C87-BD2A-D78DABE4E62C}" destId="{873CD646-1E6C-40D3-8654-4D5FC882A5EA}" srcOrd="1" destOrd="0" parTransId="{C147D0C5-53B7-4FE2-8119-169B0C3747A5}" sibTransId="{D85453A0-1668-4499-8F5F-A3FC93C43CFF}"/>
    <dgm:cxn modelId="{5CB237DA-1FC6-4995-82C3-C203E4886406}" type="presOf" srcId="{50C3CA85-44C5-4010-B0D1-27679603E865}" destId="{E8A194ED-7E1A-4129-9146-66AB93190948}" srcOrd="0" destOrd="3" presId="urn:microsoft.com/office/officeart/2005/8/layout/hList1"/>
    <dgm:cxn modelId="{02237EE7-F94A-431C-8C0C-CEF8D3E21CD4}" type="presOf" srcId="{873CD646-1E6C-40D3-8654-4D5FC882A5EA}" destId="{30A5BBEE-A214-4247-826D-D24FB31DA03F}" srcOrd="0" destOrd="1" presId="urn:microsoft.com/office/officeart/2005/8/layout/hList1"/>
    <dgm:cxn modelId="{83A746FF-B80E-425E-961B-995B36A5DC6D}" type="presOf" srcId="{BF3305AB-E702-41D2-A4E5-23ADFE6D57B9}" destId="{17F93634-25EA-40D3-8CAD-34097B36CC5B}" srcOrd="0" destOrd="0" presId="urn:microsoft.com/office/officeart/2005/8/layout/hList1"/>
    <dgm:cxn modelId="{A6797833-1E44-415D-B26D-7B8048AC13F3}" type="presParOf" srcId="{61D19F8F-4FED-4F97-AD54-C391D862AF94}" destId="{86839A60-C514-4B22-AE9F-C831FA830CE2}" srcOrd="0" destOrd="0" presId="urn:microsoft.com/office/officeart/2005/8/layout/hList1"/>
    <dgm:cxn modelId="{61123D97-5CAB-4D8F-9F31-B3569A653402}" type="presParOf" srcId="{86839A60-C514-4B22-AE9F-C831FA830CE2}" destId="{C37F286B-64E7-475D-9DBD-55ABD28ABF26}" srcOrd="0" destOrd="0" presId="urn:microsoft.com/office/officeart/2005/8/layout/hList1"/>
    <dgm:cxn modelId="{1FEFD656-54A8-4E70-97D9-6B24650A3791}" type="presParOf" srcId="{86839A60-C514-4B22-AE9F-C831FA830CE2}" destId="{30A5BBEE-A214-4247-826D-D24FB31DA03F}" srcOrd="1" destOrd="0" presId="urn:microsoft.com/office/officeart/2005/8/layout/hList1"/>
    <dgm:cxn modelId="{55A4C14D-9041-465E-AF7A-9D3DC97A8A2B}" type="presParOf" srcId="{61D19F8F-4FED-4F97-AD54-C391D862AF94}" destId="{5A108485-24B0-42A8-B981-DC902EC4BBCE}" srcOrd="1" destOrd="0" presId="urn:microsoft.com/office/officeart/2005/8/layout/hList1"/>
    <dgm:cxn modelId="{9E7A9165-54D9-447E-A662-AE8B675973DA}" type="presParOf" srcId="{61D19F8F-4FED-4F97-AD54-C391D862AF94}" destId="{6F64B668-3E88-4EE5-9933-08C27F7987BE}" srcOrd="2" destOrd="0" presId="urn:microsoft.com/office/officeart/2005/8/layout/hList1"/>
    <dgm:cxn modelId="{593F7A3D-F9AD-4570-9BF9-F0D77B522D3F}" type="presParOf" srcId="{6F64B668-3E88-4EE5-9933-08C27F7987BE}" destId="{17F93634-25EA-40D3-8CAD-34097B36CC5B}" srcOrd="0" destOrd="0" presId="urn:microsoft.com/office/officeart/2005/8/layout/hList1"/>
    <dgm:cxn modelId="{10D78E19-18AE-439E-9DF7-093464B0FA5D}" type="presParOf" srcId="{6F64B668-3E88-4EE5-9933-08C27F7987BE}" destId="{E8A194ED-7E1A-4129-9146-66AB9319094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D354CD-1497-445F-B6A3-9CEC6B742CC3}" type="doc">
      <dgm:prSet loTypeId="urn:microsoft.com/office/officeart/2005/8/layout/target3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66EC774-7D50-4411-AEA4-84B65EAB53AE}">
      <dgm:prSet phldrT="[Text]" custT="1"/>
      <dgm:spPr/>
      <dgm:t>
        <a:bodyPr/>
        <a:lstStyle/>
        <a:p>
          <a:r>
            <a:rPr lang="en-US" sz="1600" b="1" dirty="0">
              <a:latin typeface="Raleway" panose="020B0604020202020204" charset="0"/>
            </a:rPr>
            <a:t>Issues in health and social care might be:</a:t>
          </a:r>
        </a:p>
      </dgm:t>
    </dgm:pt>
    <dgm:pt modelId="{9256807D-0CAA-4501-A158-E1F9B163F36B}" type="parTrans" cxnId="{FE59CC34-2D67-4901-A3BB-73B5315490D1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45FC67B3-1EF7-4D77-A3FF-44B4F4325E40}" type="sibTrans" cxnId="{FE59CC34-2D67-4901-A3BB-73B5315490D1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7149C2E3-CCD7-418B-93FF-0CF1205045B0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Physical</a:t>
          </a:r>
        </a:p>
      </dgm:t>
    </dgm:pt>
    <dgm:pt modelId="{6F455BC2-F289-4407-91EA-4DEA4C7049D2}" type="parTrans" cxnId="{3E28A7DB-5EEE-453A-95F2-727B592E2685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98144D14-DB40-41C7-9F4D-3DD0E3F014DD}" type="sibTrans" cxnId="{3E28A7DB-5EEE-453A-95F2-727B592E2685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81BD0CD6-E06F-4025-AC2B-6D7A60675218}">
      <dgm:prSet phldrT="[Text]" custT="1"/>
      <dgm:spPr/>
      <dgm:t>
        <a:bodyPr/>
        <a:lstStyle/>
        <a:p>
          <a:r>
            <a:rPr lang="en-US" sz="1600" b="1" dirty="0">
              <a:latin typeface="Raleway" panose="020B0604020202020204" charset="0"/>
            </a:rPr>
            <a:t>Problem solving includes:</a:t>
          </a:r>
        </a:p>
      </dgm:t>
    </dgm:pt>
    <dgm:pt modelId="{D4B14CC6-97F2-48D5-A0A0-5DBB2F261E9C}" type="parTrans" cxnId="{5C203C3F-5C8E-4C38-AB26-622E6F2B96A7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EA67B49F-8354-4461-808E-0385F93527B8}" type="sibTrans" cxnId="{5C203C3F-5C8E-4C38-AB26-622E6F2B96A7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7FDEB0AD-B0CC-4422-9AF1-B5F2C5EA108E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Assessing the situation</a:t>
          </a:r>
        </a:p>
      </dgm:t>
    </dgm:pt>
    <dgm:pt modelId="{0C69156B-FA95-43A3-9116-102E266B3F52}" type="parTrans" cxnId="{B499F296-6B18-469B-AB60-FCDDC48AC50B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0C76A8CE-6AB5-4444-90A1-044D0C49B5D4}" type="sibTrans" cxnId="{B499F296-6B18-469B-AB60-FCDDC48AC50B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FB5F31CA-39AB-4C05-969F-E95B93C0AF2C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Emotional or mental</a:t>
          </a:r>
        </a:p>
      </dgm:t>
    </dgm:pt>
    <dgm:pt modelId="{947C1E29-B1B5-489C-BE42-5E7D1DC192C9}" type="parTrans" cxnId="{F1CEE65D-09DA-4E61-9DEC-B1EF3E7F79F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1B0C39DE-95BF-415D-AB2B-58470F6AC739}" type="sibTrans" cxnId="{F1CEE65D-09DA-4E61-9DEC-B1EF3E7F79F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84F25964-90CC-4F89-A104-D89E7FC9137C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Social or family-related</a:t>
          </a:r>
        </a:p>
      </dgm:t>
    </dgm:pt>
    <dgm:pt modelId="{14150992-846A-4165-BA35-F74AE35B59E9}" type="parTrans" cxnId="{98FEF227-0B61-4498-AA9C-60DDA5B8E1CE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250FF56E-3457-4B7A-A078-C89F81D769F9}" type="sibTrans" cxnId="{98FEF227-0B61-4498-AA9C-60DDA5B8E1CE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599FF914-21D3-4D2D-8133-122CF1290E3F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Educational or behavioral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(Xu et al., 2022)</a:t>
          </a:r>
        </a:p>
      </dgm:t>
    </dgm:pt>
    <dgm:pt modelId="{C17BF634-6ED2-4A57-A6D8-9DE7A4C82D74}" type="parTrans" cxnId="{768FB9C6-8162-4E5E-BA30-3E76AD03497B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FBD2766B-0310-4A35-9DE2-AC8608B2F706}" type="sibTrans" cxnId="{768FB9C6-8162-4E5E-BA30-3E76AD03497B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AE89D9B4-48E3-40A7-8388-90FA5A92915B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Making decisions  Planning actions</a:t>
          </a:r>
        </a:p>
      </dgm:t>
    </dgm:pt>
    <dgm:pt modelId="{41A44204-2189-471B-93A2-44A5B86C71AB}" type="parTrans" cxnId="{77DAD0D7-C73C-4C55-984E-37776FCD2FFA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6A3E8E30-47F3-481D-B6C2-E642E6145EB3}" type="sibTrans" cxnId="{77DAD0D7-C73C-4C55-984E-37776FCD2FFA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6AC68613-BDB5-4C8D-A7A7-6C6678C7DEE0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Taking action</a:t>
          </a:r>
        </a:p>
      </dgm:t>
    </dgm:pt>
    <dgm:pt modelId="{B51E4995-5147-459F-96F0-82B25D7EF89A}" type="parTrans" cxnId="{DC9C47F4-F5D1-4CD1-9086-FA1F8656398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47076083-38D1-46AB-9500-496F9F479393}" type="sibTrans" cxnId="{DC9C47F4-F5D1-4CD1-9086-FA1F8656398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D4F3A070-FA71-485F-981B-DCC1929B96E4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Reviewing outcomes</a:t>
          </a:r>
        </a:p>
      </dgm:t>
    </dgm:pt>
    <dgm:pt modelId="{56118DB2-0423-4E06-9F7D-B4EF7A975F8F}" type="parTrans" cxnId="{4B05B167-85C7-4281-95DA-DBD34F95E997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2FDD3EE1-E048-4EAD-8561-BAC468DB8440}" type="sibTrans" cxnId="{4B05B167-85C7-4281-95DA-DBD34F95E997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E9BAD046-D965-4490-B4AC-5C632E72B6D0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Problem solving helps to provide person-</a:t>
          </a:r>
          <a:r>
            <a:rPr lang="en-US" sz="1600" dirty="0" err="1">
              <a:latin typeface="Raleway" panose="020B0604020202020204" charset="0"/>
            </a:rPr>
            <a:t>centred</a:t>
          </a:r>
          <a:r>
            <a:rPr lang="en-US" sz="1600" dirty="0">
              <a:latin typeface="Raleway" panose="020B0604020202020204" charset="0"/>
            </a:rPr>
            <a:t>safe care.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(</a:t>
          </a:r>
          <a:r>
            <a:rPr lang="en-US" sz="1600" dirty="0" err="1">
              <a:latin typeface="Raleway" panose="020B0604020202020204" charset="0"/>
            </a:rPr>
            <a:t>Cavaco</a:t>
          </a:r>
          <a:r>
            <a:rPr lang="en-US" sz="1600" dirty="0">
              <a:latin typeface="Raleway" panose="020B0604020202020204" charset="0"/>
            </a:rPr>
            <a:t>et al., 2023)</a:t>
          </a:r>
        </a:p>
      </dgm:t>
    </dgm:pt>
    <dgm:pt modelId="{3613FF59-9874-4112-955A-700226346C17}" type="parTrans" cxnId="{CDBD33D2-1F4B-42B8-A99C-8AD7290E1FB3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A2B238E6-0855-4D01-ABE6-2F6AB0FB20C0}" type="sibTrans" cxnId="{CDBD33D2-1F4B-42B8-A99C-8AD7290E1FB3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32F393BF-9204-4505-9FBC-D41F99EF38FB}" type="pres">
      <dgm:prSet presAssocID="{40D354CD-1497-445F-B6A3-9CEC6B742CC3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7B015906-512B-4041-8F2C-FE410F70032E}" type="pres">
      <dgm:prSet presAssocID="{066EC774-7D50-4411-AEA4-84B65EAB53AE}" presName="circle1" presStyleLbl="node1" presStyleIdx="0" presStyleCnt="2"/>
      <dgm:spPr/>
    </dgm:pt>
    <dgm:pt modelId="{76314261-905F-4980-987C-824560EB64FB}" type="pres">
      <dgm:prSet presAssocID="{066EC774-7D50-4411-AEA4-84B65EAB53AE}" presName="space" presStyleCnt="0"/>
      <dgm:spPr/>
    </dgm:pt>
    <dgm:pt modelId="{8E9ADC7C-A1F7-4837-AFF3-AA109286A17B}" type="pres">
      <dgm:prSet presAssocID="{066EC774-7D50-4411-AEA4-84B65EAB53AE}" presName="rect1" presStyleLbl="alignAcc1" presStyleIdx="0" presStyleCnt="2"/>
      <dgm:spPr/>
    </dgm:pt>
    <dgm:pt modelId="{816F7E15-C4EB-4273-9435-E5B067DB58FA}" type="pres">
      <dgm:prSet presAssocID="{81BD0CD6-E06F-4025-AC2B-6D7A60675218}" presName="vertSpace2" presStyleLbl="node1" presStyleIdx="0" presStyleCnt="2"/>
      <dgm:spPr/>
    </dgm:pt>
    <dgm:pt modelId="{FE52731A-6466-4FC6-B6D3-B84947C9FF27}" type="pres">
      <dgm:prSet presAssocID="{81BD0CD6-E06F-4025-AC2B-6D7A60675218}" presName="circle2" presStyleLbl="node1" presStyleIdx="1" presStyleCnt="2"/>
      <dgm:spPr/>
    </dgm:pt>
    <dgm:pt modelId="{62F36357-5FCE-4424-B222-EE91F624F28A}" type="pres">
      <dgm:prSet presAssocID="{81BD0CD6-E06F-4025-AC2B-6D7A60675218}" presName="rect2" presStyleLbl="alignAcc1" presStyleIdx="1" presStyleCnt="2" custScaleX="100000" custLinFactNeighborX="-150" custLinFactNeighborY="-450"/>
      <dgm:spPr/>
    </dgm:pt>
    <dgm:pt modelId="{B34DE727-F054-402C-8E21-E6B86BFA4CD1}" type="pres">
      <dgm:prSet presAssocID="{066EC774-7D50-4411-AEA4-84B65EAB53AE}" presName="rect1ParTx" presStyleLbl="alignAcc1" presStyleIdx="1" presStyleCnt="2">
        <dgm:presLayoutVars>
          <dgm:chMax val="1"/>
          <dgm:bulletEnabled val="1"/>
        </dgm:presLayoutVars>
      </dgm:prSet>
      <dgm:spPr/>
    </dgm:pt>
    <dgm:pt modelId="{DC27F294-6C75-49A4-A82A-7264972B983B}" type="pres">
      <dgm:prSet presAssocID="{066EC774-7D50-4411-AEA4-84B65EAB53AE}" presName="rect1ChTx" presStyleLbl="alignAcc1" presStyleIdx="1" presStyleCnt="2" custScaleX="110769">
        <dgm:presLayoutVars>
          <dgm:bulletEnabled val="1"/>
        </dgm:presLayoutVars>
      </dgm:prSet>
      <dgm:spPr/>
    </dgm:pt>
    <dgm:pt modelId="{88D20393-8BDB-45CA-8E7E-A76602ED5F6E}" type="pres">
      <dgm:prSet presAssocID="{81BD0CD6-E06F-4025-AC2B-6D7A60675218}" presName="rect2ParTx" presStyleLbl="alignAcc1" presStyleIdx="1" presStyleCnt="2">
        <dgm:presLayoutVars>
          <dgm:chMax val="1"/>
          <dgm:bulletEnabled val="1"/>
        </dgm:presLayoutVars>
      </dgm:prSet>
      <dgm:spPr/>
    </dgm:pt>
    <dgm:pt modelId="{5E7D1CEB-02BD-40E8-9B5E-D553A9BF9B1E}" type="pres">
      <dgm:prSet presAssocID="{81BD0CD6-E06F-4025-AC2B-6D7A60675218}" presName="rect2ChTx" presStyleLbl="alignAcc1" presStyleIdx="1" presStyleCnt="2" custScaleX="113333">
        <dgm:presLayoutVars>
          <dgm:bulletEnabled val="1"/>
        </dgm:presLayoutVars>
      </dgm:prSet>
      <dgm:spPr/>
    </dgm:pt>
  </dgm:ptLst>
  <dgm:cxnLst>
    <dgm:cxn modelId="{776E0313-3684-4ABF-8B31-627EF97211A6}" type="presOf" srcId="{81BD0CD6-E06F-4025-AC2B-6D7A60675218}" destId="{62F36357-5FCE-4424-B222-EE91F624F28A}" srcOrd="0" destOrd="0" presId="urn:microsoft.com/office/officeart/2005/8/layout/target3"/>
    <dgm:cxn modelId="{58D52C14-554C-4710-BB1C-0941BD6C3E7A}" type="presOf" srcId="{81BD0CD6-E06F-4025-AC2B-6D7A60675218}" destId="{88D20393-8BDB-45CA-8E7E-A76602ED5F6E}" srcOrd="1" destOrd="0" presId="urn:microsoft.com/office/officeart/2005/8/layout/target3"/>
    <dgm:cxn modelId="{98FEF227-0B61-4498-AA9C-60DDA5B8E1CE}" srcId="{066EC774-7D50-4411-AEA4-84B65EAB53AE}" destId="{84F25964-90CC-4F89-A104-D89E7FC9137C}" srcOrd="2" destOrd="0" parTransId="{14150992-846A-4165-BA35-F74AE35B59E9}" sibTransId="{250FF56E-3457-4B7A-A078-C89F81D769F9}"/>
    <dgm:cxn modelId="{FE59CC34-2D67-4901-A3BB-73B5315490D1}" srcId="{40D354CD-1497-445F-B6A3-9CEC6B742CC3}" destId="{066EC774-7D50-4411-AEA4-84B65EAB53AE}" srcOrd="0" destOrd="0" parTransId="{9256807D-0CAA-4501-A158-E1F9B163F36B}" sibTransId="{45FC67B3-1EF7-4D77-A3FF-44B4F4325E40}"/>
    <dgm:cxn modelId="{5C203C3F-5C8E-4C38-AB26-622E6F2B96A7}" srcId="{40D354CD-1497-445F-B6A3-9CEC6B742CC3}" destId="{81BD0CD6-E06F-4025-AC2B-6D7A60675218}" srcOrd="1" destOrd="0" parTransId="{D4B14CC6-97F2-48D5-A0A0-5DBB2F261E9C}" sibTransId="{EA67B49F-8354-4461-808E-0385F93527B8}"/>
    <dgm:cxn modelId="{B2DEDD5D-5DCD-4E10-A7A5-A42434F11E83}" type="presOf" srcId="{6AC68613-BDB5-4C8D-A7A7-6C6678C7DEE0}" destId="{5E7D1CEB-02BD-40E8-9B5E-D553A9BF9B1E}" srcOrd="0" destOrd="2" presId="urn:microsoft.com/office/officeart/2005/8/layout/target3"/>
    <dgm:cxn modelId="{F1CEE65D-09DA-4E61-9DEC-B1EF3E7F79F2}" srcId="{066EC774-7D50-4411-AEA4-84B65EAB53AE}" destId="{FB5F31CA-39AB-4C05-969F-E95B93C0AF2C}" srcOrd="1" destOrd="0" parTransId="{947C1E29-B1B5-489C-BE42-5E7D1DC192C9}" sibTransId="{1B0C39DE-95BF-415D-AB2B-58470F6AC739}"/>
    <dgm:cxn modelId="{F1D86060-B57D-4EA1-8300-8763E97AE457}" type="presOf" srcId="{066EC774-7D50-4411-AEA4-84B65EAB53AE}" destId="{B34DE727-F054-402C-8E21-E6B86BFA4CD1}" srcOrd="1" destOrd="0" presId="urn:microsoft.com/office/officeart/2005/8/layout/target3"/>
    <dgm:cxn modelId="{F3CE2747-D4A9-471C-A187-BE896B615F96}" type="presOf" srcId="{599FF914-21D3-4D2D-8133-122CF1290E3F}" destId="{DC27F294-6C75-49A4-A82A-7264972B983B}" srcOrd="0" destOrd="3" presId="urn:microsoft.com/office/officeart/2005/8/layout/target3"/>
    <dgm:cxn modelId="{4B05B167-85C7-4281-95DA-DBD34F95E997}" srcId="{81BD0CD6-E06F-4025-AC2B-6D7A60675218}" destId="{D4F3A070-FA71-485F-981B-DCC1929B96E4}" srcOrd="3" destOrd="0" parTransId="{56118DB2-0423-4E06-9F7D-B4EF7A975F8F}" sibTransId="{2FDD3EE1-E048-4EAD-8561-BAC468DB8440}"/>
    <dgm:cxn modelId="{3315EE50-6C13-4646-BF9F-7A2CEED9EEA8}" type="presOf" srcId="{E9BAD046-D965-4490-B4AC-5C632E72B6D0}" destId="{5E7D1CEB-02BD-40E8-9B5E-D553A9BF9B1E}" srcOrd="0" destOrd="4" presId="urn:microsoft.com/office/officeart/2005/8/layout/target3"/>
    <dgm:cxn modelId="{0E399F72-B663-4319-93DE-DC9936E1B0D7}" type="presOf" srcId="{D4F3A070-FA71-485F-981B-DCC1929B96E4}" destId="{5E7D1CEB-02BD-40E8-9B5E-D553A9BF9B1E}" srcOrd="0" destOrd="3" presId="urn:microsoft.com/office/officeart/2005/8/layout/target3"/>
    <dgm:cxn modelId="{33C4A185-9012-414F-AF93-9CE254D8C3E7}" type="presOf" srcId="{7149C2E3-CCD7-418B-93FF-0CF1205045B0}" destId="{DC27F294-6C75-49A4-A82A-7264972B983B}" srcOrd="0" destOrd="0" presId="urn:microsoft.com/office/officeart/2005/8/layout/target3"/>
    <dgm:cxn modelId="{07C75B96-42F0-47EF-A9B3-7F056E9B19A8}" type="presOf" srcId="{FB5F31CA-39AB-4C05-969F-E95B93C0AF2C}" destId="{DC27F294-6C75-49A4-A82A-7264972B983B}" srcOrd="0" destOrd="1" presId="urn:microsoft.com/office/officeart/2005/8/layout/target3"/>
    <dgm:cxn modelId="{B499F296-6B18-469B-AB60-FCDDC48AC50B}" srcId="{81BD0CD6-E06F-4025-AC2B-6D7A60675218}" destId="{7FDEB0AD-B0CC-4422-9AF1-B5F2C5EA108E}" srcOrd="0" destOrd="0" parTransId="{0C69156B-FA95-43A3-9116-102E266B3F52}" sibTransId="{0C76A8CE-6AB5-4444-90A1-044D0C49B5D4}"/>
    <dgm:cxn modelId="{D5E753BC-1282-450F-ABE9-99E72FB2CF0C}" type="presOf" srcId="{7FDEB0AD-B0CC-4422-9AF1-B5F2C5EA108E}" destId="{5E7D1CEB-02BD-40E8-9B5E-D553A9BF9B1E}" srcOrd="0" destOrd="0" presId="urn:microsoft.com/office/officeart/2005/8/layout/target3"/>
    <dgm:cxn modelId="{768FB9C6-8162-4E5E-BA30-3E76AD03497B}" srcId="{066EC774-7D50-4411-AEA4-84B65EAB53AE}" destId="{599FF914-21D3-4D2D-8133-122CF1290E3F}" srcOrd="3" destOrd="0" parTransId="{C17BF634-6ED2-4A57-A6D8-9DE7A4C82D74}" sibTransId="{FBD2766B-0310-4A35-9DE2-AC8608B2F706}"/>
    <dgm:cxn modelId="{CDBD33D2-1F4B-42B8-A99C-8AD7290E1FB3}" srcId="{81BD0CD6-E06F-4025-AC2B-6D7A60675218}" destId="{E9BAD046-D965-4490-B4AC-5C632E72B6D0}" srcOrd="4" destOrd="0" parTransId="{3613FF59-9874-4112-955A-700226346C17}" sibTransId="{A2B238E6-0855-4D01-ABE6-2F6AB0FB20C0}"/>
    <dgm:cxn modelId="{77DAD0D7-C73C-4C55-984E-37776FCD2FFA}" srcId="{81BD0CD6-E06F-4025-AC2B-6D7A60675218}" destId="{AE89D9B4-48E3-40A7-8388-90FA5A92915B}" srcOrd="1" destOrd="0" parTransId="{41A44204-2189-471B-93A2-44A5B86C71AB}" sibTransId="{6A3E8E30-47F3-481D-B6C2-E642E6145EB3}"/>
    <dgm:cxn modelId="{3E28A7DB-5EEE-453A-95F2-727B592E2685}" srcId="{066EC774-7D50-4411-AEA4-84B65EAB53AE}" destId="{7149C2E3-CCD7-418B-93FF-0CF1205045B0}" srcOrd="0" destOrd="0" parTransId="{6F455BC2-F289-4407-91EA-4DEA4C7049D2}" sibTransId="{98144D14-DB40-41C7-9F4D-3DD0E3F014DD}"/>
    <dgm:cxn modelId="{EEAD81E9-09BB-4B86-B4C9-690D3C9EC250}" type="presOf" srcId="{40D354CD-1497-445F-B6A3-9CEC6B742CC3}" destId="{32F393BF-9204-4505-9FBC-D41F99EF38FB}" srcOrd="0" destOrd="0" presId="urn:microsoft.com/office/officeart/2005/8/layout/target3"/>
    <dgm:cxn modelId="{ED11C7EE-04BE-49C6-BC40-4CFF824951C1}" type="presOf" srcId="{AE89D9B4-48E3-40A7-8388-90FA5A92915B}" destId="{5E7D1CEB-02BD-40E8-9B5E-D553A9BF9B1E}" srcOrd="0" destOrd="1" presId="urn:microsoft.com/office/officeart/2005/8/layout/target3"/>
    <dgm:cxn modelId="{DC9C47F4-F5D1-4CD1-9086-FA1F86563982}" srcId="{81BD0CD6-E06F-4025-AC2B-6D7A60675218}" destId="{6AC68613-BDB5-4C8D-A7A7-6C6678C7DEE0}" srcOrd="2" destOrd="0" parTransId="{B51E4995-5147-459F-96F0-82B25D7EF89A}" sibTransId="{47076083-38D1-46AB-9500-496F9F479393}"/>
    <dgm:cxn modelId="{234ECAF8-DBC5-4458-AE40-B19A0A08E442}" type="presOf" srcId="{84F25964-90CC-4F89-A104-D89E7FC9137C}" destId="{DC27F294-6C75-49A4-A82A-7264972B983B}" srcOrd="0" destOrd="2" presId="urn:microsoft.com/office/officeart/2005/8/layout/target3"/>
    <dgm:cxn modelId="{6D92B3FA-DFE7-4342-B702-13209C801D60}" type="presOf" srcId="{066EC774-7D50-4411-AEA4-84B65EAB53AE}" destId="{8E9ADC7C-A1F7-4837-AFF3-AA109286A17B}" srcOrd="0" destOrd="0" presId="urn:microsoft.com/office/officeart/2005/8/layout/target3"/>
    <dgm:cxn modelId="{B32679FC-DAA4-424C-B6BB-DD9DA65BCC6C}" type="presParOf" srcId="{32F393BF-9204-4505-9FBC-D41F99EF38FB}" destId="{7B015906-512B-4041-8F2C-FE410F70032E}" srcOrd="0" destOrd="0" presId="urn:microsoft.com/office/officeart/2005/8/layout/target3"/>
    <dgm:cxn modelId="{4F4EA4EB-77F8-492D-B88D-84B434D4C0F2}" type="presParOf" srcId="{32F393BF-9204-4505-9FBC-D41F99EF38FB}" destId="{76314261-905F-4980-987C-824560EB64FB}" srcOrd="1" destOrd="0" presId="urn:microsoft.com/office/officeart/2005/8/layout/target3"/>
    <dgm:cxn modelId="{2C84062D-85F8-46E6-B0F5-4FDD526B83EE}" type="presParOf" srcId="{32F393BF-9204-4505-9FBC-D41F99EF38FB}" destId="{8E9ADC7C-A1F7-4837-AFF3-AA109286A17B}" srcOrd="2" destOrd="0" presId="urn:microsoft.com/office/officeart/2005/8/layout/target3"/>
    <dgm:cxn modelId="{25E79213-E35E-45E2-ABB8-3D2803FF7461}" type="presParOf" srcId="{32F393BF-9204-4505-9FBC-D41F99EF38FB}" destId="{816F7E15-C4EB-4273-9435-E5B067DB58FA}" srcOrd="3" destOrd="0" presId="urn:microsoft.com/office/officeart/2005/8/layout/target3"/>
    <dgm:cxn modelId="{1098900D-E894-44E6-9629-E8F342581DED}" type="presParOf" srcId="{32F393BF-9204-4505-9FBC-D41F99EF38FB}" destId="{FE52731A-6466-4FC6-B6D3-B84947C9FF27}" srcOrd="4" destOrd="0" presId="urn:microsoft.com/office/officeart/2005/8/layout/target3"/>
    <dgm:cxn modelId="{19E6534E-CBFC-40A5-875B-0791DE3A86F7}" type="presParOf" srcId="{32F393BF-9204-4505-9FBC-D41F99EF38FB}" destId="{62F36357-5FCE-4424-B222-EE91F624F28A}" srcOrd="5" destOrd="0" presId="urn:microsoft.com/office/officeart/2005/8/layout/target3"/>
    <dgm:cxn modelId="{76909B1F-A6AD-46FE-BD3B-0EB4C490AC93}" type="presParOf" srcId="{32F393BF-9204-4505-9FBC-D41F99EF38FB}" destId="{B34DE727-F054-402C-8E21-E6B86BFA4CD1}" srcOrd="6" destOrd="0" presId="urn:microsoft.com/office/officeart/2005/8/layout/target3"/>
    <dgm:cxn modelId="{EC5711CE-6E3A-43E8-B6AD-7246F59E8E41}" type="presParOf" srcId="{32F393BF-9204-4505-9FBC-D41F99EF38FB}" destId="{DC27F294-6C75-49A4-A82A-7264972B983B}" srcOrd="7" destOrd="0" presId="urn:microsoft.com/office/officeart/2005/8/layout/target3"/>
    <dgm:cxn modelId="{38581C22-9575-43B5-9628-8269C270C848}" type="presParOf" srcId="{32F393BF-9204-4505-9FBC-D41F99EF38FB}" destId="{88D20393-8BDB-45CA-8E7E-A76602ED5F6E}" srcOrd="8" destOrd="0" presId="urn:microsoft.com/office/officeart/2005/8/layout/target3"/>
    <dgm:cxn modelId="{64F65BB8-6306-41A9-98D3-E8E97F799109}" type="presParOf" srcId="{32F393BF-9204-4505-9FBC-D41F99EF38FB}" destId="{5E7D1CEB-02BD-40E8-9B5E-D553A9BF9B1E}" srcOrd="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F317495-960F-42D7-A626-068F77C5BB9B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FE5AD40C-374E-4340-A548-440DC015BD33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Raleway" panose="020B0604020202020204" charset="0"/>
            </a:rPr>
            <a:t>Determine the needs of the patient using assessment and observation.</a:t>
          </a:r>
        </a:p>
      </dgm:t>
    </dgm:pt>
    <dgm:pt modelId="{AA25EECA-A2D5-4365-8BA8-5E07A8FF73A7}" type="parTrans" cxnId="{68A3EAD2-EAB4-4B47-9B87-203F4E9A6E54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451A186E-A9A4-43F5-8C83-FD9C77710E57}" type="sibTrans" cxnId="{68A3EAD2-EAB4-4B47-9B87-203F4E9A6E54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408BD2F2-4EEF-48A8-8F51-A93389E4601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Raleway" panose="020B0604020202020204" charset="0"/>
            </a:rPr>
            <a:t>Obtain patient, family and records information.</a:t>
          </a:r>
        </a:p>
      </dgm:t>
    </dgm:pt>
    <dgm:pt modelId="{270D1B6E-4B47-4E22-9D5F-5B48C287A42C}" type="parTrans" cxnId="{A419BA1A-6C13-4011-B185-C8703393F56B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DFEEBFF2-CCD7-4FB6-8BBC-DE0960778D7A}" type="sibTrans" cxnId="{A419BA1A-6C13-4011-B185-C8703393F56B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CA568980-09B1-4B24-995B-2F6F419CA33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Raleway" panose="020B0604020202020204" charset="0"/>
            </a:rPr>
            <a:t>Explore possible solutions: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Medical treatment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Emotional support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Social or family support</a:t>
          </a:r>
          <a:br>
            <a:rPr lang="en-US" sz="1600" dirty="0">
              <a:latin typeface="Raleway" panose="020B0604020202020204" charset="0"/>
            </a:rPr>
          </a:br>
          <a:endParaRPr lang="en-US" sz="1600" dirty="0">
            <a:latin typeface="Raleway" panose="020B0604020202020204" charset="0"/>
          </a:endParaRPr>
        </a:p>
      </dgm:t>
    </dgm:pt>
    <dgm:pt modelId="{D8686596-CD67-47E9-B95E-D50C3AF0BEBC}" type="parTrans" cxnId="{E93ACDDA-8D40-47AB-87CE-F84F7AF92729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CDA1E047-EA2C-4595-92F5-F8126216FC55}" type="sibTrans" cxnId="{E93ACDDA-8D40-47AB-87CE-F84F7AF92729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B315F383-5ED1-4B11-81C3-10D90C44804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Raleway" panose="020B0604020202020204" charset="0"/>
            </a:rPr>
            <a:t>Collaborate with other workers to provide care.</a:t>
          </a:r>
        </a:p>
      </dgm:t>
    </dgm:pt>
    <dgm:pt modelId="{D00CB848-6CB6-4D75-9179-580392799A20}" type="parTrans" cxnId="{5A290DCE-313E-47DD-B209-0D29A8844758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39333D89-5817-4952-BB63-696AA86CD7DA}" type="sibTrans" cxnId="{5A290DCE-313E-47DD-B209-0D29A8844758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0E2E6F6B-6FA2-4882-89CC-FC34C06C0E1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Raleway" panose="020B0604020202020204" charset="0"/>
            </a:rPr>
            <a:t>Analyze results of review and modify plan.</a:t>
          </a:r>
        </a:p>
      </dgm:t>
    </dgm:pt>
    <dgm:pt modelId="{F081431D-8BD6-4B06-BFAD-74E46C3A8A6D}" type="parTrans" cxnId="{FC23223E-3C36-41A7-BFFD-986324825823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2FC861C8-410C-43EB-8599-BA087E8A93F4}" type="sibTrans" cxnId="{FC23223E-3C36-41A7-BFFD-986324825823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995A1355-7D80-449D-BCC6-28C28BAD051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Raleway" panose="020B0604020202020204" charset="0"/>
            </a:rPr>
            <a:t>Select the most appropriate one either through evidence or needs.</a:t>
          </a:r>
        </a:p>
      </dgm:t>
    </dgm:pt>
    <dgm:pt modelId="{586CBFFE-C820-4F93-9BB9-F4C232C01FCB}" type="parTrans" cxnId="{27701393-BC7D-4E90-A1C4-CE71ACC7EB1D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B4109AB6-4427-498D-8F21-91898BD2D321}" type="sibTrans" cxnId="{27701393-BC7D-4E90-A1C4-CE71ACC7EB1D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B31BD6E3-8DBE-4B0C-B1FD-3863411B066E}" type="pres">
      <dgm:prSet presAssocID="{4F317495-960F-42D7-A626-068F77C5BB9B}" presName="diagram" presStyleCnt="0">
        <dgm:presLayoutVars>
          <dgm:dir/>
          <dgm:resizeHandles val="exact"/>
        </dgm:presLayoutVars>
      </dgm:prSet>
      <dgm:spPr/>
    </dgm:pt>
    <dgm:pt modelId="{CDDD3FE4-6CA0-45CE-AD49-CC9BBA33C6CB}" type="pres">
      <dgm:prSet presAssocID="{FE5AD40C-374E-4340-A548-440DC015BD33}" presName="node" presStyleLbl="node1" presStyleIdx="0" presStyleCnt="6">
        <dgm:presLayoutVars>
          <dgm:bulletEnabled val="1"/>
        </dgm:presLayoutVars>
      </dgm:prSet>
      <dgm:spPr/>
    </dgm:pt>
    <dgm:pt modelId="{CC166846-D2DD-4182-8F25-E97BD5B0658C}" type="pres">
      <dgm:prSet presAssocID="{451A186E-A9A4-43F5-8C83-FD9C77710E57}" presName="sibTrans" presStyleCnt="0"/>
      <dgm:spPr/>
    </dgm:pt>
    <dgm:pt modelId="{4BB9B5D5-914D-4699-8F94-E535F448BE4E}" type="pres">
      <dgm:prSet presAssocID="{408BD2F2-4EEF-48A8-8F51-A93389E4601A}" presName="node" presStyleLbl="node1" presStyleIdx="1" presStyleCnt="6">
        <dgm:presLayoutVars>
          <dgm:bulletEnabled val="1"/>
        </dgm:presLayoutVars>
      </dgm:prSet>
      <dgm:spPr/>
    </dgm:pt>
    <dgm:pt modelId="{209E9CC4-1CD9-4A5A-802C-C0C1DF3F1676}" type="pres">
      <dgm:prSet presAssocID="{DFEEBFF2-CCD7-4FB6-8BBC-DE0960778D7A}" presName="sibTrans" presStyleCnt="0"/>
      <dgm:spPr/>
    </dgm:pt>
    <dgm:pt modelId="{60F0EF62-0BAC-4480-BEBE-061106353F96}" type="pres">
      <dgm:prSet presAssocID="{CA568980-09B1-4B24-995B-2F6F419CA337}" presName="node" presStyleLbl="node1" presStyleIdx="2" presStyleCnt="6">
        <dgm:presLayoutVars>
          <dgm:bulletEnabled val="1"/>
        </dgm:presLayoutVars>
      </dgm:prSet>
      <dgm:spPr/>
    </dgm:pt>
    <dgm:pt modelId="{468A68B5-CC6E-42F9-9DF1-D9D3E38FBB12}" type="pres">
      <dgm:prSet presAssocID="{CDA1E047-EA2C-4595-92F5-F8126216FC55}" presName="sibTrans" presStyleCnt="0"/>
      <dgm:spPr/>
    </dgm:pt>
    <dgm:pt modelId="{CA4C0820-CEB7-488F-9F4F-594A46BEF130}" type="pres">
      <dgm:prSet presAssocID="{995A1355-7D80-449D-BCC6-28C28BAD051B}" presName="node" presStyleLbl="node1" presStyleIdx="3" presStyleCnt="6">
        <dgm:presLayoutVars>
          <dgm:bulletEnabled val="1"/>
        </dgm:presLayoutVars>
      </dgm:prSet>
      <dgm:spPr/>
    </dgm:pt>
    <dgm:pt modelId="{5130BABF-BCD5-479B-AEE9-586C4FC52A01}" type="pres">
      <dgm:prSet presAssocID="{B4109AB6-4427-498D-8F21-91898BD2D321}" presName="sibTrans" presStyleCnt="0"/>
      <dgm:spPr/>
    </dgm:pt>
    <dgm:pt modelId="{AE29BDA0-6A1C-491B-AA27-AB251E188C86}" type="pres">
      <dgm:prSet presAssocID="{B315F383-5ED1-4B11-81C3-10D90C448044}" presName="node" presStyleLbl="node1" presStyleIdx="4" presStyleCnt="6">
        <dgm:presLayoutVars>
          <dgm:bulletEnabled val="1"/>
        </dgm:presLayoutVars>
      </dgm:prSet>
      <dgm:spPr/>
    </dgm:pt>
    <dgm:pt modelId="{B8C3EE19-D951-48DF-8BBC-8210158647FF}" type="pres">
      <dgm:prSet presAssocID="{39333D89-5817-4952-BB63-696AA86CD7DA}" presName="sibTrans" presStyleCnt="0"/>
      <dgm:spPr/>
    </dgm:pt>
    <dgm:pt modelId="{DB84CCD1-F2D3-45B5-8B25-1AFE8C160CD6}" type="pres">
      <dgm:prSet presAssocID="{0E2E6F6B-6FA2-4882-89CC-FC34C06C0E16}" presName="node" presStyleLbl="node1" presStyleIdx="5" presStyleCnt="6">
        <dgm:presLayoutVars>
          <dgm:bulletEnabled val="1"/>
        </dgm:presLayoutVars>
      </dgm:prSet>
      <dgm:spPr/>
    </dgm:pt>
  </dgm:ptLst>
  <dgm:cxnLst>
    <dgm:cxn modelId="{1488CE14-C825-4A8B-A321-3428D413A451}" type="presOf" srcId="{B315F383-5ED1-4B11-81C3-10D90C448044}" destId="{AE29BDA0-6A1C-491B-AA27-AB251E188C86}" srcOrd="0" destOrd="0" presId="urn:microsoft.com/office/officeart/2005/8/layout/default"/>
    <dgm:cxn modelId="{A419BA1A-6C13-4011-B185-C8703393F56B}" srcId="{4F317495-960F-42D7-A626-068F77C5BB9B}" destId="{408BD2F2-4EEF-48A8-8F51-A93389E4601A}" srcOrd="1" destOrd="0" parTransId="{270D1B6E-4B47-4E22-9D5F-5B48C287A42C}" sibTransId="{DFEEBFF2-CCD7-4FB6-8BBC-DE0960778D7A}"/>
    <dgm:cxn modelId="{FC23223E-3C36-41A7-BFFD-986324825823}" srcId="{4F317495-960F-42D7-A626-068F77C5BB9B}" destId="{0E2E6F6B-6FA2-4882-89CC-FC34C06C0E16}" srcOrd="5" destOrd="0" parTransId="{F081431D-8BD6-4B06-BFAD-74E46C3A8A6D}" sibTransId="{2FC861C8-410C-43EB-8599-BA087E8A93F4}"/>
    <dgm:cxn modelId="{5620875C-FF15-45A4-BED8-D88BA21B0976}" type="presOf" srcId="{FE5AD40C-374E-4340-A548-440DC015BD33}" destId="{CDDD3FE4-6CA0-45CE-AD49-CC9BBA33C6CB}" srcOrd="0" destOrd="0" presId="urn:microsoft.com/office/officeart/2005/8/layout/default"/>
    <dgm:cxn modelId="{A4DFF242-234B-48EA-B3CE-D6D580709E55}" type="presOf" srcId="{4F317495-960F-42D7-A626-068F77C5BB9B}" destId="{B31BD6E3-8DBE-4B0C-B1FD-3863411B066E}" srcOrd="0" destOrd="0" presId="urn:microsoft.com/office/officeart/2005/8/layout/default"/>
    <dgm:cxn modelId="{2ED2C56D-1835-409B-AEF2-8277118547A7}" type="presOf" srcId="{CA568980-09B1-4B24-995B-2F6F419CA337}" destId="{60F0EF62-0BAC-4480-BEBE-061106353F96}" srcOrd="0" destOrd="0" presId="urn:microsoft.com/office/officeart/2005/8/layout/default"/>
    <dgm:cxn modelId="{87E3C650-59AB-42F2-8905-9596D4364754}" type="presOf" srcId="{995A1355-7D80-449D-BCC6-28C28BAD051B}" destId="{CA4C0820-CEB7-488F-9F4F-594A46BEF130}" srcOrd="0" destOrd="0" presId="urn:microsoft.com/office/officeart/2005/8/layout/default"/>
    <dgm:cxn modelId="{27701393-BC7D-4E90-A1C4-CE71ACC7EB1D}" srcId="{4F317495-960F-42D7-A626-068F77C5BB9B}" destId="{995A1355-7D80-449D-BCC6-28C28BAD051B}" srcOrd="3" destOrd="0" parTransId="{586CBFFE-C820-4F93-9BB9-F4C232C01FCB}" sibTransId="{B4109AB6-4427-498D-8F21-91898BD2D321}"/>
    <dgm:cxn modelId="{AACF02C8-5913-4993-B0FA-54432F208171}" type="presOf" srcId="{408BD2F2-4EEF-48A8-8F51-A93389E4601A}" destId="{4BB9B5D5-914D-4699-8F94-E535F448BE4E}" srcOrd="0" destOrd="0" presId="urn:microsoft.com/office/officeart/2005/8/layout/default"/>
    <dgm:cxn modelId="{5A290DCE-313E-47DD-B209-0D29A8844758}" srcId="{4F317495-960F-42D7-A626-068F77C5BB9B}" destId="{B315F383-5ED1-4B11-81C3-10D90C448044}" srcOrd="4" destOrd="0" parTransId="{D00CB848-6CB6-4D75-9179-580392799A20}" sibTransId="{39333D89-5817-4952-BB63-696AA86CD7DA}"/>
    <dgm:cxn modelId="{68A3EAD2-EAB4-4B47-9B87-203F4E9A6E54}" srcId="{4F317495-960F-42D7-A626-068F77C5BB9B}" destId="{FE5AD40C-374E-4340-A548-440DC015BD33}" srcOrd="0" destOrd="0" parTransId="{AA25EECA-A2D5-4365-8BA8-5E07A8FF73A7}" sibTransId="{451A186E-A9A4-43F5-8C83-FD9C77710E57}"/>
    <dgm:cxn modelId="{E93ACDDA-8D40-47AB-87CE-F84F7AF92729}" srcId="{4F317495-960F-42D7-A626-068F77C5BB9B}" destId="{CA568980-09B1-4B24-995B-2F6F419CA337}" srcOrd="2" destOrd="0" parTransId="{D8686596-CD67-47E9-B95E-D50C3AF0BEBC}" sibTransId="{CDA1E047-EA2C-4595-92F5-F8126216FC55}"/>
    <dgm:cxn modelId="{CB9BE7ED-3897-47CD-8DA2-387A3181B461}" type="presOf" srcId="{0E2E6F6B-6FA2-4882-89CC-FC34C06C0E16}" destId="{DB84CCD1-F2D3-45B5-8B25-1AFE8C160CD6}" srcOrd="0" destOrd="0" presId="urn:microsoft.com/office/officeart/2005/8/layout/default"/>
    <dgm:cxn modelId="{8F72358C-CB41-4D8B-A257-9F7637DF1580}" type="presParOf" srcId="{B31BD6E3-8DBE-4B0C-B1FD-3863411B066E}" destId="{CDDD3FE4-6CA0-45CE-AD49-CC9BBA33C6CB}" srcOrd="0" destOrd="0" presId="urn:microsoft.com/office/officeart/2005/8/layout/default"/>
    <dgm:cxn modelId="{DB140E03-615D-498D-985A-76B593366AF2}" type="presParOf" srcId="{B31BD6E3-8DBE-4B0C-B1FD-3863411B066E}" destId="{CC166846-D2DD-4182-8F25-E97BD5B0658C}" srcOrd="1" destOrd="0" presId="urn:microsoft.com/office/officeart/2005/8/layout/default"/>
    <dgm:cxn modelId="{69C89FA3-8746-4121-83EE-0E2B19DCAA9A}" type="presParOf" srcId="{B31BD6E3-8DBE-4B0C-B1FD-3863411B066E}" destId="{4BB9B5D5-914D-4699-8F94-E535F448BE4E}" srcOrd="2" destOrd="0" presId="urn:microsoft.com/office/officeart/2005/8/layout/default"/>
    <dgm:cxn modelId="{F1742708-5BBB-4628-8EEF-40F42C98CE28}" type="presParOf" srcId="{B31BD6E3-8DBE-4B0C-B1FD-3863411B066E}" destId="{209E9CC4-1CD9-4A5A-802C-C0C1DF3F1676}" srcOrd="3" destOrd="0" presId="urn:microsoft.com/office/officeart/2005/8/layout/default"/>
    <dgm:cxn modelId="{F786BF8D-B39C-44F2-AB8D-F39470633B2A}" type="presParOf" srcId="{B31BD6E3-8DBE-4B0C-B1FD-3863411B066E}" destId="{60F0EF62-0BAC-4480-BEBE-061106353F96}" srcOrd="4" destOrd="0" presId="urn:microsoft.com/office/officeart/2005/8/layout/default"/>
    <dgm:cxn modelId="{CA4860AE-8054-4A2F-A8EF-66AB65A94767}" type="presParOf" srcId="{B31BD6E3-8DBE-4B0C-B1FD-3863411B066E}" destId="{468A68B5-CC6E-42F9-9DF1-D9D3E38FBB12}" srcOrd="5" destOrd="0" presId="urn:microsoft.com/office/officeart/2005/8/layout/default"/>
    <dgm:cxn modelId="{8BAF4B4B-8F8F-49B0-A3F5-23B83446D2DA}" type="presParOf" srcId="{B31BD6E3-8DBE-4B0C-B1FD-3863411B066E}" destId="{CA4C0820-CEB7-488F-9F4F-594A46BEF130}" srcOrd="6" destOrd="0" presId="urn:microsoft.com/office/officeart/2005/8/layout/default"/>
    <dgm:cxn modelId="{E70C94E2-1272-4FD8-B491-134D73224556}" type="presParOf" srcId="{B31BD6E3-8DBE-4B0C-B1FD-3863411B066E}" destId="{5130BABF-BCD5-479B-AEE9-586C4FC52A01}" srcOrd="7" destOrd="0" presId="urn:microsoft.com/office/officeart/2005/8/layout/default"/>
    <dgm:cxn modelId="{AD0C411D-7AB7-479F-8438-72816E5F12E9}" type="presParOf" srcId="{B31BD6E3-8DBE-4B0C-B1FD-3863411B066E}" destId="{AE29BDA0-6A1C-491B-AA27-AB251E188C86}" srcOrd="8" destOrd="0" presId="urn:microsoft.com/office/officeart/2005/8/layout/default"/>
    <dgm:cxn modelId="{1268F526-2287-422F-BD61-AC478318C1EC}" type="presParOf" srcId="{B31BD6E3-8DBE-4B0C-B1FD-3863411B066E}" destId="{B8C3EE19-D951-48DF-8BBC-8210158647FF}" srcOrd="9" destOrd="0" presId="urn:microsoft.com/office/officeart/2005/8/layout/default"/>
    <dgm:cxn modelId="{0D71BF62-5EBB-48B7-A61A-AF5DC53DE0A6}" type="presParOf" srcId="{B31BD6E3-8DBE-4B0C-B1FD-3863411B066E}" destId="{DB84CCD1-F2D3-45B5-8B25-1AFE8C160CD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F2889C-849F-4C8E-83DD-CFAB6B009F4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6A5468F-CF62-48DF-8053-79D474612291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latin typeface="Raleway" panose="020B0604020202020204" charset="0"/>
            </a:rPr>
            <a:t>Example</a:t>
          </a:r>
          <a:br>
            <a:rPr lang="en-US" sz="1800" b="1" dirty="0">
              <a:latin typeface="Raleway" panose="020B0604020202020204" charset="0"/>
            </a:rPr>
          </a:b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Helping a child with anxiety with: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Healthcare assessment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Counselling support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Family involvement</a:t>
          </a:r>
        </a:p>
      </dgm:t>
    </dgm:pt>
    <dgm:pt modelId="{071414F7-5913-4A8F-B5AA-3E3CD0AED852}" type="parTrans" cxnId="{AAACFAE5-FE59-4C0C-9113-4D2F0A93B793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2E06CD74-4C57-43C4-B858-E141A91DE6E0}" type="sibTrans" cxnId="{AAACFAE5-FE59-4C0C-9113-4D2F0A93B793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8C367A73-1D5D-4550-9972-3730ABBDE21D}" type="pres">
      <dgm:prSet presAssocID="{18F2889C-849F-4C8E-83DD-CFAB6B009F45}" presName="diagram" presStyleCnt="0">
        <dgm:presLayoutVars>
          <dgm:dir/>
          <dgm:resizeHandles val="exact"/>
        </dgm:presLayoutVars>
      </dgm:prSet>
      <dgm:spPr/>
    </dgm:pt>
    <dgm:pt modelId="{005ED1C8-365D-4FAA-A6B6-F3A9CE0BA576}" type="pres">
      <dgm:prSet presAssocID="{36A5468F-CF62-48DF-8053-79D474612291}" presName="node" presStyleLbl="node1" presStyleIdx="0" presStyleCnt="1" custLinFactNeighborX="-579" custLinFactNeighborY="-16">
        <dgm:presLayoutVars>
          <dgm:bulletEnabled val="1"/>
        </dgm:presLayoutVars>
      </dgm:prSet>
      <dgm:spPr/>
    </dgm:pt>
  </dgm:ptLst>
  <dgm:cxnLst>
    <dgm:cxn modelId="{C3FDB621-BD02-4983-8719-291D02989919}" type="presOf" srcId="{36A5468F-CF62-48DF-8053-79D474612291}" destId="{005ED1C8-365D-4FAA-A6B6-F3A9CE0BA576}" srcOrd="0" destOrd="0" presId="urn:microsoft.com/office/officeart/2005/8/layout/default"/>
    <dgm:cxn modelId="{955CC6B7-39A0-4779-8D05-E5024EB528E8}" type="presOf" srcId="{18F2889C-849F-4C8E-83DD-CFAB6B009F45}" destId="{8C367A73-1D5D-4550-9972-3730ABBDE21D}" srcOrd="0" destOrd="0" presId="urn:microsoft.com/office/officeart/2005/8/layout/default"/>
    <dgm:cxn modelId="{AAACFAE5-FE59-4C0C-9113-4D2F0A93B793}" srcId="{18F2889C-849F-4C8E-83DD-CFAB6B009F45}" destId="{36A5468F-CF62-48DF-8053-79D474612291}" srcOrd="0" destOrd="0" parTransId="{071414F7-5913-4A8F-B5AA-3E3CD0AED852}" sibTransId="{2E06CD74-4C57-43C4-B858-E141A91DE6E0}"/>
    <dgm:cxn modelId="{4E818BD2-FA2C-4E0F-AE28-F1BD9D7330BB}" type="presParOf" srcId="{8C367A73-1D5D-4550-9972-3730ABBDE21D}" destId="{005ED1C8-365D-4FAA-A6B6-F3A9CE0BA576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A9D2EDB-3F6E-4D3A-B5F5-72329B68AACC}" type="doc">
      <dgm:prSet loTypeId="urn:microsoft.com/office/officeart/2005/8/layout/rings+Icon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771E6E5-D0BA-445A-9177-CE32BC4E8B35}">
      <dgm:prSet phldrT="[Text]" custT="1"/>
      <dgm:spPr/>
      <dgm:t>
        <a:bodyPr/>
        <a:lstStyle/>
        <a:p>
          <a:r>
            <a:rPr lang="en-US" sz="1400" dirty="0">
              <a:latin typeface="Raleway" panose="020B0604020202020204" charset="0"/>
            </a:rPr>
            <a:t>I have used Problem-solving skills during placement/work experience.</a:t>
          </a:r>
        </a:p>
      </dgm:t>
    </dgm:pt>
    <dgm:pt modelId="{501E277B-CB9E-4213-9DAC-9534A0C554D9}" type="parTrans" cxnId="{8EF440C0-68EE-4D9A-B8DC-11DF79128FAE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3DB32D05-971D-40A7-853F-0F35B400914F}" type="sibTrans" cxnId="{8EF440C0-68EE-4D9A-B8DC-11DF79128FAE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217EEE15-74C8-46F2-8463-0AFC1F9AB297}">
      <dgm:prSet custT="1"/>
      <dgm:spPr/>
      <dgm:t>
        <a:bodyPr/>
        <a:lstStyle/>
        <a:p>
          <a:r>
            <a:rPr lang="en-US" sz="1400" b="1" dirty="0">
              <a:latin typeface="Raleway" panose="020B0604020202020204" charset="0"/>
            </a:rPr>
            <a:t>Example:</a:t>
          </a:r>
          <a:r>
            <a:rPr lang="en-US" sz="1400" dirty="0">
              <a:latin typeface="Raleway" panose="020B0604020202020204" charset="0"/>
            </a:rPr>
            <a:t>helping a patient/client that was upset or nervous.</a:t>
          </a:r>
        </a:p>
      </dgm:t>
    </dgm:pt>
    <dgm:pt modelId="{20D4F41B-99B0-4F03-86EF-32E2CD3CFCEF}" type="parTrans" cxnId="{F6878CF4-63D9-4258-A127-75850D198A67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BEE04FF2-3FD9-4B11-BF01-3E4D0BAEB983}" type="sibTrans" cxnId="{F6878CF4-63D9-4258-A127-75850D198A67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A7AEF879-8FFE-4985-8F71-92487F3A7575}">
      <dgm:prSet custT="1"/>
      <dgm:spPr/>
      <dgm:t>
        <a:bodyPr/>
        <a:lstStyle/>
        <a:p>
          <a:r>
            <a:rPr lang="en-US" sz="1400" dirty="0">
              <a:latin typeface="Raleway" panose="020B0604020202020204" charset="0"/>
            </a:rPr>
            <a:t>I was listening to know what they wanted to know.</a:t>
          </a:r>
        </a:p>
      </dgm:t>
    </dgm:pt>
    <dgm:pt modelId="{45680C76-FB11-4370-BB2B-F624E67B8DA9}" type="parTrans" cxnId="{3DDBD555-2735-4D42-AE2A-00D8CDE1AB61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843E2E84-7D81-47E4-BDBB-A1344CE19A64}" type="sibTrans" cxnId="{3DDBD555-2735-4D42-AE2A-00D8CDE1AB61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4D6ABEED-E751-4600-951F-48AAA22DC819}">
      <dgm:prSet custT="1"/>
      <dgm:spPr/>
      <dgm:t>
        <a:bodyPr/>
        <a:lstStyle/>
        <a:p>
          <a:r>
            <a:rPr lang="en-US" sz="1400" dirty="0">
              <a:latin typeface="Raleway" panose="020B0604020202020204" charset="0"/>
            </a:rPr>
            <a:t>I explained to the person about proper solutions.</a:t>
          </a:r>
        </a:p>
      </dgm:t>
    </dgm:pt>
    <dgm:pt modelId="{8C16ACD1-A68C-4146-A866-7B5E68A72048}" type="parTrans" cxnId="{C272A922-3B49-4DF2-8FA9-F2E5D9664E25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97BB91A1-2201-428F-9526-AEF8CA42D25B}" type="sibTrans" cxnId="{C272A922-3B49-4DF2-8FA9-F2E5D9664E25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41C433AC-0E43-4936-BF14-747EE8C9E218}">
      <dgm:prSet custT="1"/>
      <dgm:spPr/>
      <dgm:t>
        <a:bodyPr/>
        <a:lstStyle/>
        <a:p>
          <a:r>
            <a:rPr lang="en-US" sz="1400" dirty="0">
              <a:latin typeface="Raleway" panose="020B0604020202020204" charset="0"/>
            </a:rPr>
            <a:t>I sought the help of the seniors where there was need.</a:t>
          </a:r>
        </a:p>
      </dgm:t>
    </dgm:pt>
    <dgm:pt modelId="{64840076-C2CD-40C2-990C-E73F693D2774}" type="parTrans" cxnId="{6D46B0A1-EEB6-4534-8F55-759FFD1C6B48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C823D371-C4EF-4AEB-BE48-289FD773CE70}" type="sibTrans" cxnId="{6D46B0A1-EEB6-4534-8F55-759FFD1C6B48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D98453F2-68BA-438B-B936-00D9A08E5F10}">
      <dgm:prSet custT="1"/>
      <dgm:spPr/>
      <dgm:t>
        <a:bodyPr/>
        <a:lstStyle/>
        <a:p>
          <a:r>
            <a:rPr lang="en-US" sz="1400">
              <a:latin typeface="Raleway" panose="020B0604020202020204" charset="0"/>
            </a:rPr>
            <a:t>I also adhered to workplace policies and procedures.</a:t>
          </a:r>
        </a:p>
      </dgm:t>
    </dgm:pt>
    <dgm:pt modelId="{8E839496-3B8A-40FE-90A1-442EC1400501}" type="parTrans" cxnId="{AE7FA964-BC4E-4A85-A2E1-7261FC7BB3A4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52E82839-2F52-460E-AB0C-21AB6CE39EA4}" type="sibTrans" cxnId="{AE7FA964-BC4E-4A85-A2E1-7261FC7BB3A4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39B0199A-7779-4E14-81F4-90611B448C33}">
      <dgm:prSet custT="1"/>
      <dgm:spPr/>
      <dgm:t>
        <a:bodyPr/>
        <a:lstStyle/>
        <a:p>
          <a:r>
            <a:rPr lang="en-US" sz="1400" dirty="0">
              <a:latin typeface="Raleway" panose="020B0604020202020204" charset="0"/>
            </a:rPr>
            <a:t>I recognized the key issue and the potential reasons.</a:t>
          </a:r>
        </a:p>
      </dgm:t>
    </dgm:pt>
    <dgm:pt modelId="{6BD248D2-8A18-42AA-B591-33B57289E59E}" type="sibTrans" cxnId="{1D2746A4-1F14-4D08-B914-17F1D53C5C68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8199418E-1C0F-49CF-BC7F-1282B4E389E9}" type="parTrans" cxnId="{1D2746A4-1F14-4D08-B914-17F1D53C5C68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12B68670-CA64-4B31-8C62-42B33710DB62}">
      <dgm:prSet custT="1"/>
      <dgm:spPr/>
      <dgm:t>
        <a:bodyPr/>
        <a:lstStyle/>
        <a:p>
          <a:endParaRPr lang="en-US"/>
        </a:p>
      </dgm:t>
    </dgm:pt>
    <dgm:pt modelId="{84144E57-CB14-4972-A25D-D05FAFA27AB1}" type="sibTrans" cxnId="{85AB7506-A8F6-4846-8C83-9642DB38A2DE}">
      <dgm:prSet/>
      <dgm:spPr/>
    </dgm:pt>
    <dgm:pt modelId="{DD52667A-FBFA-4A6F-AF02-58B7EA46D520}" type="parTrans" cxnId="{85AB7506-A8F6-4846-8C83-9642DB38A2DE}">
      <dgm:prSet/>
      <dgm:spPr/>
    </dgm:pt>
    <dgm:pt modelId="{A3C68545-C82F-4D20-8509-017657587893}" type="pres">
      <dgm:prSet presAssocID="{6A9D2EDB-3F6E-4D3A-B5F5-72329B68AACC}" presName="Name0" presStyleCnt="0">
        <dgm:presLayoutVars>
          <dgm:chMax val="7"/>
          <dgm:dir/>
          <dgm:resizeHandles val="exact"/>
        </dgm:presLayoutVars>
      </dgm:prSet>
      <dgm:spPr/>
    </dgm:pt>
    <dgm:pt modelId="{12EB41FD-D364-4AE9-B059-5DC722D9E04C}" type="pres">
      <dgm:prSet presAssocID="{6A9D2EDB-3F6E-4D3A-B5F5-72329B68AACC}" presName="ellipse1" presStyleLbl="vennNode1" presStyleIdx="0" presStyleCnt="7">
        <dgm:presLayoutVars>
          <dgm:bulletEnabled val="1"/>
        </dgm:presLayoutVars>
      </dgm:prSet>
      <dgm:spPr/>
    </dgm:pt>
    <dgm:pt modelId="{7FDBE222-3818-43F0-BBCF-10811EA5D3DB}" type="pres">
      <dgm:prSet presAssocID="{6A9D2EDB-3F6E-4D3A-B5F5-72329B68AACC}" presName="ellipse2" presStyleLbl="vennNode1" presStyleIdx="1" presStyleCnt="7">
        <dgm:presLayoutVars>
          <dgm:bulletEnabled val="1"/>
        </dgm:presLayoutVars>
      </dgm:prSet>
      <dgm:spPr/>
    </dgm:pt>
    <dgm:pt modelId="{0C244D7E-BFBC-4F1F-913C-5D1E99CE0D13}" type="pres">
      <dgm:prSet presAssocID="{6A9D2EDB-3F6E-4D3A-B5F5-72329B68AACC}" presName="ellipse3" presStyleLbl="vennNode1" presStyleIdx="2" presStyleCnt="7">
        <dgm:presLayoutVars>
          <dgm:bulletEnabled val="1"/>
        </dgm:presLayoutVars>
      </dgm:prSet>
      <dgm:spPr/>
    </dgm:pt>
    <dgm:pt modelId="{E4E42EB2-8AA4-4B89-9568-84E63C92472F}" type="pres">
      <dgm:prSet presAssocID="{6A9D2EDB-3F6E-4D3A-B5F5-72329B68AACC}" presName="ellipse4" presStyleLbl="vennNode1" presStyleIdx="3" presStyleCnt="7">
        <dgm:presLayoutVars>
          <dgm:bulletEnabled val="1"/>
        </dgm:presLayoutVars>
      </dgm:prSet>
      <dgm:spPr/>
    </dgm:pt>
    <dgm:pt modelId="{AC11A91B-9918-4547-866B-620F304F9EFC}" type="pres">
      <dgm:prSet presAssocID="{6A9D2EDB-3F6E-4D3A-B5F5-72329B68AACC}" presName="ellipse5" presStyleLbl="vennNode1" presStyleIdx="4" presStyleCnt="7">
        <dgm:presLayoutVars>
          <dgm:bulletEnabled val="1"/>
        </dgm:presLayoutVars>
      </dgm:prSet>
      <dgm:spPr/>
    </dgm:pt>
    <dgm:pt modelId="{2F7B8727-41A3-4721-B10E-80C06DC9D771}" type="pres">
      <dgm:prSet presAssocID="{6A9D2EDB-3F6E-4D3A-B5F5-72329B68AACC}" presName="ellipse6" presStyleLbl="vennNode1" presStyleIdx="5" presStyleCnt="7">
        <dgm:presLayoutVars>
          <dgm:bulletEnabled val="1"/>
        </dgm:presLayoutVars>
      </dgm:prSet>
      <dgm:spPr/>
    </dgm:pt>
    <dgm:pt modelId="{68B86885-E553-4B6F-8EBD-106D8CEF7DAE}" type="pres">
      <dgm:prSet presAssocID="{6A9D2EDB-3F6E-4D3A-B5F5-72329B68AACC}" presName="ellipse7" presStyleLbl="vennNode1" presStyleIdx="6" presStyleCnt="7">
        <dgm:presLayoutVars>
          <dgm:bulletEnabled val="1"/>
        </dgm:presLayoutVars>
      </dgm:prSet>
      <dgm:spPr/>
    </dgm:pt>
  </dgm:ptLst>
  <dgm:cxnLst>
    <dgm:cxn modelId="{85AB7506-A8F6-4846-8C83-9642DB38A2DE}" srcId="{6A9D2EDB-3F6E-4D3A-B5F5-72329B68AACC}" destId="{12B68670-CA64-4B31-8C62-42B33710DB62}" srcOrd="7" destOrd="0" parTransId="{DD52667A-FBFA-4A6F-AF02-58B7EA46D520}" sibTransId="{84144E57-CB14-4972-A25D-D05FAFA27AB1}"/>
    <dgm:cxn modelId="{17EBBF0D-1A05-4D34-95F4-DD82BDAC8BBD}" type="presOf" srcId="{2771E6E5-D0BA-445A-9177-CE32BC4E8B35}" destId="{12EB41FD-D364-4AE9-B059-5DC722D9E04C}" srcOrd="0" destOrd="0" presId="urn:microsoft.com/office/officeart/2005/8/layout/rings+Icon"/>
    <dgm:cxn modelId="{746A9317-2756-4BDF-B2CD-D70A01C3C254}" type="presOf" srcId="{6A9D2EDB-3F6E-4D3A-B5F5-72329B68AACC}" destId="{A3C68545-C82F-4D20-8509-017657587893}" srcOrd="0" destOrd="0" presId="urn:microsoft.com/office/officeart/2005/8/layout/rings+Icon"/>
    <dgm:cxn modelId="{C272A922-3B49-4DF2-8FA9-F2E5D9664E25}" srcId="{6A9D2EDB-3F6E-4D3A-B5F5-72329B68AACC}" destId="{4D6ABEED-E751-4600-951F-48AAA22DC819}" srcOrd="4" destOrd="0" parTransId="{8C16ACD1-A68C-4146-A866-7B5E68A72048}" sibTransId="{97BB91A1-2201-428F-9526-AEF8CA42D25B}"/>
    <dgm:cxn modelId="{118B4F62-E762-40B1-9C33-9C0C3A2322C6}" type="presOf" srcId="{4D6ABEED-E751-4600-951F-48AAA22DC819}" destId="{AC11A91B-9918-4547-866B-620F304F9EFC}" srcOrd="0" destOrd="0" presId="urn:microsoft.com/office/officeart/2005/8/layout/rings+Icon"/>
    <dgm:cxn modelId="{AE7FA964-BC4E-4A85-A2E1-7261FC7BB3A4}" srcId="{6A9D2EDB-3F6E-4D3A-B5F5-72329B68AACC}" destId="{D98453F2-68BA-438B-B936-00D9A08E5F10}" srcOrd="5" destOrd="0" parTransId="{8E839496-3B8A-40FE-90A1-442EC1400501}" sibTransId="{52E82839-2F52-460E-AB0C-21AB6CE39EA4}"/>
    <dgm:cxn modelId="{3DDBD555-2735-4D42-AE2A-00D8CDE1AB61}" srcId="{6A9D2EDB-3F6E-4D3A-B5F5-72329B68AACC}" destId="{A7AEF879-8FFE-4985-8F71-92487F3A7575}" srcOrd="2" destOrd="0" parTransId="{45680C76-FB11-4370-BB2B-F624E67B8DA9}" sibTransId="{843E2E84-7D81-47E4-BDBB-A1344CE19A64}"/>
    <dgm:cxn modelId="{89E6ED78-ED86-44FF-B4BA-BCBDF506D13F}" type="presOf" srcId="{A7AEF879-8FFE-4985-8F71-92487F3A7575}" destId="{0C244D7E-BFBC-4F1F-913C-5D1E99CE0D13}" srcOrd="0" destOrd="0" presId="urn:microsoft.com/office/officeart/2005/8/layout/rings+Icon"/>
    <dgm:cxn modelId="{CA479F7D-B16C-4FD9-BBB8-D0221B2EBC8C}" type="presOf" srcId="{217EEE15-74C8-46F2-8463-0AFC1F9AB297}" destId="{7FDBE222-3818-43F0-BBCF-10811EA5D3DB}" srcOrd="0" destOrd="0" presId="urn:microsoft.com/office/officeart/2005/8/layout/rings+Icon"/>
    <dgm:cxn modelId="{C772FA98-CCCF-4651-87E7-5ED22438151D}" type="presOf" srcId="{D98453F2-68BA-438B-B936-00D9A08E5F10}" destId="{2F7B8727-41A3-4721-B10E-80C06DC9D771}" srcOrd="0" destOrd="0" presId="urn:microsoft.com/office/officeart/2005/8/layout/rings+Icon"/>
    <dgm:cxn modelId="{6D46B0A1-EEB6-4534-8F55-759FFD1C6B48}" srcId="{6A9D2EDB-3F6E-4D3A-B5F5-72329B68AACC}" destId="{41C433AC-0E43-4936-BF14-747EE8C9E218}" srcOrd="6" destOrd="0" parTransId="{64840076-C2CD-40C2-990C-E73F693D2774}" sibTransId="{C823D371-C4EF-4AEB-BE48-289FD773CE70}"/>
    <dgm:cxn modelId="{1D2746A4-1F14-4D08-B914-17F1D53C5C68}" srcId="{6A9D2EDB-3F6E-4D3A-B5F5-72329B68AACC}" destId="{39B0199A-7779-4E14-81F4-90611B448C33}" srcOrd="3" destOrd="0" parTransId="{8199418E-1C0F-49CF-BC7F-1282B4E389E9}" sibTransId="{6BD248D2-8A18-42AA-B591-33B57289E59E}"/>
    <dgm:cxn modelId="{8EF440C0-68EE-4D9A-B8DC-11DF79128FAE}" srcId="{6A9D2EDB-3F6E-4D3A-B5F5-72329B68AACC}" destId="{2771E6E5-D0BA-445A-9177-CE32BC4E8B35}" srcOrd="0" destOrd="0" parTransId="{501E277B-CB9E-4213-9DAC-9534A0C554D9}" sibTransId="{3DB32D05-971D-40A7-853F-0F35B400914F}"/>
    <dgm:cxn modelId="{2B8DB4E4-D072-47E8-A2E5-BCD44B8EB00E}" type="presOf" srcId="{39B0199A-7779-4E14-81F4-90611B448C33}" destId="{E4E42EB2-8AA4-4B89-9568-84E63C92472F}" srcOrd="0" destOrd="0" presId="urn:microsoft.com/office/officeart/2005/8/layout/rings+Icon"/>
    <dgm:cxn modelId="{F6878CF4-63D9-4258-A127-75850D198A67}" srcId="{6A9D2EDB-3F6E-4D3A-B5F5-72329B68AACC}" destId="{217EEE15-74C8-46F2-8463-0AFC1F9AB297}" srcOrd="1" destOrd="0" parTransId="{20D4F41B-99B0-4F03-86EF-32E2CD3CFCEF}" sibTransId="{BEE04FF2-3FD9-4B11-BF01-3E4D0BAEB983}"/>
    <dgm:cxn modelId="{25AF9FFB-03AF-43A7-BB12-7F9C6526E65A}" type="presOf" srcId="{41C433AC-0E43-4936-BF14-747EE8C9E218}" destId="{68B86885-E553-4B6F-8EBD-106D8CEF7DAE}" srcOrd="0" destOrd="0" presId="urn:microsoft.com/office/officeart/2005/8/layout/rings+Icon"/>
    <dgm:cxn modelId="{FC3BF422-6C6C-4FF9-8AF5-D71781873DD5}" type="presParOf" srcId="{A3C68545-C82F-4D20-8509-017657587893}" destId="{12EB41FD-D364-4AE9-B059-5DC722D9E04C}" srcOrd="0" destOrd="0" presId="urn:microsoft.com/office/officeart/2005/8/layout/rings+Icon"/>
    <dgm:cxn modelId="{DCDF720C-7859-4613-9577-E79452F82E1D}" type="presParOf" srcId="{A3C68545-C82F-4D20-8509-017657587893}" destId="{7FDBE222-3818-43F0-BBCF-10811EA5D3DB}" srcOrd="1" destOrd="0" presId="urn:microsoft.com/office/officeart/2005/8/layout/rings+Icon"/>
    <dgm:cxn modelId="{39A6D720-AA05-405B-9FA3-0D7BE56DD08E}" type="presParOf" srcId="{A3C68545-C82F-4D20-8509-017657587893}" destId="{0C244D7E-BFBC-4F1F-913C-5D1E99CE0D13}" srcOrd="2" destOrd="0" presId="urn:microsoft.com/office/officeart/2005/8/layout/rings+Icon"/>
    <dgm:cxn modelId="{3D83E8DF-A43B-4E6C-95A0-478AE996B07A}" type="presParOf" srcId="{A3C68545-C82F-4D20-8509-017657587893}" destId="{E4E42EB2-8AA4-4B89-9568-84E63C92472F}" srcOrd="3" destOrd="0" presId="urn:microsoft.com/office/officeart/2005/8/layout/rings+Icon"/>
    <dgm:cxn modelId="{A4494AA2-E6BB-4CF7-9D8C-96DF164DB2DB}" type="presParOf" srcId="{A3C68545-C82F-4D20-8509-017657587893}" destId="{AC11A91B-9918-4547-866B-620F304F9EFC}" srcOrd="4" destOrd="0" presId="urn:microsoft.com/office/officeart/2005/8/layout/rings+Icon"/>
    <dgm:cxn modelId="{AA2C2C0C-D4F7-4CE2-AE1E-C61FFCB63F10}" type="presParOf" srcId="{A3C68545-C82F-4D20-8509-017657587893}" destId="{2F7B8727-41A3-4721-B10E-80C06DC9D771}" srcOrd="5" destOrd="0" presId="urn:microsoft.com/office/officeart/2005/8/layout/rings+Icon"/>
    <dgm:cxn modelId="{3A78C7C4-04AE-4843-AE89-EE740FC3F226}" type="presParOf" srcId="{A3C68545-C82F-4D20-8509-017657587893}" destId="{68B86885-E553-4B6F-8EBD-106D8CEF7DAE}" srcOrd="6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7F286B-64E7-475D-9DBD-55ABD28ABF26}">
      <dsp:nvSpPr>
        <dsp:cNvPr id="0" name=""/>
        <dsp:cNvSpPr/>
      </dsp:nvSpPr>
      <dsp:spPr>
        <a:xfrm>
          <a:off x="35" y="5732"/>
          <a:ext cx="3382677" cy="777600"/>
        </a:xfrm>
        <a:prstGeom prst="rect">
          <a:avLst/>
        </a:prstGeom>
        <a:solidFill>
          <a:schemeClr val="accent3">
            <a:lumMod val="75000"/>
          </a:schemeClr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Raleway" panose="020B0604020202020204" charset="0"/>
            </a:rPr>
            <a:t>Aim</a:t>
          </a:r>
        </a:p>
      </dsp:txBody>
      <dsp:txXfrm>
        <a:off x="35" y="5732"/>
        <a:ext cx="3382677" cy="777600"/>
      </dsp:txXfrm>
    </dsp:sp>
    <dsp:sp modelId="{30A5BBEE-A214-4247-826D-D24FB31DA03F}">
      <dsp:nvSpPr>
        <dsp:cNvPr id="0" name=""/>
        <dsp:cNvSpPr/>
      </dsp:nvSpPr>
      <dsp:spPr>
        <a:xfrm>
          <a:off x="35" y="783332"/>
          <a:ext cx="3382677" cy="3564468"/>
        </a:xfrm>
        <a:prstGeom prst="rect">
          <a:avLst/>
        </a:prstGeom>
        <a:solidFill>
          <a:srgbClr val="C2D69A">
            <a:alpha val="89804"/>
          </a:srgbClr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To elaborate on reasons why problem solving is an important professional competency.</a:t>
          </a:r>
          <a:br>
            <a:rPr lang="en-US" sz="1600" kern="1200" dirty="0">
              <a:latin typeface="Raleway" panose="020B0604020202020204" charset="0"/>
            </a:rPr>
          </a:br>
          <a:endParaRPr lang="en-US" sz="1600" kern="1200" dirty="0">
            <a:latin typeface="Raleway" panose="020B060402020202020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To elaborate on reasons why problem solving is an important professional competency.</a:t>
          </a:r>
          <a:br>
            <a:rPr lang="en-US" sz="1600" kern="1200" dirty="0">
              <a:latin typeface="Raleway" panose="020B0604020202020204" charset="0"/>
            </a:rPr>
          </a:br>
          <a:endParaRPr lang="en-US" sz="1600" kern="1200" dirty="0">
            <a:latin typeface="Raleway" panose="020B0604020202020204" charset="0"/>
          </a:endParaRPr>
        </a:p>
      </dsp:txBody>
      <dsp:txXfrm>
        <a:off x="35" y="783332"/>
        <a:ext cx="3382677" cy="3564468"/>
      </dsp:txXfrm>
    </dsp:sp>
    <dsp:sp modelId="{17F93634-25EA-40D3-8CAD-34097B36CC5B}">
      <dsp:nvSpPr>
        <dsp:cNvPr id="0" name=""/>
        <dsp:cNvSpPr/>
      </dsp:nvSpPr>
      <dsp:spPr>
        <a:xfrm>
          <a:off x="3856287" y="5732"/>
          <a:ext cx="3382677" cy="777600"/>
        </a:xfrm>
        <a:prstGeom prst="rect">
          <a:avLst/>
        </a:prstGeom>
        <a:solidFill>
          <a:srgbClr val="E6AF00"/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Raleway" panose="020B0604020202020204" charset="0"/>
            </a:rPr>
            <a:t>Objectives</a:t>
          </a:r>
        </a:p>
      </dsp:txBody>
      <dsp:txXfrm>
        <a:off x="3856287" y="5732"/>
        <a:ext cx="3382677" cy="777600"/>
      </dsp:txXfrm>
    </dsp:sp>
    <dsp:sp modelId="{E8A194ED-7E1A-4129-9146-66AB93190948}">
      <dsp:nvSpPr>
        <dsp:cNvPr id="0" name=""/>
        <dsp:cNvSpPr/>
      </dsp:nvSpPr>
      <dsp:spPr>
        <a:xfrm>
          <a:off x="3856322" y="773387"/>
          <a:ext cx="3382677" cy="3564468"/>
        </a:xfrm>
        <a:prstGeom prst="rect">
          <a:avLst/>
        </a:prstGeom>
        <a:solidFill>
          <a:srgbClr val="FFEBAB">
            <a:alpha val="89804"/>
          </a:srgbClr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To establish the meaning of problem solving in health and social care.</a:t>
          </a:r>
          <a:br>
            <a:rPr lang="en-US" sz="1600" kern="1200" dirty="0">
              <a:latin typeface="Raleway" panose="020B0604020202020204" charset="0"/>
            </a:rPr>
          </a:br>
          <a:endParaRPr lang="en-US" sz="1600" kern="1200" dirty="0">
            <a:latin typeface="Raleway" panose="020B060402020202020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To describe the importance of problem solving in healthcare workers. (</a:t>
          </a:r>
          <a:r>
            <a:rPr lang="en-US" sz="1600" kern="1200" dirty="0" err="1">
              <a:latin typeface="Raleway" panose="020B0604020202020204" charset="0"/>
            </a:rPr>
            <a:t>Bendowska</a:t>
          </a:r>
          <a:r>
            <a:rPr lang="en-US" sz="1600" kern="1200" dirty="0">
              <a:latin typeface="Raleway" panose="020B0604020202020204" charset="0"/>
            </a:rPr>
            <a:t>and Baum, 2023)</a:t>
          </a:r>
          <a:br>
            <a:rPr lang="en-US" sz="1600" kern="1200" dirty="0">
              <a:latin typeface="Raleway" panose="020B0604020202020204" charset="0"/>
            </a:rPr>
          </a:br>
          <a:endParaRPr lang="en-US" sz="1600" kern="1200" dirty="0">
            <a:latin typeface="Raleway" panose="020B060402020202020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In order to use problem solving to the case of Jenny.</a:t>
          </a:r>
          <a:br>
            <a:rPr lang="en-US" sz="1600" kern="1200" dirty="0">
              <a:latin typeface="Raleway" panose="020B0604020202020204" charset="0"/>
            </a:rPr>
          </a:br>
          <a:endParaRPr lang="en-US" sz="1600" kern="1200" dirty="0">
            <a:latin typeface="Raleway" panose="020B060402020202020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To demonstrate how the various agencies can collaborate to help Jenny.</a:t>
          </a:r>
        </a:p>
      </dsp:txBody>
      <dsp:txXfrm>
        <a:off x="3856322" y="773387"/>
        <a:ext cx="3382677" cy="35644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15906-512B-4041-8F2C-FE410F70032E}">
      <dsp:nvSpPr>
        <dsp:cNvPr id="0" name=""/>
        <dsp:cNvSpPr/>
      </dsp:nvSpPr>
      <dsp:spPr>
        <a:xfrm>
          <a:off x="-121836" y="0"/>
          <a:ext cx="3819652" cy="3819652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ADC7C-A1F7-4837-AFF3-AA109286A17B}">
      <dsp:nvSpPr>
        <dsp:cNvPr id="0" name=""/>
        <dsp:cNvSpPr/>
      </dsp:nvSpPr>
      <dsp:spPr>
        <a:xfrm>
          <a:off x="1787989" y="0"/>
          <a:ext cx="7310374" cy="38196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Raleway" panose="020B0604020202020204" charset="0"/>
            </a:rPr>
            <a:t>Issues in health and social care might be:</a:t>
          </a:r>
        </a:p>
      </dsp:txBody>
      <dsp:txXfrm>
        <a:off x="1787989" y="0"/>
        <a:ext cx="3655187" cy="1814334"/>
      </dsp:txXfrm>
    </dsp:sp>
    <dsp:sp modelId="{FE52731A-6466-4FC6-B6D3-B84947C9FF27}">
      <dsp:nvSpPr>
        <dsp:cNvPr id="0" name=""/>
        <dsp:cNvSpPr/>
      </dsp:nvSpPr>
      <dsp:spPr>
        <a:xfrm>
          <a:off x="880822" y="1814334"/>
          <a:ext cx="1814334" cy="181433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36357-5FCE-4424-B222-EE91F624F28A}">
      <dsp:nvSpPr>
        <dsp:cNvPr id="0" name=""/>
        <dsp:cNvSpPr/>
      </dsp:nvSpPr>
      <dsp:spPr>
        <a:xfrm>
          <a:off x="1777023" y="1806170"/>
          <a:ext cx="7310374" cy="18143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Raleway" panose="020B0604020202020204" charset="0"/>
            </a:rPr>
            <a:t>Problem solving includes:</a:t>
          </a:r>
        </a:p>
      </dsp:txBody>
      <dsp:txXfrm>
        <a:off x="1777023" y="1806170"/>
        <a:ext cx="3655187" cy="1814334"/>
      </dsp:txXfrm>
    </dsp:sp>
    <dsp:sp modelId="{DC27F294-6C75-49A4-A82A-7264972B983B}">
      <dsp:nvSpPr>
        <dsp:cNvPr id="0" name=""/>
        <dsp:cNvSpPr/>
      </dsp:nvSpPr>
      <dsp:spPr>
        <a:xfrm>
          <a:off x="5246362" y="0"/>
          <a:ext cx="4048814" cy="1814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Physical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Emotional or mental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Social or family-related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Educational or behavioral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(Xu et al., 2022)</a:t>
          </a:r>
        </a:p>
      </dsp:txBody>
      <dsp:txXfrm>
        <a:off x="5246362" y="0"/>
        <a:ext cx="4048814" cy="1814334"/>
      </dsp:txXfrm>
    </dsp:sp>
    <dsp:sp modelId="{5E7D1CEB-02BD-40E8-9B5E-D553A9BF9B1E}">
      <dsp:nvSpPr>
        <dsp:cNvPr id="0" name=""/>
        <dsp:cNvSpPr/>
      </dsp:nvSpPr>
      <dsp:spPr>
        <a:xfrm>
          <a:off x="5199503" y="1814334"/>
          <a:ext cx="4142533" cy="1814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Assessing the situation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Making decisions  Planning actions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Taking action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Reviewing outcomes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Problem solving helps to provide person-</a:t>
          </a:r>
          <a:r>
            <a:rPr lang="en-US" sz="1600" kern="1200" dirty="0" err="1">
              <a:latin typeface="Raleway" panose="020B0604020202020204" charset="0"/>
            </a:rPr>
            <a:t>centred</a:t>
          </a:r>
          <a:r>
            <a:rPr lang="en-US" sz="1600" kern="1200" dirty="0">
              <a:latin typeface="Raleway" panose="020B0604020202020204" charset="0"/>
            </a:rPr>
            <a:t>safe care.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(</a:t>
          </a:r>
          <a:r>
            <a:rPr lang="en-US" sz="1600" kern="1200" dirty="0" err="1">
              <a:latin typeface="Raleway" panose="020B0604020202020204" charset="0"/>
            </a:rPr>
            <a:t>Cavaco</a:t>
          </a:r>
          <a:r>
            <a:rPr lang="en-US" sz="1600" kern="1200" dirty="0">
              <a:latin typeface="Raleway" panose="020B0604020202020204" charset="0"/>
            </a:rPr>
            <a:t>et al., 2023)</a:t>
          </a:r>
        </a:p>
      </dsp:txBody>
      <dsp:txXfrm>
        <a:off x="5199503" y="1814334"/>
        <a:ext cx="4142533" cy="18143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DD3FE4-6CA0-45CE-AD49-CC9BBA33C6CB}">
      <dsp:nvSpPr>
        <dsp:cNvPr id="0" name=""/>
        <dsp:cNvSpPr/>
      </dsp:nvSpPr>
      <dsp:spPr>
        <a:xfrm>
          <a:off x="0" y="235297"/>
          <a:ext cx="2445998" cy="146759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aleway" panose="020B0604020202020204" charset="0"/>
            </a:rPr>
            <a:t>Determine the needs of the patient using assessment and observation.</a:t>
          </a:r>
        </a:p>
      </dsp:txBody>
      <dsp:txXfrm>
        <a:off x="0" y="235297"/>
        <a:ext cx="2445998" cy="1467599"/>
      </dsp:txXfrm>
    </dsp:sp>
    <dsp:sp modelId="{4BB9B5D5-914D-4699-8F94-E535F448BE4E}">
      <dsp:nvSpPr>
        <dsp:cNvPr id="0" name=""/>
        <dsp:cNvSpPr/>
      </dsp:nvSpPr>
      <dsp:spPr>
        <a:xfrm>
          <a:off x="2690598" y="235297"/>
          <a:ext cx="2445998" cy="1467599"/>
        </a:xfrm>
        <a:prstGeom prst="rect">
          <a:avLst/>
        </a:prstGeom>
        <a:solidFill>
          <a:schemeClr val="accent3">
            <a:hueOff val="2250053"/>
            <a:satOff val="-3376"/>
            <a:lumOff val="-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aleway" panose="020B0604020202020204" charset="0"/>
            </a:rPr>
            <a:t>Obtain patient, family and records information.</a:t>
          </a:r>
        </a:p>
      </dsp:txBody>
      <dsp:txXfrm>
        <a:off x="2690598" y="235297"/>
        <a:ext cx="2445998" cy="1467599"/>
      </dsp:txXfrm>
    </dsp:sp>
    <dsp:sp modelId="{60F0EF62-0BAC-4480-BEBE-061106353F96}">
      <dsp:nvSpPr>
        <dsp:cNvPr id="0" name=""/>
        <dsp:cNvSpPr/>
      </dsp:nvSpPr>
      <dsp:spPr>
        <a:xfrm>
          <a:off x="5381197" y="235297"/>
          <a:ext cx="2445998" cy="1467599"/>
        </a:xfrm>
        <a:prstGeom prst="rect">
          <a:avLst/>
        </a:prstGeom>
        <a:solidFill>
          <a:schemeClr val="accent3">
            <a:hueOff val="4500106"/>
            <a:satOff val="-6752"/>
            <a:lumOff val="-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aleway" panose="020B0604020202020204" charset="0"/>
            </a:rPr>
            <a:t>Explore possible solutions: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Medical treatment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Emotional support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Social or family support</a:t>
          </a:r>
          <a:br>
            <a:rPr lang="en-US" sz="1600" kern="1200" dirty="0">
              <a:latin typeface="Raleway" panose="020B0604020202020204" charset="0"/>
            </a:rPr>
          </a:br>
          <a:endParaRPr lang="en-US" sz="1600" kern="1200" dirty="0">
            <a:latin typeface="Raleway" panose="020B0604020202020204" charset="0"/>
          </a:endParaRPr>
        </a:p>
      </dsp:txBody>
      <dsp:txXfrm>
        <a:off x="5381197" y="235297"/>
        <a:ext cx="2445998" cy="1467599"/>
      </dsp:txXfrm>
    </dsp:sp>
    <dsp:sp modelId="{CA4C0820-CEB7-488F-9F4F-594A46BEF130}">
      <dsp:nvSpPr>
        <dsp:cNvPr id="0" name=""/>
        <dsp:cNvSpPr/>
      </dsp:nvSpPr>
      <dsp:spPr>
        <a:xfrm>
          <a:off x="0" y="1947496"/>
          <a:ext cx="2445998" cy="1467599"/>
        </a:xfrm>
        <a:prstGeom prst="rect">
          <a:avLst/>
        </a:prstGeom>
        <a:solidFill>
          <a:schemeClr val="accent3">
            <a:hueOff val="6750158"/>
            <a:satOff val="-10128"/>
            <a:lumOff val="-16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aleway" panose="020B0604020202020204" charset="0"/>
            </a:rPr>
            <a:t>Select the most appropriate one either through evidence or needs.</a:t>
          </a:r>
        </a:p>
      </dsp:txBody>
      <dsp:txXfrm>
        <a:off x="0" y="1947496"/>
        <a:ext cx="2445998" cy="1467599"/>
      </dsp:txXfrm>
    </dsp:sp>
    <dsp:sp modelId="{AE29BDA0-6A1C-491B-AA27-AB251E188C86}">
      <dsp:nvSpPr>
        <dsp:cNvPr id="0" name=""/>
        <dsp:cNvSpPr/>
      </dsp:nvSpPr>
      <dsp:spPr>
        <a:xfrm>
          <a:off x="2690598" y="1947496"/>
          <a:ext cx="2445998" cy="1467599"/>
        </a:xfrm>
        <a:prstGeom prst="rect">
          <a:avLst/>
        </a:prstGeom>
        <a:solidFill>
          <a:schemeClr val="accent3">
            <a:hueOff val="9000211"/>
            <a:satOff val="-13504"/>
            <a:lumOff val="-219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aleway" panose="020B0604020202020204" charset="0"/>
            </a:rPr>
            <a:t>Collaborate with other workers to provide care.</a:t>
          </a:r>
        </a:p>
      </dsp:txBody>
      <dsp:txXfrm>
        <a:off x="2690598" y="1947496"/>
        <a:ext cx="2445998" cy="1467599"/>
      </dsp:txXfrm>
    </dsp:sp>
    <dsp:sp modelId="{DB84CCD1-F2D3-45B5-8B25-1AFE8C160CD6}">
      <dsp:nvSpPr>
        <dsp:cNvPr id="0" name=""/>
        <dsp:cNvSpPr/>
      </dsp:nvSpPr>
      <dsp:spPr>
        <a:xfrm>
          <a:off x="5381197" y="1947496"/>
          <a:ext cx="2445998" cy="1467599"/>
        </a:xfrm>
        <a:prstGeom prst="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aleway" panose="020B0604020202020204" charset="0"/>
            </a:rPr>
            <a:t>Analyze results of review and modify plan.</a:t>
          </a:r>
        </a:p>
      </dsp:txBody>
      <dsp:txXfrm>
        <a:off x="5381197" y="1947496"/>
        <a:ext cx="2445998" cy="14675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5ED1C8-365D-4FAA-A6B6-F3A9CE0BA576}">
      <dsp:nvSpPr>
        <dsp:cNvPr id="0" name=""/>
        <dsp:cNvSpPr/>
      </dsp:nvSpPr>
      <dsp:spPr>
        <a:xfrm>
          <a:off x="0" y="44975"/>
          <a:ext cx="3026893" cy="181613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Raleway" panose="020B0604020202020204" charset="0"/>
            </a:rPr>
            <a:t>Example</a:t>
          </a:r>
          <a:br>
            <a:rPr lang="en-US" sz="1800" b="1" kern="1200" dirty="0">
              <a:latin typeface="Raleway" panose="020B0604020202020204" charset="0"/>
            </a:rPr>
          </a:b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Helping a child with anxiety with: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Healthcare assessment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Counselling support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Family involvement</a:t>
          </a:r>
        </a:p>
      </dsp:txBody>
      <dsp:txXfrm>
        <a:off x="0" y="44975"/>
        <a:ext cx="3026893" cy="18161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EB41FD-D364-4AE9-B059-5DC722D9E04C}">
      <dsp:nvSpPr>
        <dsp:cNvPr id="0" name=""/>
        <dsp:cNvSpPr/>
      </dsp:nvSpPr>
      <dsp:spPr>
        <a:xfrm>
          <a:off x="0" y="1175202"/>
          <a:ext cx="2113902" cy="2113937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aleway" panose="020B0604020202020204" charset="0"/>
            </a:rPr>
            <a:t>I have used Problem-solving skills during placement/work experience.</a:t>
          </a:r>
        </a:p>
      </dsp:txBody>
      <dsp:txXfrm>
        <a:off x="309574" y="1484781"/>
        <a:ext cx="1494754" cy="1494779"/>
      </dsp:txXfrm>
    </dsp:sp>
    <dsp:sp modelId="{7FDBE222-3818-43F0-BBCF-10811EA5D3DB}">
      <dsp:nvSpPr>
        <dsp:cNvPr id="0" name=""/>
        <dsp:cNvSpPr/>
      </dsp:nvSpPr>
      <dsp:spPr>
        <a:xfrm>
          <a:off x="1082352" y="2730658"/>
          <a:ext cx="2113902" cy="2113937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Raleway" panose="020B0604020202020204" charset="0"/>
            </a:rPr>
            <a:t>Example:</a:t>
          </a:r>
          <a:r>
            <a:rPr lang="en-US" sz="1400" kern="1200" dirty="0">
              <a:latin typeface="Raleway" panose="020B0604020202020204" charset="0"/>
            </a:rPr>
            <a:t>helping a patient/client that was upset or nervous.</a:t>
          </a:r>
        </a:p>
      </dsp:txBody>
      <dsp:txXfrm>
        <a:off x="1391926" y="3040237"/>
        <a:ext cx="1494754" cy="1494779"/>
      </dsp:txXfrm>
    </dsp:sp>
    <dsp:sp modelId="{0C244D7E-BFBC-4F1F-913C-5D1E99CE0D13}">
      <dsp:nvSpPr>
        <dsp:cNvPr id="0" name=""/>
        <dsp:cNvSpPr/>
      </dsp:nvSpPr>
      <dsp:spPr>
        <a:xfrm>
          <a:off x="2165565" y="1175202"/>
          <a:ext cx="2113902" cy="2113937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aleway" panose="020B0604020202020204" charset="0"/>
            </a:rPr>
            <a:t>I was listening to know what they wanted to know.</a:t>
          </a:r>
        </a:p>
      </dsp:txBody>
      <dsp:txXfrm>
        <a:off x="2475139" y="1484781"/>
        <a:ext cx="1494754" cy="1494779"/>
      </dsp:txXfrm>
    </dsp:sp>
    <dsp:sp modelId="{E4E42EB2-8AA4-4B89-9568-84E63C92472F}">
      <dsp:nvSpPr>
        <dsp:cNvPr id="0" name=""/>
        <dsp:cNvSpPr/>
      </dsp:nvSpPr>
      <dsp:spPr>
        <a:xfrm>
          <a:off x="3247918" y="2730658"/>
          <a:ext cx="2113902" cy="2113937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aleway" panose="020B0604020202020204" charset="0"/>
            </a:rPr>
            <a:t>I recognized the key issue and the potential reasons.</a:t>
          </a:r>
        </a:p>
      </dsp:txBody>
      <dsp:txXfrm>
        <a:off x="3557492" y="3040237"/>
        <a:ext cx="1494754" cy="1494779"/>
      </dsp:txXfrm>
    </dsp:sp>
    <dsp:sp modelId="{AC11A91B-9918-4547-866B-620F304F9EFC}">
      <dsp:nvSpPr>
        <dsp:cNvPr id="0" name=""/>
        <dsp:cNvSpPr/>
      </dsp:nvSpPr>
      <dsp:spPr>
        <a:xfrm>
          <a:off x="4331131" y="1175202"/>
          <a:ext cx="2113902" cy="2113937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aleway" panose="020B0604020202020204" charset="0"/>
            </a:rPr>
            <a:t>I explained to the person about proper solutions.</a:t>
          </a:r>
        </a:p>
      </dsp:txBody>
      <dsp:txXfrm>
        <a:off x="4640705" y="1484781"/>
        <a:ext cx="1494754" cy="1494779"/>
      </dsp:txXfrm>
    </dsp:sp>
    <dsp:sp modelId="{2F7B8727-41A3-4721-B10E-80C06DC9D771}">
      <dsp:nvSpPr>
        <dsp:cNvPr id="0" name=""/>
        <dsp:cNvSpPr/>
      </dsp:nvSpPr>
      <dsp:spPr>
        <a:xfrm>
          <a:off x="5413484" y="2730658"/>
          <a:ext cx="2113902" cy="2113937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Raleway" panose="020B0604020202020204" charset="0"/>
            </a:rPr>
            <a:t>I also adhered to workplace policies and procedures.</a:t>
          </a:r>
        </a:p>
      </dsp:txBody>
      <dsp:txXfrm>
        <a:off x="5723058" y="3040237"/>
        <a:ext cx="1494754" cy="1494779"/>
      </dsp:txXfrm>
    </dsp:sp>
    <dsp:sp modelId="{68B86885-E553-4B6F-8EBD-106D8CEF7DAE}">
      <dsp:nvSpPr>
        <dsp:cNvPr id="0" name=""/>
        <dsp:cNvSpPr/>
      </dsp:nvSpPr>
      <dsp:spPr>
        <a:xfrm>
          <a:off x="6496697" y="1175202"/>
          <a:ext cx="2113902" cy="2113937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aleway" panose="020B0604020202020204" charset="0"/>
            </a:rPr>
            <a:t>I sought the help of the seniors where there was need.</a:t>
          </a:r>
        </a:p>
      </dsp:txBody>
      <dsp:txXfrm>
        <a:off x="6806271" y="1484781"/>
        <a:ext cx="1494754" cy="14947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48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9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20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4862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2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2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3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3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3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9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50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5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5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5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5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5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5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5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5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61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62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63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64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65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66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67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25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26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2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582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583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8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69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7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7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7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7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8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39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48640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4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4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4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45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4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4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29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3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3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3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4" name="AutoShape 2"/>
          <p:cNvSpPr/>
          <p:nvPr/>
        </p:nvSpPr>
        <p:spPr>
          <a:xfrm>
            <a:off x="2925412" y="105910"/>
            <a:ext cx="6828188" cy="7315200"/>
          </a:xfrm>
          <a:prstGeom prst="rect">
            <a:avLst/>
          </a:prstGeom>
          <a:solidFill>
            <a:srgbClr val="8F9F92"/>
          </a:solidFill>
        </p:spPr>
        <p:txBody>
          <a:bodyPr/>
          <a:lstStyle/>
          <a:p>
            <a:endParaRPr lang="en-GB"/>
          </a:p>
        </p:txBody>
      </p:sp>
      <p:sp>
        <p:nvSpPr>
          <p:cNvPr id="1048585" name="AutoShape 3"/>
          <p:cNvSpPr/>
          <p:nvPr/>
        </p:nvSpPr>
        <p:spPr>
          <a:xfrm>
            <a:off x="-270253" y="0"/>
            <a:ext cx="377613" cy="731520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grpSp>
        <p:nvGrpSpPr>
          <p:cNvPr id="24" name="Group 4"/>
          <p:cNvGrpSpPr/>
          <p:nvPr/>
        </p:nvGrpSpPr>
        <p:grpSpPr>
          <a:xfrm>
            <a:off x="4662996" y="914400"/>
            <a:ext cx="4539371" cy="4595550"/>
            <a:chOff x="-164504" y="-1466132"/>
            <a:chExt cx="6052494" cy="6127399"/>
          </a:xfrm>
        </p:grpSpPr>
        <p:sp>
          <p:nvSpPr>
            <p:cNvPr id="1048586" name="TextBox 5"/>
            <p:cNvSpPr txBox="1"/>
            <p:nvPr/>
          </p:nvSpPr>
          <p:spPr>
            <a:xfrm>
              <a:off x="164073" y="-1466132"/>
              <a:ext cx="5675448" cy="23469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620"/>
                </a:lnSpc>
              </a:pPr>
              <a:r>
                <a:rPr lang="en-US" sz="3600" b="1" dirty="0">
                  <a:solidFill>
                    <a:srgbClr val="FFFFFF"/>
                  </a:solidFill>
                  <a:latin typeface="Playfair Display Bold"/>
                  <a:ea typeface="Playfair Display Bold"/>
                  <a:cs typeface="Playfair Display Bold"/>
                  <a:sym typeface="Playfair Display Bold"/>
                </a:rPr>
                <a:t>Problem Solving in Health and Social Care Practice</a:t>
              </a:r>
            </a:p>
          </p:txBody>
        </p:sp>
        <p:sp>
          <p:nvSpPr>
            <p:cNvPr id="1048587" name="TextBox 6"/>
            <p:cNvSpPr txBox="1"/>
            <p:nvPr/>
          </p:nvSpPr>
          <p:spPr>
            <a:xfrm>
              <a:off x="-164504" y="2332681"/>
              <a:ext cx="6052494" cy="232858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Module: </a:t>
              </a:r>
              <a:r>
                <a:rPr lang="en-US" dirty="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Professional Development within Health and Social Care (LCHS4009)</a:t>
              </a:r>
            </a:p>
            <a:p>
              <a:pPr>
                <a:lnSpc>
                  <a:spcPct val="15000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Student Name: </a:t>
              </a:r>
              <a:r>
                <a:rPr lang="en-US" dirty="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Zahra Bi </a:t>
              </a:r>
            </a:p>
            <a:p>
              <a:pPr>
                <a:lnSpc>
                  <a:spcPct val="15000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Roll number: </a:t>
              </a:r>
              <a:r>
                <a:rPr lang="en-US" dirty="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2419631</a:t>
              </a:r>
            </a:p>
          </p:txBody>
        </p:sp>
        <p:sp>
          <p:nvSpPr>
            <p:cNvPr id="1048588" name="AutoShape 7"/>
            <p:cNvSpPr/>
            <p:nvPr/>
          </p:nvSpPr>
          <p:spPr>
            <a:xfrm>
              <a:off x="18968" y="1286746"/>
              <a:ext cx="650981" cy="18072"/>
            </a:xfrm>
            <a:prstGeom prst="rect">
              <a:avLst/>
            </a:pr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2097152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322" y="918594"/>
            <a:ext cx="3851089" cy="577328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"/>
          <p:cNvGrpSpPr/>
          <p:nvPr/>
        </p:nvGrpSpPr>
        <p:grpSpPr>
          <a:xfrm>
            <a:off x="1143000" y="609600"/>
            <a:ext cx="4724400" cy="990599"/>
            <a:chOff x="0" y="9525"/>
            <a:chExt cx="5782398" cy="2337263"/>
          </a:xfrm>
        </p:grpSpPr>
        <p:sp>
          <p:nvSpPr>
            <p:cNvPr id="1048593" name="TextBox 3"/>
            <p:cNvSpPr txBox="1"/>
            <p:nvPr/>
          </p:nvSpPr>
          <p:spPr>
            <a:xfrm>
              <a:off x="0" y="9525"/>
              <a:ext cx="5782398" cy="16178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399"/>
                </a:lnSpc>
              </a:pPr>
              <a:r>
                <a:rPr lang="en-US" sz="3600" b="1" dirty="0">
                  <a:solidFill>
                    <a:srgbClr val="738677"/>
                  </a:solidFill>
                  <a:latin typeface="Playfair Display Bold"/>
                  <a:ea typeface="Playfair Display Bold"/>
                  <a:cs typeface="Playfair Display Bold"/>
                  <a:sym typeface="Playfair Display Bold"/>
                </a:rPr>
                <a:t>Aim and Objectives</a:t>
              </a:r>
            </a:p>
          </p:txBody>
        </p:sp>
        <p:sp>
          <p:nvSpPr>
            <p:cNvPr id="1048594" name="AutoShape 5"/>
            <p:cNvSpPr/>
            <p:nvPr/>
          </p:nvSpPr>
          <p:spPr>
            <a:xfrm>
              <a:off x="0" y="2326371"/>
              <a:ext cx="831452" cy="20417"/>
            </a:xfrm>
            <a:prstGeom prst="rect">
              <a:avLst/>
            </a:prstGeom>
            <a:solidFill>
              <a:srgbClr val="73867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48595" name="AutoShape 8"/>
          <p:cNvSpPr/>
          <p:nvPr/>
        </p:nvSpPr>
        <p:spPr>
          <a:xfrm>
            <a:off x="715716" y="731520"/>
            <a:ext cx="15804" cy="585216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graphicFrame>
        <p:nvGraphicFramePr>
          <p:cNvPr id="4194304" name="Diagram 8"/>
          <p:cNvGraphicFramePr>
            <a:graphicFrameLocks/>
          </p:cNvGraphicFramePr>
          <p:nvPr/>
        </p:nvGraphicFramePr>
        <p:xfrm>
          <a:off x="1517012" y="2214498"/>
          <a:ext cx="7239000" cy="4353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6" name="AutoShape 2"/>
          <p:cNvSpPr/>
          <p:nvPr/>
        </p:nvSpPr>
        <p:spPr>
          <a:xfrm>
            <a:off x="0" y="6934200"/>
            <a:ext cx="9753600" cy="381000"/>
          </a:xfrm>
          <a:prstGeom prst="rect">
            <a:avLst/>
          </a:prstGeom>
          <a:solidFill>
            <a:srgbClr val="738677">
              <a:alpha val="14902"/>
            </a:srgbClr>
          </a:solidFill>
        </p:spPr>
        <p:txBody>
          <a:bodyPr/>
          <a:lstStyle/>
          <a:p>
            <a:endParaRPr lang="en-GB"/>
          </a:p>
        </p:txBody>
      </p:sp>
      <p:grpSp>
        <p:nvGrpSpPr>
          <p:cNvPr id="30" name="Group 3"/>
          <p:cNvGrpSpPr/>
          <p:nvPr/>
        </p:nvGrpSpPr>
        <p:grpSpPr>
          <a:xfrm>
            <a:off x="1861304" y="381000"/>
            <a:ext cx="6030986" cy="725580"/>
            <a:chOff x="0" y="9525"/>
            <a:chExt cx="9981709" cy="2771788"/>
          </a:xfrm>
        </p:grpSpPr>
        <p:sp>
          <p:nvSpPr>
            <p:cNvPr id="1048597" name="AutoShape 4"/>
            <p:cNvSpPr/>
            <p:nvPr/>
          </p:nvSpPr>
          <p:spPr>
            <a:xfrm>
              <a:off x="4489999" y="2763241"/>
              <a:ext cx="1001710" cy="18072"/>
            </a:xfrm>
            <a:prstGeom prst="rect">
              <a:avLst/>
            </a:prstGeom>
            <a:solidFill>
              <a:srgbClr val="73867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48598" name="TextBox 5"/>
            <p:cNvSpPr txBox="1"/>
            <p:nvPr/>
          </p:nvSpPr>
          <p:spPr>
            <a:xfrm>
              <a:off x="0" y="9525"/>
              <a:ext cx="9981709" cy="23282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99"/>
                </a:lnSpc>
              </a:pPr>
              <a:r>
                <a:rPr lang="en-US" sz="3600" b="1" dirty="0">
                  <a:solidFill>
                    <a:srgbClr val="738677"/>
                  </a:solidFill>
                  <a:latin typeface="Playfair Display Bold"/>
                  <a:ea typeface="Playfair Display Bold"/>
                  <a:cs typeface="Playfair Display Bold"/>
                  <a:sym typeface="Playfair Display Bold"/>
                </a:rPr>
                <a:t>What is Problem Solving?</a:t>
              </a:r>
            </a:p>
          </p:txBody>
        </p:sp>
      </p:grpSp>
      <p:sp>
        <p:nvSpPr>
          <p:cNvPr id="1048599" name="Rectangle 6"/>
          <p:cNvSpPr/>
          <p:nvPr/>
        </p:nvSpPr>
        <p:spPr>
          <a:xfrm>
            <a:off x="658881" y="1383150"/>
            <a:ext cx="8435831" cy="10509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Problem solving entails the skill of being able to define a problem and comprehend its causes.</a:t>
            </a:r>
          </a:p>
          <a:p>
            <a:pPr marL="285750" indent="-28575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It is about thinking to come with the most appropriate solution. </a:t>
            </a:r>
            <a:br>
              <a:rPr lang="en-US" sz="1600" kern="100" dirty="0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600" kern="100" dirty="0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1600" kern="100" dirty="0" err="1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Kartikasari</a:t>
            </a:r>
            <a:r>
              <a:rPr lang="en-US" sz="1600" kern="100" dirty="0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US" sz="1600" kern="100" dirty="0" err="1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Usodo</a:t>
            </a:r>
            <a:r>
              <a:rPr lang="en-US" sz="1600" kern="100" dirty="0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</a:p>
        </p:txBody>
      </p:sp>
      <p:graphicFrame>
        <p:nvGraphicFramePr>
          <p:cNvPr id="4194305" name="Diagram 7"/>
          <p:cNvGraphicFramePr>
            <a:graphicFrameLocks/>
          </p:cNvGraphicFramePr>
          <p:nvPr/>
        </p:nvGraphicFramePr>
        <p:xfrm>
          <a:off x="381000" y="3124200"/>
          <a:ext cx="9220200" cy="3819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2"/>
          <p:cNvGrpSpPr/>
          <p:nvPr/>
        </p:nvGrpSpPr>
        <p:grpSpPr>
          <a:xfrm>
            <a:off x="2142920" y="381000"/>
            <a:ext cx="7203615" cy="860174"/>
            <a:chOff x="-1315408" y="-9525"/>
            <a:chExt cx="8934261" cy="2243468"/>
          </a:xfrm>
        </p:grpSpPr>
        <p:sp>
          <p:nvSpPr>
            <p:cNvPr id="1048600" name="TextBox 3"/>
            <p:cNvSpPr txBox="1"/>
            <p:nvPr/>
          </p:nvSpPr>
          <p:spPr>
            <a:xfrm>
              <a:off x="-1315408" y="-9525"/>
              <a:ext cx="8934261" cy="182809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r">
                <a:lnSpc>
                  <a:spcPts val="5519"/>
                </a:lnSpc>
              </a:pPr>
              <a:r>
                <a:rPr lang="en-US" sz="3600" b="1" dirty="0">
                  <a:solidFill>
                    <a:srgbClr val="738677"/>
                  </a:solidFill>
                  <a:latin typeface="Playfair Display Bold"/>
                  <a:ea typeface="Playfair Display Bold"/>
                  <a:cs typeface="Playfair Display Bold"/>
                  <a:sym typeface="Playfair Display Bold"/>
                </a:rPr>
                <a:t>Problem Solving in Healthcare</a:t>
              </a:r>
            </a:p>
          </p:txBody>
        </p:sp>
        <p:sp>
          <p:nvSpPr>
            <p:cNvPr id="1048601" name="AutoShape 5"/>
            <p:cNvSpPr/>
            <p:nvPr/>
          </p:nvSpPr>
          <p:spPr>
            <a:xfrm>
              <a:off x="6872796" y="2213037"/>
              <a:ext cx="746056" cy="20906"/>
            </a:xfrm>
            <a:prstGeom prst="rect">
              <a:avLst/>
            </a:prstGeom>
            <a:solidFill>
              <a:srgbClr val="73867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48602" name="AutoShape 6"/>
          <p:cNvSpPr/>
          <p:nvPr/>
        </p:nvSpPr>
        <p:spPr>
          <a:xfrm>
            <a:off x="0" y="0"/>
            <a:ext cx="1600200" cy="731520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03" name="AutoShape 7"/>
          <p:cNvSpPr/>
          <p:nvPr/>
        </p:nvSpPr>
        <p:spPr>
          <a:xfrm>
            <a:off x="726757" y="731520"/>
            <a:ext cx="9525" cy="585216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  <p:graphicFrame>
        <p:nvGraphicFramePr>
          <p:cNvPr id="4194306" name="Diagram 7"/>
          <p:cNvGraphicFramePr>
            <a:graphicFrameLocks/>
          </p:cNvGraphicFramePr>
          <p:nvPr/>
        </p:nvGraphicFramePr>
        <p:xfrm>
          <a:off x="1778466" y="1531207"/>
          <a:ext cx="7827196" cy="36503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194307" name="Diagram 8"/>
          <p:cNvGraphicFramePr>
            <a:graphicFrameLocks/>
          </p:cNvGraphicFramePr>
          <p:nvPr/>
        </p:nvGraphicFramePr>
        <p:xfrm>
          <a:off x="4177138" y="5179931"/>
          <a:ext cx="3029852" cy="1906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48604" name="Rectangle 9"/>
          <p:cNvSpPr/>
          <p:nvPr/>
        </p:nvSpPr>
        <p:spPr>
          <a:xfrm>
            <a:off x="7300860" y="5179931"/>
            <a:ext cx="2347783" cy="3581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(Bradshaw et al., 2022)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5" name="AutoShape 4"/>
          <p:cNvSpPr/>
          <p:nvPr/>
        </p:nvSpPr>
        <p:spPr>
          <a:xfrm>
            <a:off x="715716" y="731520"/>
            <a:ext cx="15804" cy="585216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06" name="Rectangle 4"/>
          <p:cNvSpPr/>
          <p:nvPr/>
        </p:nvSpPr>
        <p:spPr>
          <a:xfrm>
            <a:off x="990600" y="609600"/>
            <a:ext cx="5257800" cy="11582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accent3">
                    <a:lumMod val="50000"/>
                  </a:schemeClr>
                </a:solidFill>
                <a:latin typeface="Playfair Display Bold" panose="020B0604020202020204" charset="0"/>
              </a:rPr>
              <a:t>Personal Experience of Problem Solving</a:t>
            </a:r>
          </a:p>
        </p:txBody>
      </p:sp>
      <p:graphicFrame>
        <p:nvGraphicFramePr>
          <p:cNvPr id="4194308" name="Diagram 5"/>
          <p:cNvGraphicFramePr>
            <a:graphicFrameLocks/>
          </p:cNvGraphicFramePr>
          <p:nvPr/>
        </p:nvGraphicFramePr>
        <p:xfrm>
          <a:off x="838200" y="1143000"/>
          <a:ext cx="8610600" cy="6019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7" name="AutoShape 6"/>
          <p:cNvSpPr/>
          <p:nvPr/>
        </p:nvSpPr>
        <p:spPr>
          <a:xfrm>
            <a:off x="2032456" y="1369021"/>
            <a:ext cx="567578" cy="264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08" name="AutoShape 7"/>
          <p:cNvSpPr/>
          <p:nvPr/>
        </p:nvSpPr>
        <p:spPr>
          <a:xfrm>
            <a:off x="381000" y="838200"/>
            <a:ext cx="15804" cy="585216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09" name="TextBox 5"/>
          <p:cNvSpPr txBox="1"/>
          <p:nvPr/>
        </p:nvSpPr>
        <p:spPr>
          <a:xfrm>
            <a:off x="1943100" y="152400"/>
            <a:ext cx="6096000" cy="11285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400"/>
              </a:lnSpc>
            </a:pPr>
            <a:r>
              <a:rPr lang="en-US" sz="3600" b="1" dirty="0">
                <a:solidFill>
                  <a:schemeClr val="accent3">
                    <a:lumMod val="50000"/>
                  </a:schemeClr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Applying the 5 Whys Model to Jenny’s Situation</a:t>
            </a:r>
          </a:p>
        </p:txBody>
      </p:sp>
      <p:sp>
        <p:nvSpPr>
          <p:cNvPr id="1048610" name="Rectangle 1"/>
          <p:cNvSpPr/>
          <p:nvPr/>
        </p:nvSpPr>
        <p:spPr>
          <a:xfrm>
            <a:off x="685800" y="1307832"/>
            <a:ext cx="8610600" cy="15356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400" b="1" dirty="0">
                <a:latin typeface="Raleway" panose="020B0604020202020204" charset="0"/>
              </a:rPr>
              <a:t>What is the 5 Whys?</a:t>
            </a:r>
          </a:p>
          <a:p>
            <a:pPr algn="just"/>
            <a:r>
              <a:rPr lang="en-US" sz="1400" dirty="0">
                <a:latin typeface="Raleway" panose="020B0604020202020204" charset="0"/>
              </a:rPr>
              <a:t>The 5 Whys is a problem solving method which assists in the finding of the root to a problem by continually posing the question why until one arrives at the root cause of the problem.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400" b="1" dirty="0">
                <a:latin typeface="Raleway" panose="020B0604020202020204" charset="0"/>
                <a:sym typeface="Playfair Display Bold"/>
              </a:rPr>
              <a:t>Example: </a:t>
            </a:r>
            <a:r>
              <a:rPr lang="en-US" sz="1400" dirty="0">
                <a:latin typeface="Raleway" panose="020B0604020202020204" charset="0"/>
                <a:sym typeface="Playfair Display Bold"/>
              </a:rPr>
              <a:t>Why is Jenny Nervous?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400" b="1" dirty="0">
                <a:latin typeface="Raleway" panose="020B0604020202020204" charset="0"/>
                <a:sym typeface="Playfair Display Bold"/>
              </a:rPr>
              <a:t>Issue: </a:t>
            </a:r>
            <a:r>
              <a:rPr lang="en-US" sz="1400" dirty="0">
                <a:latin typeface="Raleway" panose="020B0604020202020204" charset="0"/>
                <a:sym typeface="Playfair Display Bold"/>
              </a:rPr>
              <a:t>Jenny is anxious and isolated at care home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5318750"/>
              </p:ext>
            </p:extLst>
          </p:nvPr>
        </p:nvGraphicFramePr>
        <p:xfrm>
          <a:off x="396804" y="2882859"/>
          <a:ext cx="3794196" cy="5441242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456708">
                  <a:extLst>
                    <a:ext uri="{9D8B030D-6E8A-4147-A177-3AD203B41FA5}">
                      <a16:colId xmlns:a16="http://schemas.microsoft.com/office/drawing/2014/main" val="2297077865"/>
                    </a:ext>
                  </a:extLst>
                </a:gridCol>
                <a:gridCol w="1370127">
                  <a:extLst>
                    <a:ext uri="{9D8B030D-6E8A-4147-A177-3AD203B41FA5}">
                      <a16:colId xmlns:a16="http://schemas.microsoft.com/office/drawing/2014/main" val="2411774774"/>
                    </a:ext>
                  </a:extLst>
                </a:gridCol>
                <a:gridCol w="1967361">
                  <a:extLst>
                    <a:ext uri="{9D8B030D-6E8A-4147-A177-3AD203B41FA5}">
                      <a16:colId xmlns:a16="http://schemas.microsoft.com/office/drawing/2014/main" val="1794001663"/>
                    </a:ext>
                  </a:extLst>
                </a:gridCol>
              </a:tblGrid>
              <a:tr h="594922">
                <a:tc>
                  <a:txBody>
                    <a:bodyPr/>
                    <a:lstStyle/>
                    <a:p>
                      <a:r>
                        <a:rPr lang="en-US" sz="1200"/>
                        <a:t>Step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Question (Why?)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Simple Answer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26433444"/>
                  </a:ext>
                </a:extLst>
              </a:tr>
              <a:tr h="594922">
                <a:tc>
                  <a:txBody>
                    <a:bodyPr/>
                    <a:lstStyle/>
                    <a:p>
                      <a:r>
                        <a:rPr lang="en-US" sz="12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Why she is nervous in the care home?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Because she feels unsure about her surrounding and what will happen during the day.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61421255"/>
                  </a:ext>
                </a:extLst>
              </a:tr>
              <a:tr h="594922">
                <a:tc>
                  <a:txBody>
                    <a:bodyPr/>
                    <a:lstStyle/>
                    <a:p>
                      <a:r>
                        <a:rPr lang="en-US" sz="12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Why does she feel unsure about her surrounding?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Because the environment is new ,and she doesn’t yet recognize the staff ,routine and layout.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22573134"/>
                  </a:ext>
                </a:extLst>
              </a:tr>
              <a:tr h="594922">
                <a:tc>
                  <a:txBody>
                    <a:bodyPr/>
                    <a:lstStyle/>
                    <a:p>
                      <a:r>
                        <a:rPr lang="en-US" sz="12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Why doesn’t she recognize the staff routine or layout?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Because she has not spent enough time in the care home to build familiarity and trust.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66868746"/>
                  </a:ext>
                </a:extLst>
              </a:tr>
              <a:tr h="594922">
                <a:tc>
                  <a:txBody>
                    <a:bodyPr/>
                    <a:lstStyle/>
                    <a:p>
                      <a:r>
                        <a:rPr lang="en-US" sz="12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Why hasn’t she had enough time to build familiarity and trust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Because the transition from her previous home was sudden ,and orientation or emotional support may have been limited.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05905551"/>
                  </a:ext>
                </a:extLst>
              </a:tr>
              <a:tr h="832890">
                <a:tc>
                  <a:txBody>
                    <a:bodyPr/>
                    <a:lstStyle/>
                    <a:p>
                      <a:r>
                        <a:rPr lang="en-US" sz="120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Why was the transition sudden or the support insufficient?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Because the move have been driven by urgent health safety or family need ,leaving little time for gradual adjustment or preparation.</a:t>
                      </a:r>
                    </a:p>
                    <a:p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27471826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8356521"/>
              </p:ext>
            </p:extLst>
          </p:nvPr>
        </p:nvGraphicFramePr>
        <p:xfrm>
          <a:off x="4353232" y="2973275"/>
          <a:ext cx="4943168" cy="124968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2025889">
                  <a:extLst>
                    <a:ext uri="{9D8B030D-6E8A-4147-A177-3AD203B41FA5}">
                      <a16:colId xmlns:a16="http://schemas.microsoft.com/office/drawing/2014/main" val="3439501982"/>
                    </a:ext>
                  </a:extLst>
                </a:gridCol>
                <a:gridCol w="2917279">
                  <a:extLst>
                    <a:ext uri="{9D8B030D-6E8A-4147-A177-3AD203B41FA5}">
                      <a16:colId xmlns:a16="http://schemas.microsoft.com/office/drawing/2014/main" val="20665475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400"/>
                        <a:t>Problem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Root Cause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5789850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1400" dirty="0"/>
                        <a:t>Feeling nervous in care home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A sudden transition and lack of familiarization with the new environment caused her to feel nervous.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2060599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1522582"/>
              </p:ext>
            </p:extLst>
          </p:nvPr>
        </p:nvGraphicFramePr>
        <p:xfrm>
          <a:off x="4353232" y="4267200"/>
          <a:ext cx="5171768" cy="312420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591313">
                  <a:extLst>
                    <a:ext uri="{9D8B030D-6E8A-4147-A177-3AD203B41FA5}">
                      <a16:colId xmlns:a16="http://schemas.microsoft.com/office/drawing/2014/main" val="1905781250"/>
                    </a:ext>
                  </a:extLst>
                </a:gridCol>
                <a:gridCol w="3580455">
                  <a:extLst>
                    <a:ext uri="{9D8B030D-6E8A-4147-A177-3AD203B41FA5}">
                      <a16:colId xmlns:a16="http://schemas.microsoft.com/office/drawing/2014/main" val="109941259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US" sz="1200"/>
                        <a:t>Problem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Solution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9812386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US" sz="1200" dirty="0"/>
                        <a:t>Provide a gentle orientation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Give her a tour of key areas (dining room, lounge ,her room, bathroom)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6565656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US" sz="1200" dirty="0"/>
                        <a:t>Create a predictable routine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Share a simple daily schedule with her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192870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US" sz="1200" dirty="0"/>
                        <a:t>Personalize her room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Add familiar items such as photos ,blankets ,letters  or personal belonging so it feel more like home.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1539346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US" sz="1200" dirty="0"/>
                        <a:t>Communicate with family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Encourage family visits or video calls to maintain connection.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04256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1" name="AutoShape 2"/>
          <p:cNvSpPr/>
          <p:nvPr/>
        </p:nvSpPr>
        <p:spPr>
          <a:xfrm>
            <a:off x="9012555" y="731520"/>
            <a:ext cx="9525" cy="585216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12" name="TextBox 5"/>
          <p:cNvSpPr txBox="1"/>
          <p:nvPr/>
        </p:nvSpPr>
        <p:spPr>
          <a:xfrm>
            <a:off x="914400" y="2514600"/>
            <a:ext cx="7848600" cy="27329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Raleway" panose="020B0604020202020204" charset="0"/>
                <a:ea typeface="Playfair Display Bold"/>
                <a:cs typeface="Playfair Display Bold"/>
                <a:sym typeface="Playfair Display Bold"/>
              </a:rPr>
              <a:t>One of the major professional health and social care skills is problem solving.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Raleway" panose="020B0604020202020204" charset="0"/>
                <a:ea typeface="Playfair Display Bold"/>
                <a:cs typeface="Playfair Display Bold"/>
                <a:sym typeface="Playfair Display Bold"/>
              </a:rPr>
              <a:t>It assists practitioners to deal with tricky and difficult circumstances.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Raleway" panose="020B0604020202020204" charset="0"/>
                <a:ea typeface="Playfair Display Bold"/>
                <a:cs typeface="Playfair Display Bold"/>
                <a:sym typeface="Playfair Display Bold"/>
              </a:rPr>
              <a:t>Problem solving can assist in safe and person centered care.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Raleway" panose="020B0604020202020204" charset="0"/>
                <a:ea typeface="Playfair Display Bold"/>
                <a:cs typeface="Playfair Display Bold"/>
                <a:sym typeface="Playfair Display Bold"/>
              </a:rPr>
              <a:t>Working across agencies is critical in dealing with individuals such as Jenny.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Raleway" panose="020B0604020202020204" charset="0"/>
                <a:ea typeface="Playfair Display Bold"/>
                <a:cs typeface="Playfair Display Bold"/>
                <a:sym typeface="Playfair Display Bold"/>
              </a:rPr>
              <a:t>The ability to solve problems will enhance the quality of care and outcomes.</a:t>
            </a:r>
          </a:p>
          <a:p>
            <a:pPr>
              <a:lnSpc>
                <a:spcPts val="2519"/>
              </a:lnSpc>
            </a:pPr>
            <a:endParaRPr lang="en-US" sz="1600" b="1" dirty="0">
              <a:solidFill>
                <a:schemeClr val="accent3">
                  <a:lumMod val="50000"/>
                </a:schemeClr>
              </a:solidFill>
              <a:latin typeface="Raleway" panose="020B0604020202020204" charset="0"/>
              <a:ea typeface="Playfair Display Bold"/>
              <a:cs typeface="Playfair Display Bold"/>
              <a:sym typeface="Playfair Display Bold"/>
            </a:endParaRPr>
          </a:p>
        </p:txBody>
      </p:sp>
      <p:sp>
        <p:nvSpPr>
          <p:cNvPr id="1048613" name="Rectangle 10"/>
          <p:cNvSpPr/>
          <p:nvPr/>
        </p:nvSpPr>
        <p:spPr>
          <a:xfrm>
            <a:off x="914400" y="914400"/>
            <a:ext cx="2237849" cy="62484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b="1" dirty="0">
                <a:solidFill>
                  <a:schemeClr val="accent3">
                    <a:lumMod val="50000"/>
                  </a:schemeClr>
                </a:solidFill>
                <a:latin typeface="Playfair Display Bold" panose="020B0604020202020204" charset="0"/>
              </a:rPr>
              <a:t>Conclusion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2"/>
          <p:cNvGrpSpPr/>
          <p:nvPr/>
        </p:nvGrpSpPr>
        <p:grpSpPr>
          <a:xfrm>
            <a:off x="3886200" y="381000"/>
            <a:ext cx="2590801" cy="860174"/>
            <a:chOff x="-1315408" y="-9525"/>
            <a:chExt cx="8934261" cy="2243468"/>
          </a:xfrm>
        </p:grpSpPr>
        <p:sp>
          <p:nvSpPr>
            <p:cNvPr id="1048614" name="TextBox 3"/>
            <p:cNvSpPr txBox="1"/>
            <p:nvPr/>
          </p:nvSpPr>
          <p:spPr>
            <a:xfrm>
              <a:off x="-1315408" y="-9525"/>
              <a:ext cx="8934261" cy="182809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r">
                <a:lnSpc>
                  <a:spcPts val="5519"/>
                </a:lnSpc>
              </a:pPr>
              <a:r>
                <a:rPr lang="en-US" sz="3600" b="1" dirty="0">
                  <a:solidFill>
                    <a:srgbClr val="738677"/>
                  </a:solidFill>
                  <a:latin typeface="Playfair Display Bold"/>
                  <a:ea typeface="Playfair Display Bold"/>
                  <a:cs typeface="Playfair Display Bold"/>
                  <a:sym typeface="Playfair Display Bold"/>
                </a:rPr>
                <a:t>References</a:t>
              </a:r>
            </a:p>
          </p:txBody>
        </p:sp>
        <p:sp>
          <p:nvSpPr>
            <p:cNvPr id="1048615" name="AutoShape 5"/>
            <p:cNvSpPr/>
            <p:nvPr/>
          </p:nvSpPr>
          <p:spPr>
            <a:xfrm>
              <a:off x="6872796" y="2213037"/>
              <a:ext cx="746056" cy="20906"/>
            </a:xfrm>
            <a:prstGeom prst="rect">
              <a:avLst/>
            </a:prstGeom>
            <a:solidFill>
              <a:srgbClr val="73867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48616" name="AutoShape 6"/>
          <p:cNvSpPr/>
          <p:nvPr/>
        </p:nvSpPr>
        <p:spPr>
          <a:xfrm>
            <a:off x="0" y="0"/>
            <a:ext cx="914400" cy="731520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17" name="AutoShape 7"/>
          <p:cNvSpPr/>
          <p:nvPr/>
        </p:nvSpPr>
        <p:spPr>
          <a:xfrm>
            <a:off x="726757" y="731520"/>
            <a:ext cx="9525" cy="585216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18" name="Rectangle 3"/>
          <p:cNvSpPr/>
          <p:nvPr/>
        </p:nvSpPr>
        <p:spPr>
          <a:xfrm>
            <a:off x="1066800" y="1676400"/>
            <a:ext cx="8382000" cy="38252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 err="1">
                <a:latin typeface="Raleway" panose="020B0604020202020204" charset="0"/>
              </a:rPr>
              <a:t>Bendowska</a:t>
            </a:r>
            <a:r>
              <a:rPr lang="en-US" sz="1200" dirty="0">
                <a:latin typeface="Raleway" panose="020B0604020202020204" charset="0"/>
              </a:rPr>
              <a:t>, A. and Baum, E., 2023. The significance of cooperation in interdisciplinary health care teams as perceived by polish medical students. International journal of environmental research and public health, 20(2), p.954.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latin typeface="Raleway" panose="020B0604020202020204" charset="0"/>
              </a:rPr>
              <a:t>Bradshaw, J., Siddiqui, N., Greenfield, D. and Sharma, A., 2022. Kindness, listening, and connection: patient and clinician key requirements for emotional support in chronic and complex care. Journal of Patient Experience, 9, p.23743735221092627.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 err="1">
                <a:latin typeface="Raleway" panose="020B0604020202020204" charset="0"/>
              </a:rPr>
              <a:t>Cavaco</a:t>
            </a:r>
            <a:r>
              <a:rPr lang="en-US" sz="1200" dirty="0">
                <a:latin typeface="Raleway" panose="020B0604020202020204" charset="0"/>
              </a:rPr>
              <a:t>, A.M., </a:t>
            </a:r>
            <a:r>
              <a:rPr lang="en-US" sz="1200" dirty="0" err="1">
                <a:latin typeface="Raleway" panose="020B0604020202020204" charset="0"/>
              </a:rPr>
              <a:t>Quitério</a:t>
            </a:r>
            <a:r>
              <a:rPr lang="en-US" sz="1200" dirty="0">
                <a:latin typeface="Raleway" panose="020B0604020202020204" charset="0"/>
              </a:rPr>
              <a:t>, C.F., Félix, I.B. and </a:t>
            </a:r>
            <a:r>
              <a:rPr lang="en-US" sz="1200" dirty="0" err="1">
                <a:latin typeface="Raleway" panose="020B0604020202020204" charset="0"/>
              </a:rPr>
              <a:t>Guerreiro</a:t>
            </a:r>
            <a:r>
              <a:rPr lang="en-US" sz="1200" dirty="0">
                <a:latin typeface="Raleway" panose="020B0604020202020204" charset="0"/>
              </a:rPr>
              <a:t>, M.P., 2023. Communication and Person-</a:t>
            </a:r>
            <a:r>
              <a:rPr lang="en-US" sz="1200" dirty="0" err="1">
                <a:latin typeface="Raleway" panose="020B0604020202020204" charset="0"/>
              </a:rPr>
              <a:t>Centred</a:t>
            </a:r>
            <a:r>
              <a:rPr lang="en-US" sz="1200" dirty="0">
                <a:latin typeface="Raleway" panose="020B0604020202020204" charset="0"/>
              </a:rPr>
              <a:t> </a:t>
            </a:r>
            <a:r>
              <a:rPr lang="en-US" sz="1200" dirty="0" err="1">
                <a:latin typeface="Raleway" panose="020B0604020202020204" charset="0"/>
              </a:rPr>
              <a:t>Behaviour</a:t>
            </a:r>
            <a:r>
              <a:rPr lang="en-US" sz="1200" dirty="0">
                <a:latin typeface="Raleway" panose="020B0604020202020204" charset="0"/>
              </a:rPr>
              <a:t> Change. In A Practical Guide on </a:t>
            </a:r>
            <a:r>
              <a:rPr lang="en-US" sz="1200" dirty="0" err="1">
                <a:latin typeface="Raleway" panose="020B0604020202020204" charset="0"/>
              </a:rPr>
              <a:t>Behaviour</a:t>
            </a:r>
            <a:r>
              <a:rPr lang="en-US" sz="1200" dirty="0">
                <a:latin typeface="Raleway" panose="020B0604020202020204" charset="0"/>
              </a:rPr>
              <a:t> Change Support for Self-Managing Chronic Disease (pp. 81-112). Cham: Springer International Publishing.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 err="1">
                <a:latin typeface="Raleway" panose="020B0604020202020204" charset="0"/>
              </a:rPr>
              <a:t>Kartikasari</a:t>
            </a:r>
            <a:r>
              <a:rPr lang="en-US" sz="1200" dirty="0">
                <a:latin typeface="Raleway" panose="020B0604020202020204" charset="0"/>
              </a:rPr>
              <a:t>, I.A. and </a:t>
            </a:r>
            <a:r>
              <a:rPr lang="en-US" sz="1200" dirty="0" err="1">
                <a:latin typeface="Raleway" panose="020B0604020202020204" charset="0"/>
              </a:rPr>
              <a:t>Usodo</a:t>
            </a:r>
            <a:r>
              <a:rPr lang="en-US" sz="1200" dirty="0">
                <a:latin typeface="Raleway" panose="020B0604020202020204" charset="0"/>
              </a:rPr>
              <a:t>, B., 2022. The Effectiveness Open-Ended Learning and Creative Problem Solving Models to Teach Creative Thinking Skills. </a:t>
            </a:r>
            <a:r>
              <a:rPr lang="en-US" sz="1200" dirty="0" err="1">
                <a:latin typeface="Raleway" panose="020B0604020202020204" charset="0"/>
              </a:rPr>
              <a:t>Pegem</a:t>
            </a:r>
            <a:r>
              <a:rPr lang="en-US" sz="1200" dirty="0">
                <a:latin typeface="Raleway" panose="020B0604020202020204" charset="0"/>
              </a:rPr>
              <a:t> Journal of Education and Instruction, 12(4), pp.29-38.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latin typeface="Raleway" panose="020B0604020202020204" charset="0"/>
              </a:rPr>
              <a:t>Long, E., 2022. The future of pastoral care in schools: Exploring whole-school trauma-informed approaches. Pastoral Care in Education, 40(3), pp.342-351.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latin typeface="Raleway" panose="020B0604020202020204" charset="0"/>
              </a:rPr>
              <a:t>Xu, Y., Wang, Y., McCarthy, L.P., Harrison, T. and Doherty, H., 2022. Mental/</a:t>
            </a:r>
            <a:r>
              <a:rPr lang="en-US" sz="1200" dirty="0" err="1">
                <a:latin typeface="Raleway" panose="020B0604020202020204" charset="0"/>
              </a:rPr>
              <a:t>behavioural</a:t>
            </a:r>
            <a:r>
              <a:rPr lang="en-US" sz="1200" dirty="0">
                <a:latin typeface="Raleway" panose="020B0604020202020204" charset="0"/>
              </a:rPr>
              <a:t> health and educational outcomes of grandchildren raised by custodial grandparents: A mixed methods systematic review. Health &amp; Social Care in the Community, 30(6), pp.2096-2127.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1352</TotalTime>
  <Words>1051</Words>
  <Application>Microsoft Office PowerPoint</Application>
  <PresentationFormat>Custom</PresentationFormat>
  <Paragraphs>94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Wingdings</vt:lpstr>
      <vt:lpstr>Arial</vt:lpstr>
      <vt:lpstr>Calibri</vt:lpstr>
      <vt:lpstr>Playfair Display Bold</vt:lpstr>
      <vt:lpstr>Raleway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and White Basic Presentation Template</dc:title>
  <dc:creator>TECNO CK6n</dc:creator>
  <cp:lastModifiedBy>Zahra Bi</cp:lastModifiedBy>
  <cp:revision>3</cp:revision>
  <dcterms:created xsi:type="dcterms:W3CDTF">2006-08-15T14:00:00Z</dcterms:created>
  <dcterms:modified xsi:type="dcterms:W3CDTF">2026-02-21T22:59:22Z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eecdc9ffbae84ac3ba114978561a8eb3</vt:lpwstr>
  </property>
</Properties>
</file>