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70" r:id="rId4"/>
    <p:sldId id="263" r:id="rId5"/>
    <p:sldId id="273" r:id="rId6"/>
    <p:sldId id="271" r:id="rId7"/>
    <p:sldId id="274" r:id="rId8"/>
    <p:sldId id="272" r:id="rId9"/>
    <p:sldId id="275" r:id="rId10"/>
    <p:sldId id="276" r:id="rId11"/>
    <p:sldId id="262" r:id="rId12"/>
    <p:sldId id="278" r:id="rId13"/>
    <p:sldId id="261" r:id="rId14"/>
    <p:sldId id="257" r:id="rId15"/>
    <p:sldId id="27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laine Lewis-mcnally (1602450)" initials="EL(" lastIdx="1" clrIdx="0">
    <p:extLst>
      <p:ext uri="{19B8F6BF-5375-455C-9EA6-DF929625EA0E}">
        <p15:presenceInfo xmlns:p15="http://schemas.microsoft.com/office/powerpoint/2012/main" userId="Elaine Lewis-mcnally (1602450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0109D-392C-4D18-A371-A391451823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BA9D14-51B0-403F-AF74-34CA14DEC6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DF4DB-7233-4D56-8647-E428DA450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0C1F5-49E1-4EE2-A705-AF7C02521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84E6BC-86E0-4CBF-AE71-EF069B3C7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713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681CE-1EC4-410E-BF8B-D2A80097D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05E06-3C32-4576-8D15-D4D93A39F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6438C3-7F46-43BE-8DB4-7CF068411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172FA-579F-4047-9C14-83F6DB455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D5C31E-5C4D-458D-992F-472E390EE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95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0D333-2034-4972-9A1A-FD182E9DF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95B03-5784-4606-8FDB-816D019A6C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8FB36-4D45-46AD-B4A4-B2250B808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F4DF8-9725-400F-899B-F73EA60A2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1D921-3AD1-49D0-8243-DF6DE72F0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744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6D752-70A4-48C1-B04A-A7118D36D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361C7-46AD-4ADF-B675-7BBEA9953A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E2E52B-4E59-4F83-A9E1-E1C7E2D5D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F956F3-CB74-4439-801C-7A4DC7152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B8953D-02EF-46A7-8F1D-AB863BD9A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CE726-3F8F-4EEB-B619-D621749FA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706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F75CC-FD46-4EE0-BA89-452407445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300F45-3A99-4CCE-9F5F-98CAE78FB8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F6D3EE-A10D-4859-B2BA-CFC9C00834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626AA2-F247-4CA3-8CA5-374C3C65C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1F364F-36CE-4008-8561-15003821A2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AE2B36-F008-4CEE-85F5-C0D63E66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D84FCA-574A-4D7F-8657-575CE8D2E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24FB89-240C-4B12-A21E-3517E1454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60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33D29-C155-4724-8FA2-8DF5689E5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685202-AD67-4890-B9E2-E8D53A20E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37DD19-2461-487C-8437-2A3D73484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B8034-FAD2-4F29-801E-2841DB941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24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169E43-7EF8-48BD-BDAB-19C3E05E5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33B201-D249-4285-8241-A3E1148C0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CC1C45-53FD-4EEA-B365-12C954D61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079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70F5B-DDC6-4409-AEE9-54BEB16D6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E0010-A2DF-41C0-869A-D875DA2F3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061AD-6C47-43CC-AA4A-7E1D1891C2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1C9735-57EC-4034-86BC-808CCD3F6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6EDCB-8FE6-4632-86C2-B6AF5D2F2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FAC378-567D-4E74-99F6-5B6A24DCD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17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A32D6-C454-4075-8072-EBD1CC892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50B0C7-FABE-4E34-974B-312B720926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971C9E-6D61-407C-9DBC-623A370F43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EE089-F07B-432A-AFF3-42C161673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58400D-65C2-4138-B930-4EFD01243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9DC17B-A65A-405A-9983-49D0FEF77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238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61456-F341-47BF-9791-4CBBD4E49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002D5A-AA83-4988-AB78-2CDB71FBC0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30147-045E-4023-BA6A-70B1AADB0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2698E-9341-4AB7-83A0-34F70F0B0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9FA72-DEDA-4F3B-92DE-F5878570E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716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6423EC-4447-4BAE-B4A7-92C4759B40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7FC40D-0D55-4219-A16C-02DE7D019E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8A5ABF-C12D-48C4-ABB3-8E679E705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4F5E7-6DB5-47F6-BC12-25A18817D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7494B9-E451-41AF-9A26-3EA57903D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325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9446D5-59E8-4966-9F1A-0BD89417B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44C85-0B67-42C0-8D8A-3EC7D5680F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8BB15-AC4F-4526-A92B-A56B2CEB8D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20CAB-6832-409C-83D8-4C01B0DA5BF1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DFC6AB-0247-46A3-AD96-E2841A431A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79A36-066C-46BA-821D-D4099BBF01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E64394-053F-44C6-9CEB-CEC8FFB3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69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hyperlink" Target="https://slate.com/human-interest/2018/10/transgender-memo-ideology-condition-choice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nyxtruth.com/2015/08/15/onyx-truth-live-23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books/2015/nov/18/transgender-activists-protest-germaine-greer-lecture-cardiff-university" TargetMode="External"/><Relationship Id="rId13" Type="http://schemas.openxmlformats.org/officeDocument/2006/relationships/hyperlink" Target="https://thetempest.co/2018/01/29/news/campaign-fighting-transphobia/" TargetMode="External"/><Relationship Id="rId3" Type="http://schemas.openxmlformats.org/officeDocument/2006/relationships/hyperlink" Target="https://www.bbc.co.uk/news/uk-politics-43962349" TargetMode="External"/><Relationship Id="rId7" Type="http://schemas.openxmlformats.org/officeDocument/2006/relationships/hyperlink" Target="https://www.equalityhumanrights.com/en/what-are-human-rights/what-universal-declaration-human-rights" TargetMode="External"/><Relationship Id="rId12" Type="http://schemas.openxmlformats.org/officeDocument/2006/relationships/hyperlink" Target="https://www.theguardian.com/politics/2018/feb/01/labour-to-clarify-policy-over-trans-women-on-all-female-shortlists" TargetMode="External"/><Relationship Id="rId2" Type="http://schemas.openxmlformats.org/officeDocument/2006/relationships/hyperlink" Target="https://www.amnesty.org.au/transgender-people-face-casual-discrimination-up-to-60-times-a-da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al-dem.com/terf-war-labour-party-trans-justice/" TargetMode="External"/><Relationship Id="rId11" Type="http://schemas.openxmlformats.org/officeDocument/2006/relationships/hyperlink" Target="https://www.vox.com/policy-and-politics/2018/10/22/18007978/trump-administration-lgbtq-transgender-discrimination-civil-rights" TargetMode="External"/><Relationship Id="rId5" Type="http://schemas.openxmlformats.org/officeDocument/2006/relationships/hyperlink" Target="https://www.dickinson.edu/news/article/1759/intersectionality_black_youth_and_political_activism" TargetMode="External"/><Relationship Id="rId10" Type="http://schemas.openxmlformats.org/officeDocument/2006/relationships/hyperlink" Target="https://www.seventeen.com/health/a24061976/transgender-trump-administration-sex-definition/" TargetMode="External"/><Relationship Id="rId4" Type="http://schemas.openxmlformats.org/officeDocument/2006/relationships/hyperlink" Target="https://www.them.us/story/aaron-philip-signed-to-modeling-agency" TargetMode="External"/><Relationship Id="rId9" Type="http://schemas.openxmlformats.org/officeDocument/2006/relationships/hyperlink" Target="https://www.theguardian.com/world/2018/may/10/the-gender-recognition-act-is-controversial-can-a-path-to-common-ground-be-found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onewall.org.uk/gender-recognition-act" TargetMode="External"/><Relationship Id="rId3" Type="http://schemas.openxmlformats.org/officeDocument/2006/relationships/hyperlink" Target="http://www.onyxtruth.com/wp-content/uploads/2015/08/Intersectionality-Onyx-Truth.jpg" TargetMode="External"/><Relationship Id="rId7" Type="http://schemas.openxmlformats.org/officeDocument/2006/relationships/hyperlink" Target="https://www.redbubble.com/people/jpldesigns/works/26899198-transgender-symbols-illustration?p=poster" TargetMode="External"/><Relationship Id="rId2" Type="http://schemas.openxmlformats.org/officeDocument/2006/relationships/hyperlink" Target="http://www.girlfriendsmeet.com/blog/wp-content/uploads/2014/11/2000px-Transgender_Pride_fla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interest.co.uk/smileforjoker12/transgender-support/?lp=true" TargetMode="External"/><Relationship Id="rId5" Type="http://schemas.openxmlformats.org/officeDocument/2006/relationships/hyperlink" Target="https://www.them.us/story/aaron-philip-signed-to-modeling-agency" TargetMode="External"/><Relationship Id="rId10" Type="http://schemas.openxmlformats.org/officeDocument/2006/relationships/hyperlink" Target="https://www.huffingtonpost.co.uk/entry/jeremy-corbyn-facing-backlash-over-policy-on-trans-women_uk_5b851a9de4b0162f471c3a85" TargetMode="External"/><Relationship Id="rId4" Type="http://schemas.openxmlformats.org/officeDocument/2006/relationships/hyperlink" Target="https://www.theguardian.com/society/2018/oct/19/gender-recognition-act-reforms-six-legal-views-transgender-debate" TargetMode="External"/><Relationship Id="rId9" Type="http://schemas.openxmlformats.org/officeDocument/2006/relationships/hyperlink" Target="https://slate.com/human-interest/2018/10/transgender-memo-ideology-condition-choic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C045077-9BF8-4BC0-BE5E-02322AE6BE87}"/>
              </a:ext>
            </a:extLst>
          </p:cNvPr>
          <p:cNvSpPr/>
          <p:nvPr/>
        </p:nvSpPr>
        <p:spPr>
          <a:xfrm rot="10800000" flipV="1">
            <a:off x="2234752" y="1028342"/>
            <a:ext cx="7955280" cy="480131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5400" b="1" dirty="0">
                <a:solidFill>
                  <a:schemeClr val="bg1"/>
                </a:solidFill>
              </a:rPr>
              <a:t>Current Political and Ethical Landscape ECSS6002</a:t>
            </a:r>
          </a:p>
          <a:p>
            <a:pPr algn="ctr"/>
            <a:endParaRPr lang="en-US" b="1" dirty="0">
              <a:solidFill>
                <a:schemeClr val="bg1"/>
              </a:solidFill>
            </a:endParaRP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Elaine </a:t>
            </a:r>
            <a:r>
              <a:rPr lang="en-US" b="1" dirty="0" err="1">
                <a:solidFill>
                  <a:schemeClr val="bg1"/>
                </a:solidFill>
              </a:rPr>
              <a:t>Lewis-McNally</a:t>
            </a:r>
            <a:r>
              <a:rPr lang="en-US" b="1" dirty="0">
                <a:solidFill>
                  <a:schemeClr val="bg1"/>
                </a:solidFill>
              </a:rPr>
              <a:t> 1602450</a:t>
            </a:r>
            <a:endParaRPr lang="en-GB" b="1" dirty="0">
              <a:solidFill>
                <a:schemeClr val="bg1"/>
              </a:solidFill>
            </a:endParaRPr>
          </a:p>
          <a:p>
            <a:pPr algn="ctr"/>
            <a:endParaRPr lang="en-US" sz="5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7953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9FF9B-14A0-4526-BA81-52A7D78A5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4654295" cy="6858000"/>
          </a:xfrm>
          <a:solidFill>
            <a:srgbClr val="7030A0"/>
          </a:solidFill>
        </p:spPr>
        <p:txBody>
          <a:bodyPr>
            <a:normAutofit/>
          </a:bodyPr>
          <a:lstStyle/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Transgender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Intersectionality</a:t>
            </a:r>
          </a:p>
          <a:p>
            <a:r>
              <a:rPr lang="en-GB" sz="2400" dirty="0">
                <a:solidFill>
                  <a:schemeClr val="bg1"/>
                </a:solidFill>
              </a:rPr>
              <a:t>Lesbian Gay Bisexual Transgender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Trans Exclusionary Radical Feminist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Political Perspective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Conclusion </a:t>
            </a: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1358382E-BC95-4370-94BA-41FC3D2004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7050" y="643467"/>
            <a:ext cx="4612194" cy="54101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B10D53-2A57-44CA-9387-1F2090884C8E}"/>
              </a:ext>
            </a:extLst>
          </p:cNvPr>
          <p:cNvSpPr txBox="1"/>
          <p:nvPr/>
        </p:nvSpPr>
        <p:spPr>
          <a:xfrm>
            <a:off x="11139167" y="6611779"/>
            <a:ext cx="239150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50000"/>
                  </a:schemeClr>
                </a:solidFill>
              </a:rPr>
              <a:t>(Redbubble, 2018)</a:t>
            </a:r>
          </a:p>
        </p:txBody>
      </p:sp>
    </p:spTree>
    <p:extLst>
      <p:ext uri="{BB962C8B-B14F-4D97-AF65-F5344CB8AC3E}">
        <p14:creationId xmlns:p14="http://schemas.microsoft.com/office/powerpoint/2010/main" val="3182539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 descr="A close up of a logo&#10;&#10;Description automatically generated">
            <a:extLst>
              <a:ext uri="{FF2B5EF4-FFF2-40B4-BE49-F238E27FC236}">
                <a16:creationId xmlns:a16="http://schemas.microsoft.com/office/drawing/2014/main" id="{98F7042B-2960-4D80-819C-D49E4BFA6C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3" r="51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63986-8A21-4199-9E3C-3A4F27A22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cap="all">
                <a:solidFill>
                  <a:schemeClr val="tx1">
                    <a:lumMod val="85000"/>
                    <a:lumOff val="15000"/>
                  </a:schemeClr>
                </a:solidFill>
              </a:rPr>
              <a:t>What is transgender identity?</a:t>
            </a:r>
            <a:endParaRPr lang="en-US" sz="36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87BDA6E-D5C0-4E74-9F7C-69ED54C8B0AC}"/>
              </a:ext>
            </a:extLst>
          </p:cNvPr>
          <p:cNvSpPr txBox="1"/>
          <p:nvPr/>
        </p:nvSpPr>
        <p:spPr>
          <a:xfrm>
            <a:off x="11221850" y="6604074"/>
            <a:ext cx="19402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(No Name, 2018</a:t>
            </a:r>
            <a:r>
              <a:rPr lang="en-GB" sz="1000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88643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60B1C724-EC98-47D4-AFA3-4266AE778E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9" r="6916" b="2"/>
          <a:stretch/>
        </p:blipFill>
        <p:spPr>
          <a:xfrm>
            <a:off x="5623318" y="3313325"/>
            <a:ext cx="5925214" cy="3473310"/>
          </a:xfrm>
          <a:prstGeom prst="rect">
            <a:avLst/>
          </a:prstGeom>
        </p:spPr>
      </p:pic>
      <p:pic>
        <p:nvPicPr>
          <p:cNvPr id="17" name="Content Placeholder 4" descr="A person wearing a blue shirt&#10;&#10;Description automatically generated">
            <a:extLst>
              <a:ext uri="{FF2B5EF4-FFF2-40B4-BE49-F238E27FC236}">
                <a16:creationId xmlns:a16="http://schemas.microsoft.com/office/drawing/2014/main" id="{87B34622-E7C6-4935-91D0-004DDE2F3C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454"/>
          <a:stretch/>
        </p:blipFill>
        <p:spPr>
          <a:xfrm>
            <a:off x="643467" y="85622"/>
            <a:ext cx="6082711" cy="3920044"/>
          </a:xfrm>
          <a:custGeom>
            <a:avLst/>
            <a:gdLst>
              <a:gd name="connsiteX0" fmla="*/ 0 w 6082711"/>
              <a:gd name="connsiteY0" fmla="*/ 0 h 3920044"/>
              <a:gd name="connsiteX1" fmla="*/ 6082711 w 6082711"/>
              <a:gd name="connsiteY1" fmla="*/ 0 h 3920044"/>
              <a:gd name="connsiteX2" fmla="*/ 6082711 w 6082711"/>
              <a:gd name="connsiteY2" fmla="*/ 3103225 h 3920044"/>
              <a:gd name="connsiteX3" fmla="*/ 4614930 w 6082711"/>
              <a:gd name="connsiteY3" fmla="*/ 3103225 h 3920044"/>
              <a:gd name="connsiteX4" fmla="*/ 4614930 w 6082711"/>
              <a:gd name="connsiteY4" fmla="*/ 3920044 h 3920044"/>
              <a:gd name="connsiteX5" fmla="*/ 0 w 6082711"/>
              <a:gd name="connsiteY5" fmla="*/ 3920044 h 3920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2711" h="3920044">
                <a:moveTo>
                  <a:pt x="0" y="0"/>
                </a:moveTo>
                <a:lnTo>
                  <a:pt x="6082711" y="0"/>
                </a:lnTo>
                <a:lnTo>
                  <a:pt x="6082711" y="3103225"/>
                </a:lnTo>
                <a:lnTo>
                  <a:pt x="4614930" y="3103225"/>
                </a:lnTo>
                <a:lnTo>
                  <a:pt x="4614930" y="3920044"/>
                </a:lnTo>
                <a:lnTo>
                  <a:pt x="0" y="3920044"/>
                </a:lnTo>
                <a:close/>
              </a:path>
            </a:pathLst>
          </a:custGeom>
        </p:spPr>
      </p:pic>
      <p:sp>
        <p:nvSpPr>
          <p:cNvPr id="18" name="Rectangle 11">
            <a:extLst>
              <a:ext uri="{FF2B5EF4-FFF2-40B4-BE49-F238E27FC236}">
                <a16:creationId xmlns:a16="http://schemas.microsoft.com/office/drawing/2014/main" id="{E97C36FC-DEAA-4DCA-B0AB-7F9357FA4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7045" y="643467"/>
            <a:ext cx="4661488" cy="2460741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8C38CD-A630-49FF-8417-6792A2B13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4080063"/>
            <a:ext cx="4614930" cy="2156145"/>
          </a:xfrm>
          <a:prstGeom prst="rect">
            <a:avLst/>
          </a:prstGeom>
          <a:solidFill>
            <a:schemeClr val="tx1">
              <a:lumMod val="50000"/>
              <a:lumOff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C42451-8F7C-41B6-8E70-76CEA4972251}"/>
              </a:ext>
            </a:extLst>
          </p:cNvPr>
          <p:cNvSpPr txBox="1"/>
          <p:nvPr/>
        </p:nvSpPr>
        <p:spPr>
          <a:xfrm>
            <a:off x="7568456" y="1323404"/>
            <a:ext cx="35591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Transgender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7CFFF2-53BE-4493-9B05-DAC42FF538C8}"/>
              </a:ext>
            </a:extLst>
          </p:cNvPr>
          <p:cNvSpPr txBox="1"/>
          <p:nvPr/>
        </p:nvSpPr>
        <p:spPr>
          <a:xfrm>
            <a:off x="4431430" y="3506133"/>
            <a:ext cx="20012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800" dirty="0">
                <a:solidFill>
                  <a:schemeClr val="bg1"/>
                </a:solidFill>
              </a:rPr>
              <a:t>Urquhart (2018)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809752-AFE3-416B-ADCD-0663860D0495}"/>
              </a:ext>
            </a:extLst>
          </p:cNvPr>
          <p:cNvSpPr txBox="1"/>
          <p:nvPr/>
        </p:nvSpPr>
        <p:spPr>
          <a:xfrm>
            <a:off x="10662567" y="6532719"/>
            <a:ext cx="19402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(No Name, 2018</a:t>
            </a:r>
            <a:r>
              <a:rPr lang="en-GB" sz="1000" dirty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21" name="Picture 20" descr="A screenshot of a cell phone&#10;&#10;Description automatically generated">
            <a:extLst>
              <a:ext uri="{FF2B5EF4-FFF2-40B4-BE49-F238E27FC236}">
                <a16:creationId xmlns:a16="http://schemas.microsoft.com/office/drawing/2014/main" id="{1F1F72DB-7876-4B8C-B6A3-466A0EB056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5292" y="4491422"/>
            <a:ext cx="1709530" cy="133342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42FFD8B-17D6-4A69-B9C7-51B10C5C4884}"/>
              </a:ext>
            </a:extLst>
          </p:cNvPr>
          <p:cNvSpPr txBox="1"/>
          <p:nvPr/>
        </p:nvSpPr>
        <p:spPr>
          <a:xfrm>
            <a:off x="4431430" y="6020764"/>
            <a:ext cx="219251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(Pinterest,2018)</a:t>
            </a:r>
          </a:p>
        </p:txBody>
      </p:sp>
    </p:spTree>
    <p:extLst>
      <p:ext uri="{BB962C8B-B14F-4D97-AF65-F5344CB8AC3E}">
        <p14:creationId xmlns:p14="http://schemas.microsoft.com/office/powerpoint/2010/main" val="165380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DD9DA7-534B-4DDF-8376-407D9D1A8734}"/>
              </a:ext>
            </a:extLst>
          </p:cNvPr>
          <p:cNvSpPr txBox="1"/>
          <p:nvPr/>
        </p:nvSpPr>
        <p:spPr>
          <a:xfrm>
            <a:off x="3045368" y="2043663"/>
            <a:ext cx="6105194" cy="20310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Intersectionality and society </a:t>
            </a:r>
          </a:p>
        </p:txBody>
      </p:sp>
    </p:spTree>
    <p:extLst>
      <p:ext uri="{BB962C8B-B14F-4D97-AF65-F5344CB8AC3E}">
        <p14:creationId xmlns:p14="http://schemas.microsoft.com/office/powerpoint/2010/main" val="3156459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6" descr="A close up of a map&#10;&#10;Description automatically generated">
            <a:extLst>
              <a:ext uri="{FF2B5EF4-FFF2-40B4-BE49-F238E27FC236}">
                <a16:creationId xmlns:a16="http://schemas.microsoft.com/office/drawing/2014/main" id="{E92701D9-CEA0-4D99-9F15-BC001E3AE0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05413" y="468977"/>
            <a:ext cx="6805896" cy="3539066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2257994-BD97-4691-8B89-198A6D2BA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5099DD-D79A-415D-AA97-B27EFACC768B}"/>
              </a:ext>
            </a:extLst>
          </p:cNvPr>
          <p:cNvSpPr txBox="1"/>
          <p:nvPr/>
        </p:nvSpPr>
        <p:spPr>
          <a:xfrm>
            <a:off x="1600200" y="4269282"/>
            <a:ext cx="8991600" cy="1264762"/>
          </a:xfrm>
          <a:prstGeom prst="rect">
            <a:avLst/>
          </a:prstGeom>
          <a:solidFill>
            <a:srgbClr val="FFFFFF"/>
          </a:solidFill>
          <a:ln w="38100">
            <a:solidFill>
              <a:srgbClr val="404040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40404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Intersectionality</a:t>
            </a:r>
          </a:p>
        </p:txBody>
      </p:sp>
    </p:spTree>
    <p:extLst>
      <p:ext uri="{BB962C8B-B14F-4D97-AF65-F5344CB8AC3E}">
        <p14:creationId xmlns:p14="http://schemas.microsoft.com/office/powerpoint/2010/main" val="4289331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653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8551A9F6-FB9A-4BE9-9BCB-C6B126B18A3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08"/>
          <a:stretch/>
        </p:blipFill>
        <p:spPr>
          <a:xfrm>
            <a:off x="3364727" y="1217198"/>
            <a:ext cx="5462546" cy="37602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425635-1C2E-4CCC-992D-B0A2FF0725ED}"/>
              </a:ext>
            </a:extLst>
          </p:cNvPr>
          <p:cNvSpPr txBox="1"/>
          <p:nvPr/>
        </p:nvSpPr>
        <p:spPr>
          <a:xfrm>
            <a:off x="7551888" y="4467848"/>
            <a:ext cx="195257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800" dirty="0">
                <a:solidFill>
                  <a:schemeClr val="bg1"/>
                </a:solidFill>
              </a:rPr>
              <a:t>(Dickinson Collage,2015)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121CCA-55C0-4E37-B48C-A3C90404D28B}"/>
              </a:ext>
            </a:extLst>
          </p:cNvPr>
          <p:cNvSpPr txBox="1"/>
          <p:nvPr/>
        </p:nvSpPr>
        <p:spPr>
          <a:xfrm>
            <a:off x="4859284" y="5769917"/>
            <a:ext cx="36688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Patricia Hill Collins</a:t>
            </a:r>
          </a:p>
        </p:txBody>
      </p:sp>
    </p:spTree>
    <p:extLst>
      <p:ext uri="{BB962C8B-B14F-4D97-AF65-F5344CB8AC3E}">
        <p14:creationId xmlns:p14="http://schemas.microsoft.com/office/powerpoint/2010/main" val="655669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person, sky, wall&#10;&#10;Description automatically generated">
            <a:extLst>
              <a:ext uri="{FF2B5EF4-FFF2-40B4-BE49-F238E27FC236}">
                <a16:creationId xmlns:a16="http://schemas.microsoft.com/office/drawing/2014/main" id="{8A8DE7DE-276A-4A36-9298-A79088B2EF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07" r="1" b="480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1DCC2F-C8B6-48E5-B8C9-43251F16407D}"/>
              </a:ext>
            </a:extLst>
          </p:cNvPr>
          <p:cNvSpPr txBox="1"/>
          <p:nvPr/>
        </p:nvSpPr>
        <p:spPr>
          <a:xfrm>
            <a:off x="11463130" y="6642546"/>
            <a:ext cx="72887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65000"/>
                  </a:schemeClr>
                </a:solidFill>
              </a:rPr>
              <a:t>(Pilip,2018)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64C948-4C8E-4381-A20A-2ACE7A88D864}"/>
              </a:ext>
            </a:extLst>
          </p:cNvPr>
          <p:cNvSpPr txBox="1"/>
          <p:nvPr/>
        </p:nvSpPr>
        <p:spPr>
          <a:xfrm>
            <a:off x="886264" y="1631853"/>
            <a:ext cx="57114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Aaron Philips </a:t>
            </a:r>
          </a:p>
        </p:txBody>
      </p:sp>
    </p:spTree>
    <p:extLst>
      <p:ext uri="{BB962C8B-B14F-4D97-AF65-F5344CB8AC3E}">
        <p14:creationId xmlns:p14="http://schemas.microsoft.com/office/powerpoint/2010/main" val="2639179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person, outdoor, sport, dancer&#10;&#10;Description automatically generated">
            <a:extLst>
              <a:ext uri="{FF2B5EF4-FFF2-40B4-BE49-F238E27FC236}">
                <a16:creationId xmlns:a16="http://schemas.microsoft.com/office/drawing/2014/main" id="{B08AA52C-9EAF-43D3-9FA2-FDD042046A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116" y="629437"/>
            <a:ext cx="6056932" cy="441908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AE270E4-7E6E-4322-A86D-F62F49A1F872}"/>
              </a:ext>
            </a:extLst>
          </p:cNvPr>
          <p:cNvSpPr/>
          <p:nvPr/>
        </p:nvSpPr>
        <p:spPr>
          <a:xfrm>
            <a:off x="2413229" y="5755915"/>
            <a:ext cx="73655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LGBT Lesbian Gay Bisexual Transgender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8FF8D66-9224-4909-992A-EC2E1A14DA53}"/>
              </a:ext>
            </a:extLst>
          </p:cNvPr>
          <p:cNvSpPr/>
          <p:nvPr/>
        </p:nvSpPr>
        <p:spPr>
          <a:xfrm>
            <a:off x="8214079" y="4833078"/>
            <a:ext cx="77296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(Lasher, 2018)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664469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EC8988D7-9D2E-464E-8F94-06D64F9398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9950" y="409575"/>
            <a:ext cx="5372100" cy="49720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F710F55-58A8-43FD-A2D1-0943015D4E14}"/>
              </a:ext>
            </a:extLst>
          </p:cNvPr>
          <p:cNvSpPr/>
          <p:nvPr/>
        </p:nvSpPr>
        <p:spPr>
          <a:xfrm>
            <a:off x="3076049" y="5777984"/>
            <a:ext cx="63989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Trans-exclusionary radical feminism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FD242C-ED62-42E2-B767-084C8C5D81FE}"/>
              </a:ext>
            </a:extLst>
          </p:cNvPr>
          <p:cNvSpPr txBox="1"/>
          <p:nvPr/>
        </p:nvSpPr>
        <p:spPr>
          <a:xfrm>
            <a:off x="7962900" y="5166181"/>
            <a:ext cx="21597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(Pinterest date)</a:t>
            </a:r>
          </a:p>
        </p:txBody>
      </p:sp>
    </p:spTree>
    <p:extLst>
      <p:ext uri="{BB962C8B-B14F-4D97-AF65-F5344CB8AC3E}">
        <p14:creationId xmlns:p14="http://schemas.microsoft.com/office/powerpoint/2010/main" val="4061852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tattoo on his arm&#10;&#10;Description automatically generated">
            <a:extLst>
              <a:ext uri="{FF2B5EF4-FFF2-40B4-BE49-F238E27FC236}">
                <a16:creationId xmlns:a16="http://schemas.microsoft.com/office/drawing/2014/main" id="{F63EDCE3-0EAD-4E50-973D-FB9F213525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effectLst>
            <a:glow rad="127000">
              <a:srgbClr val="7030A0"/>
            </a:glow>
          </a:effectLst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D6676A-8938-4319-A58B-C0C649D12029}"/>
              </a:ext>
            </a:extLst>
          </p:cNvPr>
          <p:cNvSpPr txBox="1"/>
          <p:nvPr/>
        </p:nvSpPr>
        <p:spPr>
          <a:xfrm>
            <a:off x="520242" y="1774372"/>
            <a:ext cx="4062642" cy="27540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3250C2-33A1-4801-8A0F-871BECE018D1}"/>
              </a:ext>
            </a:extLst>
          </p:cNvPr>
          <p:cNvSpPr txBox="1"/>
          <p:nvPr/>
        </p:nvSpPr>
        <p:spPr>
          <a:xfrm>
            <a:off x="1448972" y="548640"/>
            <a:ext cx="10353822" cy="9566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CFDFAF-A2D2-4195-9A24-4DCC8A71F70D}"/>
              </a:ext>
            </a:extLst>
          </p:cNvPr>
          <p:cNvSpPr txBox="1"/>
          <p:nvPr/>
        </p:nvSpPr>
        <p:spPr>
          <a:xfrm>
            <a:off x="11299182" y="6642546"/>
            <a:ext cx="17856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(Norman,2018)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C7CA6F-B511-4985-89DD-5B53EC96700C}"/>
              </a:ext>
            </a:extLst>
          </p:cNvPr>
          <p:cNvSpPr txBox="1"/>
          <p:nvPr/>
        </p:nvSpPr>
        <p:spPr>
          <a:xfrm>
            <a:off x="883170" y="1213714"/>
            <a:ext cx="36708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Political views on Transgender </a:t>
            </a:r>
          </a:p>
        </p:txBody>
      </p:sp>
    </p:spTree>
    <p:extLst>
      <p:ext uri="{BB962C8B-B14F-4D97-AF65-F5344CB8AC3E}">
        <p14:creationId xmlns:p14="http://schemas.microsoft.com/office/powerpoint/2010/main" val="778508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8E0FF369-6B3C-4F76-8BF3-B14D97E7B8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3B6071-C7BE-4457-807D-BD51F61735E1}"/>
              </a:ext>
            </a:extLst>
          </p:cNvPr>
          <p:cNvSpPr txBox="1"/>
          <p:nvPr/>
        </p:nvSpPr>
        <p:spPr>
          <a:xfrm>
            <a:off x="11461173" y="6675461"/>
            <a:ext cx="46863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(Mason,2018)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D5FFD7-215C-4A4F-B978-F5E256C48A6B}"/>
              </a:ext>
            </a:extLst>
          </p:cNvPr>
          <p:cNvSpPr txBox="1"/>
          <p:nvPr/>
        </p:nvSpPr>
        <p:spPr>
          <a:xfrm>
            <a:off x="3189903" y="6029130"/>
            <a:ext cx="73198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Lily Madigan With Jeremy Corbyn</a:t>
            </a:r>
          </a:p>
        </p:txBody>
      </p:sp>
    </p:spTree>
    <p:extLst>
      <p:ext uri="{BB962C8B-B14F-4D97-AF65-F5344CB8AC3E}">
        <p14:creationId xmlns:p14="http://schemas.microsoft.com/office/powerpoint/2010/main" val="38652505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ign in front of a crowd&#10;&#10;Description automatically generated">
            <a:extLst>
              <a:ext uri="{FF2B5EF4-FFF2-40B4-BE49-F238E27FC236}">
                <a16:creationId xmlns:a16="http://schemas.microsoft.com/office/drawing/2014/main" id="{020926C0-7F0B-46FE-920F-2D80B8568B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051" y="896238"/>
            <a:ext cx="4572000" cy="538379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001FBE-B3C7-4FFF-B96F-C4F12D6CA082}"/>
              </a:ext>
            </a:extLst>
          </p:cNvPr>
          <p:cNvSpPr txBox="1"/>
          <p:nvPr/>
        </p:nvSpPr>
        <p:spPr>
          <a:xfrm>
            <a:off x="4744204" y="6090144"/>
            <a:ext cx="20257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(Lasher, 2018)</a:t>
            </a:r>
          </a:p>
        </p:txBody>
      </p:sp>
      <p:pic>
        <p:nvPicPr>
          <p:cNvPr id="8" name="Picture 7" descr="A group of people standing in front of a sign&#10;&#10;Description automatically generated">
            <a:extLst>
              <a:ext uri="{FF2B5EF4-FFF2-40B4-BE49-F238E27FC236}">
                <a16:creationId xmlns:a16="http://schemas.microsoft.com/office/drawing/2014/main" id="{C7A8D8FF-C10A-492C-BBEA-CF34F7C349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002" y="365125"/>
            <a:ext cx="4876798" cy="295195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D3548B-98FA-4D75-822E-5B3660D24B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923" y="3454814"/>
            <a:ext cx="4977334" cy="327991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24A87CC-12DC-4883-9D08-BB020DB9F7D1}"/>
              </a:ext>
            </a:extLst>
          </p:cNvPr>
          <p:cNvSpPr/>
          <p:nvPr/>
        </p:nvSpPr>
        <p:spPr>
          <a:xfrm>
            <a:off x="10510753" y="6524218"/>
            <a:ext cx="77296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(Lasher, 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11D40F-4D13-45D4-858A-B021146DD744}"/>
              </a:ext>
            </a:extLst>
          </p:cNvPr>
          <p:cNvSpPr txBox="1"/>
          <p:nvPr/>
        </p:nvSpPr>
        <p:spPr>
          <a:xfrm>
            <a:off x="10510753" y="3101637"/>
            <a:ext cx="265283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 Naveed, 2018)</a:t>
            </a:r>
          </a:p>
        </p:txBody>
      </p:sp>
    </p:spTree>
    <p:extLst>
      <p:ext uri="{BB962C8B-B14F-4D97-AF65-F5344CB8AC3E}">
        <p14:creationId xmlns:p14="http://schemas.microsoft.com/office/powerpoint/2010/main" val="5768959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BCD44-DC8F-4152-9AFA-2BFDEAC5B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2891" y="912812"/>
            <a:ext cx="10515600" cy="503237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dirty="0"/>
              <a:t>References</a:t>
            </a:r>
          </a:p>
          <a:p>
            <a:pPr marL="0" indent="0">
              <a:buNone/>
            </a:pPr>
            <a:r>
              <a:rPr lang="en-GB" sz="5600" dirty="0"/>
              <a:t>Amnesty International (2017) ‘</a:t>
            </a:r>
            <a:r>
              <a:rPr lang="en-GB" sz="5600" i="1" dirty="0"/>
              <a:t>Transgender people face casual discrimination up to 60 times a day’ </a:t>
            </a:r>
            <a:r>
              <a:rPr lang="en-GB" sz="5600" dirty="0"/>
              <a:t>Available</a:t>
            </a:r>
            <a:r>
              <a:rPr lang="en-GB" sz="5600" i="1" dirty="0"/>
              <a:t> </a:t>
            </a:r>
            <a:r>
              <a:rPr lang="en-GB" sz="5600" dirty="0"/>
              <a:t>at: </a:t>
            </a:r>
            <a:r>
              <a:rPr lang="en-GB" sz="5600" u="sng" dirty="0">
                <a:hlinkClick r:id="rId2"/>
              </a:rPr>
              <a:t> https://www.amnesty.org.au/transgender-people-face-casual-discrimination-up-to-60-times-a-day/</a:t>
            </a:r>
            <a:r>
              <a:rPr lang="en-GB" sz="5600" dirty="0"/>
              <a:t> (Accessed 12</a:t>
            </a:r>
            <a:r>
              <a:rPr lang="en-GB" sz="5600" baseline="30000" dirty="0"/>
              <a:t>th</a:t>
            </a:r>
            <a:r>
              <a:rPr lang="en-GB" sz="5600" dirty="0"/>
              <a:t> January 2019)</a:t>
            </a:r>
          </a:p>
          <a:p>
            <a:pPr marL="0" indent="0">
              <a:buNone/>
            </a:pPr>
            <a:r>
              <a:rPr lang="en-GB" sz="5600" dirty="0"/>
              <a:t>BBC News (2018) </a:t>
            </a:r>
            <a:r>
              <a:rPr lang="en-GB" sz="5600" i="1" dirty="0"/>
              <a:t>Image: Labour: Row over inclusion of trans women in all-women shortlists. </a:t>
            </a:r>
            <a:r>
              <a:rPr lang="en-GB" sz="5600" dirty="0"/>
              <a:t>Available</a:t>
            </a:r>
            <a:r>
              <a:rPr lang="en-GB" sz="5600" i="1" dirty="0"/>
              <a:t> </a:t>
            </a:r>
            <a:r>
              <a:rPr lang="en-GB" sz="5600" dirty="0"/>
              <a:t>at: </a:t>
            </a:r>
            <a:r>
              <a:rPr lang="en-GB" sz="5600" u="sng" dirty="0">
                <a:hlinkClick r:id="rId3"/>
              </a:rPr>
              <a:t>https://www.bbc.co.uk/news/uk-politics-43962349</a:t>
            </a:r>
            <a:r>
              <a:rPr lang="en-GB" sz="5600" dirty="0"/>
              <a:t> (Accessed  17</a:t>
            </a:r>
            <a:r>
              <a:rPr lang="en-GB" sz="5600" baseline="30000" dirty="0"/>
              <a:t>th</a:t>
            </a:r>
            <a:r>
              <a:rPr lang="en-GB" sz="5600" dirty="0"/>
              <a:t> December 2018).</a:t>
            </a:r>
          </a:p>
          <a:p>
            <a:pPr marL="0" indent="0">
              <a:buNone/>
            </a:pPr>
            <a:r>
              <a:rPr lang="en-GB" sz="5600" dirty="0"/>
              <a:t>Dickinson Collage (2015) Image: </a:t>
            </a:r>
            <a:r>
              <a:rPr lang="en-GB" sz="5600" i="1" dirty="0"/>
              <a:t>Intersectionality, Black Youth and Political Activism </a:t>
            </a:r>
            <a:r>
              <a:rPr lang="en-GB" sz="5600" dirty="0"/>
              <a:t>Available at:</a:t>
            </a:r>
            <a:r>
              <a:rPr lang="en-GB" sz="5600" u="sng" dirty="0">
                <a:hlinkClick r:id="rId4"/>
              </a:rPr>
              <a:t> </a:t>
            </a:r>
            <a:r>
              <a:rPr lang="en-GB" sz="5600" u="sng" dirty="0">
                <a:hlinkClick r:id="rId5"/>
              </a:rPr>
              <a:t>https://www.dickinson.edu/news/article/1759/intersectionality_black_youth_and_political_activism</a:t>
            </a:r>
            <a:r>
              <a:rPr lang="en-GB" sz="5600" dirty="0"/>
              <a:t> (Accessed 12th January 2019).</a:t>
            </a:r>
          </a:p>
          <a:p>
            <a:pPr marL="0" indent="0">
              <a:buNone/>
            </a:pPr>
            <a:r>
              <a:rPr lang="en-GB" sz="5600" dirty="0" err="1"/>
              <a:t>Elmi</a:t>
            </a:r>
            <a:r>
              <a:rPr lang="en-GB" sz="5600" dirty="0"/>
              <a:t>, H (2018) </a:t>
            </a:r>
            <a:r>
              <a:rPr lang="en-GB" sz="5600" i="1" dirty="0"/>
              <a:t>The Labour Party must support Trans Justice .</a:t>
            </a:r>
            <a:r>
              <a:rPr lang="en-GB" sz="5600" dirty="0"/>
              <a:t>Available at: </a:t>
            </a:r>
            <a:r>
              <a:rPr lang="en-GB" sz="5600" u="sng" dirty="0">
                <a:hlinkClick r:id="rId6"/>
              </a:rPr>
              <a:t>http://gal-dem.com/terf-war-labour-party-trans-justice/</a:t>
            </a:r>
            <a:r>
              <a:rPr lang="en-GB" sz="5600" dirty="0"/>
              <a:t> (Accessed 12</a:t>
            </a:r>
            <a:r>
              <a:rPr lang="en-GB" sz="5600" baseline="30000" dirty="0"/>
              <a:t>th</a:t>
            </a:r>
            <a:r>
              <a:rPr lang="en-GB" sz="5600" dirty="0"/>
              <a:t> January 2019).</a:t>
            </a:r>
          </a:p>
          <a:p>
            <a:pPr marL="0" indent="0">
              <a:buNone/>
            </a:pPr>
            <a:r>
              <a:rPr lang="en-GB" sz="5600" dirty="0"/>
              <a:t>Equality and Human Rights Commission (2018)</a:t>
            </a:r>
            <a:r>
              <a:rPr lang="en-GB" sz="5600" i="1" dirty="0"/>
              <a:t>What is the Universal Declaration of Human </a:t>
            </a:r>
            <a:r>
              <a:rPr lang="en-GB" sz="5600" i="1" dirty="0" err="1"/>
              <a:t>Rights?.</a:t>
            </a:r>
            <a:r>
              <a:rPr lang="en-GB" sz="5600" dirty="0" err="1"/>
              <a:t>Accessed</a:t>
            </a:r>
            <a:r>
              <a:rPr lang="en-GB" sz="5600" dirty="0"/>
              <a:t> at: </a:t>
            </a:r>
            <a:r>
              <a:rPr lang="en-GB" sz="5600" u="sng" dirty="0">
                <a:hlinkClick r:id="rId7"/>
              </a:rPr>
              <a:t>https://www.equalityhumanrights.com/en/what-are-human-rights/what-universal-declaration-human-rights</a:t>
            </a:r>
            <a:r>
              <a:rPr lang="en-GB" sz="5600" dirty="0"/>
              <a:t> (Accessed 12</a:t>
            </a:r>
            <a:r>
              <a:rPr lang="en-GB" sz="5600" baseline="30000" dirty="0"/>
              <a:t>th</a:t>
            </a:r>
            <a:r>
              <a:rPr lang="en-GB" sz="5600" dirty="0"/>
              <a:t> January 2019).</a:t>
            </a:r>
          </a:p>
          <a:p>
            <a:pPr marL="0" indent="0">
              <a:buNone/>
            </a:pPr>
            <a:r>
              <a:rPr lang="en-GB" sz="5600" dirty="0" err="1"/>
              <a:t>Greer,G</a:t>
            </a:r>
            <a:r>
              <a:rPr lang="en-GB" sz="5600" dirty="0"/>
              <a:t>. (2015)</a:t>
            </a:r>
            <a:r>
              <a:rPr lang="en-GB" sz="5600" i="1" dirty="0"/>
              <a:t>Germaine Greer gives university lecture despite campaign to silence her </a:t>
            </a:r>
            <a:r>
              <a:rPr lang="en-GB" sz="5600" dirty="0"/>
              <a:t>Available at: </a:t>
            </a:r>
            <a:r>
              <a:rPr lang="en-GB" sz="5600" u="sng" dirty="0">
                <a:hlinkClick r:id="rId8"/>
              </a:rPr>
              <a:t>https://www.theguardian.com/books/2015/nov/18/transgender-activists-protest-germaine-greer-lecture-cardiff-university</a:t>
            </a:r>
            <a:r>
              <a:rPr lang="en-GB" sz="5600" dirty="0"/>
              <a:t> (Accessed 12th January 2019).</a:t>
            </a:r>
          </a:p>
          <a:p>
            <a:pPr marL="0" indent="0">
              <a:buNone/>
            </a:pPr>
            <a:r>
              <a:rPr lang="en-GB" sz="5600" dirty="0"/>
              <a:t>Hill Collins, P &amp; Bilge, S. (2016) Intersectionality Key Concepts. Polity Press: Cambridge. </a:t>
            </a:r>
          </a:p>
          <a:p>
            <a:pPr marL="0" indent="0">
              <a:buNone/>
            </a:pPr>
            <a:r>
              <a:rPr lang="en-GB" sz="5600" dirty="0" err="1"/>
              <a:t>Hinsliff</a:t>
            </a:r>
            <a:r>
              <a:rPr lang="en-GB" sz="5600" dirty="0"/>
              <a:t>, G (2018)</a:t>
            </a:r>
            <a:r>
              <a:rPr lang="en-GB" sz="5600" i="1" dirty="0"/>
              <a:t>The Gender Recognition Act Controversial </a:t>
            </a:r>
            <a:r>
              <a:rPr lang="en-GB" sz="5600" dirty="0"/>
              <a:t>.Available at: </a:t>
            </a:r>
            <a:r>
              <a:rPr lang="en-GB" sz="5600" u="sng" dirty="0">
                <a:hlinkClick r:id="rId9"/>
              </a:rPr>
              <a:t>https://www.theguardian.com/world/2018/may/10/the-gender-recognition-act-is-controversial-can-a-path-to-common-ground-be-found</a:t>
            </a:r>
            <a:r>
              <a:rPr lang="en-GB" sz="5600" dirty="0"/>
              <a:t> (Accessed 12</a:t>
            </a:r>
            <a:r>
              <a:rPr lang="en-GB" sz="5600" baseline="30000" dirty="0"/>
              <a:t>th</a:t>
            </a:r>
            <a:r>
              <a:rPr lang="en-GB" sz="5600" dirty="0"/>
              <a:t> January 2019).</a:t>
            </a:r>
          </a:p>
          <a:p>
            <a:pPr marL="0" indent="0">
              <a:buNone/>
            </a:pPr>
            <a:r>
              <a:rPr lang="en-GB" sz="5600" dirty="0"/>
              <a:t>Lasher, M. (2018) Image: </a:t>
            </a:r>
            <a:r>
              <a:rPr lang="en-GB" sz="5600" i="1" dirty="0"/>
              <a:t>Transgender and Gender Non-Conforming People WILL NOT Be Erased. </a:t>
            </a:r>
            <a:r>
              <a:rPr lang="en-GB" sz="5600" dirty="0"/>
              <a:t>Available</a:t>
            </a:r>
            <a:r>
              <a:rPr lang="en-GB" sz="5600" i="1" dirty="0"/>
              <a:t> at </a:t>
            </a:r>
            <a:r>
              <a:rPr lang="en-GB" sz="5600" i="1" u="sng" dirty="0">
                <a:hlinkClick r:id="rId10"/>
              </a:rPr>
              <a:t>https</a:t>
            </a:r>
            <a:r>
              <a:rPr lang="en-GB" sz="5600" u="sng" dirty="0">
                <a:hlinkClick r:id="rId10"/>
              </a:rPr>
              <a:t>://www.seventeen.com/health/a24061976/transgender-trump-administration-sex-definition/</a:t>
            </a:r>
            <a:r>
              <a:rPr lang="en-GB" sz="5600" dirty="0"/>
              <a:t> (Accessed on 11</a:t>
            </a:r>
            <a:r>
              <a:rPr lang="en-GB" sz="5600" baseline="30000" dirty="0"/>
              <a:t>th</a:t>
            </a:r>
            <a:r>
              <a:rPr lang="en-GB" sz="5600" dirty="0"/>
              <a:t> December 2018) </a:t>
            </a:r>
          </a:p>
          <a:p>
            <a:pPr marL="0" indent="0">
              <a:buNone/>
            </a:pPr>
            <a:r>
              <a:rPr lang="en-GB" sz="5600" dirty="0"/>
              <a:t>Lopez, G (2018) image: </a:t>
            </a:r>
            <a:r>
              <a:rPr lang="en-GB" sz="5600" i="1" dirty="0"/>
              <a:t>The Trump administration’s latest anti-transgender action, explained. </a:t>
            </a:r>
            <a:r>
              <a:rPr lang="en-GB" sz="5600" dirty="0"/>
              <a:t>Available</a:t>
            </a:r>
            <a:r>
              <a:rPr lang="en-GB" sz="5600" i="1" dirty="0"/>
              <a:t> </a:t>
            </a:r>
            <a:r>
              <a:rPr lang="en-GB" sz="5600" dirty="0"/>
              <a:t>at: </a:t>
            </a:r>
            <a:r>
              <a:rPr lang="en-GB" sz="5600" u="sng" dirty="0">
                <a:hlinkClick r:id="rId11"/>
              </a:rPr>
              <a:t>https://www.vox.com/policy-and-politics/2018/10/22/18007978/trump-administration-lgbtq-transgender-discrimination-civil-rights</a:t>
            </a:r>
            <a:r>
              <a:rPr lang="en-GB" sz="5600" dirty="0"/>
              <a:t> (Accessed  17</a:t>
            </a:r>
            <a:r>
              <a:rPr lang="en-GB" sz="5600" baseline="30000" dirty="0"/>
              <a:t>th</a:t>
            </a:r>
            <a:r>
              <a:rPr lang="en-GB" sz="5600" dirty="0"/>
              <a:t> December 2018).</a:t>
            </a:r>
          </a:p>
          <a:p>
            <a:pPr marL="0" indent="0">
              <a:buNone/>
            </a:pPr>
            <a:r>
              <a:rPr lang="en-GB" sz="5600" dirty="0"/>
              <a:t>Mason (2018)Available at: https</a:t>
            </a:r>
            <a:r>
              <a:rPr lang="en-GB" sz="5600" u="sng" dirty="0">
                <a:hlinkClick r:id="rId12"/>
              </a:rPr>
              <a:t>://www.theguardian.com/politics/2018/feb/01/labour-to-clarify-policy-over-trans-women-on-all-female-shortlists</a:t>
            </a:r>
            <a:r>
              <a:rPr lang="en-GB" sz="5600" dirty="0"/>
              <a:t> (Accessed 12</a:t>
            </a:r>
            <a:r>
              <a:rPr lang="en-GB" sz="5600" baseline="30000" dirty="0"/>
              <a:t>th</a:t>
            </a:r>
            <a:r>
              <a:rPr lang="en-GB" sz="5600" dirty="0"/>
              <a:t> January 2019).</a:t>
            </a:r>
          </a:p>
          <a:p>
            <a:pPr marL="0" indent="0">
              <a:buNone/>
            </a:pPr>
            <a:r>
              <a:rPr lang="en-GB" sz="5600" dirty="0"/>
              <a:t>Naveed, M. (2018) </a:t>
            </a:r>
            <a:r>
              <a:rPr lang="en-GB" sz="5600" dirty="0" err="1"/>
              <a:t>Image:</a:t>
            </a:r>
            <a:r>
              <a:rPr lang="en-GB" sz="5600" i="1" dirty="0" err="1"/>
              <a:t>This</a:t>
            </a:r>
            <a:r>
              <a:rPr lang="en-GB" sz="5600" b="1" dirty="0"/>
              <a:t> </a:t>
            </a:r>
            <a:r>
              <a:rPr lang="en-GB" sz="5600" i="1" dirty="0"/>
              <a:t>glorious campaign is changing how we fight transphobia in Pakistan. </a:t>
            </a:r>
            <a:r>
              <a:rPr lang="en-GB" sz="5600" dirty="0"/>
              <a:t>Available at:</a:t>
            </a:r>
            <a:r>
              <a:rPr lang="en-GB" sz="5600" i="1" dirty="0"/>
              <a:t> </a:t>
            </a:r>
            <a:r>
              <a:rPr lang="en-GB" sz="5600" i="1" u="sng" dirty="0">
                <a:hlinkClick r:id="rId13"/>
              </a:rPr>
              <a:t>https</a:t>
            </a:r>
            <a:r>
              <a:rPr lang="en-GB" sz="5600" u="sng" dirty="0">
                <a:hlinkClick r:id="rId13"/>
              </a:rPr>
              <a:t>://thetempest.co/2018/01/29/news/campaign-fighting-transphobia/</a:t>
            </a:r>
            <a:r>
              <a:rPr lang="en-GB" sz="5600" dirty="0"/>
              <a:t> (Accessed  17</a:t>
            </a:r>
            <a:r>
              <a:rPr lang="en-GB" sz="5600" baseline="30000" dirty="0"/>
              <a:t>th</a:t>
            </a:r>
            <a:r>
              <a:rPr lang="en-GB" sz="5600" dirty="0"/>
              <a:t> December 2018).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E596AD-4560-4534-8786-096869CAB0BA}"/>
              </a:ext>
            </a:extLst>
          </p:cNvPr>
          <p:cNvSpPr/>
          <p:nvPr/>
        </p:nvSpPr>
        <p:spPr>
          <a:xfrm>
            <a:off x="1739675" y="1288094"/>
            <a:ext cx="801188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0817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115C3-70D7-4E9E-9B16-810E44C2E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6775"/>
            <a:ext cx="10515600" cy="560018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 dirty="0"/>
              <a:t>No Name(2018) Image: Available at </a:t>
            </a:r>
            <a:r>
              <a:rPr lang="en-GB" sz="2000" u="sng" dirty="0">
                <a:hlinkClick r:id="rId2"/>
              </a:rPr>
              <a:t>http://www.girlfriendsmeet.com/blog/wp-content/uploads/2014/11/2000px-Transgender_Pride_flag.jpg</a:t>
            </a:r>
            <a:r>
              <a:rPr lang="en-GB" sz="2000" dirty="0"/>
              <a:t> (Accessed 17th December 2018)</a:t>
            </a:r>
          </a:p>
          <a:p>
            <a:pPr marL="0" indent="0">
              <a:buNone/>
            </a:pPr>
            <a:r>
              <a:rPr lang="en-GB" sz="2000" dirty="0"/>
              <a:t>No name, no date image: Image available at: </a:t>
            </a:r>
            <a:r>
              <a:rPr lang="en-GB" sz="2000" u="sng" dirty="0">
                <a:hlinkClick r:id="rId3"/>
              </a:rPr>
              <a:t>http://www.onyxtruth.com/wp-content/uploads/2015/08/Intersectionality-Onyx-Truth.jpg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Norman,(2018) Image: </a:t>
            </a:r>
            <a:r>
              <a:rPr lang="en-GB" sz="2000" i="1" dirty="0"/>
              <a:t>Shifting sands': six legal views on the transgender debate. </a:t>
            </a:r>
            <a:r>
              <a:rPr lang="en-GB" sz="2000" dirty="0"/>
              <a:t>Available at: </a:t>
            </a:r>
            <a:r>
              <a:rPr lang="en-GB" sz="2000" u="sng" dirty="0">
                <a:hlinkClick r:id="rId4"/>
              </a:rPr>
              <a:t>https://www.theguardian.com/society/2018/oct/19/gender-recognition-act-reforms-six-legal-views-transgender-debate</a:t>
            </a:r>
            <a:r>
              <a:rPr lang="en-GB" sz="2000" dirty="0"/>
              <a:t> (Accessed  17</a:t>
            </a:r>
            <a:r>
              <a:rPr lang="en-GB" sz="2000" baseline="30000" dirty="0"/>
              <a:t>th</a:t>
            </a:r>
            <a:r>
              <a:rPr lang="en-GB" sz="2000" dirty="0"/>
              <a:t> December 2018).</a:t>
            </a:r>
          </a:p>
          <a:p>
            <a:pPr marL="0" indent="0">
              <a:buNone/>
            </a:pPr>
            <a:r>
              <a:rPr lang="en-GB" sz="2000" dirty="0"/>
              <a:t>Philp, A (2018) </a:t>
            </a:r>
            <a:r>
              <a:rPr lang="en-GB" sz="2000" i="1" dirty="0"/>
              <a:t>I'm a Black, Trans, Disabled Model  and I Just Got Signed to a Major Agency. </a:t>
            </a:r>
            <a:r>
              <a:rPr lang="en-GB" sz="2000" dirty="0"/>
              <a:t>Available at:</a:t>
            </a:r>
            <a:r>
              <a:rPr lang="en-GB" sz="2000" u="sng" dirty="0">
                <a:hlinkClick r:id="rId5"/>
              </a:rPr>
              <a:t> https://www.them.us/story/aaron-philip-signed-to-modeling-agency</a:t>
            </a:r>
            <a:r>
              <a:rPr lang="en-GB" sz="2000" dirty="0"/>
              <a:t>   (Accessed 9</a:t>
            </a:r>
            <a:r>
              <a:rPr lang="en-GB" sz="2000" baseline="30000" dirty="0"/>
              <a:t>th</a:t>
            </a:r>
            <a:r>
              <a:rPr lang="en-GB" sz="2000" dirty="0"/>
              <a:t> January 2018) </a:t>
            </a:r>
          </a:p>
          <a:p>
            <a:pPr marL="0" indent="0">
              <a:buNone/>
            </a:pPr>
            <a:r>
              <a:rPr lang="en-GB" sz="2000" dirty="0"/>
              <a:t>Pinterest (No date) </a:t>
            </a:r>
            <a:r>
              <a:rPr lang="en-GB" sz="2000" i="1" dirty="0"/>
              <a:t>Trans-exclusionary radical feminism</a:t>
            </a:r>
            <a:r>
              <a:rPr lang="en-GB" sz="2000" dirty="0"/>
              <a:t> Image: Available at:</a:t>
            </a:r>
            <a:r>
              <a:rPr lang="en-GB" sz="2000" u="sng" dirty="0">
                <a:hlinkClick r:id="rId5"/>
              </a:rPr>
              <a:t> </a:t>
            </a:r>
            <a:r>
              <a:rPr lang="en-GB" sz="2000" dirty="0"/>
              <a:t>https://www.pinterest.co.uk/pin/462181980500996718/(Accessed 12th January 2019).</a:t>
            </a:r>
          </a:p>
          <a:p>
            <a:pPr marL="0" indent="0">
              <a:buNone/>
            </a:pPr>
            <a:r>
              <a:rPr lang="en-GB" sz="2000" dirty="0"/>
              <a:t>Pinterest, (2018) image Available at: </a:t>
            </a:r>
            <a:r>
              <a:rPr lang="en-GB" sz="2000" u="sng" dirty="0">
                <a:hlinkClick r:id="rId6"/>
              </a:rPr>
              <a:t>https://www.pinterest.co.uk/smileforjoker12/transgender-support/?lp=true</a:t>
            </a:r>
            <a:r>
              <a:rPr lang="en-GB" sz="2000" dirty="0"/>
              <a:t> (Accessed  17</a:t>
            </a:r>
            <a:r>
              <a:rPr lang="en-GB" sz="2000" baseline="30000" dirty="0"/>
              <a:t>th</a:t>
            </a:r>
            <a:r>
              <a:rPr lang="en-GB" sz="2000" dirty="0"/>
              <a:t> December 2018).</a:t>
            </a:r>
          </a:p>
          <a:p>
            <a:pPr marL="0" indent="0">
              <a:buNone/>
            </a:pPr>
            <a:r>
              <a:rPr lang="en-GB" sz="2000" dirty="0" err="1"/>
              <a:t>RedBubble</a:t>
            </a:r>
            <a:r>
              <a:rPr lang="en-GB" sz="2000" dirty="0"/>
              <a:t> (2018) Image:</a:t>
            </a:r>
            <a:r>
              <a:rPr lang="en-GB" sz="2000" b="1" dirty="0"/>
              <a:t> </a:t>
            </a:r>
            <a:r>
              <a:rPr lang="en-GB" sz="2000" i="1" dirty="0"/>
              <a:t>Transgender Symbols Illustration. </a:t>
            </a:r>
            <a:r>
              <a:rPr lang="en-GB" sz="2000" dirty="0"/>
              <a:t>Available at: </a:t>
            </a:r>
            <a:r>
              <a:rPr lang="en-GB" sz="2000" u="sng" dirty="0">
                <a:hlinkClick r:id="rId7"/>
              </a:rPr>
              <a:t>https://www.redbubble.com/people/jpldesigns/works/26899198-transgender-symbols-illustration?p=poster</a:t>
            </a:r>
            <a:r>
              <a:rPr lang="en-GB" sz="2000" u="sng" dirty="0"/>
              <a:t>  </a:t>
            </a:r>
            <a:r>
              <a:rPr lang="en-GB" sz="2000" dirty="0"/>
              <a:t>(Accessed 11</a:t>
            </a:r>
            <a:r>
              <a:rPr lang="en-GB" sz="2000" baseline="30000" dirty="0"/>
              <a:t>th</a:t>
            </a:r>
            <a:r>
              <a:rPr lang="en-GB" sz="2000" dirty="0"/>
              <a:t> December 2018). </a:t>
            </a:r>
          </a:p>
          <a:p>
            <a:pPr marL="0" indent="0">
              <a:buNone/>
            </a:pPr>
            <a:r>
              <a:rPr lang="en-GB" sz="2000" dirty="0"/>
              <a:t>Stonewall (2018)</a:t>
            </a:r>
            <a:r>
              <a:rPr lang="en-GB" sz="2000" i="1" dirty="0"/>
              <a:t>Gender Recognition Act  </a:t>
            </a:r>
            <a:r>
              <a:rPr lang="en-GB" sz="2000" dirty="0"/>
              <a:t>Available at: </a:t>
            </a:r>
            <a:r>
              <a:rPr lang="en-GB" sz="2000" u="sng" dirty="0">
                <a:hlinkClick r:id="rId8"/>
              </a:rPr>
              <a:t>  https://www.stonewall.org.uk/gender-recognition-act</a:t>
            </a:r>
            <a:r>
              <a:rPr lang="en-GB" sz="2000" dirty="0"/>
              <a:t>  (Accessed 12</a:t>
            </a:r>
            <a:r>
              <a:rPr lang="en-GB" sz="2000" baseline="30000" dirty="0"/>
              <a:t>th</a:t>
            </a:r>
            <a:r>
              <a:rPr lang="en-GB" sz="2000" dirty="0"/>
              <a:t> January 2019).</a:t>
            </a:r>
          </a:p>
          <a:p>
            <a:pPr marL="0" indent="0">
              <a:buNone/>
            </a:pPr>
            <a:r>
              <a:rPr lang="en-GB" sz="2000" dirty="0"/>
              <a:t>Urquhart (2018</a:t>
            </a:r>
            <a:r>
              <a:rPr lang="en-GB" sz="2000" i="1" dirty="0"/>
              <a:t>) Image :Being Transgender Is a Condition, Not an Choice </a:t>
            </a:r>
            <a:r>
              <a:rPr lang="en-GB" sz="2000" dirty="0"/>
              <a:t>Available at: </a:t>
            </a:r>
            <a:r>
              <a:rPr lang="en-GB" sz="2000" u="sng" dirty="0">
                <a:hlinkClick r:id="rId9"/>
              </a:rPr>
              <a:t> https://slate.com/human-interest/2018/10/transgender-memo-ideology-condition-choice.html</a:t>
            </a:r>
            <a:r>
              <a:rPr lang="en-GB" sz="2000" dirty="0"/>
              <a:t> (Accessed  17</a:t>
            </a:r>
            <a:r>
              <a:rPr lang="en-GB" sz="2000" baseline="30000" dirty="0"/>
              <a:t>th</a:t>
            </a:r>
            <a:r>
              <a:rPr lang="en-GB" sz="2000" dirty="0"/>
              <a:t> December 2018).</a:t>
            </a:r>
          </a:p>
          <a:p>
            <a:pPr marL="0" indent="0">
              <a:buNone/>
            </a:pPr>
            <a:r>
              <a:rPr lang="en-GB" sz="2000" dirty="0" err="1"/>
              <a:t>Wearmouth</a:t>
            </a:r>
            <a:r>
              <a:rPr lang="en-GB" sz="2000" dirty="0"/>
              <a:t>, R (2018) image:</a:t>
            </a:r>
            <a:r>
              <a:rPr lang="en-GB" sz="2000" i="1" dirty="0"/>
              <a:t> Jeremy Corbyn Facing Backlash Over Policy On Self-Identifying Trans Women</a:t>
            </a:r>
            <a:r>
              <a:rPr lang="en-GB" sz="2000" dirty="0"/>
              <a:t> Available at: </a:t>
            </a:r>
            <a:r>
              <a:rPr lang="en-GB" sz="2000" u="sng" dirty="0">
                <a:hlinkClick r:id="rId10"/>
              </a:rPr>
              <a:t>https://www.huffingtonpost.co.uk/entry/jeremy-corbyn-facing-backlash-over-policy-on-trans-women_uk_5b851a9de4b0162f471c3a85</a:t>
            </a:r>
            <a:r>
              <a:rPr lang="en-GB" sz="2000" dirty="0"/>
              <a:t> (Accessed  17</a:t>
            </a:r>
            <a:r>
              <a:rPr lang="en-GB" sz="2000" baseline="30000" dirty="0"/>
              <a:t>th</a:t>
            </a:r>
            <a:r>
              <a:rPr lang="en-GB" sz="2000" dirty="0"/>
              <a:t> December 2018).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537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941</Words>
  <Application>Microsoft Office PowerPoint</Application>
  <PresentationFormat>Widescreen</PresentationFormat>
  <Paragraphs>64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What is transgender identity?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Elaine Lewis-mcnally (1602450)</dc:creator>
  <cp:lastModifiedBy>Elaine Lewis-mcnally (1602450)</cp:lastModifiedBy>
  <cp:revision>13</cp:revision>
  <dcterms:created xsi:type="dcterms:W3CDTF">2019-01-13T22:11:31Z</dcterms:created>
  <dcterms:modified xsi:type="dcterms:W3CDTF">2019-01-15T13:10:28Z</dcterms:modified>
</cp:coreProperties>
</file>