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ink/ink1.xml" ContentType="application/inkml+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ink/ink2.xml" ContentType="application/inkml+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4"/>
  </p:sldMasterIdLst>
  <p:notesMasterIdLst>
    <p:notesMasterId r:id="rId42"/>
  </p:notesMasterIdLst>
  <p:handoutMasterIdLst>
    <p:handoutMasterId r:id="rId43"/>
  </p:handoutMasterIdLst>
  <p:sldIdLst>
    <p:sldId id="257" r:id="rId5"/>
    <p:sldId id="258" r:id="rId6"/>
    <p:sldId id="256" r:id="rId7"/>
    <p:sldId id="259" r:id="rId8"/>
    <p:sldId id="260" r:id="rId9"/>
    <p:sldId id="261" r:id="rId10"/>
    <p:sldId id="272" r:id="rId11"/>
    <p:sldId id="273" r:id="rId12"/>
    <p:sldId id="262" r:id="rId13"/>
    <p:sldId id="274" r:id="rId14"/>
    <p:sldId id="275" r:id="rId15"/>
    <p:sldId id="292" r:id="rId16"/>
    <p:sldId id="293" r:id="rId17"/>
    <p:sldId id="294" r:id="rId18"/>
    <p:sldId id="296" r:id="rId19"/>
    <p:sldId id="295" r:id="rId20"/>
    <p:sldId id="297" r:id="rId21"/>
    <p:sldId id="299" r:id="rId22"/>
    <p:sldId id="300" r:id="rId23"/>
    <p:sldId id="301" r:id="rId24"/>
    <p:sldId id="298" r:id="rId25"/>
    <p:sldId id="276" r:id="rId26"/>
    <p:sldId id="277" r:id="rId27"/>
    <p:sldId id="278" r:id="rId28"/>
    <p:sldId id="279" r:id="rId29"/>
    <p:sldId id="280" r:id="rId30"/>
    <p:sldId id="281" r:id="rId31"/>
    <p:sldId id="282" r:id="rId32"/>
    <p:sldId id="283" r:id="rId33"/>
    <p:sldId id="286" r:id="rId34"/>
    <p:sldId id="284" r:id="rId35"/>
    <p:sldId id="285" r:id="rId36"/>
    <p:sldId id="287" r:id="rId37"/>
    <p:sldId id="288" r:id="rId38"/>
    <p:sldId id="289" r:id="rId39"/>
    <p:sldId id="290" r:id="rId40"/>
    <p:sldId id="291"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9" autoAdjust="0"/>
    <p:restoredTop sz="70575" autoAdjust="0"/>
  </p:normalViewPr>
  <p:slideViewPr>
    <p:cSldViewPr snapToGrid="0">
      <p:cViewPr>
        <p:scale>
          <a:sx n="70" d="100"/>
          <a:sy n="70" d="100"/>
        </p:scale>
        <p:origin x="861" y="336"/>
      </p:cViewPr>
      <p:guideLst/>
    </p:cSldViewPr>
  </p:slideViewPr>
  <p:notesTextViewPr>
    <p:cViewPr>
      <p:scale>
        <a:sx n="3" d="2"/>
        <a:sy n="3" d="2"/>
      </p:scale>
      <p:origin x="0" y="-186"/>
    </p:cViewPr>
  </p:notesTextViewPr>
  <p:notesViewPr>
    <p:cSldViewPr snapToGrid="0" showGuides="1">
      <p:cViewPr varScale="1">
        <p:scale>
          <a:sx n="79" d="100"/>
          <a:sy n="79" d="100"/>
        </p:scale>
        <p:origin x="3198"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157B527-9545-4A18-82C6-985C2D673EE0}" type="datetimeFigureOut">
              <a:rPr lang="en-US" smtClean="0"/>
              <a:t>3/23/2022</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06BD15E-A83F-499B-AE2F-72149146BFF5}" type="slidenum">
              <a:rPr lang="en-US" smtClean="0"/>
              <a:t>‹#›</a:t>
            </a:fld>
            <a:endParaRPr lang="en-US"/>
          </a:p>
        </p:txBody>
      </p:sp>
    </p:spTree>
    <p:extLst>
      <p:ext uri="{BB962C8B-B14F-4D97-AF65-F5344CB8AC3E}">
        <p14:creationId xmlns:p14="http://schemas.microsoft.com/office/powerpoint/2010/main" val="1528339323"/>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400" max="1920" units="cm"/>
          <inkml:channel name="Y" type="integer" max="1350" units="cm"/>
        </inkml:traceFormat>
        <inkml:channelProperties>
          <inkml:channelProperty channel="X" name="resolution" value="125.5814" units="1/cm"/>
          <inkml:channelProperty channel="Y" name="resolution" value="69.58763" units="1/cm"/>
        </inkml:channelProperties>
      </inkml:inkSource>
      <inkml:timestamp xml:id="ts0" timeString="2021-10-11T16:22:13.874"/>
    </inkml:context>
    <inkml:brush xml:id="br0">
      <inkml:brushProperty name="width" value="0.05292" units="cm"/>
      <inkml:brushProperty name="height" value="0.05292" units="cm"/>
      <inkml:brushProperty name="color" value="#FF0000"/>
    </inkml:brush>
  </inkml:definitions>
  <inkml:trace contextRef="#ctx0" brushRef="#br0">21707 2640,'-60'0,"0"0,-30 0,-90 0,-30 0,-180 0,29 0,1-60,-90 30,29 0,121-30,60 30,60 30,30 0,60 0,-31 0,1 0,0 0,-30 30,-30 0,30 30,30 30,0-30,-30 30,59 0,31 0,30-60,-30 60,0 0,30 0,0-30,0 30,0 30,30-30,0 0,0 30,0 90,30-90,30 30,-30-30,60 60,-60-30,30-30,1 0,-1 60,0-60,0-30,30 0,-30 0,30-30,-30 0,30 0,-30 30,60 0,-30-60,30 60,0-30,0-60,91 30,119 30,30-30,151-30,-31 0,-30 0,-29-60,-121-60,30 0,30-90,-119 30,-31 0,0-60,30 0,-60 30,-60-30,-30 60,-30 60,-29 0,-1 30,-30-90,0 90,0-60,0-30,-121-30,31 0,-60-30,-60 0,0 30,0 60,30 0,-31 0,31 30,0 30,0-30,120 120,30 0,-30 0,30-30,0 30,0 0,-30 30,-30 30,30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3-23T11:15:01.412"/>
    </inkml:context>
    <inkml:brush xml:id="br0">
      <inkml:brushProperty name="width" value="0.1" units="cm"/>
      <inkml:brushProperty name="height" value="0.1" units="cm"/>
    </inkml:brush>
  </inkml:definitions>
  <inkml:trace contextRef="#ctx0" brushRef="#br0">4172 0 24575,'-206'8'0,"37"-1"0,-350 18 0,-72 1 0,366-15 0,-203 10 0,137-11 0,1 22 0,28 7 0,121-18 0,-240 17 0,359-37 0,-3 0 0,-1 1 0,1 1 0,0 2 0,-46 13 0,42-9 0,20-7 0,0 1 0,-14 6 0,20-8 0,0 1 0,1-1 0,0 1 0,-1 0 0,1-1 0,0 1 0,0 0 0,0 0 0,0 1 0,0-1 0,0 0 0,1 1 0,-2 2 0,-3 9 0,0 1 0,2 0 0,0 0 0,-3 19 0,3-11 0,-5 9 0,-12 34 0,-8 29 0,22-54 0,-2 67 0,4-35 0,3-49 0,-2 0 0,0 0 0,-17 47 0,13-46 0,2 0 0,-7 38 0,1 56 0,6-60 0,2-16 0,1 2 0,-3-1 0,-17 70 0,-13 32 0,12-41 0,11-51 0,2 1 0,3 0 0,2 1 0,1 68 0,4-92 0,-2 0 0,-1 0 0,-11 41 0,6-35 0,-5 65 0,12 179 0,4-143 0,-2-132 0,0-1 0,0 1 0,0-1 0,1 0 0,0 1 0,1-1 0,-1 0 0,1 0 0,4 8 0,-2-3 0,0 0 0,-1 0 0,0 0 0,-1 1 0,0-1 0,0 1 0,-1 14 0,-1-18 0,4 26 0,14 53 0,-12-60 0,-5-19 0,2 0 0,-1-1 0,1 1 0,1-1 0,-1 1 0,1-1 0,0 0 0,8 9 0,2 0 0,30 27 0,-4-4 0,-12-8 0,-15-15 0,19 16 0,-25-25 0,1 0 0,-1 0 0,1-1 0,1 0 0,-1-1 0,1 0 0,0 0 0,1-1 0,-1 0 0,16 4 0,12-3 0,0-1 0,63-1 0,12 1 0,-30 5 0,134 6 0,897-15 0,-476-1 0,199 1 0,-688 9 0,-7-1 0,-124-6 0,1 0 0,31 7 0,15 3 0,168-5 0,-212-8 0,-17 2 0,-1-1 0,1-1 0,0 1 0,0 0 0,-1-1 0,1 1 0,0-1 0,-1 0 0,1 0 0,0 0 0,-1 0 0,1-1 0,-1 1 0,0-1 0,1 1 0,-1-1 0,0 0 0,0 0 0,0 0 0,2-3 0,18-13 0,-18 15 0,0 0 0,0-1 0,0 0 0,0 0 0,3-4 0,-2 1 0,-1 1 0,1 0 0,1 0 0,8-8 0,-11 11 0,1 1 0,-1 0 0,1 0 0,0 0 0,0 0 0,0 1 0,0-1 0,0 1 0,0 0 0,5-1 0,10 0 0,0 1 0,25 2 0,0-1 0,-42 0 0,1 0 0,-1 0 0,0-1 0,0 1 0,0 0 0,0-1 0,1 0 0,-1 1 0,0-1 0,0 0 0,3-2 0,-4 2 0,0 0 0,0 1 0,-1-1 0,1 0 0,0 0 0,-1 0 0,1 0 0,0 0 0,-1 0 0,1 0 0,-1 0 0,0 0 0,1 0 0,-1 0 0,0 0 0,0-1 0,1 1 0,-1 0 0,0 0 0,0 0 0,0 0 0,0 0 0,-1-1 0,1 0 0,-4-12 0,0 1 0,0 0 0,-1 0 0,-10-16 0,-3-10 0,-104-285 0,103 261 0,3-1 0,2 0 0,-5-82 0,2-254 0,18 1 0,0 147 0,-1-141 0,1 380 0,0 0 0,0-1 0,1 1 0,1 0 0,0 0 0,1 0 0,1 0 0,0 0 0,0 1 0,1 0 0,1 0 0,10-14 0,-14 21 0,0-1 0,0 0 0,0 0 0,-1 0 0,0 0 0,0 0 0,-1 0 0,0-1 0,1-10 0,-1-7 0,-2-31 0,-1 18 0,1 3 0,-8-57 0,3 42 0,3 0 0,4-68 0,0 39 0,-1 61 0,1 4 0,-1 0 0,-1 0 0,0 0 0,0 0 0,-2 0 0,-4-18 0,-14-31 0,-13-34 0,31 90 0,1-1 0,0 0 0,1 0 0,0 0 0,-1-13 0,-4-19 0,5 36-57,0 1 0,0 0 1,0 0-1,0-1 0,0 1 0,0 0 0,-1 0 0,1 0 0,-1 0 0,0 1 0,1-1 1,-1 0-1,0 1 0,0-1 0,0 1 0,0-1 0,0 1 0,0 0 0,-1 0 1,1 0-1,0 0 0,-1 1 0,-3-2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82A402-9AEC-46CD-BFFB-8C45353B9417}" type="datetimeFigureOut">
              <a:rPr lang="en-US" smtClean="0"/>
              <a:t>3/23/2022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D6FFF6-EFF5-46FA-B62C-F141E1274D59}" type="slidenum">
              <a:rPr lang="en-US" smtClean="0"/>
              <a:t>‹#›</a:t>
            </a:fld>
            <a:endParaRPr lang="en-US"/>
          </a:p>
        </p:txBody>
      </p:sp>
    </p:spTree>
    <p:extLst>
      <p:ext uri="{BB962C8B-B14F-4D97-AF65-F5344CB8AC3E}">
        <p14:creationId xmlns:p14="http://schemas.microsoft.com/office/powerpoint/2010/main" val="755667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general overview and not complete</a:t>
            </a:r>
          </a:p>
          <a:p>
            <a:endParaRPr lang="en-US" dirty="0"/>
          </a:p>
          <a:p>
            <a:r>
              <a:rPr lang="en-GB" dirty="0"/>
              <a:t>J Coast </a:t>
            </a:r>
            <a:r>
              <a:rPr lang="en-GB" dirty="0" err="1"/>
              <a:t>Conserv</a:t>
            </a:r>
            <a:r>
              <a:rPr lang="en-GB" dirty="0"/>
              <a:t> (2015) 19:861–873</a:t>
            </a:r>
          </a:p>
          <a:p>
            <a:r>
              <a:rPr lang="en-GB" dirty="0"/>
              <a:t>DOI 10.1007/s11852-014-0337-9</a:t>
            </a:r>
          </a:p>
          <a:p>
            <a:r>
              <a:rPr lang="en-GB" dirty="0"/>
              <a:t>Conservation and management of coastal slope woodlands with particular reference to Wales</a:t>
            </a:r>
          </a:p>
          <a:p>
            <a:r>
              <a:rPr lang="en-GB" dirty="0"/>
              <a:t>Peter Martin </a:t>
            </a:r>
            <a:r>
              <a:rPr lang="en-GB" dirty="0" err="1"/>
              <a:t>Rhind</a:t>
            </a:r>
            <a:endParaRPr lang="en-US" dirty="0"/>
          </a:p>
        </p:txBody>
      </p:sp>
      <p:sp>
        <p:nvSpPr>
          <p:cNvPr id="4" name="Slide Number Placeholder 3"/>
          <p:cNvSpPr>
            <a:spLocks noGrp="1"/>
          </p:cNvSpPr>
          <p:nvPr>
            <p:ph type="sldNum" sz="quarter" idx="10"/>
          </p:nvPr>
        </p:nvSpPr>
        <p:spPr/>
        <p:txBody>
          <a:bodyPr/>
          <a:lstStyle/>
          <a:p>
            <a:fld id="{4BD6FFF6-EFF5-46FA-B62C-F141E1274D59}" type="slidenum">
              <a:rPr lang="en-US" smtClean="0"/>
              <a:t>1</a:t>
            </a:fld>
            <a:endParaRPr lang="en-US"/>
          </a:p>
        </p:txBody>
      </p:sp>
    </p:spTree>
    <p:extLst>
      <p:ext uri="{BB962C8B-B14F-4D97-AF65-F5344CB8AC3E}">
        <p14:creationId xmlns:p14="http://schemas.microsoft.com/office/powerpoint/2010/main" val="40052295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Broadly a period from about 2.5 million years ago until approximately</a:t>
            </a:r>
            <a:r>
              <a:rPr lang="en-GB" baseline="0" dirty="0"/>
              <a:t> 8000 years ago. </a:t>
            </a:r>
            <a:r>
              <a:rPr lang="en-GB" dirty="0"/>
              <a:t>It was a jungle out there - sabre toothed lion, mammoth, hippopotamus. Followed by Ice Ages, followed by jungle until TODAY</a:t>
            </a:r>
          </a:p>
          <a:p>
            <a:endParaRPr lang="en-GB" dirty="0"/>
          </a:p>
        </p:txBody>
      </p:sp>
      <p:sp>
        <p:nvSpPr>
          <p:cNvPr id="4" name="Slide Number Placeholder 3"/>
          <p:cNvSpPr>
            <a:spLocks noGrp="1"/>
          </p:cNvSpPr>
          <p:nvPr>
            <p:ph type="sldNum" sz="quarter" idx="10"/>
          </p:nvPr>
        </p:nvSpPr>
        <p:spPr/>
        <p:txBody>
          <a:bodyPr/>
          <a:lstStyle/>
          <a:p>
            <a:fld id="{739BF9D5-0BFD-402F-9ECF-E1CF8FBB302B}" type="slidenum">
              <a:rPr lang="en-GB" smtClean="0"/>
              <a:t>3</a:t>
            </a:fld>
            <a:endParaRPr lang="en-GB"/>
          </a:p>
        </p:txBody>
      </p:sp>
    </p:spTree>
    <p:extLst>
      <p:ext uri="{BB962C8B-B14F-4D97-AF65-F5344CB8AC3E}">
        <p14:creationId xmlns:p14="http://schemas.microsoft.com/office/powerpoint/2010/main" val="2238676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By about 8000BC – alder, lime and oak with lesser amounts of hazel, birch and pine.</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739BF9D5-0BFD-402F-9ECF-E1CF8FBB302B}" type="slidenum">
              <a:rPr lang="en-GB" smtClean="0"/>
              <a:t>4</a:t>
            </a:fld>
            <a:endParaRPr lang="en-GB"/>
          </a:p>
        </p:txBody>
      </p:sp>
    </p:spTree>
    <p:extLst>
      <p:ext uri="{BB962C8B-B14F-4D97-AF65-F5344CB8AC3E}">
        <p14:creationId xmlns:p14="http://schemas.microsoft.com/office/powerpoint/2010/main" val="435462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3800 BC – 40 AD</a:t>
            </a:r>
          </a:p>
          <a:p>
            <a:r>
              <a:rPr lang="en-GB" dirty="0"/>
              <a:t>Neolithic people were the first to have a major impact on woodland cover. Land was converted to</a:t>
            </a:r>
          </a:p>
          <a:p>
            <a:r>
              <a:rPr lang="en-GB" dirty="0"/>
              <a:t>agriculture, with areas of woodland cleared for crops or to create grassland for domestic animals.</a:t>
            </a:r>
          </a:p>
          <a:p>
            <a:r>
              <a:rPr lang="en-GB" dirty="0"/>
              <a:t>Woodland cover was reduced to about half of the land area of England during the Bronze Age, at</a:t>
            </a:r>
          </a:p>
          <a:p>
            <a:r>
              <a:rPr lang="en-GB" dirty="0"/>
              <a:t>around 2000 BC. The remaining wildwood began to be managed much more actively, and there</a:t>
            </a:r>
          </a:p>
          <a:p>
            <a:r>
              <a:rPr lang="en-GB" dirty="0"/>
              <a:t>is strong evidence of </a:t>
            </a:r>
            <a:r>
              <a:rPr lang="en-GB" dirty="0" err="1"/>
              <a:t>woodmanship</a:t>
            </a:r>
            <a:r>
              <a:rPr lang="en-GB" dirty="0"/>
              <a:t> from this period, with wood used to create a wide variety of</a:t>
            </a:r>
          </a:p>
          <a:p>
            <a:r>
              <a:rPr lang="en-GB" dirty="0"/>
              <a:t>timber structures. </a:t>
            </a:r>
          </a:p>
          <a:p>
            <a:endParaRPr lang="en-GB" dirty="0"/>
          </a:p>
          <a:p>
            <a:endParaRPr lang="en-GB" dirty="0"/>
          </a:p>
          <a:p>
            <a:r>
              <a:rPr lang="en-GB" dirty="0"/>
              <a:t>Much as today. But the big difference would be that the ridge lines would be cleared to some extent.</a:t>
            </a:r>
            <a:r>
              <a:rPr lang="en-GB" baseline="0" dirty="0"/>
              <a:t> Travel on ridges was a lot easier than through the wet, marshy and often flooded lowlands. Meat an essential part of the diet and agriculture has begun. Again, land away from the valley bottom was probably cleared and ploughed first. Good examples of very early cultivation of Cumbria – Patterdale and Derwent Pound Walls. Slopes above the valley floor.</a:t>
            </a:r>
            <a:endParaRPr lang="en-GB" dirty="0"/>
          </a:p>
        </p:txBody>
      </p:sp>
      <p:sp>
        <p:nvSpPr>
          <p:cNvPr id="4" name="Slide Number Placeholder 3"/>
          <p:cNvSpPr>
            <a:spLocks noGrp="1"/>
          </p:cNvSpPr>
          <p:nvPr>
            <p:ph type="sldNum" sz="quarter" idx="10"/>
          </p:nvPr>
        </p:nvSpPr>
        <p:spPr/>
        <p:txBody>
          <a:bodyPr/>
          <a:lstStyle/>
          <a:p>
            <a:fld id="{739BF9D5-0BFD-402F-9ECF-E1CF8FBB302B}" type="slidenum">
              <a:rPr lang="en-GB" smtClean="0"/>
              <a:t>5</a:t>
            </a:fld>
            <a:endParaRPr lang="en-GB"/>
          </a:p>
        </p:txBody>
      </p:sp>
    </p:spTree>
    <p:extLst>
      <p:ext uri="{BB962C8B-B14F-4D97-AF65-F5344CB8AC3E}">
        <p14:creationId xmlns:p14="http://schemas.microsoft.com/office/powerpoint/2010/main" val="32786409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Hundreds of bronze age camps are found throughout the UK</a:t>
            </a:r>
            <a:r>
              <a:rPr lang="en-GB" baseline="0" dirty="0"/>
              <a:t>. There must have been significant felled areas put to agriculture in close proximity. As population expanded, clearance must have extended into the valleys and then the hard work of drainage, probably combined with climatic change, began to exert a considerable change upon the landscape. </a:t>
            </a:r>
          </a:p>
          <a:p>
            <a:endParaRPr lang="en-GB" baseline="0" dirty="0"/>
          </a:p>
          <a:p>
            <a:r>
              <a:rPr lang="en-GB" baseline="0" dirty="0"/>
              <a:t>410 – 1086 AD</a:t>
            </a:r>
          </a:p>
          <a:p>
            <a:r>
              <a:rPr lang="en-GB" baseline="0" dirty="0"/>
              <a:t>The Dark Ages that followed the Roman period was not the period of complete neglect that people often imagine. Although woodland cover probably increased, there is no evidence of a huge return of secondary forest, as people continued to manage the land. The Anglo-Saxons were skilled carpenters, building mostly in timber rather than stone. They kept permanent woods (which were managed to deliver timber and poles of different sizes), as well as wood-pastures, non-woodland trees and hedges. By the eighth century, woodland covered about a quarter of England.</a:t>
            </a:r>
          </a:p>
          <a:p>
            <a:endParaRPr lang="en-GB" baseline="0" dirty="0"/>
          </a:p>
          <a:p>
            <a:r>
              <a:rPr lang="en-GB" baseline="0" dirty="0"/>
              <a:t>But by Norman times, Wales was not renowned for great land clearances or large populations. All remained quite quiet for centuries. Kings arrived and went; many a hunt took place; peasants laboured to give the Norman French a privileged life style, much as we do today. More land was cleared and the commons cleared for grazing. People travelled with directions to landscape features, notably trees. Trees along with ditches marked land boundaries.</a:t>
            </a:r>
          </a:p>
          <a:p>
            <a:endParaRPr lang="en-GB" baseline="0" dirty="0"/>
          </a:p>
          <a:p>
            <a:r>
              <a:rPr lang="en-GB" dirty="0"/>
              <a:t>1086 – 1349 AD</a:t>
            </a:r>
          </a:p>
          <a:p>
            <a:r>
              <a:rPr lang="en-GB" dirty="0"/>
              <a:t>The Domesday Book records wood-pasture and woodland covering about 15% of England. However, the following two and a half centuries saw an expanding population and further clearance of woodland, halving woodland cover to about 7%. The remaining woodland was managed more intensively, and timber began to be imported. This was abruptly halted by the Black Death, in 1349, which dramatically reduced the population and released the pressure on woodlands. </a:t>
            </a:r>
          </a:p>
          <a:p>
            <a:endParaRPr lang="en-GB" dirty="0"/>
          </a:p>
        </p:txBody>
      </p:sp>
      <p:sp>
        <p:nvSpPr>
          <p:cNvPr id="4" name="Slide Number Placeholder 3"/>
          <p:cNvSpPr>
            <a:spLocks noGrp="1"/>
          </p:cNvSpPr>
          <p:nvPr>
            <p:ph type="sldNum" sz="quarter" idx="10"/>
          </p:nvPr>
        </p:nvSpPr>
        <p:spPr/>
        <p:txBody>
          <a:bodyPr/>
          <a:lstStyle/>
          <a:p>
            <a:fld id="{739BF9D5-0BFD-402F-9ECF-E1CF8FBB302B}" type="slidenum">
              <a:rPr lang="en-GB" smtClean="0"/>
              <a:t>6</a:t>
            </a:fld>
            <a:endParaRPr lang="en-GB"/>
          </a:p>
        </p:txBody>
      </p:sp>
    </p:spTree>
    <p:extLst>
      <p:ext uri="{BB962C8B-B14F-4D97-AF65-F5344CB8AC3E}">
        <p14:creationId xmlns:p14="http://schemas.microsoft.com/office/powerpoint/2010/main" val="19596186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very distinct piece of human infrastructure built around 1200’s. The castle occupants were supplied from the sea.</a:t>
            </a:r>
          </a:p>
        </p:txBody>
      </p:sp>
      <p:sp>
        <p:nvSpPr>
          <p:cNvPr id="4" name="Slide Number Placeholder 3"/>
          <p:cNvSpPr>
            <a:spLocks noGrp="1"/>
          </p:cNvSpPr>
          <p:nvPr>
            <p:ph type="sldNum" sz="quarter" idx="5"/>
          </p:nvPr>
        </p:nvSpPr>
        <p:spPr/>
        <p:txBody>
          <a:bodyPr/>
          <a:lstStyle/>
          <a:p>
            <a:fld id="{03D269EB-F0EC-4EB7-B4A4-6D5793A11A9A}" type="slidenum">
              <a:rPr lang="en-GB" smtClean="0"/>
              <a:t>7</a:t>
            </a:fld>
            <a:endParaRPr lang="en-GB"/>
          </a:p>
        </p:txBody>
      </p:sp>
    </p:spTree>
    <p:extLst>
      <p:ext uri="{BB962C8B-B14F-4D97-AF65-F5344CB8AC3E}">
        <p14:creationId xmlns:p14="http://schemas.microsoft.com/office/powerpoint/2010/main" val="1639254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very distinct piece of human impact that has created miles of new land between the castle and the sea.</a:t>
            </a:r>
          </a:p>
          <a:p>
            <a:endParaRPr lang="en-GB" dirty="0"/>
          </a:p>
          <a:p>
            <a:r>
              <a:rPr lang="en-GB" dirty="0"/>
              <a:t>Where has all of this land now in front of Harlech come from?</a:t>
            </a:r>
          </a:p>
          <a:p>
            <a:endParaRPr lang="en-GB" dirty="0"/>
          </a:p>
          <a:p>
            <a:r>
              <a:rPr lang="en-GB" dirty="0"/>
              <a:t>The wooden ships built by successive Norman/French kings ruling in England were sourced from the oaks of Snowdon. The resulting deforestation led to massive runoff and erosion, billions of tonnes of soil, now lying in front of Harlech. This land mass might have been developing for over 800 years. </a:t>
            </a:r>
          </a:p>
          <a:p>
            <a:endParaRPr lang="en-GB" dirty="0"/>
          </a:p>
        </p:txBody>
      </p:sp>
      <p:sp>
        <p:nvSpPr>
          <p:cNvPr id="4" name="Slide Number Placeholder 3"/>
          <p:cNvSpPr>
            <a:spLocks noGrp="1"/>
          </p:cNvSpPr>
          <p:nvPr>
            <p:ph type="sldNum" sz="quarter" idx="5"/>
          </p:nvPr>
        </p:nvSpPr>
        <p:spPr/>
        <p:txBody>
          <a:bodyPr/>
          <a:lstStyle/>
          <a:p>
            <a:fld id="{03D269EB-F0EC-4EB7-B4A4-6D5793A11A9A}" type="slidenum">
              <a:rPr lang="en-GB" smtClean="0"/>
              <a:t>8</a:t>
            </a:fld>
            <a:endParaRPr lang="en-GB"/>
          </a:p>
        </p:txBody>
      </p:sp>
    </p:spTree>
    <p:extLst>
      <p:ext uri="{BB962C8B-B14F-4D97-AF65-F5344CB8AC3E}">
        <p14:creationId xmlns:p14="http://schemas.microsoft.com/office/powerpoint/2010/main" val="16518492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1500 – 1800 AD</a:t>
            </a:r>
          </a:p>
          <a:p>
            <a:r>
              <a:rPr lang="en-GB" dirty="0"/>
              <a:t>Following the dissolution of the monasteries in the sixteenth century, many woods taken by the Crown fell into neglect. Deer-parks were revived. Short periods of intensive agriculture at various times throughout this period saw some woods grubbed out (cleared with their roots fully removed); however, small patches of new woodland also appeared. Wood became much more valuable during the sixteenth and seventeenth centuries, with timber rising in price. Colder winters and higher heating standards increased the demand for fuel, increasing the price of underwood</a:t>
            </a:r>
          </a:p>
          <a:p>
            <a:r>
              <a:rPr lang="en-GB" dirty="0"/>
              <a:t>by about 75% in the mid-sixteenth century, when its price was held due to competition from coal. An increase in shipping from the end of the seventeenth century demanded good quality timber, particularly oak. At the same time, the rise in the leather-tanning trade put high demand on oak bark. Agricultural improvement in the eighteenth century made agriculture possible where previously woodland had been spared, and clearing once more took place. </a:t>
            </a:r>
          </a:p>
          <a:p>
            <a:endParaRPr lang="en-GB" dirty="0"/>
          </a:p>
          <a:p>
            <a:r>
              <a:rPr lang="en-GB" dirty="0"/>
              <a:t>By this time, woodland had almost been exhausted in England, resources were sought in Wales, Scotland etc. So what regeneration that was easily accessible, was very quickly removed.</a:t>
            </a:r>
          </a:p>
        </p:txBody>
      </p:sp>
      <p:sp>
        <p:nvSpPr>
          <p:cNvPr id="4" name="Slide Number Placeholder 3"/>
          <p:cNvSpPr>
            <a:spLocks noGrp="1"/>
          </p:cNvSpPr>
          <p:nvPr>
            <p:ph type="sldNum" sz="quarter" idx="10"/>
          </p:nvPr>
        </p:nvSpPr>
        <p:spPr/>
        <p:txBody>
          <a:bodyPr/>
          <a:lstStyle/>
          <a:p>
            <a:fld id="{739BF9D5-0BFD-402F-9ECF-E1CF8FBB302B}" type="slidenum">
              <a:rPr lang="en-GB" smtClean="0"/>
              <a:t>9</a:t>
            </a:fld>
            <a:endParaRPr lang="en-GB"/>
          </a:p>
        </p:txBody>
      </p:sp>
    </p:spTree>
    <p:extLst>
      <p:ext uri="{BB962C8B-B14F-4D97-AF65-F5344CB8AC3E}">
        <p14:creationId xmlns:p14="http://schemas.microsoft.com/office/powerpoint/2010/main" val="28014581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1900 AD – present</a:t>
            </a:r>
          </a:p>
          <a:p>
            <a:r>
              <a:rPr lang="en-GB" dirty="0"/>
              <a:t>By the start of the twentieth century, woodland covered just 5% of Britain. Coppicing had declined and conifers had begun to be planted in estates. Throughout the twentieth century, coppicing further declined and populations of native and introduced deer hugely increased. During the First World War, timber felling dramatically increased to</a:t>
            </a:r>
          </a:p>
          <a:p>
            <a:r>
              <a:rPr lang="en-GB" dirty="0"/>
              <a:t>supply the war and sustain the economy. The Forestry Commission was founded by the state in 1919, tasked with reafforestation to ensure that timber demands of the future were met. As such, large areas of non-woodland sites were planted. Woodland cover also increased during the Great Depression (1930s), as land fell out of cultivation. Huge felling once again accompanied the Second World War. After the Second World War, woodland was destroyed at an unprecedented rate, to make way once more for agriculture and to support modern forestry. Plantations replaced ancient woodland. </a:t>
            </a:r>
          </a:p>
          <a:p>
            <a:r>
              <a:rPr lang="en-GB" dirty="0"/>
              <a:t>However, by about 1990, plantation forestry was less lucrative, and agriculture became more efficient, reducing the need for land area. The general public became much more interested in woodlands, and conservation became a new focus for forestry. Plantations on Ancient Woodland Sites (PAWS) began to be converted back to their broadleaf origins. </a:t>
            </a:r>
          </a:p>
        </p:txBody>
      </p:sp>
      <p:sp>
        <p:nvSpPr>
          <p:cNvPr id="4" name="Slide Number Placeholder 3"/>
          <p:cNvSpPr>
            <a:spLocks noGrp="1"/>
          </p:cNvSpPr>
          <p:nvPr>
            <p:ph type="sldNum" sz="quarter" idx="5"/>
          </p:nvPr>
        </p:nvSpPr>
        <p:spPr/>
        <p:txBody>
          <a:bodyPr/>
          <a:lstStyle/>
          <a:p>
            <a:fld id="{4BD6FFF6-EFF5-46FA-B62C-F141E1274D59}" type="slidenum">
              <a:rPr lang="en-US" smtClean="0"/>
              <a:t>10</a:t>
            </a:fld>
            <a:endParaRPr lang="en-US"/>
          </a:p>
        </p:txBody>
      </p:sp>
    </p:spTree>
    <p:extLst>
      <p:ext uri="{BB962C8B-B14F-4D97-AF65-F5344CB8AC3E}">
        <p14:creationId xmlns:p14="http://schemas.microsoft.com/office/powerpoint/2010/main" val="5939461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Prime Ministers Award</a:t>
            </a:r>
          </a:p>
        </p:txBody>
      </p:sp>
      <p:sp>
        <p:nvSpPr>
          <p:cNvPr id="4" name="Slide Number Placeholder 3"/>
          <p:cNvSpPr>
            <a:spLocks noGrp="1"/>
          </p:cNvSpPr>
          <p:nvPr>
            <p:ph type="sldNum" sz="quarter" idx="5"/>
          </p:nvPr>
        </p:nvSpPr>
        <p:spPr/>
        <p:txBody>
          <a:bodyPr/>
          <a:lstStyle/>
          <a:p>
            <a:fld id="{4BD6FFF6-EFF5-46FA-B62C-F141E1274D59}" type="slidenum">
              <a:rPr lang="en-US" smtClean="0"/>
              <a:t>11</a:t>
            </a:fld>
            <a:endParaRPr lang="en-US"/>
          </a:p>
        </p:txBody>
      </p:sp>
    </p:spTree>
    <p:extLst>
      <p:ext uri="{BB962C8B-B14F-4D97-AF65-F5344CB8AC3E}">
        <p14:creationId xmlns:p14="http://schemas.microsoft.com/office/powerpoint/2010/main" val="20796051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Soil formation is directly linked to the underlying geology, as soil derives from rock as well as deposited sediments and glacial material, as well as organic matter. As rock breaks down through weathering and erosion, the resulting particles form the basis for soil. Soil evolves as a result of physical and chemical processes, and biological activity. It can vary from a very thin cover, or none, to deep soils and peat. The underlying geology is important in determining the chemical and physical nature of the developing soil and the habitats and vegetation types it supports. In turn, the nature of the vegetation, cycles of vegetation decay, activity of earthworms and fungi also enrich and improve soil fertility and structure.</a:t>
            </a:r>
          </a:p>
          <a:p>
            <a:endParaRPr lang="en-GB" dirty="0"/>
          </a:p>
          <a:p>
            <a:endParaRPr lang="en-GB" dirty="0"/>
          </a:p>
          <a:p>
            <a:endParaRPr lang="en-GB" dirty="0"/>
          </a:p>
          <a:p>
            <a:r>
              <a:rPr lang="en-GB" dirty="0"/>
              <a:t>Sand; sandy loam; loam; silt loam; clay loam; clay</a:t>
            </a:r>
          </a:p>
        </p:txBody>
      </p:sp>
      <p:sp>
        <p:nvSpPr>
          <p:cNvPr id="4" name="Slide Number Placeholder 3"/>
          <p:cNvSpPr>
            <a:spLocks noGrp="1"/>
          </p:cNvSpPr>
          <p:nvPr>
            <p:ph type="sldNum" sz="quarter" idx="5"/>
          </p:nvPr>
        </p:nvSpPr>
        <p:spPr/>
        <p:txBody>
          <a:bodyPr/>
          <a:lstStyle/>
          <a:p>
            <a:fld id="{4BD6FFF6-EFF5-46FA-B62C-F141E1274D59}" type="slidenum">
              <a:rPr lang="en-US" smtClean="0"/>
              <a:t>12</a:t>
            </a:fld>
            <a:endParaRPr lang="en-US"/>
          </a:p>
        </p:txBody>
      </p:sp>
    </p:spTree>
    <p:extLst>
      <p:ext uri="{BB962C8B-B14F-4D97-AF65-F5344CB8AC3E}">
        <p14:creationId xmlns:p14="http://schemas.microsoft.com/office/powerpoint/2010/main" val="4085063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Coal measures and blown sand</a:t>
            </a:r>
          </a:p>
        </p:txBody>
      </p:sp>
      <p:sp>
        <p:nvSpPr>
          <p:cNvPr id="4" name="Slide Number Placeholder 3"/>
          <p:cNvSpPr>
            <a:spLocks noGrp="1"/>
          </p:cNvSpPr>
          <p:nvPr>
            <p:ph type="sldNum" sz="quarter" idx="5"/>
          </p:nvPr>
        </p:nvSpPr>
        <p:spPr/>
        <p:txBody>
          <a:bodyPr/>
          <a:lstStyle/>
          <a:p>
            <a:fld id="{4BD6FFF6-EFF5-46FA-B62C-F141E1274D59}" type="slidenum">
              <a:rPr lang="en-US" smtClean="0"/>
              <a:t>13</a:t>
            </a:fld>
            <a:endParaRPr lang="en-US"/>
          </a:p>
        </p:txBody>
      </p:sp>
    </p:spTree>
    <p:extLst>
      <p:ext uri="{BB962C8B-B14F-4D97-AF65-F5344CB8AC3E}">
        <p14:creationId xmlns:p14="http://schemas.microsoft.com/office/powerpoint/2010/main" val="23723313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https://gov.wales/agricultural-land-classification</a:t>
            </a:r>
          </a:p>
          <a:p>
            <a:endParaRPr lang="en-GB" dirty="0"/>
          </a:p>
          <a:p>
            <a:r>
              <a:rPr lang="en-GB" dirty="0"/>
              <a:t>grade 1: excellent quality agricultural land</a:t>
            </a:r>
          </a:p>
          <a:p>
            <a:r>
              <a:rPr lang="en-GB" dirty="0"/>
              <a:t>grade 2: good quality agricultural land</a:t>
            </a:r>
          </a:p>
          <a:p>
            <a:r>
              <a:rPr lang="en-GB" dirty="0"/>
              <a:t>grade 3a: good to moderate quality agricultural land</a:t>
            </a:r>
          </a:p>
          <a:p>
            <a:r>
              <a:rPr lang="en-GB" dirty="0"/>
              <a:t>grade 3b: moderate quality agricultural land</a:t>
            </a:r>
          </a:p>
          <a:p>
            <a:r>
              <a:rPr lang="en-GB" dirty="0"/>
              <a:t>grade 4: poor quality agricultural land</a:t>
            </a:r>
          </a:p>
          <a:p>
            <a:r>
              <a:rPr lang="en-GB" dirty="0"/>
              <a:t>grade 5: very poor quality agricultural land</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14</a:t>
            </a:fld>
            <a:endParaRPr lang="en-US"/>
          </a:p>
        </p:txBody>
      </p:sp>
    </p:spTree>
    <p:extLst>
      <p:ext uri="{BB962C8B-B14F-4D97-AF65-F5344CB8AC3E}">
        <p14:creationId xmlns:p14="http://schemas.microsoft.com/office/powerpoint/2010/main" val="15770317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15</a:t>
            </a:fld>
            <a:endParaRPr lang="en-US"/>
          </a:p>
        </p:txBody>
      </p:sp>
    </p:spTree>
    <p:extLst>
      <p:ext uri="{BB962C8B-B14F-4D97-AF65-F5344CB8AC3E}">
        <p14:creationId xmlns:p14="http://schemas.microsoft.com/office/powerpoint/2010/main" val="9125591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indications suggest a possible sandstone sedimentary level, worn and providing a potentially acidic base to soil formation.  Glacial deposits seem to include interspersed boulders of a relatively small size with some finer gravel and lower depths. Low levels of soil porosity, dense packing. Sparse root content in superficial horizons. Quite low levels of topsoil and organic matter. Industrial dumping seems to be limited to certain areas and may stimulate a particular species composition.</a:t>
            </a:r>
          </a:p>
          <a:p>
            <a:endParaRPr lang="en-GB" dirty="0"/>
          </a:p>
          <a:p>
            <a:r>
              <a:rPr lang="en-GB" dirty="0"/>
              <a:t>Wet flushes supporting limited range of mosses, suggest acidic flushes. Significant areas of standing water, rivulets and natural (?) ponds indicate a high ground water level.</a:t>
            </a:r>
          </a:p>
        </p:txBody>
      </p:sp>
      <p:sp>
        <p:nvSpPr>
          <p:cNvPr id="4" name="Slide Number Placeholder 3"/>
          <p:cNvSpPr>
            <a:spLocks noGrp="1"/>
          </p:cNvSpPr>
          <p:nvPr>
            <p:ph type="sldNum" sz="quarter" idx="5"/>
          </p:nvPr>
        </p:nvSpPr>
        <p:spPr/>
        <p:txBody>
          <a:bodyPr/>
          <a:lstStyle/>
          <a:p>
            <a:fld id="{4BD6FFF6-EFF5-46FA-B62C-F141E1274D59}" type="slidenum">
              <a:rPr lang="en-US" smtClean="0"/>
              <a:t>16</a:t>
            </a:fld>
            <a:endParaRPr lang="en-US"/>
          </a:p>
        </p:txBody>
      </p:sp>
    </p:spTree>
    <p:extLst>
      <p:ext uri="{BB962C8B-B14F-4D97-AF65-F5344CB8AC3E}">
        <p14:creationId xmlns:p14="http://schemas.microsoft.com/office/powerpoint/2010/main" val="28922385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18</a:t>
            </a:fld>
            <a:endParaRPr lang="en-US"/>
          </a:p>
        </p:txBody>
      </p:sp>
    </p:spTree>
    <p:extLst>
      <p:ext uri="{BB962C8B-B14F-4D97-AF65-F5344CB8AC3E}">
        <p14:creationId xmlns:p14="http://schemas.microsoft.com/office/powerpoint/2010/main" val="15901084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Woodlands are very important habitats for wildlife, with the potential to support a huge diversity of plants, animals and fungi. Woods with greater biodiversity are also healthier, function more efficiently and are more productive. This is because organisms (particularly fungi and invertebrates) carry out the essential ecological processes that keep the woodland ecosystem running! </a:t>
            </a:r>
          </a:p>
        </p:txBody>
      </p:sp>
      <p:sp>
        <p:nvSpPr>
          <p:cNvPr id="4" name="Slide Number Placeholder 3"/>
          <p:cNvSpPr>
            <a:spLocks noGrp="1"/>
          </p:cNvSpPr>
          <p:nvPr>
            <p:ph type="sldNum" sz="quarter" idx="5"/>
          </p:nvPr>
        </p:nvSpPr>
        <p:spPr/>
        <p:txBody>
          <a:bodyPr/>
          <a:lstStyle/>
          <a:p>
            <a:fld id="{4BD6FFF6-EFF5-46FA-B62C-F141E1274D59}" type="slidenum">
              <a:rPr lang="en-US" smtClean="0"/>
              <a:t>22</a:t>
            </a:fld>
            <a:endParaRPr lang="en-US"/>
          </a:p>
        </p:txBody>
      </p:sp>
    </p:spTree>
    <p:extLst>
      <p:ext uri="{BB962C8B-B14F-4D97-AF65-F5344CB8AC3E}">
        <p14:creationId xmlns:p14="http://schemas.microsoft.com/office/powerpoint/2010/main" val="29264423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reasons that woodlands are so rich in wildlife is because there are so many different habitats within woodlands. If you walk through a wood, you might pass through a gradient of habitats, from clearings and glades to scrubby areas to dense tree cover. Then there is also a gradient of habitats as you look up through the wood, from the ground flora to understorey to young trees to the canopy. Finally, there are also a wide variety of features found within woodlands, such as ponds, veteran trees and deadwood.</a:t>
            </a:r>
          </a:p>
          <a:p>
            <a:endParaRPr lang="en-GB" dirty="0"/>
          </a:p>
          <a:p>
            <a:r>
              <a:rPr lang="en-GB" dirty="0"/>
              <a:t>These gradients and features interact to create subtly different habitats that can be home to very different species.</a:t>
            </a:r>
          </a:p>
          <a:p>
            <a:r>
              <a:rPr lang="en-GB" dirty="0"/>
              <a:t>For example, a rotting log in a dark, moist area of woodland will support a different suite of species than a rotting</a:t>
            </a:r>
          </a:p>
          <a:p>
            <a:r>
              <a:rPr lang="en-GB" dirty="0"/>
              <a:t>log in a sunny and warm position. Similarly, the ground flora that can live under a dense canopy will be different to</a:t>
            </a:r>
          </a:p>
          <a:p>
            <a:r>
              <a:rPr lang="en-GB" dirty="0"/>
              <a:t>the flora that you find in light glades. </a:t>
            </a:r>
          </a:p>
        </p:txBody>
      </p:sp>
      <p:sp>
        <p:nvSpPr>
          <p:cNvPr id="4" name="Slide Number Placeholder 3"/>
          <p:cNvSpPr>
            <a:spLocks noGrp="1"/>
          </p:cNvSpPr>
          <p:nvPr>
            <p:ph type="sldNum" sz="quarter" idx="5"/>
          </p:nvPr>
        </p:nvSpPr>
        <p:spPr/>
        <p:txBody>
          <a:bodyPr/>
          <a:lstStyle/>
          <a:p>
            <a:fld id="{4BD6FFF6-EFF5-46FA-B62C-F141E1274D59}" type="slidenum">
              <a:rPr lang="en-US" smtClean="0"/>
              <a:t>23</a:t>
            </a:fld>
            <a:endParaRPr lang="en-US"/>
          </a:p>
        </p:txBody>
      </p:sp>
    </p:spTree>
    <p:extLst>
      <p:ext uri="{BB962C8B-B14F-4D97-AF65-F5344CB8AC3E}">
        <p14:creationId xmlns:p14="http://schemas.microsoft.com/office/powerpoint/2010/main" val="11361680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Field layer. These are the grasses, ferns, flowering plants and lichens that cover the ground.</a:t>
            </a:r>
          </a:p>
          <a:p>
            <a:r>
              <a:rPr lang="en-GB" dirty="0"/>
              <a:t>Shrub layer. The low-growing plants and shrubs that reach up to about 5m in height.</a:t>
            </a:r>
          </a:p>
          <a:p>
            <a:r>
              <a:rPr lang="en-GB" dirty="0"/>
              <a:t>Understorey. This usually consists of low-growing and/or immature trees.</a:t>
            </a:r>
          </a:p>
          <a:p>
            <a:r>
              <a:rPr lang="en-GB" dirty="0"/>
              <a:t>Canopy layer. Mature trees that are a range of different heights.</a:t>
            </a:r>
          </a:p>
          <a:p>
            <a:r>
              <a:rPr lang="en-GB" dirty="0"/>
              <a:t>Deadwood. This should be in all layers, including snags caught in the canopy, standing dead trees and on the ground.</a:t>
            </a:r>
          </a:p>
          <a:p>
            <a:r>
              <a:rPr lang="en-GB" dirty="0"/>
              <a:t>Mature/veteran trees</a:t>
            </a:r>
          </a:p>
          <a:p>
            <a:r>
              <a:rPr lang="en-GB" dirty="0"/>
              <a:t>Open areas. Glades or rides that have no mature trees, letting light reach the ground. </a:t>
            </a:r>
          </a:p>
        </p:txBody>
      </p:sp>
      <p:sp>
        <p:nvSpPr>
          <p:cNvPr id="4" name="Slide Number Placeholder 3"/>
          <p:cNvSpPr>
            <a:spLocks noGrp="1"/>
          </p:cNvSpPr>
          <p:nvPr>
            <p:ph type="sldNum" sz="quarter" idx="5"/>
          </p:nvPr>
        </p:nvSpPr>
        <p:spPr/>
        <p:txBody>
          <a:bodyPr/>
          <a:lstStyle/>
          <a:p>
            <a:fld id="{4BD6FFF6-EFF5-46FA-B62C-F141E1274D59}" type="slidenum">
              <a:rPr lang="en-US" smtClean="0"/>
              <a:t>24</a:t>
            </a:fld>
            <a:endParaRPr lang="en-US"/>
          </a:p>
        </p:txBody>
      </p:sp>
    </p:spTree>
    <p:extLst>
      <p:ext uri="{BB962C8B-B14F-4D97-AF65-F5344CB8AC3E}">
        <p14:creationId xmlns:p14="http://schemas.microsoft.com/office/powerpoint/2010/main" val="269406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Define one biodiversity element. Research what it consists of, how it functions, benefits of this habitat type. What management activity is required to develop this habitat type?</a:t>
            </a:r>
          </a:p>
        </p:txBody>
      </p:sp>
      <p:sp>
        <p:nvSpPr>
          <p:cNvPr id="4" name="Slide Number Placeholder 3"/>
          <p:cNvSpPr>
            <a:spLocks noGrp="1"/>
          </p:cNvSpPr>
          <p:nvPr>
            <p:ph type="sldNum" sz="quarter" idx="5"/>
          </p:nvPr>
        </p:nvSpPr>
        <p:spPr/>
        <p:txBody>
          <a:bodyPr/>
          <a:lstStyle/>
          <a:p>
            <a:fld id="{4BD6FFF6-EFF5-46FA-B62C-F141E1274D59}" type="slidenum">
              <a:rPr lang="en-US" smtClean="0"/>
              <a:t>33</a:t>
            </a:fld>
            <a:endParaRPr lang="en-US"/>
          </a:p>
        </p:txBody>
      </p:sp>
    </p:spTree>
    <p:extLst>
      <p:ext uri="{BB962C8B-B14F-4D97-AF65-F5344CB8AC3E}">
        <p14:creationId xmlns:p14="http://schemas.microsoft.com/office/powerpoint/2010/main" val="23912088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Mycelium are incredibly tiny “threads” of the greater fungal organism that wrap around or bore into tree roots. Taken together, mycelium composes what's called a “mycorrhizal network,” which connects individual plants together to transfer water, nitrogen, carbon and other minerals.</a:t>
            </a:r>
          </a:p>
          <a:p>
            <a:endParaRPr lang="en-GB" dirty="0"/>
          </a:p>
          <a:p>
            <a:r>
              <a:rPr lang="en-GB" dirty="0"/>
              <a:t>The hidden life of trees. Peter </a:t>
            </a:r>
            <a:r>
              <a:rPr lang="en-GB" dirty="0" err="1"/>
              <a:t>Wohlleben</a:t>
            </a:r>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34</a:t>
            </a:fld>
            <a:endParaRPr lang="en-US"/>
          </a:p>
        </p:txBody>
      </p:sp>
    </p:spTree>
    <p:extLst>
      <p:ext uri="{BB962C8B-B14F-4D97-AF65-F5344CB8AC3E}">
        <p14:creationId xmlns:p14="http://schemas.microsoft.com/office/powerpoint/2010/main" val="35959431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Woodlands provide a wide range of ecosystem services. These include provisioning (e.g. fuel and fibre), supporting (e.g. soil formation), regulating (e.g. climate, flood hazard, noise, and air quality regulation), and cultural (e.g. cultural heritage, amenity, health, recreation and tourism) services. </a:t>
            </a:r>
          </a:p>
          <a:p>
            <a:endParaRPr lang="en-GB" dirty="0"/>
          </a:p>
          <a:p>
            <a:r>
              <a:rPr lang="en-GB" dirty="0"/>
              <a:t>https://www.forestresearch.gov.uk/research/valuing-and-governing-tree-and-forest-ecosystem-services/changes-tree-and-forest-ecosystem-service-values/</a:t>
            </a:r>
          </a:p>
          <a:p>
            <a:endParaRPr lang="en-GB" dirty="0"/>
          </a:p>
          <a:p>
            <a:r>
              <a:rPr lang="en-GB" dirty="0"/>
              <a:t>Green Gold (productive woodland), Wild Woodlands (naturally regenerating native woodland), Native Networks (native, semi-natural woodland), Woodland Culture (community empowered management) and Multiple Benefits (right tree in the right place).</a:t>
            </a:r>
          </a:p>
        </p:txBody>
      </p:sp>
      <p:sp>
        <p:nvSpPr>
          <p:cNvPr id="4" name="Slide Number Placeholder 3"/>
          <p:cNvSpPr>
            <a:spLocks noGrp="1"/>
          </p:cNvSpPr>
          <p:nvPr>
            <p:ph type="sldNum" sz="quarter" idx="5"/>
          </p:nvPr>
        </p:nvSpPr>
        <p:spPr/>
        <p:txBody>
          <a:bodyPr/>
          <a:lstStyle/>
          <a:p>
            <a:fld id="{4BD6FFF6-EFF5-46FA-B62C-F141E1274D59}" type="slidenum">
              <a:rPr lang="en-US" smtClean="0"/>
              <a:t>35</a:t>
            </a:fld>
            <a:endParaRPr lang="en-US"/>
          </a:p>
        </p:txBody>
      </p:sp>
    </p:spTree>
    <p:extLst>
      <p:ext uri="{BB962C8B-B14F-4D97-AF65-F5344CB8AC3E}">
        <p14:creationId xmlns:p14="http://schemas.microsoft.com/office/powerpoint/2010/main" val="38316552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https://ecology.fnal.gov/ecosystem-services/</a:t>
            </a:r>
          </a:p>
        </p:txBody>
      </p:sp>
      <p:sp>
        <p:nvSpPr>
          <p:cNvPr id="4" name="Slide Number Placeholder 3"/>
          <p:cNvSpPr>
            <a:spLocks noGrp="1"/>
          </p:cNvSpPr>
          <p:nvPr>
            <p:ph type="sldNum" sz="quarter" idx="5"/>
          </p:nvPr>
        </p:nvSpPr>
        <p:spPr/>
        <p:txBody>
          <a:bodyPr/>
          <a:lstStyle/>
          <a:p>
            <a:fld id="{4BD6FFF6-EFF5-46FA-B62C-F141E1274D59}" type="slidenum">
              <a:rPr lang="en-US" smtClean="0"/>
              <a:t>36</a:t>
            </a:fld>
            <a:endParaRPr lang="en-US"/>
          </a:p>
        </p:txBody>
      </p:sp>
    </p:spTree>
    <p:extLst>
      <p:ext uri="{BB962C8B-B14F-4D97-AF65-F5344CB8AC3E}">
        <p14:creationId xmlns:p14="http://schemas.microsoft.com/office/powerpoint/2010/main" val="31887011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 review and prepare a 2 minute presentation on one topic listed below:</a:t>
            </a:r>
          </a:p>
          <a:p>
            <a:r>
              <a:rPr lang="en-GB" dirty="0"/>
              <a:t>Vandalism</a:t>
            </a:r>
          </a:p>
          <a:p>
            <a:r>
              <a:rPr lang="en-GB" dirty="0"/>
              <a:t>Fires </a:t>
            </a:r>
          </a:p>
          <a:p>
            <a:r>
              <a:rPr lang="en-GB" dirty="0"/>
              <a:t>Litter and fly-tipping</a:t>
            </a:r>
          </a:p>
          <a:p>
            <a:r>
              <a:rPr lang="en-GB" dirty="0"/>
              <a:t>Dumping of cars and motorbikes </a:t>
            </a:r>
          </a:p>
          <a:p>
            <a:r>
              <a:rPr lang="en-GB" dirty="0"/>
              <a:t>Use of unauthorised vehicles </a:t>
            </a:r>
          </a:p>
          <a:p>
            <a:r>
              <a:rPr lang="en-GB" dirty="0"/>
              <a:t>Anti-social behaviour </a:t>
            </a:r>
          </a:p>
          <a:p>
            <a:r>
              <a:rPr lang="en-GB" dirty="0"/>
              <a:t>Contravention of wildlife conservation legislation </a:t>
            </a:r>
          </a:p>
          <a:p>
            <a:r>
              <a:rPr lang="en-GB" dirty="0"/>
              <a:t>Collection and over-exploitation of woodland resources </a:t>
            </a:r>
          </a:p>
          <a:p>
            <a:r>
              <a:rPr lang="en-GB" dirty="0"/>
              <a:t>Poaching and uncontrolled angling</a:t>
            </a:r>
          </a:p>
          <a:p>
            <a:r>
              <a:rPr lang="en-GB" dirty="0"/>
              <a:t>Use of firearms </a:t>
            </a:r>
          </a:p>
          <a:p>
            <a:r>
              <a:rPr lang="en-GB" dirty="0"/>
              <a:t>Dogs and dog-fouling </a:t>
            </a:r>
          </a:p>
          <a:p>
            <a:r>
              <a:rPr lang="en-GB" dirty="0"/>
              <a:t>Unmanaged public access </a:t>
            </a:r>
          </a:p>
          <a:p>
            <a:r>
              <a:rPr lang="en-GB" dirty="0"/>
              <a:t>Damage to Scheduled Ancient Monuments and other features</a:t>
            </a:r>
          </a:p>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37</a:t>
            </a:fld>
            <a:endParaRPr lang="en-US"/>
          </a:p>
        </p:txBody>
      </p:sp>
    </p:spTree>
    <p:extLst>
      <p:ext uri="{BB962C8B-B14F-4D97-AF65-F5344CB8AC3E}">
        <p14:creationId xmlns:p14="http://schemas.microsoft.com/office/powerpoint/2010/main" val="10156441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4" name="Title 13"/>
          <p:cNvSpPr>
            <a:spLocks noGrp="1"/>
          </p:cNvSpPr>
          <p:nvPr>
            <p:ph type="ctrTitle"/>
          </p:nvPr>
        </p:nvSpPr>
        <p:spPr>
          <a:xfrm>
            <a:off x="1910080" y="1179705"/>
            <a:ext cx="9875520" cy="1472184"/>
          </a:xfrm>
          <a:prstGeom prst="rect">
            <a:avLst/>
          </a:prstGeom>
        </p:spPr>
        <p:txBody>
          <a:bodyPr anchor="b"/>
          <a:lstStyle>
            <a:lvl1pPr algn="ctr">
              <a:defRPr/>
            </a:lvl1pPr>
            <a:extLst/>
          </a:lstStyle>
          <a:p>
            <a:r>
              <a:rPr kumimoji="0" lang="en-US"/>
              <a:t>Click to edit Master title style</a:t>
            </a:r>
            <a:endParaRPr kumimoji="0" lang="en-US" dirty="0"/>
          </a:p>
        </p:txBody>
      </p:sp>
      <p:sp>
        <p:nvSpPr>
          <p:cNvPr id="22" name="Subtitle 21"/>
          <p:cNvSpPr>
            <a:spLocks noGrp="1"/>
          </p:cNvSpPr>
          <p:nvPr>
            <p:ph type="subTitle" idx="1"/>
          </p:nvPr>
        </p:nvSpPr>
        <p:spPr>
          <a:xfrm>
            <a:off x="1910080" y="2669871"/>
            <a:ext cx="9875520" cy="1752600"/>
          </a:xfrm>
          <a:prstGeom prst="rect">
            <a:avLst/>
          </a:prstGeom>
        </p:spPr>
        <p:txBody>
          <a:bodyPr tIns="0"/>
          <a:lstStyle>
            <a:lvl1pPr marL="27432" indent="0" algn="ctr">
              <a:buNone/>
              <a:defRPr sz="2600" b="1">
                <a:solidFill>
                  <a:schemeClr val="accent1">
                    <a:lumMod val="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endParaRPr kumimoji="0" lang="en-US" dirty="0"/>
          </a:p>
        </p:txBody>
      </p:sp>
      <p:sp>
        <p:nvSpPr>
          <p:cNvPr id="7" name="Date Placeholder 6"/>
          <p:cNvSpPr>
            <a:spLocks noGrp="1"/>
          </p:cNvSpPr>
          <p:nvPr>
            <p:ph type="dt" sz="half" idx="10"/>
          </p:nvPr>
        </p:nvSpPr>
        <p:spPr>
          <a:xfrm>
            <a:off x="4775200" y="6305550"/>
            <a:ext cx="2844800" cy="476250"/>
          </a:xfrm>
          <a:prstGeom prst="rect">
            <a:avLst/>
          </a:prstGeom>
        </p:spPr>
        <p:txBody>
          <a:bodyPr/>
          <a:lstStyle/>
          <a:p>
            <a:fld id="{22ED8DFF-AC58-4CE1-95FC-5B760807040E}" type="datetime1">
              <a:rPr lang="en-US" smtClean="0"/>
              <a:t>3/23/2022</a:t>
            </a:fld>
            <a:endParaRPr lang="en-US"/>
          </a:p>
        </p:txBody>
      </p:sp>
      <p:sp>
        <p:nvSpPr>
          <p:cNvPr id="20" name="Footer Placeholder 19"/>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10" name="Slide Number Placeholder 9"/>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072726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9997440" cy="1143000"/>
          </a:xfrm>
          <a:prstGeom prst="rect">
            <a:avLst/>
          </a:prstGeom>
        </p:spPr>
        <p:txBody>
          <a:bodyPr/>
          <a:lstStyle/>
          <a:p>
            <a:r>
              <a:rPr kumimoji="0" lang="en-US"/>
              <a:t>Click to edit Master title style</a:t>
            </a:r>
          </a:p>
        </p:txBody>
      </p:sp>
      <p:sp>
        <p:nvSpPr>
          <p:cNvPr id="3" name="Content Placeholder 2"/>
          <p:cNvSpPr>
            <a:spLocks noGrp="1"/>
          </p:cNvSpPr>
          <p:nvPr>
            <p:ph idx="1"/>
          </p:nvPr>
        </p:nvSpPr>
        <p:spPr>
          <a:xfrm>
            <a:off x="1914144" y="1447800"/>
            <a:ext cx="9997440" cy="4800600"/>
          </a:xfrm>
          <a:prstGeom prst="rect">
            <a:avLst/>
          </a:prstGeo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C83E6289-67AB-48EA-B8F2-7F8C3C839FC8}" type="datetime1">
              <a:rPr lang="en-US" smtClean="0"/>
              <a:t>3/23/2022</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639988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guide id="2" pos="98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828800" y="2600325"/>
            <a:ext cx="8534400" cy="2286000"/>
          </a:xfrm>
          <a:prstGeom prst="rect">
            <a:avLst/>
          </a:prstGeom>
        </p:spPr>
        <p:txBody>
          <a:bodyPr anchor="t"/>
          <a:lstStyle>
            <a:lvl1pPr algn="l">
              <a:lnSpc>
                <a:spcPts val="4500"/>
              </a:lnSpc>
              <a:buNone/>
              <a:defRPr sz="4000" b="1" cap="all"/>
            </a:lvl1pPr>
            <a:extLst/>
          </a:lstStyle>
          <a:p>
            <a:r>
              <a:rPr kumimoji="0" lang="en-US"/>
              <a:t>Click to edit Master title style</a:t>
            </a:r>
          </a:p>
        </p:txBody>
      </p:sp>
      <p:sp>
        <p:nvSpPr>
          <p:cNvPr id="3" name="Text Placeholder 2"/>
          <p:cNvSpPr>
            <a:spLocks noGrp="1"/>
          </p:cNvSpPr>
          <p:nvPr>
            <p:ph type="body" idx="1"/>
          </p:nvPr>
        </p:nvSpPr>
        <p:spPr>
          <a:xfrm>
            <a:off x="1828800" y="1066800"/>
            <a:ext cx="8534400" cy="1509712"/>
          </a:xfrm>
          <a:prstGeom prst="rect">
            <a:avLst/>
          </a:prstGeo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CD27007B-A0CB-4CB0-A72F-D015643D8A50}" type="datetime1">
              <a:rPr lang="en-US" smtClean="0"/>
              <a:t>3/23/2022</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066158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a:prstGeom prst="rect">
            <a:avLst/>
          </a:prstGeom>
        </p:spPr>
        <p:txBody>
          <a:bodyPr/>
          <a:lstStyle/>
          <a:p>
            <a:r>
              <a:rPr kumimoji="0" lang="en-US"/>
              <a:t>Click to edit Master title style</a:t>
            </a:r>
          </a:p>
        </p:txBody>
      </p:sp>
      <p:sp>
        <p:nvSpPr>
          <p:cNvPr id="3" name="Content Placeholder 2"/>
          <p:cNvSpPr>
            <a:spLocks noGrp="1"/>
          </p:cNvSpPr>
          <p:nvPr>
            <p:ph sz="half" idx="1"/>
          </p:nvPr>
        </p:nvSpPr>
        <p:spPr>
          <a:xfrm>
            <a:off x="1914144" y="1524000"/>
            <a:ext cx="4876800" cy="4663440"/>
          </a:xfrm>
          <a:prstGeom prst="rect">
            <a:avLst/>
          </a:prstGeo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7034784" y="1524000"/>
            <a:ext cx="4876800" cy="4663440"/>
          </a:xfrm>
          <a:prstGeom prst="rect">
            <a:avLst/>
          </a:prstGeo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7AF78760-02B0-4343-9B36-9B01060F90A6}" type="datetime1">
              <a:rPr lang="en-US" smtClean="0"/>
              <a:t>3/23/2022</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0784511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5160336"/>
            <a:ext cx="10972800" cy="1143000"/>
          </a:xfrm>
          <a:prstGeom prst="rect">
            <a:avLst/>
          </a:prstGeo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609600" y="328278"/>
            <a:ext cx="5364480" cy="640080"/>
          </a:xfrm>
          <a:prstGeom prst="rect">
            <a:avLst/>
          </a:prstGeom>
          <a:noFill/>
          <a:ln w="10795">
            <a:solidFill>
              <a:schemeClr val="bg1"/>
            </a:solidFill>
            <a:miter lim="800000"/>
          </a:ln>
        </p:spPr>
        <p:txBody>
          <a:bodyPr anchor="ctr"/>
          <a:lstStyle>
            <a:lvl1pPr marL="64008" indent="0" algn="l">
              <a:lnSpc>
                <a:spcPct val="100000"/>
              </a:lnSpc>
              <a:spcBef>
                <a:spcPts val="100"/>
              </a:spcBef>
              <a:buNone/>
              <a:defRPr sz="1900" b="1">
                <a:solidFill>
                  <a:schemeClr val="accent1">
                    <a:lumMod val="50000"/>
                  </a:schemeClr>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969336"/>
            <a:ext cx="5364480" cy="4114800"/>
          </a:xfrm>
          <a:prstGeom prst="rect">
            <a:avLst/>
          </a:prstGeo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3"/>
          </p:nvPr>
        </p:nvSpPr>
        <p:spPr>
          <a:xfrm>
            <a:off x="6217920" y="328278"/>
            <a:ext cx="5364480" cy="640080"/>
          </a:xfrm>
          <a:prstGeom prst="rect">
            <a:avLst/>
          </a:prstGeom>
          <a:noFill/>
          <a:ln w="10795">
            <a:solidFill>
              <a:schemeClr val="bg1"/>
            </a:solidFill>
            <a:miter lim="800000"/>
          </a:ln>
        </p:spPr>
        <p:txBody>
          <a:bodyPr anchor="ctr"/>
          <a:lstStyle>
            <a:lvl1pPr marL="64008" indent="0" algn="l">
              <a:lnSpc>
                <a:spcPct val="100000"/>
              </a:lnSpc>
              <a:spcBef>
                <a:spcPts val="100"/>
              </a:spcBef>
              <a:buNone/>
              <a:defRPr sz="1900" b="1">
                <a:solidFill>
                  <a:schemeClr val="accent1">
                    <a:lumMod val="50000"/>
                  </a:schemeClr>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217920" y="969336"/>
            <a:ext cx="5364480" cy="4114800"/>
          </a:xfrm>
          <a:prstGeom prst="rect">
            <a:avLst/>
          </a:prstGeo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4775200" y="6305550"/>
            <a:ext cx="2844800" cy="476250"/>
          </a:xfrm>
          <a:prstGeom prst="rect">
            <a:avLst/>
          </a:prstGeom>
        </p:spPr>
        <p:txBody>
          <a:bodyPr/>
          <a:lstStyle/>
          <a:p>
            <a:fld id="{D6103C8C-96CC-4988-9A76-A97C68B37C96}" type="datetime1">
              <a:rPr lang="en-US" smtClean="0"/>
              <a:t>3/23/2022</a:t>
            </a:fld>
            <a:endParaRPr lang="en-US"/>
          </a:p>
        </p:txBody>
      </p:sp>
      <p:sp>
        <p:nvSpPr>
          <p:cNvPr id="8" name="Footer Placeholder 7"/>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9" name="Slide Number Placeholder 8"/>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358931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a:prstGeom prst="rect">
            <a:avLst/>
          </a:prstGeom>
        </p:spPr>
        <p:txBody>
          <a:bodyPr anchor="ctr"/>
          <a:lstStyle/>
          <a:p>
            <a:r>
              <a:rPr kumimoji="0" lang="en-US"/>
              <a:t>Click to edit Master title style</a:t>
            </a:r>
          </a:p>
        </p:txBody>
      </p:sp>
      <p:sp>
        <p:nvSpPr>
          <p:cNvPr id="3" name="Date Placeholder 2"/>
          <p:cNvSpPr>
            <a:spLocks noGrp="1"/>
          </p:cNvSpPr>
          <p:nvPr>
            <p:ph type="dt" sz="half" idx="10"/>
          </p:nvPr>
        </p:nvSpPr>
        <p:spPr>
          <a:xfrm>
            <a:off x="4775200" y="6305550"/>
            <a:ext cx="2844800" cy="476250"/>
          </a:xfrm>
          <a:prstGeom prst="rect">
            <a:avLst/>
          </a:prstGeom>
        </p:spPr>
        <p:txBody>
          <a:bodyPr/>
          <a:lstStyle/>
          <a:p>
            <a:fld id="{19A6AA83-E69F-4B8F-8330-2B08940C21DF}" type="datetime1">
              <a:rPr lang="en-US" smtClean="0"/>
              <a:t>3/23/2022</a:t>
            </a:fld>
            <a:endParaRPr lang="en-US"/>
          </a:p>
        </p:txBody>
      </p:sp>
      <p:sp>
        <p:nvSpPr>
          <p:cNvPr id="4" name="Footer Placeholder 3"/>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5" name="Slide Number Placeholder 4"/>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60658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75200" y="6305550"/>
            <a:ext cx="2844800" cy="476250"/>
          </a:xfrm>
          <a:prstGeom prst="rect">
            <a:avLst/>
          </a:prstGeom>
        </p:spPr>
        <p:txBody>
          <a:bodyPr/>
          <a:lstStyle/>
          <a:p>
            <a:fld id="{0C32B54B-DAC7-463C-B2D9-3A5324E66E07}" type="datetime1">
              <a:rPr lang="en-US" smtClean="0"/>
              <a:t>3/23/2022</a:t>
            </a:fld>
            <a:endParaRPr lang="en-US"/>
          </a:p>
        </p:txBody>
      </p:sp>
      <p:sp>
        <p:nvSpPr>
          <p:cNvPr id="3" name="Footer Placeholder 2"/>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4" name="Slide Number Placeholder 3"/>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60977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16778"/>
            <a:ext cx="5080000" cy="1162050"/>
          </a:xfrm>
          <a:prstGeom prst="rect">
            <a:avLst/>
          </a:prstGeom>
          <a:ln>
            <a:noFill/>
          </a:ln>
        </p:spPr>
        <p:txBody>
          <a:bodyPr anchor="b"/>
          <a:lstStyle>
            <a:lvl1pPr algn="l">
              <a:lnSpc>
                <a:spcPts val="2000"/>
              </a:lnSpc>
              <a:buNone/>
              <a:defRPr sz="2200" b="1" cap="all" baseline="0"/>
            </a:lvl1pPr>
            <a:extLst/>
          </a:lstStyle>
          <a:p>
            <a:r>
              <a:rPr kumimoji="0" lang="en-US"/>
              <a:t>Click to edit Master title style</a:t>
            </a:r>
          </a:p>
        </p:txBody>
      </p:sp>
      <p:sp>
        <p:nvSpPr>
          <p:cNvPr id="3" name="Text Placeholder 2"/>
          <p:cNvSpPr>
            <a:spLocks noGrp="1"/>
          </p:cNvSpPr>
          <p:nvPr>
            <p:ph type="body" idx="2"/>
          </p:nvPr>
        </p:nvSpPr>
        <p:spPr>
          <a:xfrm>
            <a:off x="609600" y="1406964"/>
            <a:ext cx="5080000" cy="698500"/>
          </a:xfrm>
          <a:prstGeom prst="rect">
            <a:avLst/>
          </a:prstGeo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609600" y="2133601"/>
            <a:ext cx="10871200" cy="3992563"/>
          </a:xfrm>
          <a:prstGeom prst="rect">
            <a:avLst/>
          </a:prstGeo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FABC3EB9-8141-418F-8EFF-9A68D158E203}" type="datetime1">
              <a:rPr lang="en-US" smtClean="0"/>
              <a:t>3/23/2022</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542546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849195" y="1066800"/>
            <a:ext cx="3657600" cy="1981200"/>
          </a:xfrm>
          <a:prstGeom prst="rect">
            <a:avLst/>
          </a:prstGeom>
        </p:spPr>
        <p:txBody>
          <a:bodyPr anchor="b">
            <a:noAutofit/>
          </a:bodyPr>
          <a:lstStyle>
            <a:lvl1pPr algn="l">
              <a:buNone/>
              <a:defRPr sz="2100" b="1">
                <a:effectLst/>
              </a:defRPr>
            </a:lvl1pPr>
            <a:extLst/>
          </a:lstStyle>
          <a:p>
            <a:r>
              <a:rPr kumimoji="0" lang="en-US"/>
              <a:t>Click to edit Master title style</a:t>
            </a:r>
          </a:p>
        </p:txBody>
      </p:sp>
      <p:sp>
        <p:nvSpPr>
          <p:cNvPr id="8" name="Rectangle 7"/>
          <p:cNvSpPr/>
          <p:nvPr/>
        </p:nvSpPr>
        <p:spPr>
          <a:xfrm>
            <a:off x="1016000" y="1066800"/>
            <a:ext cx="6096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descr="An empty placeholder to add an image. Click on the placeholder and select the image that you wish to add"/>
          <p:cNvSpPr>
            <a:spLocks noGrp="1"/>
          </p:cNvSpPr>
          <p:nvPr>
            <p:ph type="pic" idx="1"/>
          </p:nvPr>
        </p:nvSpPr>
        <p:spPr>
          <a:xfrm>
            <a:off x="1117600" y="1143004"/>
            <a:ext cx="5892800" cy="3514531"/>
          </a:xfrm>
          <a:prstGeom prst="roundRect">
            <a:avLst>
              <a:gd name="adj" fmla="val 783"/>
            </a:avLst>
          </a:prstGeom>
          <a:solidFill>
            <a:schemeClr val="bg2"/>
          </a:solidFill>
          <a:ln w="127000">
            <a:noFill/>
            <a:miter lim="800000"/>
          </a:ln>
          <a:effectLst/>
        </p:spPr>
        <p:txBody>
          <a:bodyPr lIns="91440" tIns="274320" anchor="t"/>
          <a:lstStyle>
            <a:lvl1pPr marL="0" indent="0" algn="l" eaLnBrk="1" latinLnBrk="0" hangingPunct="1">
              <a:buNone/>
              <a:defRPr sz="3200"/>
            </a:lvl1pPr>
            <a:extLst/>
          </a:lstStyle>
          <a:p>
            <a:pPr marL="0" algn="l" eaLnBrk="1" latinLnBrk="0" hangingPunct="1"/>
            <a:r>
              <a:rPr kumimoji="0" lang="en-US"/>
              <a:t>Click icon to add picture</a:t>
            </a:r>
            <a:endParaRPr kumimoji="0" lang="en-US" dirty="0"/>
          </a:p>
        </p:txBody>
      </p:sp>
      <p:sp>
        <p:nvSpPr>
          <p:cNvPr id="9" name="Rectangle 1"/>
          <p:cNvSpPr/>
          <p:nvPr/>
        </p:nvSpPr>
        <p:spPr>
          <a:xfrm rot="19468671">
            <a:off x="528967" y="954341"/>
            <a:ext cx="9144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0" name="Rectangle 2"/>
          <p:cNvSpPr/>
          <p:nvPr/>
        </p:nvSpPr>
        <p:spPr>
          <a:xfrm rot="2103354" flipH="1">
            <a:off x="6671556" y="936786"/>
            <a:ext cx="865632"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4" name="Text Placeholder 3"/>
          <p:cNvSpPr>
            <a:spLocks noGrp="1"/>
          </p:cNvSpPr>
          <p:nvPr>
            <p:ph type="body" sz="half" idx="2"/>
          </p:nvPr>
        </p:nvSpPr>
        <p:spPr>
          <a:xfrm>
            <a:off x="1117600" y="4800600"/>
            <a:ext cx="5892800" cy="762000"/>
          </a:xfrm>
          <a:prstGeom prst="rect">
            <a:avLst/>
          </a:prstGeo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EE203F9F-5B53-4206-BA20-257056A7933C}" type="datetime1">
              <a:rPr lang="en-US" smtClean="0"/>
              <a:t>3/23/2022</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636752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9997440" cy="1143000"/>
          </a:xfrm>
          <a:prstGeom prst="rect">
            <a:avLst/>
          </a:prstGeom>
        </p:spPr>
        <p:txBody>
          <a:bodyPr/>
          <a:lstStyle/>
          <a:p>
            <a:r>
              <a:rPr kumimoji="0" lang="en-US"/>
              <a:t>Click to edit Master title style</a:t>
            </a:r>
          </a:p>
        </p:txBody>
      </p:sp>
      <p:sp>
        <p:nvSpPr>
          <p:cNvPr id="3" name="Vertical Text Placeholder 2"/>
          <p:cNvSpPr>
            <a:spLocks noGrp="1"/>
          </p:cNvSpPr>
          <p:nvPr>
            <p:ph type="body" orient="vert" idx="1"/>
          </p:nvPr>
        </p:nvSpPr>
        <p:spPr>
          <a:xfrm>
            <a:off x="1914144" y="1447800"/>
            <a:ext cx="9997440" cy="4800600"/>
          </a:xfrm>
          <a:prstGeom prst="rect">
            <a:avLst/>
          </a:prstGeo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AA3D4F3E-03CF-4020-A455-976DE93B6CFF}" type="datetime1">
              <a:rPr lang="en-US" smtClean="0"/>
              <a:t>3/23/2022</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74997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4000" y="274640"/>
            <a:ext cx="2438400" cy="5851525"/>
          </a:xfrm>
          <a:prstGeom prst="rect">
            <a:avLst/>
          </a:prstGeo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524000" y="274641"/>
            <a:ext cx="7416800" cy="5851525"/>
          </a:xfrm>
          <a:prstGeom prst="rect">
            <a:avLst/>
          </a:prstGeo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3AB81425-5192-475F-8F5F-48429B4F668B}" type="datetime1">
              <a:rPr lang="en-US" smtClean="0"/>
              <a:t>3/23/2022</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194350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Ref idx="1001">
        <a:schemeClr val="bg2"/>
      </p:bgRef>
    </p:bg>
    <p:spTree>
      <p:nvGrpSpPr>
        <p:cNvPr id="1" name=""/>
        <p:cNvGrpSpPr/>
        <p:nvPr/>
      </p:nvGrpSpPr>
      <p:grpSpPr>
        <a:xfrm>
          <a:off x="0" y="0"/>
          <a:ext cx="0" cy="0"/>
          <a:chOff x="0" y="0"/>
          <a:chExt cx="0" cy="0"/>
        </a:xfrm>
      </p:grpSpPr>
      <p:grpSp>
        <p:nvGrpSpPr>
          <p:cNvPr id="6" name="Group 5"/>
          <p:cNvGrpSpPr/>
          <p:nvPr/>
        </p:nvGrpSpPr>
        <p:grpSpPr>
          <a:xfrm>
            <a:off x="7148" y="-54"/>
            <a:ext cx="12188952" cy="6858054"/>
            <a:chOff x="7148" y="-54"/>
            <a:chExt cx="12188952" cy="6858054"/>
          </a:xfrm>
        </p:grpSpPr>
        <p:sp>
          <p:nvSpPr>
            <p:cNvPr id="4" name="Rectangle 3"/>
            <p:cNvSpPr/>
            <p:nvPr/>
          </p:nvSpPr>
          <p:spPr>
            <a:xfrm>
              <a:off x="7148" y="0"/>
              <a:ext cx="12188952" cy="685800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p:nvSpPr>
          <p:spPr bwMode="invGray">
            <a:xfrm>
              <a:off x="1473566" y="-54"/>
              <a:ext cx="96070" cy="6858054"/>
            </a:xfrm>
            <a:prstGeom prst="rect">
              <a:avLst/>
            </a:prstGeom>
            <a:solidFill>
              <a:schemeClr val="bg2">
                <a:lumMod val="10000"/>
              </a:schemeClr>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pic>
          <p:nvPicPr>
            <p:cNvPr id="3" name="Picture 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7148" y="0"/>
              <a:ext cx="1495425" cy="6858000"/>
            </a:xfrm>
            <a:prstGeom prst="rect">
              <a:avLst/>
            </a:prstGeom>
          </p:spPr>
        </p:pic>
      </p:grpSp>
      <p:sp>
        <p:nvSpPr>
          <p:cNvPr id="16" name="Title Placeholder 4"/>
          <p:cNvSpPr>
            <a:spLocks noGrp="1"/>
          </p:cNvSpPr>
          <p:nvPr>
            <p:ph type="title"/>
          </p:nvPr>
        </p:nvSpPr>
        <p:spPr>
          <a:xfrm>
            <a:off x="1914144" y="274638"/>
            <a:ext cx="9997440" cy="1143000"/>
          </a:xfrm>
          <a:prstGeom prst="rect">
            <a:avLst/>
          </a:prstGeom>
        </p:spPr>
        <p:txBody>
          <a:bodyPr anchor="ctr">
            <a:normAutofit/>
          </a:bodyPr>
          <a:lstStyle/>
          <a:p>
            <a:r>
              <a:rPr kumimoji="0" lang="en-US"/>
              <a:t>Click to edit Master title style</a:t>
            </a:r>
            <a:endParaRPr kumimoji="0" lang="en-US" dirty="0"/>
          </a:p>
        </p:txBody>
      </p:sp>
      <p:sp>
        <p:nvSpPr>
          <p:cNvPr id="17" name="Text Placeholder 8"/>
          <p:cNvSpPr>
            <a:spLocks noGrp="1"/>
          </p:cNvSpPr>
          <p:nvPr>
            <p:ph type="body" idx="1"/>
          </p:nvPr>
        </p:nvSpPr>
        <p:spPr>
          <a:xfrm>
            <a:off x="1914144" y="1447800"/>
            <a:ext cx="9997440" cy="48006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18" name="Date Placeholder 23"/>
          <p:cNvSpPr>
            <a:spLocks noGrp="1"/>
          </p:cNvSpPr>
          <p:nvPr>
            <p:ph type="dt" sz="half" idx="2"/>
          </p:nvPr>
        </p:nvSpPr>
        <p:spPr>
          <a:xfrm>
            <a:off x="4775200" y="6305550"/>
            <a:ext cx="2844800" cy="476250"/>
          </a:xfrm>
          <a:prstGeom prst="rect">
            <a:avLst/>
          </a:prstGeom>
        </p:spPr>
        <p:txBody>
          <a:bodyPr anchor="b"/>
          <a:lstStyle>
            <a:lvl1pPr algn="r" eaLnBrk="1" latinLnBrk="0" hangingPunct="1">
              <a:defRPr kumimoji="0" sz="1100">
                <a:solidFill>
                  <a:schemeClr val="tx2"/>
                </a:solidFill>
              </a:defRPr>
            </a:lvl1pPr>
            <a:extLst/>
          </a:lstStyle>
          <a:p>
            <a:fld id="{B051F468-2565-4472-9079-46A542F179AB}" type="datetime1">
              <a:rPr lang="en-US" smtClean="0"/>
              <a:pPr/>
              <a:t>3/23/2022</a:t>
            </a:fld>
            <a:endParaRPr lang="en-US"/>
          </a:p>
        </p:txBody>
      </p:sp>
      <p:sp>
        <p:nvSpPr>
          <p:cNvPr id="19" name="Footer Placeholder 9"/>
          <p:cNvSpPr>
            <a:spLocks noGrp="1"/>
          </p:cNvSpPr>
          <p:nvPr>
            <p:ph type="ftr" sz="quarter" idx="3"/>
          </p:nvPr>
        </p:nvSpPr>
        <p:spPr>
          <a:xfrm>
            <a:off x="7620000" y="6305550"/>
            <a:ext cx="3860800" cy="476250"/>
          </a:xfrm>
          <a:prstGeom prst="rect">
            <a:avLst/>
          </a:prstGeom>
        </p:spPr>
        <p:txBody>
          <a:bodyPr anchor="b"/>
          <a:lstStyle>
            <a:lvl1pPr eaLnBrk="1" latinLnBrk="0" hangingPunct="1">
              <a:defRPr kumimoji="0" sz="1100">
                <a:solidFill>
                  <a:schemeClr val="tx2"/>
                </a:solidFill>
                <a:effectLst/>
              </a:defRPr>
            </a:lvl1pPr>
            <a:extLst/>
          </a:lstStyle>
          <a:p>
            <a:r>
              <a:rPr lang="en-US"/>
              <a:t>Add a footer</a:t>
            </a:r>
            <a:endParaRPr lang="en-US" dirty="0"/>
          </a:p>
        </p:txBody>
      </p:sp>
      <p:sp>
        <p:nvSpPr>
          <p:cNvPr id="20" name="Slide Number Placeholder 21"/>
          <p:cNvSpPr>
            <a:spLocks noGrp="1"/>
          </p:cNvSpPr>
          <p:nvPr>
            <p:ph type="sldNum" sz="quarter" idx="4"/>
          </p:nvPr>
        </p:nvSpPr>
        <p:spPr>
          <a:xfrm>
            <a:off x="11484864" y="6305550"/>
            <a:ext cx="609600" cy="476250"/>
          </a:xfrm>
          <a:prstGeom prst="rect">
            <a:avLst/>
          </a:prstGeom>
        </p:spPr>
        <p:txBody>
          <a:bodyPr anchor="b"/>
          <a:lstStyle>
            <a:lvl1pPr algn="ctr" eaLnBrk="1" latinLnBrk="0" hangingPunct="1">
              <a:defRPr kumimoji="0" sz="1100">
                <a:solidFill>
                  <a:schemeClr val="tx2"/>
                </a:solidFill>
                <a:effectLst/>
              </a:defRPr>
            </a:lvl1pPr>
            <a:extLst/>
          </a:lstStyle>
          <a:p>
            <a:fld id="{401CF334-2D5C-4859-84A6-CA7E6E43FAEB}" type="slidenum">
              <a:rPr lang="en-US" smtClean="0"/>
              <a:pPr/>
              <a:t>‹#›</a:t>
            </a:fld>
            <a:endParaRPr lang="en-US" dirty="0"/>
          </a:p>
        </p:txBody>
      </p:sp>
    </p:spTree>
    <p:extLst>
      <p:ext uri="{BB962C8B-B14F-4D97-AF65-F5344CB8AC3E}">
        <p14:creationId xmlns:p14="http://schemas.microsoft.com/office/powerpoint/2010/main" val="126003806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4300" b="1" kern="1200">
          <a:solidFill>
            <a:schemeClr val="accent2">
              <a:lumMod val="50000"/>
            </a:schemeClr>
          </a:solidFill>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lumMod val="50000"/>
          </a:schemeClr>
        </a:buClr>
        <a:buSzPct val="80000"/>
        <a:buFont typeface="Wingdings 2"/>
        <a:buChar char=""/>
        <a:defRPr kumimoji="0" sz="3200" kern="1200">
          <a:solidFill>
            <a:schemeClr val="tx2">
              <a:lumMod val="75000"/>
            </a:schemeClr>
          </a:solidFill>
          <a:latin typeface="+mn-lt"/>
          <a:ea typeface="+mn-ea"/>
          <a:cs typeface="+mn-cs"/>
        </a:defRPr>
      </a:lvl1pPr>
      <a:lvl2pPr marL="640080" indent="-237744" algn="l" rtl="0" eaLnBrk="1" latinLnBrk="0" hangingPunct="1">
        <a:lnSpc>
          <a:spcPct val="100000"/>
        </a:lnSpc>
        <a:spcBef>
          <a:spcPts val="550"/>
        </a:spcBef>
        <a:buClr>
          <a:schemeClr val="accent1">
            <a:lumMod val="50000"/>
          </a:schemeClr>
        </a:buClr>
        <a:buFont typeface="Verdana"/>
        <a:buChar char="◦"/>
        <a:defRPr kumimoji="0" sz="2800" kern="1200">
          <a:solidFill>
            <a:schemeClr val="tx2">
              <a:lumMod val="75000"/>
            </a:schemeClr>
          </a:solidFill>
          <a:latin typeface="+mn-lt"/>
          <a:ea typeface="+mn-ea"/>
          <a:cs typeface="+mn-cs"/>
        </a:defRPr>
      </a:lvl2pPr>
      <a:lvl3pPr marL="886968" indent="-228600" algn="l" rtl="0" eaLnBrk="1" latinLnBrk="0" hangingPunct="1">
        <a:lnSpc>
          <a:spcPct val="100000"/>
        </a:lnSpc>
        <a:spcBef>
          <a:spcPct val="20000"/>
        </a:spcBef>
        <a:buClr>
          <a:schemeClr val="accent2">
            <a:lumMod val="75000"/>
          </a:schemeClr>
        </a:buClr>
        <a:buFont typeface="Wingdings 2"/>
        <a:buChar char=""/>
        <a:defRPr kumimoji="0" sz="2400" kern="1200">
          <a:solidFill>
            <a:schemeClr val="tx2">
              <a:lumMod val="75000"/>
            </a:schemeClr>
          </a:solidFill>
          <a:latin typeface="+mn-lt"/>
          <a:ea typeface="+mn-ea"/>
          <a:cs typeface="+mn-cs"/>
        </a:defRPr>
      </a:lvl3pPr>
      <a:lvl4pPr marL="1097280" indent="-173736" algn="l" rtl="0" eaLnBrk="1" latinLnBrk="0" hangingPunct="1">
        <a:lnSpc>
          <a:spcPct val="100000"/>
        </a:lnSpc>
        <a:spcBef>
          <a:spcPct val="20000"/>
        </a:spcBef>
        <a:buClr>
          <a:schemeClr val="accent3">
            <a:lumMod val="75000"/>
          </a:schemeClr>
        </a:buClr>
        <a:buFont typeface="Wingdings 2"/>
        <a:buChar char=""/>
        <a:defRPr kumimoji="0" sz="2000" kern="1200">
          <a:solidFill>
            <a:schemeClr val="tx2">
              <a:lumMod val="75000"/>
            </a:schemeClr>
          </a:solidFill>
          <a:latin typeface="+mn-lt"/>
          <a:ea typeface="+mn-ea"/>
          <a:cs typeface="+mn-cs"/>
        </a:defRPr>
      </a:lvl4pPr>
      <a:lvl5pPr marL="1298448" indent="-182880" algn="l" rtl="0" eaLnBrk="1" latinLnBrk="0" hangingPunct="1">
        <a:lnSpc>
          <a:spcPct val="100000"/>
        </a:lnSpc>
        <a:spcBef>
          <a:spcPct val="20000"/>
        </a:spcBef>
        <a:buClr>
          <a:schemeClr val="accent4">
            <a:lumMod val="75000"/>
          </a:schemeClr>
        </a:buClr>
        <a:buFont typeface="Wingdings 2"/>
        <a:buChar char=""/>
        <a:defRPr kumimoji="0" sz="2000" kern="1200">
          <a:solidFill>
            <a:schemeClr val="tx2">
              <a:lumMod val="75000"/>
            </a:schemeClr>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extLst>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pos="7512" userDrawn="1">
          <p15:clr>
            <a:srgbClr val="F26B43"/>
          </p15:clr>
        </p15:guide>
        <p15:guide id="3" pos="1176" userDrawn="1">
          <p15:clr>
            <a:srgbClr val="F26B43"/>
          </p15:clr>
        </p15:guide>
        <p15:guide id="4" orient="horz" pos="3936" userDrawn="1">
          <p15:clr>
            <a:srgbClr val="F26B43"/>
          </p15:clr>
        </p15:guide>
        <p15:guide id="5" orient="horz" pos="888" userDrawn="1">
          <p15:clr>
            <a:srgbClr val="F26B43"/>
          </p15:clr>
        </p15:guide>
        <p15:guide id="6" orient="horz" pos="16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customXml" Target="../ink/ink1.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zP_hDDUeCg4?feature=oembed" TargetMode="Externa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customXml" Target="../ink/ink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tctop.org.uk/"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ymgynghori.cyfoethnaturiol.cymru/forest-planning-cynllunio-coedwig/lower-swansea-valley-forest-resource-plan/user_uploads/forest-resource-plans-explanation-of-maps-v2-eng.pdf" TargetMode="External"/><Relationship Id="rId2" Type="http://schemas.openxmlformats.org/officeDocument/2006/relationships/hyperlink" Target="https://ymgynghori.cyfoethnaturiol.cymru/forest-planning-cynllunio-coedwig/lower-swansea-valley-forest-resource-plan/"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2.xml"/><Relationship Id="rId1" Type="http://schemas.openxmlformats.org/officeDocument/2006/relationships/video" Target="https://www.youtube.com/embed/TlnGqd4uXC4?feature=oembed"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2.xml"/><Relationship Id="rId1" Type="http://schemas.openxmlformats.org/officeDocument/2006/relationships/video" Target="https://www.youtube.com/embed/jm0dYJsrGV0?list=PLZgQGWHEpq3njwqiKeNSZezGlVRItjHrO"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2.xml"/><Relationship Id="rId1" Type="http://schemas.openxmlformats.org/officeDocument/2006/relationships/video" Target="https://www.youtube.com/embed/K7ExGYNT3rs?list=PLZgQGWHEpq3njwqiKeNSZezGlVRItjHrO"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nlaf.uk/Library/pl/GetDoc.axd?ctID=ZWVhNzBlY2QtZWJjNi00YWZiLWE1MTAtNWExOTFiMjJjOWU1&amp;rID=MTcwNw==&amp;pID=MjI5&amp;attchmnt=False&amp;uSesDM=False&amp;rIdx=MTYwMQ==&amp;rCFU="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WOODLAND ECOLOGY &amp; MANAGEMENT</a:t>
            </a:r>
          </a:p>
        </p:txBody>
      </p:sp>
      <p:sp>
        <p:nvSpPr>
          <p:cNvPr id="3" name="Subtitle 2"/>
          <p:cNvSpPr>
            <a:spLocks noGrp="1"/>
          </p:cNvSpPr>
          <p:nvPr>
            <p:ph type="subTitle" idx="1"/>
          </p:nvPr>
        </p:nvSpPr>
        <p:spPr>
          <a:xfrm>
            <a:off x="1889059" y="3027223"/>
            <a:ext cx="9875520" cy="1752600"/>
          </a:xfrm>
        </p:spPr>
        <p:txBody>
          <a:bodyPr>
            <a:normAutofit/>
          </a:bodyPr>
          <a:lstStyle/>
          <a:p>
            <a:r>
              <a:rPr lang="en-US" dirty="0"/>
              <a:t>HISTORY, BIODIVERSITY, ECOSYSTEM SERVICES</a:t>
            </a:r>
          </a:p>
          <a:p>
            <a:r>
              <a:rPr lang="en-US" dirty="0"/>
              <a:t>Dr. Mike Goodfellow-Smith</a:t>
            </a:r>
          </a:p>
        </p:txBody>
      </p:sp>
    </p:spTree>
    <p:extLst>
      <p:ext uri="{BB962C8B-B14F-4D97-AF65-F5344CB8AC3E}">
        <p14:creationId xmlns:p14="http://schemas.microsoft.com/office/powerpoint/2010/main" val="2633904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r>
              <a:rPr lang="en-GB" dirty="0"/>
              <a:t>10,000 – 3800 BC</a:t>
            </a:r>
            <a:endParaRPr lang="en-US" dirty="0"/>
          </a:p>
        </p:txBody>
      </p:sp>
      <p:sp>
        <p:nvSpPr>
          <p:cNvPr id="14" name="Content Placeholder 13"/>
          <p:cNvSpPr>
            <a:spLocks noGrp="1"/>
          </p:cNvSpPr>
          <p:nvPr>
            <p:ph idx="1"/>
          </p:nvPr>
        </p:nvSpPr>
        <p:spPr/>
        <p:txBody>
          <a:bodyPr>
            <a:normAutofit lnSpcReduction="10000"/>
          </a:bodyPr>
          <a:lstStyle/>
          <a:p>
            <a:pPr marL="82296" lvl="0" indent="0">
              <a:buNone/>
            </a:pPr>
            <a:r>
              <a:rPr lang="en-GB" dirty="0"/>
              <a:t>The modern climate first became suitable for tree growth at the end of the last glacial period, about 12,000 years ago. </a:t>
            </a:r>
          </a:p>
          <a:p>
            <a:pPr marL="82296" lvl="0" indent="0">
              <a:buNone/>
            </a:pPr>
            <a:endParaRPr lang="en-GB" dirty="0"/>
          </a:p>
          <a:p>
            <a:pPr marL="82296" lvl="0" indent="0">
              <a:buNone/>
            </a:pPr>
            <a:r>
              <a:rPr lang="en-GB" dirty="0"/>
              <a:t>Trees and plants re-colonised Britain from Europe in waves of different species from around 8200 BC. Birch (perhaps) was the first pioneer, followed by pine, hazel, elm, oak and alder. </a:t>
            </a:r>
          </a:p>
          <a:p>
            <a:pPr marL="82296" lvl="0" indent="0">
              <a:buNone/>
            </a:pPr>
            <a:endParaRPr lang="en-GB" dirty="0"/>
          </a:p>
          <a:p>
            <a:pPr marL="82296" lvl="0" indent="0">
              <a:buNone/>
            </a:pPr>
            <a:r>
              <a:rPr lang="en-GB" dirty="0"/>
              <a:t>Woodland spread over most of the land.</a:t>
            </a:r>
            <a:endParaRPr lang="en-US" dirty="0"/>
          </a:p>
        </p:txBody>
      </p:sp>
    </p:spTree>
    <p:extLst>
      <p:ext uri="{BB962C8B-B14F-4D97-AF65-F5344CB8AC3E}">
        <p14:creationId xmlns:p14="http://schemas.microsoft.com/office/powerpoint/2010/main" val="988600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332657"/>
            <a:ext cx="7772400" cy="720080"/>
          </a:xfrm>
        </p:spPr>
        <p:txBody>
          <a:bodyPr>
            <a:normAutofit fontScale="90000"/>
          </a:bodyPr>
          <a:lstStyle/>
          <a:p>
            <a:r>
              <a:rPr lang="en-GB" dirty="0"/>
              <a:t>Prehistoric Trees</a:t>
            </a:r>
          </a:p>
        </p:txBody>
      </p:sp>
      <p:sp>
        <p:nvSpPr>
          <p:cNvPr id="3" name="Subtitle 2"/>
          <p:cNvSpPr>
            <a:spLocks noGrp="1"/>
          </p:cNvSpPr>
          <p:nvPr>
            <p:ph type="subTitle" idx="1"/>
          </p:nvPr>
        </p:nvSpPr>
        <p:spPr>
          <a:xfrm>
            <a:off x="1991544" y="1196752"/>
            <a:ext cx="8352928" cy="4442048"/>
          </a:xfrm>
        </p:spPr>
        <p:txBody>
          <a:bodyPr/>
          <a:lstStyle/>
          <a:p>
            <a:pPr algn="just"/>
            <a:endParaRPr lang="en-GB" dirty="0"/>
          </a:p>
          <a:p>
            <a:pPr algn="just"/>
            <a:endParaRPr lang="en-GB"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51584" y="1268760"/>
            <a:ext cx="7776000" cy="4374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56385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Trees in Stone Age Times</a:t>
            </a:r>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981200" y="1743377"/>
            <a:ext cx="8229600" cy="41173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8218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Trees in Bronze and Iron Age Times</a:t>
            </a:r>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93207" y="1600201"/>
            <a:ext cx="6605587" cy="4403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98407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Tree Clearance - How Much?</a:t>
            </a:r>
          </a:p>
        </p:txBody>
      </p:sp>
      <p:pic>
        <p:nvPicPr>
          <p:cNvPr id="4098"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86987" y="1600201"/>
            <a:ext cx="6618027" cy="4403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18419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astle on a mountain&#10;&#10;Description automatically generated with low confidence">
            <a:extLst>
              <a:ext uri="{FF2B5EF4-FFF2-40B4-BE49-F238E27FC236}">
                <a16:creationId xmlns:a16="http://schemas.microsoft.com/office/drawing/2014/main" id="{39E0D2C1-042E-4FDC-AFA6-8BE2B893B283}"/>
              </a:ext>
            </a:extLst>
          </p:cNvPr>
          <p:cNvPicPr>
            <a:picLocks noChangeAspect="1"/>
          </p:cNvPicPr>
          <p:nvPr/>
        </p:nvPicPr>
        <p:blipFill rotWithShape="1">
          <a:blip r:embed="rId3"/>
          <a:srcRect r="3586"/>
          <a:stretch/>
        </p:blipFill>
        <p:spPr>
          <a:xfrm>
            <a:off x="1866900" y="457200"/>
            <a:ext cx="8458200" cy="5564088"/>
          </a:xfrm>
          <a:prstGeom prst="rect">
            <a:avLst/>
          </a:prstGeom>
        </p:spPr>
      </p:pic>
      <p:sp>
        <p:nvSpPr>
          <p:cNvPr id="5" name="TextBox 4">
            <a:extLst>
              <a:ext uri="{FF2B5EF4-FFF2-40B4-BE49-F238E27FC236}">
                <a16:creationId xmlns:a16="http://schemas.microsoft.com/office/drawing/2014/main" id="{FF8532C1-4E81-46AD-8374-1C3BEF43E0BD}"/>
              </a:ext>
            </a:extLst>
          </p:cNvPr>
          <p:cNvSpPr txBox="1"/>
          <p:nvPr/>
        </p:nvSpPr>
        <p:spPr>
          <a:xfrm>
            <a:off x="1690037" y="6137542"/>
            <a:ext cx="8811352" cy="646331"/>
          </a:xfrm>
          <a:prstGeom prst="rect">
            <a:avLst/>
          </a:prstGeom>
          <a:noFill/>
        </p:spPr>
        <p:txBody>
          <a:bodyPr wrap="square" rtlCol="0">
            <a:spAutoFit/>
          </a:bodyPr>
          <a:lstStyle/>
          <a:p>
            <a:r>
              <a:rPr lang="en-GB" dirty="0">
                <a:solidFill>
                  <a:schemeClr val="bg1"/>
                </a:solidFill>
              </a:rPr>
              <a:t>By Hchc2009 - Own work, CC BY-SA 3.0, https://commons.wikimedia.org/w/index.php?curid=19816544</a:t>
            </a:r>
          </a:p>
        </p:txBody>
      </p:sp>
    </p:spTree>
    <p:extLst>
      <p:ext uri="{BB962C8B-B14F-4D97-AF65-F5344CB8AC3E}">
        <p14:creationId xmlns:p14="http://schemas.microsoft.com/office/powerpoint/2010/main" val="21048166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98F02BA-EAD1-4CD9-859F-9397CA8B76EB}"/>
              </a:ext>
            </a:extLst>
          </p:cNvPr>
          <p:cNvPicPr>
            <a:picLocks noChangeAspect="1"/>
          </p:cNvPicPr>
          <p:nvPr/>
        </p:nvPicPr>
        <p:blipFill>
          <a:blip r:embed="rId3"/>
          <a:stretch>
            <a:fillRect/>
          </a:stretch>
        </p:blipFill>
        <p:spPr>
          <a:xfrm>
            <a:off x="1866900" y="332656"/>
            <a:ext cx="8458200" cy="5976664"/>
          </a:xfrm>
          <a:prstGeom prst="rect">
            <a:avLst/>
          </a:prstGeom>
        </p:spPr>
      </p:pic>
      <mc:AlternateContent xmlns:mc="http://schemas.openxmlformats.org/markup-compatibility/2006" xmlns:p14="http://schemas.microsoft.com/office/powerpoint/2010/main">
        <mc:Choice Requires="p14">
          <p:contentPart p14:bwMode="auto" r:id="rId4">
            <p14:nvContentPartPr>
              <p14:cNvPr id="2" name="Ink 1"/>
              <p14:cNvContentPartPr/>
              <p14:nvPr/>
            </p14:nvContentPartPr>
            <p14:xfrm>
              <a:off x="7468680" y="507600"/>
              <a:ext cx="2421720" cy="1739160"/>
            </p14:xfrm>
          </p:contentPart>
        </mc:Choice>
        <mc:Fallback xmlns="">
          <p:pic>
            <p:nvPicPr>
              <p:cNvPr id="2" name="Ink 1"/>
              <p:cNvPicPr/>
              <p:nvPr/>
            </p:nvPicPr>
            <p:blipFill>
              <a:blip r:embed="rId5"/>
              <a:stretch>
                <a:fillRect/>
              </a:stretch>
            </p:blipFill>
            <p:spPr>
              <a:xfrm>
                <a:off x="7459320" y="498240"/>
                <a:ext cx="2440440" cy="1757880"/>
              </a:xfrm>
              <a:prstGeom prst="rect">
                <a:avLst/>
              </a:prstGeom>
            </p:spPr>
          </p:pic>
        </mc:Fallback>
      </mc:AlternateContent>
    </p:spTree>
    <p:extLst>
      <p:ext uri="{BB962C8B-B14F-4D97-AF65-F5344CB8AC3E}">
        <p14:creationId xmlns:p14="http://schemas.microsoft.com/office/powerpoint/2010/main" val="964487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16</a:t>
            </a:r>
            <a:r>
              <a:rPr lang="en-GB" baseline="30000" dirty="0"/>
              <a:t>th</a:t>
            </a:r>
            <a:r>
              <a:rPr lang="en-GB" dirty="0"/>
              <a:t> Century to 1800</a:t>
            </a:r>
          </a:p>
        </p:txBody>
      </p:sp>
      <p:pic>
        <p:nvPicPr>
          <p:cNvPr id="5122"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833982" y="1600201"/>
            <a:ext cx="6524037" cy="4403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94635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449E1-A596-4D72-B8C5-2564FDF3E39D}"/>
              </a:ext>
            </a:extLst>
          </p:cNvPr>
          <p:cNvSpPr>
            <a:spLocks noGrp="1"/>
          </p:cNvSpPr>
          <p:nvPr>
            <p:ph type="title"/>
          </p:nvPr>
        </p:nvSpPr>
        <p:spPr/>
        <p:txBody>
          <a:bodyPr/>
          <a:lstStyle/>
          <a:p>
            <a:r>
              <a:rPr lang="en-GB" dirty="0"/>
              <a:t>Dalby and the Forestry Commission</a:t>
            </a:r>
          </a:p>
        </p:txBody>
      </p:sp>
      <p:pic>
        <p:nvPicPr>
          <p:cNvPr id="4" name="Online Media 3" title="Celebrating 100 years of forestry 1919-2019">
            <a:hlinkClick r:id="" action="ppaction://media"/>
            <a:extLst>
              <a:ext uri="{FF2B5EF4-FFF2-40B4-BE49-F238E27FC236}">
                <a16:creationId xmlns:a16="http://schemas.microsoft.com/office/drawing/2014/main" id="{282D2ACE-0030-4EA5-A061-414D5461A51E}"/>
              </a:ext>
            </a:extLst>
          </p:cNvPr>
          <p:cNvPicPr>
            <a:picLocks noGrp="1" noRot="1" noChangeAspect="1"/>
          </p:cNvPicPr>
          <p:nvPr>
            <p:ph idx="1"/>
            <a:videoFile r:link="rId1"/>
          </p:nvPr>
        </p:nvPicPr>
        <p:blipFill>
          <a:blip r:embed="rId4"/>
          <a:stretch>
            <a:fillRect/>
          </a:stretch>
        </p:blipFill>
        <p:spPr>
          <a:xfrm>
            <a:off x="2665413" y="1447800"/>
            <a:ext cx="8496300" cy="4800600"/>
          </a:xfrm>
          <a:prstGeom prst="rect">
            <a:avLst/>
          </a:prstGeom>
        </p:spPr>
      </p:pic>
    </p:spTree>
    <p:extLst>
      <p:ext uri="{BB962C8B-B14F-4D97-AF65-F5344CB8AC3E}">
        <p14:creationId xmlns:p14="http://schemas.microsoft.com/office/powerpoint/2010/main" val="237302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3BF5A-5F85-4B78-B362-53EEA5317598}"/>
              </a:ext>
            </a:extLst>
          </p:cNvPr>
          <p:cNvSpPr>
            <a:spLocks noGrp="1"/>
          </p:cNvSpPr>
          <p:nvPr>
            <p:ph type="title"/>
          </p:nvPr>
        </p:nvSpPr>
        <p:spPr>
          <a:xfrm>
            <a:off x="1914144" y="274638"/>
            <a:ext cx="9997440" cy="1143000"/>
          </a:xfrm>
        </p:spPr>
        <p:txBody>
          <a:bodyPr anchor="ctr">
            <a:normAutofit/>
          </a:bodyPr>
          <a:lstStyle/>
          <a:p>
            <a:r>
              <a:rPr lang="en-GB" dirty="0"/>
              <a:t>Dalby Visitor Centre</a:t>
            </a:r>
          </a:p>
        </p:txBody>
      </p:sp>
      <p:pic>
        <p:nvPicPr>
          <p:cNvPr id="4" name="Content Placeholder 3">
            <a:extLst>
              <a:ext uri="{FF2B5EF4-FFF2-40B4-BE49-F238E27FC236}">
                <a16:creationId xmlns:a16="http://schemas.microsoft.com/office/drawing/2014/main" id="{56E0F3A5-6735-492A-AFA3-6A39C39C40B5}"/>
              </a:ext>
            </a:extLst>
          </p:cNvPr>
          <p:cNvPicPr>
            <a:picLocks noGrp="1" noChangeAspect="1"/>
          </p:cNvPicPr>
          <p:nvPr>
            <p:ph idx="1"/>
          </p:nvPr>
        </p:nvPicPr>
        <p:blipFill rotWithShape="1">
          <a:blip r:embed="rId3"/>
          <a:srcRect t="11713" r="2" b="16351"/>
          <a:stretch/>
        </p:blipFill>
        <p:spPr>
          <a:xfrm>
            <a:off x="1914144" y="1447800"/>
            <a:ext cx="9997440" cy="4800600"/>
          </a:xfrm>
          <a:prstGeom prst="rect">
            <a:avLst/>
          </a:prstGeom>
          <a:noFill/>
        </p:spPr>
      </p:pic>
    </p:spTree>
    <p:extLst>
      <p:ext uri="{BB962C8B-B14F-4D97-AF65-F5344CB8AC3E}">
        <p14:creationId xmlns:p14="http://schemas.microsoft.com/office/powerpoint/2010/main" val="1763464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EEFB3-77C1-4720-A490-F9946DBBC37A}"/>
              </a:ext>
            </a:extLst>
          </p:cNvPr>
          <p:cNvSpPr>
            <a:spLocks noGrp="1"/>
          </p:cNvSpPr>
          <p:nvPr>
            <p:ph type="title"/>
          </p:nvPr>
        </p:nvSpPr>
        <p:spPr/>
        <p:txBody>
          <a:bodyPr>
            <a:normAutofit fontScale="90000"/>
          </a:bodyPr>
          <a:lstStyle/>
          <a:p>
            <a:r>
              <a:rPr lang="en-GB" dirty="0"/>
              <a:t>FOUNDATION OF A WOODLAND</a:t>
            </a:r>
            <a:br>
              <a:rPr lang="en-GB" dirty="0"/>
            </a:br>
            <a:r>
              <a:rPr lang="en-GB" dirty="0"/>
              <a:t>GEOLOGY AND SOIL</a:t>
            </a:r>
          </a:p>
        </p:txBody>
      </p:sp>
      <p:sp>
        <p:nvSpPr>
          <p:cNvPr id="3" name="Content Placeholder 2">
            <a:extLst>
              <a:ext uri="{FF2B5EF4-FFF2-40B4-BE49-F238E27FC236}">
                <a16:creationId xmlns:a16="http://schemas.microsoft.com/office/drawing/2014/main" id="{2BA00B41-0906-4EE4-ACCF-B0ECCB40803B}"/>
              </a:ext>
            </a:extLst>
          </p:cNvPr>
          <p:cNvSpPr>
            <a:spLocks noGrp="1"/>
          </p:cNvSpPr>
          <p:nvPr>
            <p:ph idx="1"/>
          </p:nvPr>
        </p:nvSpPr>
        <p:spPr>
          <a:xfrm>
            <a:off x="1914144" y="1604512"/>
            <a:ext cx="9997440" cy="4643887"/>
          </a:xfrm>
        </p:spPr>
        <p:txBody>
          <a:bodyPr/>
          <a:lstStyle/>
          <a:p>
            <a:r>
              <a:rPr lang="en-GB" dirty="0"/>
              <a:t>Rock formations impact the soil conditions in which trees develop. Glacial and sedimentary processes overlay.</a:t>
            </a:r>
          </a:p>
          <a:p>
            <a:r>
              <a:rPr lang="en-GB" dirty="0"/>
              <a:t>All these features can interact to create quite diverse conditions, even in small area.</a:t>
            </a:r>
          </a:p>
        </p:txBody>
      </p:sp>
    </p:spTree>
    <p:extLst>
      <p:ext uri="{BB962C8B-B14F-4D97-AF65-F5344CB8AC3E}">
        <p14:creationId xmlns:p14="http://schemas.microsoft.com/office/powerpoint/2010/main" val="117677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D13F4DE-56AC-4A9C-9D2A-6D4DCD026134}"/>
              </a:ext>
            </a:extLst>
          </p:cNvPr>
          <p:cNvPicPr>
            <a:picLocks noChangeAspect="1"/>
          </p:cNvPicPr>
          <p:nvPr/>
        </p:nvPicPr>
        <p:blipFill>
          <a:blip r:embed="rId3"/>
          <a:stretch>
            <a:fillRect/>
          </a:stretch>
        </p:blipFill>
        <p:spPr>
          <a:xfrm>
            <a:off x="1920208" y="0"/>
            <a:ext cx="9876840" cy="6858000"/>
          </a:xfrm>
          <a:prstGeom prst="rect">
            <a:avLst/>
          </a:prstGeom>
        </p:spPr>
      </p:pic>
    </p:spTree>
    <p:extLst>
      <p:ext uri="{BB962C8B-B14F-4D97-AF65-F5344CB8AC3E}">
        <p14:creationId xmlns:p14="http://schemas.microsoft.com/office/powerpoint/2010/main" val="3059911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34518D0-314F-4499-8081-C37500C32D6F}"/>
              </a:ext>
            </a:extLst>
          </p:cNvPr>
          <p:cNvPicPr>
            <a:picLocks noChangeAspect="1"/>
          </p:cNvPicPr>
          <p:nvPr/>
        </p:nvPicPr>
        <p:blipFill>
          <a:blip r:embed="rId3"/>
          <a:stretch>
            <a:fillRect/>
          </a:stretch>
        </p:blipFill>
        <p:spPr>
          <a:xfrm>
            <a:off x="1562668" y="0"/>
            <a:ext cx="10629331" cy="6858000"/>
          </a:xfrm>
          <a:prstGeom prst="rect">
            <a:avLst/>
          </a:prstGeom>
        </p:spPr>
      </p:pic>
      <mc:AlternateContent xmlns:mc="http://schemas.openxmlformats.org/markup-compatibility/2006">
        <mc:Choice xmlns:p14="http://schemas.microsoft.com/office/powerpoint/2010/main" Requires="p14">
          <p:contentPart p14:bwMode="auto" r:id="rId4">
            <p14:nvContentPartPr>
              <p14:cNvPr id="5" name="Ink 4">
                <a:extLst>
                  <a:ext uri="{FF2B5EF4-FFF2-40B4-BE49-F238E27FC236}">
                    <a16:creationId xmlns:a16="http://schemas.microsoft.com/office/drawing/2014/main" id="{ADC59FB2-29D8-47EA-818D-7F5B174AB140}"/>
                  </a:ext>
                </a:extLst>
              </p14:cNvPr>
              <p14:cNvContentPartPr/>
              <p14:nvPr/>
            </p14:nvContentPartPr>
            <p14:xfrm>
              <a:off x="3926896" y="229843"/>
              <a:ext cx="1651680" cy="1294200"/>
            </p14:xfrm>
          </p:contentPart>
        </mc:Choice>
        <mc:Fallback>
          <p:pic>
            <p:nvPicPr>
              <p:cNvPr id="5" name="Ink 4">
                <a:extLst>
                  <a:ext uri="{FF2B5EF4-FFF2-40B4-BE49-F238E27FC236}">
                    <a16:creationId xmlns:a16="http://schemas.microsoft.com/office/drawing/2014/main" id="{ADC59FB2-29D8-47EA-818D-7F5B174AB140}"/>
                  </a:ext>
                </a:extLst>
              </p:cNvPr>
              <p:cNvPicPr/>
              <p:nvPr/>
            </p:nvPicPr>
            <p:blipFill>
              <a:blip r:embed="rId5"/>
              <a:stretch>
                <a:fillRect/>
              </a:stretch>
            </p:blipFill>
            <p:spPr>
              <a:xfrm>
                <a:off x="3908896" y="211843"/>
                <a:ext cx="1687320" cy="1329840"/>
              </a:xfrm>
              <a:prstGeom prst="rect">
                <a:avLst/>
              </a:prstGeom>
            </p:spPr>
          </p:pic>
        </mc:Fallback>
      </mc:AlternateContent>
    </p:spTree>
    <p:extLst>
      <p:ext uri="{BB962C8B-B14F-4D97-AF65-F5344CB8AC3E}">
        <p14:creationId xmlns:p14="http://schemas.microsoft.com/office/powerpoint/2010/main" val="744915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420DF-6A24-4024-8871-0C8A33737DE9}"/>
              </a:ext>
            </a:extLst>
          </p:cNvPr>
          <p:cNvSpPr>
            <a:spLocks noGrp="1"/>
          </p:cNvSpPr>
          <p:nvPr>
            <p:ph type="title"/>
          </p:nvPr>
        </p:nvSpPr>
        <p:spPr/>
        <p:txBody>
          <a:bodyPr>
            <a:normAutofit fontScale="90000"/>
          </a:bodyPr>
          <a:lstStyle/>
          <a:p>
            <a:r>
              <a:rPr lang="en-GB" dirty="0"/>
              <a:t>AGRICULTURAL LAND CLASSIFICATION</a:t>
            </a:r>
          </a:p>
        </p:txBody>
      </p:sp>
      <p:pic>
        <p:nvPicPr>
          <p:cNvPr id="5" name="Content Placeholder 4">
            <a:extLst>
              <a:ext uri="{FF2B5EF4-FFF2-40B4-BE49-F238E27FC236}">
                <a16:creationId xmlns:a16="http://schemas.microsoft.com/office/drawing/2014/main" id="{67BA150A-1307-4D12-A629-3C3A3A418D58}"/>
              </a:ext>
            </a:extLst>
          </p:cNvPr>
          <p:cNvPicPr>
            <a:picLocks noGrp="1" noChangeAspect="1"/>
          </p:cNvPicPr>
          <p:nvPr>
            <p:ph idx="1"/>
          </p:nvPr>
        </p:nvPicPr>
        <p:blipFill>
          <a:blip r:embed="rId3"/>
          <a:stretch>
            <a:fillRect/>
          </a:stretch>
        </p:blipFill>
        <p:spPr>
          <a:xfrm>
            <a:off x="2920718" y="1653073"/>
            <a:ext cx="7685521" cy="4800600"/>
          </a:xfrm>
        </p:spPr>
      </p:pic>
    </p:spTree>
    <p:extLst>
      <p:ext uri="{BB962C8B-B14F-4D97-AF65-F5344CB8AC3E}">
        <p14:creationId xmlns:p14="http://schemas.microsoft.com/office/powerpoint/2010/main" val="1654275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7A3E8-8C30-4E31-904C-B1E49533ECDA}"/>
              </a:ext>
            </a:extLst>
          </p:cNvPr>
          <p:cNvSpPr>
            <a:spLocks noGrp="1"/>
          </p:cNvSpPr>
          <p:nvPr>
            <p:ph type="title"/>
          </p:nvPr>
        </p:nvSpPr>
        <p:spPr/>
        <p:txBody>
          <a:bodyPr/>
          <a:lstStyle/>
          <a:p>
            <a:r>
              <a:rPr lang="en-GB" dirty="0"/>
              <a:t>KILVEY HILL</a:t>
            </a:r>
          </a:p>
        </p:txBody>
      </p:sp>
      <p:sp>
        <p:nvSpPr>
          <p:cNvPr id="3" name="Content Placeholder 2">
            <a:extLst>
              <a:ext uri="{FF2B5EF4-FFF2-40B4-BE49-F238E27FC236}">
                <a16:creationId xmlns:a16="http://schemas.microsoft.com/office/drawing/2014/main" id="{E59C86CD-41BE-495E-9424-F8E479EA23A7}"/>
              </a:ext>
            </a:extLst>
          </p:cNvPr>
          <p:cNvSpPr>
            <a:spLocks noGrp="1"/>
          </p:cNvSpPr>
          <p:nvPr>
            <p:ph idx="1"/>
          </p:nvPr>
        </p:nvSpPr>
        <p:spPr/>
        <p:txBody>
          <a:bodyPr/>
          <a:lstStyle/>
          <a:p>
            <a:r>
              <a:rPr lang="en-GB" dirty="0"/>
              <a:t>Underlying geology – coal measures and windblown sands and alluvium</a:t>
            </a:r>
          </a:p>
          <a:p>
            <a:r>
              <a:rPr lang="en-GB" dirty="0"/>
              <a:t>Poor soil agricultural classification</a:t>
            </a:r>
          </a:p>
          <a:p>
            <a:r>
              <a:rPr lang="en-GB" dirty="0"/>
              <a:t>Glacial and sedimentary deposits</a:t>
            </a:r>
          </a:p>
          <a:p>
            <a:r>
              <a:rPr lang="en-GB" dirty="0"/>
              <a:t>Industrial dumping</a:t>
            </a:r>
          </a:p>
          <a:p>
            <a:endParaRPr lang="en-GB" dirty="0"/>
          </a:p>
        </p:txBody>
      </p:sp>
    </p:spTree>
    <p:extLst>
      <p:ext uri="{BB962C8B-B14F-4D97-AF65-F5344CB8AC3E}">
        <p14:creationId xmlns:p14="http://schemas.microsoft.com/office/powerpoint/2010/main" val="33511817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15C45-4BD3-4A8F-8650-B767AEFF0A89}"/>
              </a:ext>
            </a:extLst>
          </p:cNvPr>
          <p:cNvSpPr>
            <a:spLocks noGrp="1"/>
          </p:cNvSpPr>
          <p:nvPr>
            <p:ph type="title"/>
          </p:nvPr>
        </p:nvSpPr>
        <p:spPr>
          <a:xfrm>
            <a:off x="1914144" y="274638"/>
            <a:ext cx="9997440" cy="1143000"/>
          </a:xfrm>
        </p:spPr>
        <p:txBody>
          <a:bodyPr anchor="ctr">
            <a:normAutofit/>
          </a:bodyPr>
          <a:lstStyle/>
          <a:p>
            <a:r>
              <a:rPr lang="en-GB" dirty="0"/>
              <a:t>HYDROLOGY</a:t>
            </a:r>
          </a:p>
        </p:txBody>
      </p:sp>
      <p:pic>
        <p:nvPicPr>
          <p:cNvPr id="4" name="Content Placeholder 3">
            <a:extLst>
              <a:ext uri="{FF2B5EF4-FFF2-40B4-BE49-F238E27FC236}">
                <a16:creationId xmlns:a16="http://schemas.microsoft.com/office/drawing/2014/main" id="{8933C70E-6EF0-4BEB-9CE0-4D2BD77AB87E}"/>
              </a:ext>
            </a:extLst>
          </p:cNvPr>
          <p:cNvPicPr>
            <a:picLocks noGrp="1" noChangeAspect="1"/>
          </p:cNvPicPr>
          <p:nvPr>
            <p:ph idx="1"/>
          </p:nvPr>
        </p:nvPicPr>
        <p:blipFill>
          <a:blip r:embed="rId2"/>
          <a:stretch>
            <a:fillRect/>
          </a:stretch>
        </p:blipFill>
        <p:spPr>
          <a:xfrm>
            <a:off x="2121159" y="1447800"/>
            <a:ext cx="9187543" cy="4800600"/>
          </a:xfrm>
          <a:prstGeom prst="rect">
            <a:avLst/>
          </a:prstGeom>
          <a:noFill/>
        </p:spPr>
      </p:pic>
    </p:spTree>
    <p:extLst>
      <p:ext uri="{BB962C8B-B14F-4D97-AF65-F5344CB8AC3E}">
        <p14:creationId xmlns:p14="http://schemas.microsoft.com/office/powerpoint/2010/main" val="2330026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21E0AC9D-81DE-59A1-0207-DA729D14E7F2}"/>
              </a:ext>
            </a:extLst>
          </p:cNvPr>
          <p:cNvSpPr>
            <a:spLocks noGrp="1"/>
          </p:cNvSpPr>
          <p:nvPr>
            <p:ph type="title"/>
          </p:nvPr>
        </p:nvSpPr>
        <p:spPr>
          <a:xfrm>
            <a:off x="1914144" y="274638"/>
            <a:ext cx="9997440" cy="1143000"/>
          </a:xfrm>
        </p:spPr>
        <p:txBody>
          <a:bodyPr/>
          <a:lstStyle/>
          <a:p>
            <a:r>
              <a:rPr lang="en-US" dirty="0"/>
              <a:t>KILVEY HILL</a:t>
            </a:r>
          </a:p>
        </p:txBody>
      </p:sp>
      <p:pic>
        <p:nvPicPr>
          <p:cNvPr id="5" name="Picture 4">
            <a:extLst>
              <a:ext uri="{FF2B5EF4-FFF2-40B4-BE49-F238E27FC236}">
                <a16:creationId xmlns:a16="http://schemas.microsoft.com/office/drawing/2014/main" id="{C1DD2975-3227-42C6-BF30-36ACB63A5F19}"/>
              </a:ext>
            </a:extLst>
          </p:cNvPr>
          <p:cNvPicPr>
            <a:picLocks noChangeAspect="1"/>
          </p:cNvPicPr>
          <p:nvPr/>
        </p:nvPicPr>
        <p:blipFill>
          <a:blip r:embed="rId3"/>
          <a:stretch>
            <a:fillRect/>
          </a:stretch>
        </p:blipFill>
        <p:spPr>
          <a:xfrm>
            <a:off x="1547037" y="1129471"/>
            <a:ext cx="10644963" cy="5643469"/>
          </a:xfrm>
          <a:prstGeom prst="rect">
            <a:avLst/>
          </a:prstGeom>
          <a:noFill/>
        </p:spPr>
      </p:pic>
    </p:spTree>
    <p:extLst>
      <p:ext uri="{BB962C8B-B14F-4D97-AF65-F5344CB8AC3E}">
        <p14:creationId xmlns:p14="http://schemas.microsoft.com/office/powerpoint/2010/main" val="752083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CCA26-F909-4546-AFBA-6DF052A504DB}"/>
              </a:ext>
            </a:extLst>
          </p:cNvPr>
          <p:cNvSpPr>
            <a:spLocks noGrp="1"/>
          </p:cNvSpPr>
          <p:nvPr>
            <p:ph type="title"/>
          </p:nvPr>
        </p:nvSpPr>
        <p:spPr/>
        <p:txBody>
          <a:bodyPr/>
          <a:lstStyle/>
          <a:p>
            <a:r>
              <a:rPr lang="en-GB" dirty="0"/>
              <a:t>ORCHARDS</a:t>
            </a:r>
          </a:p>
        </p:txBody>
      </p:sp>
      <p:sp>
        <p:nvSpPr>
          <p:cNvPr id="3" name="Content Placeholder 2">
            <a:extLst>
              <a:ext uri="{FF2B5EF4-FFF2-40B4-BE49-F238E27FC236}">
                <a16:creationId xmlns:a16="http://schemas.microsoft.com/office/drawing/2014/main" id="{9F06D389-0326-4903-8B0C-982632736403}"/>
              </a:ext>
            </a:extLst>
          </p:cNvPr>
          <p:cNvSpPr>
            <a:spLocks noGrp="1"/>
          </p:cNvSpPr>
          <p:nvPr>
            <p:ph idx="1"/>
          </p:nvPr>
        </p:nvSpPr>
        <p:spPr/>
        <p:txBody>
          <a:bodyPr>
            <a:normAutofit lnSpcReduction="10000"/>
          </a:bodyPr>
          <a:lstStyle/>
          <a:p>
            <a:r>
              <a:rPr lang="en-GB" dirty="0">
                <a:solidFill>
                  <a:schemeClr val="tx1"/>
                </a:solidFill>
                <a:hlinkClick r:id="rId2">
                  <a:extLst>
                    <a:ext uri="{A12FA001-AC4F-418D-AE19-62706E023703}">
                      <ahyp:hlinkClr xmlns:ahyp="http://schemas.microsoft.com/office/drawing/2018/hyperlinkcolor" val="tx"/>
                    </a:ext>
                  </a:extLst>
                </a:hlinkClick>
              </a:rPr>
              <a:t>http://www.tctop.org.uk/</a:t>
            </a:r>
            <a:endParaRPr lang="en-GB" dirty="0">
              <a:solidFill>
                <a:schemeClr val="tx1"/>
              </a:solidFill>
            </a:endParaRPr>
          </a:p>
          <a:p>
            <a:pPr marL="82296" indent="0">
              <a:buNone/>
            </a:pPr>
            <a:endParaRPr lang="en-GB" dirty="0"/>
          </a:p>
          <a:p>
            <a:pPr marL="82296" indent="0">
              <a:buNone/>
            </a:pPr>
            <a:r>
              <a:rPr lang="en-GB" dirty="0"/>
              <a:t>The ideal soil for fruit trees is well-drained, uncompacted, loamy soil with a pH of 6 (slightly acidic). The key thing to remember is that most soils can be improved over time, through ongoing additions of organic matter and mulch.</a:t>
            </a:r>
          </a:p>
          <a:p>
            <a:pPr marL="82296" indent="0">
              <a:buNone/>
            </a:pPr>
            <a:endParaRPr lang="en-GB" dirty="0"/>
          </a:p>
          <a:p>
            <a:pPr marL="82296" indent="0">
              <a:buNone/>
            </a:pPr>
            <a:r>
              <a:rPr lang="en-GB" dirty="0"/>
              <a:t>Pit planting / watering / weeding / pruning / training</a:t>
            </a:r>
          </a:p>
          <a:p>
            <a:pPr marL="82296" indent="0">
              <a:buNone/>
            </a:pPr>
            <a:endParaRPr lang="en-GB" dirty="0"/>
          </a:p>
        </p:txBody>
      </p:sp>
    </p:spTree>
    <p:extLst>
      <p:ext uri="{BB962C8B-B14F-4D97-AF65-F5344CB8AC3E}">
        <p14:creationId xmlns:p14="http://schemas.microsoft.com/office/powerpoint/2010/main" val="12685287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77830-FA29-4A83-BB73-FC3A885159AA}"/>
              </a:ext>
            </a:extLst>
          </p:cNvPr>
          <p:cNvSpPr>
            <a:spLocks noGrp="1"/>
          </p:cNvSpPr>
          <p:nvPr>
            <p:ph type="title"/>
          </p:nvPr>
        </p:nvSpPr>
        <p:spPr/>
        <p:txBody>
          <a:bodyPr>
            <a:normAutofit fontScale="90000"/>
          </a:bodyPr>
          <a:lstStyle/>
          <a:p>
            <a:r>
              <a:rPr lang="en-GB" dirty="0"/>
              <a:t>PLANT COMMUNITY / SPECIES / WATER QUALITY MONITORING</a:t>
            </a:r>
          </a:p>
        </p:txBody>
      </p:sp>
      <p:sp>
        <p:nvSpPr>
          <p:cNvPr id="3" name="Content Placeholder 2">
            <a:extLst>
              <a:ext uri="{FF2B5EF4-FFF2-40B4-BE49-F238E27FC236}">
                <a16:creationId xmlns:a16="http://schemas.microsoft.com/office/drawing/2014/main" id="{B74F448D-D3DA-4B27-8CBA-3B37B816E50A}"/>
              </a:ext>
            </a:extLst>
          </p:cNvPr>
          <p:cNvSpPr>
            <a:spLocks noGrp="1"/>
          </p:cNvSpPr>
          <p:nvPr>
            <p:ph idx="1"/>
          </p:nvPr>
        </p:nvSpPr>
        <p:spPr/>
        <p:txBody>
          <a:bodyPr/>
          <a:lstStyle/>
          <a:p>
            <a:r>
              <a:rPr lang="en-GB" dirty="0"/>
              <a:t>Transects - a straight line that cuts through a natural landscape so that standardised observations and measurements can be made.</a:t>
            </a:r>
          </a:p>
          <a:p>
            <a:r>
              <a:rPr lang="en-GB" dirty="0"/>
              <a:t>Use a tape measure.</a:t>
            </a:r>
          </a:p>
          <a:p>
            <a:r>
              <a:rPr lang="en-GB" dirty="0"/>
              <a:t>A fixed point and radiate from.</a:t>
            </a:r>
          </a:p>
          <a:p>
            <a:r>
              <a:rPr lang="en-GB" dirty="0"/>
              <a:t>Record everything about the location, day, time, weather – measure location pf species, photographic record</a:t>
            </a:r>
          </a:p>
          <a:p>
            <a:r>
              <a:rPr lang="en-GB" dirty="0"/>
              <a:t>REPEAT</a:t>
            </a:r>
          </a:p>
        </p:txBody>
      </p:sp>
    </p:spTree>
    <p:extLst>
      <p:ext uri="{BB962C8B-B14F-4D97-AF65-F5344CB8AC3E}">
        <p14:creationId xmlns:p14="http://schemas.microsoft.com/office/powerpoint/2010/main" val="3921999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3BBCF-962B-4925-B710-7F3BEA870D56}"/>
              </a:ext>
            </a:extLst>
          </p:cNvPr>
          <p:cNvSpPr>
            <a:spLocks noGrp="1"/>
          </p:cNvSpPr>
          <p:nvPr>
            <p:ph type="title"/>
          </p:nvPr>
        </p:nvSpPr>
        <p:spPr/>
        <p:txBody>
          <a:bodyPr/>
          <a:lstStyle/>
          <a:p>
            <a:r>
              <a:rPr lang="en-GB" dirty="0"/>
              <a:t>KILVEY NRW PLANS</a:t>
            </a:r>
          </a:p>
        </p:txBody>
      </p:sp>
      <p:sp>
        <p:nvSpPr>
          <p:cNvPr id="3" name="Content Placeholder 2">
            <a:extLst>
              <a:ext uri="{FF2B5EF4-FFF2-40B4-BE49-F238E27FC236}">
                <a16:creationId xmlns:a16="http://schemas.microsoft.com/office/drawing/2014/main" id="{BB2E617E-A9FD-420D-AD42-B63B9F24D6B5}"/>
              </a:ext>
            </a:extLst>
          </p:cNvPr>
          <p:cNvSpPr>
            <a:spLocks noGrp="1"/>
          </p:cNvSpPr>
          <p:nvPr>
            <p:ph idx="1"/>
          </p:nvPr>
        </p:nvSpPr>
        <p:spPr/>
        <p:txBody>
          <a:bodyPr/>
          <a:lstStyle/>
          <a:p>
            <a:r>
              <a:rPr lang="en-GB" dirty="0">
                <a:solidFill>
                  <a:schemeClr val="tx1"/>
                </a:solidFill>
                <a:hlinkClick r:id="rId2">
                  <a:extLst>
                    <a:ext uri="{A12FA001-AC4F-418D-AE19-62706E023703}">
                      <ahyp:hlinkClr xmlns:ahyp="http://schemas.microsoft.com/office/drawing/2018/hyperlinkcolor" val="tx"/>
                    </a:ext>
                  </a:extLst>
                </a:hlinkClick>
              </a:rPr>
              <a:t>https://ymgynghori.cyfoethnaturiol.cymru/forest-planning-cynllunio-coedwig/lower-swansea-valley-forest-resource-plan/</a:t>
            </a:r>
            <a:endParaRPr lang="en-GB" dirty="0">
              <a:solidFill>
                <a:schemeClr val="tx1"/>
              </a:solidFill>
            </a:endParaRPr>
          </a:p>
          <a:p>
            <a:pPr marL="82296" indent="0">
              <a:buNone/>
            </a:pPr>
            <a:endParaRPr lang="en-GB" dirty="0"/>
          </a:p>
          <a:p>
            <a:r>
              <a:rPr lang="en-GB" dirty="0">
                <a:solidFill>
                  <a:schemeClr val="tx1"/>
                </a:solidFill>
                <a:hlinkClick r:id="rId3">
                  <a:extLst>
                    <a:ext uri="{A12FA001-AC4F-418D-AE19-62706E023703}">
                      <ahyp:hlinkClr xmlns:ahyp="http://schemas.microsoft.com/office/drawing/2018/hyperlinkcolor" val="tx"/>
                    </a:ext>
                  </a:extLst>
                </a:hlinkClick>
              </a:rPr>
              <a:t>https://ymgynghori.cyfoethnaturiol.cymru/forest-planning-cynllunio-coedwig/lower-swansea-valley-forest-resource-plan/user_uploads/forest-resource-plans-explanation-of-maps-v2-eng.pdf</a:t>
            </a:r>
            <a:endParaRPr lang="en-GB" dirty="0">
              <a:solidFill>
                <a:schemeClr val="tx1"/>
              </a:solidFill>
            </a:endParaRPr>
          </a:p>
          <a:p>
            <a:pPr marL="82296" indent="0">
              <a:buNone/>
            </a:pPr>
            <a:endParaRPr lang="en-GB" dirty="0"/>
          </a:p>
        </p:txBody>
      </p:sp>
    </p:spTree>
    <p:extLst>
      <p:ext uri="{BB962C8B-B14F-4D97-AF65-F5344CB8AC3E}">
        <p14:creationId xmlns:p14="http://schemas.microsoft.com/office/powerpoint/2010/main" val="2339197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985A0-745A-4794-8A4E-C814AAC094BA}"/>
              </a:ext>
            </a:extLst>
          </p:cNvPr>
          <p:cNvSpPr>
            <a:spLocks noGrp="1"/>
          </p:cNvSpPr>
          <p:nvPr>
            <p:ph type="title"/>
          </p:nvPr>
        </p:nvSpPr>
        <p:spPr>
          <a:xfrm>
            <a:off x="1914144" y="274638"/>
            <a:ext cx="9997440" cy="1143000"/>
          </a:xfrm>
        </p:spPr>
        <p:txBody>
          <a:bodyPr anchor="ctr">
            <a:normAutofit/>
          </a:bodyPr>
          <a:lstStyle/>
          <a:p>
            <a:r>
              <a:rPr lang="en-GB" dirty="0"/>
              <a:t>BIODIVERSITY</a:t>
            </a:r>
          </a:p>
        </p:txBody>
      </p:sp>
      <p:pic>
        <p:nvPicPr>
          <p:cNvPr id="4" name="Content Placeholder 3">
            <a:extLst>
              <a:ext uri="{FF2B5EF4-FFF2-40B4-BE49-F238E27FC236}">
                <a16:creationId xmlns:a16="http://schemas.microsoft.com/office/drawing/2014/main" id="{488593EA-F9FF-458F-872C-0A8DB4DE8002}"/>
              </a:ext>
            </a:extLst>
          </p:cNvPr>
          <p:cNvPicPr>
            <a:picLocks noGrp="1" noChangeAspect="1"/>
          </p:cNvPicPr>
          <p:nvPr>
            <p:ph idx="1"/>
          </p:nvPr>
        </p:nvPicPr>
        <p:blipFill rotWithShape="1">
          <a:blip r:embed="rId3"/>
          <a:srcRect l="2121"/>
          <a:stretch/>
        </p:blipFill>
        <p:spPr>
          <a:xfrm>
            <a:off x="1914144" y="1447800"/>
            <a:ext cx="9997440" cy="4800600"/>
          </a:xfrm>
          <a:prstGeom prst="rect">
            <a:avLst/>
          </a:prstGeom>
          <a:noFill/>
        </p:spPr>
      </p:pic>
    </p:spTree>
    <p:extLst>
      <p:ext uri="{BB962C8B-B14F-4D97-AF65-F5344CB8AC3E}">
        <p14:creationId xmlns:p14="http://schemas.microsoft.com/office/powerpoint/2010/main" val="3031702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4AAF4-B2C4-42ED-8AA3-7EDDA0F031B5}"/>
              </a:ext>
            </a:extLst>
          </p:cNvPr>
          <p:cNvSpPr>
            <a:spLocks noGrp="1"/>
          </p:cNvSpPr>
          <p:nvPr>
            <p:ph type="title"/>
          </p:nvPr>
        </p:nvSpPr>
        <p:spPr>
          <a:xfrm>
            <a:off x="1914144" y="274638"/>
            <a:ext cx="9997440" cy="1143000"/>
          </a:xfrm>
        </p:spPr>
        <p:txBody>
          <a:bodyPr anchor="ctr">
            <a:normAutofit/>
          </a:bodyPr>
          <a:lstStyle/>
          <a:p>
            <a:r>
              <a:rPr lang="en-GB" dirty="0"/>
              <a:t>GARLAND WOOD</a:t>
            </a:r>
          </a:p>
        </p:txBody>
      </p:sp>
      <p:pic>
        <p:nvPicPr>
          <p:cNvPr id="4" name="Content Placeholder 3">
            <a:extLst>
              <a:ext uri="{FF2B5EF4-FFF2-40B4-BE49-F238E27FC236}">
                <a16:creationId xmlns:a16="http://schemas.microsoft.com/office/drawing/2014/main" id="{DC13C83C-9C69-4F06-AEE3-6E998334E4BF}"/>
              </a:ext>
            </a:extLst>
          </p:cNvPr>
          <p:cNvPicPr>
            <a:picLocks noGrp="1" noChangeAspect="1"/>
          </p:cNvPicPr>
          <p:nvPr>
            <p:ph idx="1"/>
          </p:nvPr>
        </p:nvPicPr>
        <p:blipFill rotWithShape="1">
          <a:blip r:embed="rId3"/>
          <a:srcRect t="6692" r="2" b="21371"/>
          <a:stretch/>
        </p:blipFill>
        <p:spPr>
          <a:xfrm>
            <a:off x="1914144" y="1447800"/>
            <a:ext cx="9997440" cy="4800600"/>
          </a:xfrm>
          <a:prstGeom prst="rect">
            <a:avLst/>
          </a:prstGeom>
          <a:noFill/>
        </p:spPr>
      </p:pic>
    </p:spTree>
    <p:extLst>
      <p:ext uri="{BB962C8B-B14F-4D97-AF65-F5344CB8AC3E}">
        <p14:creationId xmlns:p14="http://schemas.microsoft.com/office/powerpoint/2010/main" val="3053280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63B8A12-117B-45B3-975A-C069DA6579B6}"/>
              </a:ext>
            </a:extLst>
          </p:cNvPr>
          <p:cNvPicPr>
            <a:picLocks noChangeAspect="1"/>
          </p:cNvPicPr>
          <p:nvPr/>
        </p:nvPicPr>
        <p:blipFill>
          <a:blip r:embed="rId3"/>
          <a:stretch>
            <a:fillRect/>
          </a:stretch>
        </p:blipFill>
        <p:spPr>
          <a:xfrm>
            <a:off x="2659811" y="0"/>
            <a:ext cx="8197079" cy="6858000"/>
          </a:xfrm>
          <a:prstGeom prst="rect">
            <a:avLst/>
          </a:prstGeom>
        </p:spPr>
      </p:pic>
    </p:spTree>
    <p:extLst>
      <p:ext uri="{BB962C8B-B14F-4D97-AF65-F5344CB8AC3E}">
        <p14:creationId xmlns:p14="http://schemas.microsoft.com/office/powerpoint/2010/main" val="978996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7DDBB1B-29A7-44BD-86FD-3F300A7B0FAF}"/>
              </a:ext>
            </a:extLst>
          </p:cNvPr>
          <p:cNvPicPr>
            <a:picLocks noChangeAspect="1"/>
          </p:cNvPicPr>
          <p:nvPr/>
        </p:nvPicPr>
        <p:blipFill>
          <a:blip r:embed="rId2"/>
          <a:stretch>
            <a:fillRect/>
          </a:stretch>
        </p:blipFill>
        <p:spPr>
          <a:xfrm>
            <a:off x="1828800" y="97504"/>
            <a:ext cx="10212946" cy="2280203"/>
          </a:xfrm>
          <a:prstGeom prst="rect">
            <a:avLst/>
          </a:prstGeom>
        </p:spPr>
      </p:pic>
      <p:pic>
        <p:nvPicPr>
          <p:cNvPr id="6" name="Picture 5">
            <a:extLst>
              <a:ext uri="{FF2B5EF4-FFF2-40B4-BE49-F238E27FC236}">
                <a16:creationId xmlns:a16="http://schemas.microsoft.com/office/drawing/2014/main" id="{4C4E20E1-3E15-4515-AAEE-83A478100CC9}"/>
              </a:ext>
            </a:extLst>
          </p:cNvPr>
          <p:cNvPicPr>
            <a:picLocks noChangeAspect="1"/>
          </p:cNvPicPr>
          <p:nvPr/>
        </p:nvPicPr>
        <p:blipFill>
          <a:blip r:embed="rId3"/>
          <a:stretch>
            <a:fillRect/>
          </a:stretch>
        </p:blipFill>
        <p:spPr>
          <a:xfrm>
            <a:off x="3676381" y="2641969"/>
            <a:ext cx="5715000" cy="3676650"/>
          </a:xfrm>
          <a:prstGeom prst="rect">
            <a:avLst/>
          </a:prstGeom>
        </p:spPr>
      </p:pic>
    </p:spTree>
    <p:extLst>
      <p:ext uri="{BB962C8B-B14F-4D97-AF65-F5344CB8AC3E}">
        <p14:creationId xmlns:p14="http://schemas.microsoft.com/office/powerpoint/2010/main" val="1768827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88E6D7C-DAED-4763-AFEE-BA70E5609238}"/>
              </a:ext>
            </a:extLst>
          </p:cNvPr>
          <p:cNvPicPr>
            <a:picLocks noChangeAspect="1"/>
          </p:cNvPicPr>
          <p:nvPr/>
        </p:nvPicPr>
        <p:blipFill>
          <a:blip r:embed="rId2"/>
          <a:stretch>
            <a:fillRect/>
          </a:stretch>
        </p:blipFill>
        <p:spPr>
          <a:xfrm>
            <a:off x="2054180" y="269903"/>
            <a:ext cx="9915046" cy="6370418"/>
          </a:xfrm>
          <a:prstGeom prst="rect">
            <a:avLst/>
          </a:prstGeom>
          <a:noFill/>
        </p:spPr>
      </p:pic>
    </p:spTree>
    <p:extLst>
      <p:ext uri="{BB962C8B-B14F-4D97-AF65-F5344CB8AC3E}">
        <p14:creationId xmlns:p14="http://schemas.microsoft.com/office/powerpoint/2010/main" val="34558490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4BB2077-15D7-4327-B021-B0C7AA4D4E0C}"/>
              </a:ext>
            </a:extLst>
          </p:cNvPr>
          <p:cNvPicPr>
            <a:picLocks noChangeAspect="1"/>
          </p:cNvPicPr>
          <p:nvPr/>
        </p:nvPicPr>
        <p:blipFill rotWithShape="1">
          <a:blip r:embed="rId2"/>
          <a:srcRect t="17310" r="2" b="10754"/>
          <a:stretch/>
        </p:blipFill>
        <p:spPr>
          <a:xfrm>
            <a:off x="1920584" y="360608"/>
            <a:ext cx="9997440" cy="5868473"/>
          </a:xfrm>
          <a:prstGeom prst="rect">
            <a:avLst/>
          </a:prstGeom>
          <a:noFill/>
        </p:spPr>
      </p:pic>
    </p:spTree>
    <p:extLst>
      <p:ext uri="{BB962C8B-B14F-4D97-AF65-F5344CB8AC3E}">
        <p14:creationId xmlns:p14="http://schemas.microsoft.com/office/powerpoint/2010/main" val="590181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esmerising Aerial Video Shows Trees Blowing in the Wind">
            <a:hlinkClick r:id="" action="ppaction://media"/>
            <a:extLst>
              <a:ext uri="{FF2B5EF4-FFF2-40B4-BE49-F238E27FC236}">
                <a16:creationId xmlns:a16="http://schemas.microsoft.com/office/drawing/2014/main" id="{DDA4629C-03D9-4223-A953-A11F72FD44C0}"/>
              </a:ext>
            </a:extLst>
          </p:cNvPr>
          <p:cNvPicPr>
            <a:picLocks noRot="1" noChangeAspect="1"/>
          </p:cNvPicPr>
          <p:nvPr>
            <a:videoFile r:link="rId1"/>
          </p:nvPr>
        </p:nvPicPr>
        <p:blipFill>
          <a:blip r:embed="rId3"/>
          <a:stretch>
            <a:fillRect/>
          </a:stretch>
        </p:blipFill>
        <p:spPr>
          <a:xfrm>
            <a:off x="2581818" y="1000664"/>
            <a:ext cx="8235707" cy="5095998"/>
          </a:xfrm>
          <a:prstGeom prst="rect">
            <a:avLst/>
          </a:prstGeom>
        </p:spPr>
      </p:pic>
    </p:spTree>
    <p:extLst>
      <p:ext uri="{BB962C8B-B14F-4D97-AF65-F5344CB8AC3E}">
        <p14:creationId xmlns:p14="http://schemas.microsoft.com/office/powerpoint/2010/main" val="23183263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81DC2-4521-441F-93E0-95BE3F2726D8}"/>
              </a:ext>
            </a:extLst>
          </p:cNvPr>
          <p:cNvSpPr>
            <a:spLocks noGrp="1"/>
          </p:cNvSpPr>
          <p:nvPr>
            <p:ph type="title"/>
          </p:nvPr>
        </p:nvSpPr>
        <p:spPr/>
        <p:txBody>
          <a:bodyPr/>
          <a:lstStyle/>
          <a:p>
            <a:r>
              <a:rPr lang="en-GB" dirty="0"/>
              <a:t>RIDE AND GLADE NETWORK</a:t>
            </a:r>
          </a:p>
        </p:txBody>
      </p:sp>
      <p:pic>
        <p:nvPicPr>
          <p:cNvPr id="5" name="Content Placeholder 4">
            <a:extLst>
              <a:ext uri="{FF2B5EF4-FFF2-40B4-BE49-F238E27FC236}">
                <a16:creationId xmlns:a16="http://schemas.microsoft.com/office/drawing/2014/main" id="{CA5953E1-74CC-4DDB-9801-F0E065136A8B}"/>
              </a:ext>
            </a:extLst>
          </p:cNvPr>
          <p:cNvPicPr>
            <a:picLocks noGrp="1" noChangeAspect="1"/>
          </p:cNvPicPr>
          <p:nvPr>
            <p:ph idx="1"/>
          </p:nvPr>
        </p:nvPicPr>
        <p:blipFill>
          <a:blip r:embed="rId2"/>
          <a:stretch>
            <a:fillRect/>
          </a:stretch>
        </p:blipFill>
        <p:spPr>
          <a:xfrm>
            <a:off x="3580668" y="1447800"/>
            <a:ext cx="6664201" cy="4800600"/>
          </a:xfrm>
        </p:spPr>
      </p:pic>
    </p:spTree>
    <p:extLst>
      <p:ext uri="{BB962C8B-B14F-4D97-AF65-F5344CB8AC3E}">
        <p14:creationId xmlns:p14="http://schemas.microsoft.com/office/powerpoint/2010/main" val="2115505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benefits of managing woodland using rides">
            <a:hlinkClick r:id="" action="ppaction://media"/>
            <a:extLst>
              <a:ext uri="{FF2B5EF4-FFF2-40B4-BE49-F238E27FC236}">
                <a16:creationId xmlns:a16="http://schemas.microsoft.com/office/drawing/2014/main" id="{86DBF617-F37C-4CEC-8A23-607E5875CDBA}"/>
              </a:ext>
            </a:extLst>
          </p:cNvPr>
          <p:cNvPicPr>
            <a:picLocks noGrp="1" noRot="1" noChangeAspect="1"/>
          </p:cNvPicPr>
          <p:nvPr>
            <p:ph idx="1"/>
            <a:videoFile r:link="rId1"/>
          </p:nvPr>
        </p:nvPicPr>
        <p:blipFill>
          <a:blip r:embed="rId3"/>
          <a:stretch>
            <a:fillRect/>
          </a:stretch>
        </p:blipFill>
        <p:spPr>
          <a:xfrm>
            <a:off x="1884232" y="544508"/>
            <a:ext cx="10094983" cy="5703892"/>
          </a:xfrm>
          <a:prstGeom prst="rect">
            <a:avLst/>
          </a:prstGeom>
        </p:spPr>
      </p:pic>
    </p:spTree>
    <p:extLst>
      <p:ext uri="{BB962C8B-B14F-4D97-AF65-F5344CB8AC3E}">
        <p14:creationId xmlns:p14="http://schemas.microsoft.com/office/powerpoint/2010/main" val="2713529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E8115-0A2F-45C7-8132-12413553923A}"/>
              </a:ext>
            </a:extLst>
          </p:cNvPr>
          <p:cNvSpPr>
            <a:spLocks noGrp="1"/>
          </p:cNvSpPr>
          <p:nvPr>
            <p:ph type="title"/>
          </p:nvPr>
        </p:nvSpPr>
        <p:spPr>
          <a:xfrm>
            <a:off x="1914144" y="274638"/>
            <a:ext cx="9997440" cy="1143000"/>
          </a:xfrm>
        </p:spPr>
        <p:txBody>
          <a:bodyPr anchor="ctr">
            <a:normAutofit/>
          </a:bodyPr>
          <a:lstStyle/>
          <a:p>
            <a:r>
              <a:rPr lang="en-GB" dirty="0"/>
              <a:t>MANAGING A RIDE</a:t>
            </a:r>
          </a:p>
        </p:txBody>
      </p:sp>
      <p:pic>
        <p:nvPicPr>
          <p:cNvPr id="5" name="Content Placeholder 4">
            <a:extLst>
              <a:ext uri="{FF2B5EF4-FFF2-40B4-BE49-F238E27FC236}">
                <a16:creationId xmlns:a16="http://schemas.microsoft.com/office/drawing/2014/main" id="{1BA32A00-06CE-4773-9BA3-DED552A29E8F}"/>
              </a:ext>
            </a:extLst>
          </p:cNvPr>
          <p:cNvPicPr>
            <a:picLocks noGrp="1" noChangeAspect="1"/>
          </p:cNvPicPr>
          <p:nvPr>
            <p:ph idx="1"/>
          </p:nvPr>
        </p:nvPicPr>
        <p:blipFill>
          <a:blip r:embed="rId2"/>
          <a:stretch>
            <a:fillRect/>
          </a:stretch>
        </p:blipFill>
        <p:spPr>
          <a:xfrm>
            <a:off x="1914144" y="2098548"/>
            <a:ext cx="9997440" cy="3499103"/>
          </a:xfrm>
          <a:noFill/>
        </p:spPr>
      </p:pic>
    </p:spTree>
    <p:extLst>
      <p:ext uri="{BB962C8B-B14F-4D97-AF65-F5344CB8AC3E}">
        <p14:creationId xmlns:p14="http://schemas.microsoft.com/office/powerpoint/2010/main" val="41454826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wildlife benefits of ride management in woodland">
            <a:hlinkClick r:id="" action="ppaction://media"/>
            <a:extLst>
              <a:ext uri="{FF2B5EF4-FFF2-40B4-BE49-F238E27FC236}">
                <a16:creationId xmlns:a16="http://schemas.microsoft.com/office/drawing/2014/main" id="{AC4D323C-3A12-466B-B50C-6E185A8202C6}"/>
              </a:ext>
            </a:extLst>
          </p:cNvPr>
          <p:cNvPicPr>
            <a:picLocks noGrp="1" noRot="1" noChangeAspect="1"/>
          </p:cNvPicPr>
          <p:nvPr>
            <p:ph idx="1"/>
            <a:videoFile r:link="rId1"/>
          </p:nvPr>
        </p:nvPicPr>
        <p:blipFill>
          <a:blip r:embed="rId3"/>
          <a:stretch>
            <a:fillRect/>
          </a:stretch>
        </p:blipFill>
        <p:spPr>
          <a:xfrm>
            <a:off x="1843518" y="615351"/>
            <a:ext cx="9969603" cy="5633049"/>
          </a:xfrm>
          <a:prstGeom prst="rect">
            <a:avLst/>
          </a:prstGeom>
        </p:spPr>
      </p:pic>
    </p:spTree>
    <p:extLst>
      <p:ext uri="{BB962C8B-B14F-4D97-AF65-F5344CB8AC3E}">
        <p14:creationId xmlns:p14="http://schemas.microsoft.com/office/powerpoint/2010/main" val="3463760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B2214-5AE2-446A-8325-65B88CD6BE83}"/>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921F7C6B-AB4C-4A52-A83F-11E7EC13365C}"/>
              </a:ext>
            </a:extLst>
          </p:cNvPr>
          <p:cNvSpPr>
            <a:spLocks noGrp="1"/>
          </p:cNvSpPr>
          <p:nvPr>
            <p:ph idx="1"/>
          </p:nvPr>
        </p:nvSpPr>
        <p:spPr/>
        <p:txBody>
          <a:bodyPr/>
          <a:lstStyle/>
          <a:p>
            <a:r>
              <a:rPr lang="en-GB" dirty="0"/>
              <a:t>SOIL</a:t>
            </a:r>
          </a:p>
          <a:p>
            <a:r>
              <a:rPr lang="en-GB" dirty="0"/>
              <a:t>SCRUB</a:t>
            </a:r>
          </a:p>
          <a:p>
            <a:r>
              <a:rPr lang="en-GB" dirty="0"/>
              <a:t>WET FEATURES</a:t>
            </a:r>
          </a:p>
          <a:p>
            <a:r>
              <a:rPr lang="en-GB" dirty="0"/>
              <a:t>DEADWOOD</a:t>
            </a:r>
          </a:p>
          <a:p>
            <a:r>
              <a:rPr lang="en-GB" dirty="0"/>
              <a:t>VETERAN TREES</a:t>
            </a:r>
          </a:p>
          <a:p>
            <a:r>
              <a:rPr lang="en-GB" dirty="0"/>
              <a:t>COPPICE</a:t>
            </a:r>
          </a:p>
          <a:p>
            <a:r>
              <a:rPr lang="en-GB" dirty="0"/>
              <a:t>MUSHROOM/FUNGI/MYCELLIUM </a:t>
            </a:r>
          </a:p>
        </p:txBody>
      </p:sp>
    </p:spTree>
    <p:extLst>
      <p:ext uri="{BB962C8B-B14F-4D97-AF65-F5344CB8AC3E}">
        <p14:creationId xmlns:p14="http://schemas.microsoft.com/office/powerpoint/2010/main" val="654220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F66335C-21A3-4B5D-BEB9-AA4DBA441356}"/>
              </a:ext>
            </a:extLst>
          </p:cNvPr>
          <p:cNvPicPr>
            <a:picLocks noGrp="1" noChangeAspect="1"/>
          </p:cNvPicPr>
          <p:nvPr>
            <p:ph idx="1"/>
          </p:nvPr>
        </p:nvPicPr>
        <p:blipFill>
          <a:blip r:embed="rId3"/>
          <a:stretch>
            <a:fillRect/>
          </a:stretch>
        </p:blipFill>
        <p:spPr>
          <a:xfrm>
            <a:off x="1905588" y="528034"/>
            <a:ext cx="9892368" cy="5681428"/>
          </a:xfrm>
          <a:prstGeom prst="rect">
            <a:avLst/>
          </a:prstGeom>
        </p:spPr>
      </p:pic>
    </p:spTree>
    <p:extLst>
      <p:ext uri="{BB962C8B-B14F-4D97-AF65-F5344CB8AC3E}">
        <p14:creationId xmlns:p14="http://schemas.microsoft.com/office/powerpoint/2010/main" val="29686188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E18EF-0970-4CC8-8568-F6EB32781490}"/>
              </a:ext>
            </a:extLst>
          </p:cNvPr>
          <p:cNvSpPr>
            <a:spLocks noGrp="1"/>
          </p:cNvSpPr>
          <p:nvPr>
            <p:ph type="title"/>
          </p:nvPr>
        </p:nvSpPr>
        <p:spPr>
          <a:xfrm>
            <a:off x="1914144" y="274638"/>
            <a:ext cx="9997440" cy="1143000"/>
          </a:xfrm>
        </p:spPr>
        <p:txBody>
          <a:bodyPr anchor="ctr">
            <a:normAutofit/>
          </a:bodyPr>
          <a:lstStyle/>
          <a:p>
            <a:r>
              <a:rPr lang="en-GB" dirty="0"/>
              <a:t>WOODLAND ECOSYSTEM SERVICES</a:t>
            </a:r>
          </a:p>
        </p:txBody>
      </p:sp>
      <p:pic>
        <p:nvPicPr>
          <p:cNvPr id="4" name="Content Placeholder 3">
            <a:extLst>
              <a:ext uri="{FF2B5EF4-FFF2-40B4-BE49-F238E27FC236}">
                <a16:creationId xmlns:a16="http://schemas.microsoft.com/office/drawing/2014/main" id="{9A196FE5-D981-400C-B426-E1A6392044EB}"/>
              </a:ext>
            </a:extLst>
          </p:cNvPr>
          <p:cNvPicPr>
            <a:picLocks noGrp="1" noChangeAspect="1"/>
          </p:cNvPicPr>
          <p:nvPr>
            <p:ph idx="1"/>
          </p:nvPr>
        </p:nvPicPr>
        <p:blipFill>
          <a:blip r:embed="rId3"/>
          <a:stretch>
            <a:fillRect/>
          </a:stretch>
        </p:blipFill>
        <p:spPr>
          <a:xfrm>
            <a:off x="3316814" y="1447800"/>
            <a:ext cx="7191910" cy="4800600"/>
          </a:xfrm>
          <a:prstGeom prst="rect">
            <a:avLst/>
          </a:prstGeom>
          <a:noFill/>
        </p:spPr>
      </p:pic>
    </p:spTree>
    <p:extLst>
      <p:ext uri="{BB962C8B-B14F-4D97-AF65-F5344CB8AC3E}">
        <p14:creationId xmlns:p14="http://schemas.microsoft.com/office/powerpoint/2010/main" val="1712658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711B65F4-FDBC-425E-8F64-185EB0B846A0}"/>
              </a:ext>
            </a:extLst>
          </p:cNvPr>
          <p:cNvPicPr>
            <a:picLocks noGrp="1" noChangeAspect="1"/>
          </p:cNvPicPr>
          <p:nvPr>
            <p:ph idx="1"/>
          </p:nvPr>
        </p:nvPicPr>
        <p:blipFill>
          <a:blip r:embed="rId3"/>
          <a:stretch>
            <a:fillRect/>
          </a:stretch>
        </p:blipFill>
        <p:spPr>
          <a:xfrm>
            <a:off x="3805708" y="181348"/>
            <a:ext cx="6600422" cy="6477843"/>
          </a:xfrm>
          <a:prstGeom prst="rect">
            <a:avLst/>
          </a:prstGeom>
        </p:spPr>
      </p:pic>
    </p:spTree>
    <p:extLst>
      <p:ext uri="{BB962C8B-B14F-4D97-AF65-F5344CB8AC3E}">
        <p14:creationId xmlns:p14="http://schemas.microsoft.com/office/powerpoint/2010/main" val="17676279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55A7E-2475-48B9-8B39-116449A848A3}"/>
              </a:ext>
            </a:extLst>
          </p:cNvPr>
          <p:cNvSpPr>
            <a:spLocks noGrp="1"/>
          </p:cNvSpPr>
          <p:nvPr>
            <p:ph type="title"/>
          </p:nvPr>
        </p:nvSpPr>
        <p:spPr/>
        <p:txBody>
          <a:bodyPr/>
          <a:lstStyle/>
          <a:p>
            <a:r>
              <a:rPr lang="en-GB" dirty="0"/>
              <a:t>WOODLAND DAMAGE AND MISUSE</a:t>
            </a:r>
          </a:p>
        </p:txBody>
      </p:sp>
      <p:sp>
        <p:nvSpPr>
          <p:cNvPr id="3" name="Content Placeholder 2">
            <a:extLst>
              <a:ext uri="{FF2B5EF4-FFF2-40B4-BE49-F238E27FC236}">
                <a16:creationId xmlns:a16="http://schemas.microsoft.com/office/drawing/2014/main" id="{CD247775-7F17-4BAB-8AA9-783507F15C13}"/>
              </a:ext>
            </a:extLst>
          </p:cNvPr>
          <p:cNvSpPr>
            <a:spLocks noGrp="1"/>
          </p:cNvSpPr>
          <p:nvPr>
            <p:ph idx="1"/>
          </p:nvPr>
        </p:nvSpPr>
        <p:spPr/>
        <p:txBody>
          <a:bodyPr/>
          <a:lstStyle/>
          <a:p>
            <a:r>
              <a:rPr lang="en-GB" dirty="0">
                <a:solidFill>
                  <a:schemeClr val="tx1"/>
                </a:solidFill>
                <a:hlinkClick r:id="rId3">
                  <a:extLst>
                    <a:ext uri="{A12FA001-AC4F-418D-AE19-62706E023703}">
                      <ahyp:hlinkClr xmlns:ahyp="http://schemas.microsoft.com/office/drawing/2018/hyperlinkcolor" val="tx"/>
                    </a:ext>
                  </a:extLst>
                </a:hlinkClick>
              </a:rPr>
              <a:t>https://nlaf.uk/Library/pl/GetDoc.axd?ctID=ZWVhNzBlY2QtZWJjNi00YWZiLWE1MTAtNWExOTFiMjJjOWU1&amp;rID=MTcwNw==&amp;pID=MjI5&amp;attchmnt=False&amp;uSesDM=False&amp;rIdx=MTYwMQ==&amp;rCFU=</a:t>
            </a:r>
            <a:endParaRPr lang="en-GB" dirty="0">
              <a:solidFill>
                <a:schemeClr val="tx1"/>
              </a:solidFill>
            </a:endParaRPr>
          </a:p>
          <a:p>
            <a:endParaRPr lang="en-GB" dirty="0"/>
          </a:p>
        </p:txBody>
      </p:sp>
    </p:spTree>
    <p:extLst>
      <p:ext uri="{BB962C8B-B14F-4D97-AF65-F5344CB8AC3E}">
        <p14:creationId xmlns:p14="http://schemas.microsoft.com/office/powerpoint/2010/main" val="3153061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essed Leaves design templat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extLst>
    <a:ext uri="{05A4C25C-085E-4340-85A3-A5531E510DB2}">
      <thm15:themeFamily xmlns:thm15="http://schemas.microsoft.com/office/thememl/2012/main" name="Pressed leaves design slides.potx" id="{52E147E3-7E0E-44E0-9BD6-25CC694BF887}" vid="{C1468303-3FD2-4BA9-848D-643974E470D9}"/>
    </a:ext>
  </a:extLst>
</a:theme>
</file>

<file path=ppt/theme/theme2.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EFED04C-AD43-4E06-AD63-36D8B5E83787}">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40262f94-9f35-4ac3-9a90-690165a166b7"/>
    <ds:schemaRef ds:uri="a4f35948-e619-41b3-aa29-22878b09cfd2"/>
    <ds:schemaRef ds:uri="http://www.w3.org/XML/1998/namespace"/>
    <ds:schemaRef ds:uri="http://purl.org/dc/dcmitype/"/>
  </ds:schemaRefs>
</ds:datastoreItem>
</file>

<file path=customXml/itemProps2.xml><?xml version="1.0" encoding="utf-8"?>
<ds:datastoreItem xmlns:ds="http://schemas.openxmlformats.org/officeDocument/2006/customXml" ds:itemID="{B0710C29-A897-44AD-9F83-BE5F874C2A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DEB5BEE-6806-4BF1-A9A7-4B4A72C0C6E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Pressed leaves design slides</Template>
  <TotalTime>0</TotalTime>
  <Words>2587</Words>
  <Application>Microsoft Office PowerPoint</Application>
  <PresentationFormat>Widescreen</PresentationFormat>
  <Paragraphs>184</Paragraphs>
  <Slides>37</Slides>
  <Notes>24</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Century Gothic</vt:lpstr>
      <vt:lpstr>Verdana</vt:lpstr>
      <vt:lpstr>Wingdings 2</vt:lpstr>
      <vt:lpstr>Pressed Leaves design template</vt:lpstr>
      <vt:lpstr>WOODLAND ECOLOGY &amp; MANAGEMENT</vt:lpstr>
      <vt:lpstr>10,000 – 3800 BC</vt:lpstr>
      <vt:lpstr>Prehistoric Trees</vt:lpstr>
      <vt:lpstr>Trees in Stone Age Times</vt:lpstr>
      <vt:lpstr>Trees in Bronze and Iron Age Times</vt:lpstr>
      <vt:lpstr>Tree Clearance - How Much?</vt:lpstr>
      <vt:lpstr>PowerPoint Presentation</vt:lpstr>
      <vt:lpstr>PowerPoint Presentation</vt:lpstr>
      <vt:lpstr>16th Century to 1800</vt:lpstr>
      <vt:lpstr>Dalby and the Forestry Commission</vt:lpstr>
      <vt:lpstr>Dalby Visitor Centre</vt:lpstr>
      <vt:lpstr>FOUNDATION OF A WOODLAND GEOLOGY AND SOIL</vt:lpstr>
      <vt:lpstr>PowerPoint Presentation</vt:lpstr>
      <vt:lpstr>PowerPoint Presentation</vt:lpstr>
      <vt:lpstr>AGRICULTURAL LAND CLASSIFICATION</vt:lpstr>
      <vt:lpstr>KILVEY HILL</vt:lpstr>
      <vt:lpstr>HYDROLOGY</vt:lpstr>
      <vt:lpstr>KILVEY HILL</vt:lpstr>
      <vt:lpstr>ORCHARDS</vt:lpstr>
      <vt:lpstr>PLANT COMMUNITY / SPECIES / WATER QUALITY MONITORING</vt:lpstr>
      <vt:lpstr>KILVEY NRW PLANS</vt:lpstr>
      <vt:lpstr>BIODIVERSITY</vt:lpstr>
      <vt:lpstr>GARLAND WOOD</vt:lpstr>
      <vt:lpstr>PowerPoint Presentation</vt:lpstr>
      <vt:lpstr>PowerPoint Presentation</vt:lpstr>
      <vt:lpstr>PowerPoint Presentation</vt:lpstr>
      <vt:lpstr>PowerPoint Presentation</vt:lpstr>
      <vt:lpstr>PowerPoint Presentation</vt:lpstr>
      <vt:lpstr>RIDE AND GLADE NETWORK</vt:lpstr>
      <vt:lpstr>PowerPoint Presentation</vt:lpstr>
      <vt:lpstr>MANAGING A RIDE</vt:lpstr>
      <vt:lpstr>PowerPoint Presentation</vt:lpstr>
      <vt:lpstr>TASK</vt:lpstr>
      <vt:lpstr>PowerPoint Presentation</vt:lpstr>
      <vt:lpstr>WOODLAND ECOSYSTEM SERVICES</vt:lpstr>
      <vt:lpstr>PowerPoint Presentation</vt:lpstr>
      <vt:lpstr>WOODLAND DAMAGE AND MISUSE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WOODLAND ECOLOGY &amp; MANAGEMENT</dc:title>
  <dc:creator>Michael Goodfellow-Smith</dc:creator>
  <cp:lastModifiedBy>Michael Goodfellow-Smith</cp:lastModifiedBy>
  <cp:revision>5</cp:revision>
  <dcterms:created xsi:type="dcterms:W3CDTF">2022-02-26T11:07:15Z</dcterms:created>
  <dcterms:modified xsi:type="dcterms:W3CDTF">2022-03-23T15:42:53Z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74065700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