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36"/>
  </p:notesMasterIdLst>
  <p:sldIdLst>
    <p:sldId id="256" r:id="rId5"/>
    <p:sldId id="293" r:id="rId6"/>
    <p:sldId id="335" r:id="rId7"/>
    <p:sldId id="336" r:id="rId8"/>
    <p:sldId id="337" r:id="rId9"/>
    <p:sldId id="269" r:id="rId10"/>
    <p:sldId id="338" r:id="rId11"/>
    <p:sldId id="270" r:id="rId12"/>
    <p:sldId id="339" r:id="rId13"/>
    <p:sldId id="356" r:id="rId14"/>
    <p:sldId id="340" r:id="rId15"/>
    <p:sldId id="341" r:id="rId16"/>
    <p:sldId id="342" r:id="rId17"/>
    <p:sldId id="343" r:id="rId18"/>
    <p:sldId id="344" r:id="rId19"/>
    <p:sldId id="345" r:id="rId20"/>
    <p:sldId id="346" r:id="rId21"/>
    <p:sldId id="347" r:id="rId22"/>
    <p:sldId id="350" r:id="rId23"/>
    <p:sldId id="351" r:id="rId24"/>
    <p:sldId id="348" r:id="rId25"/>
    <p:sldId id="357" r:id="rId26"/>
    <p:sldId id="358" r:id="rId27"/>
    <p:sldId id="349" r:id="rId28"/>
    <p:sldId id="352" r:id="rId29"/>
    <p:sldId id="355" r:id="rId30"/>
    <p:sldId id="319" r:id="rId31"/>
    <p:sldId id="334" r:id="rId32"/>
    <p:sldId id="360" r:id="rId33"/>
    <p:sldId id="359" r:id="rId34"/>
    <p:sldId id="354"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8BCB09-5A12-479B-AE6A-A85254325AE2}" v="17" dt="2024-10-27T16:30:06.6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1039" autoAdjust="0"/>
  </p:normalViewPr>
  <p:slideViewPr>
    <p:cSldViewPr snapToGrid="0">
      <p:cViewPr varScale="1">
        <p:scale>
          <a:sx n="71" d="100"/>
          <a:sy n="71" d="100"/>
        </p:scale>
        <p:origin x="6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A1A078C-3982-444D-9C76-F8D96C008CB1}" type="doc">
      <dgm:prSet loTypeId="urn:microsoft.com/office/officeart/2018/2/layout/IconVerticalSolidList" loCatId="icon" qsTypeId="urn:microsoft.com/office/officeart/2005/8/quickstyle/simple1#116" qsCatId="simple" csTypeId="urn:microsoft.com/office/officeart/2018/5/colors/Iconchunking_neutralicontext_colorful1" csCatId="colorful" phldr="1"/>
      <dgm:spPr/>
      <dgm:t>
        <a:bodyPr/>
        <a:lstStyle/>
        <a:p>
          <a:endParaRPr lang="en-US"/>
        </a:p>
      </dgm:t>
    </dgm:pt>
    <dgm:pt modelId="{9D864F5C-6072-404C-BDAD-FFCD47845CAA}">
      <dgm:prSet/>
      <dgm:spPr/>
      <dgm:t>
        <a:bodyPr/>
        <a:lstStyle/>
        <a:p>
          <a:r>
            <a:rPr lang="en-GB"/>
            <a:t>s6(1) Prosecution of Offences Act 1985 (POA 1985) enables an individual to bring a private prosecution. s6(2) POA 1985 gives the DPP discretion to take over the conduct of private prosecutions. </a:t>
          </a:r>
          <a:endParaRPr lang="en-US"/>
        </a:p>
      </dgm:t>
    </dgm:pt>
    <dgm:pt modelId="{C8F3A522-8E64-4841-A5C5-94C0F9901730}" type="parTrans" cxnId="{6963CD08-E500-42B0-801C-AB15468A9C14}">
      <dgm:prSet/>
      <dgm:spPr/>
      <dgm:t>
        <a:bodyPr/>
        <a:lstStyle/>
        <a:p>
          <a:endParaRPr lang="en-US"/>
        </a:p>
      </dgm:t>
    </dgm:pt>
    <dgm:pt modelId="{9E078E4D-973E-4822-A47A-9FE7B801A78C}" type="sibTrans" cxnId="{6963CD08-E500-42B0-801C-AB15468A9C14}">
      <dgm:prSet/>
      <dgm:spPr/>
      <dgm:t>
        <a:bodyPr/>
        <a:lstStyle/>
        <a:p>
          <a:endParaRPr lang="en-US"/>
        </a:p>
      </dgm:t>
    </dgm:pt>
    <dgm:pt modelId="{12596C28-F6E0-4401-9B24-A7C7130233AB}">
      <dgm:prSet/>
      <dgm:spPr/>
      <dgm:t>
        <a:bodyPr/>
        <a:lstStyle/>
        <a:p>
          <a:r>
            <a:rPr lang="en-GB"/>
            <a:t>Private prosecutions are most commonly brought by railway companies for fare evasion. </a:t>
          </a:r>
          <a:endParaRPr lang="en-US"/>
        </a:p>
      </dgm:t>
    </dgm:pt>
    <dgm:pt modelId="{878ECDF8-F12C-46C2-BA3B-784D44A74337}" type="parTrans" cxnId="{51EB36FC-3DC4-4CBC-BEE4-C69E98D73D7D}">
      <dgm:prSet/>
      <dgm:spPr/>
      <dgm:t>
        <a:bodyPr/>
        <a:lstStyle/>
        <a:p>
          <a:endParaRPr lang="en-US"/>
        </a:p>
      </dgm:t>
    </dgm:pt>
    <dgm:pt modelId="{490A9E6F-B97E-4284-BDFB-B6C963AB4361}" type="sibTrans" cxnId="{51EB36FC-3DC4-4CBC-BEE4-C69E98D73D7D}">
      <dgm:prSet/>
      <dgm:spPr/>
      <dgm:t>
        <a:bodyPr/>
        <a:lstStyle/>
        <a:p>
          <a:endParaRPr lang="en-US"/>
        </a:p>
      </dgm:t>
    </dgm:pt>
    <dgm:pt modelId="{6ABBE1BD-D4F5-40D7-B860-1B0012877474}">
      <dgm:prSet/>
      <dgm:spPr/>
      <dgm:t>
        <a:bodyPr/>
        <a:lstStyle/>
        <a:p>
          <a:r>
            <a:rPr lang="en-GB"/>
            <a:t>The RSPCA has a long history of bringing private prosecutions for animal welfare offences, but announced its decision to transfer prosecution of such cases to the CPS in January 2021.</a:t>
          </a:r>
          <a:endParaRPr lang="en-US"/>
        </a:p>
      </dgm:t>
    </dgm:pt>
    <dgm:pt modelId="{19E2CD4F-97C2-49B5-A2CF-E122177E5424}" type="parTrans" cxnId="{B00A5333-4711-41FD-924E-E577BCDA675E}">
      <dgm:prSet/>
      <dgm:spPr/>
      <dgm:t>
        <a:bodyPr/>
        <a:lstStyle/>
        <a:p>
          <a:endParaRPr lang="en-US"/>
        </a:p>
      </dgm:t>
    </dgm:pt>
    <dgm:pt modelId="{884A990C-B5D0-4BC3-9A5D-1E0D376D304C}" type="sibTrans" cxnId="{B00A5333-4711-41FD-924E-E577BCDA675E}">
      <dgm:prSet/>
      <dgm:spPr/>
      <dgm:t>
        <a:bodyPr/>
        <a:lstStyle/>
        <a:p>
          <a:endParaRPr lang="en-US"/>
        </a:p>
      </dgm:t>
    </dgm:pt>
    <dgm:pt modelId="{7B1AF03F-521F-4EC3-9BE1-28933DE247C8}" type="pres">
      <dgm:prSet presAssocID="{7A1A078C-3982-444D-9C76-F8D96C008CB1}" presName="root" presStyleCnt="0">
        <dgm:presLayoutVars>
          <dgm:dir/>
          <dgm:resizeHandles val="exact"/>
        </dgm:presLayoutVars>
      </dgm:prSet>
      <dgm:spPr/>
    </dgm:pt>
    <dgm:pt modelId="{DED30F93-FB22-441D-8E4D-6C432BE52644}" type="pres">
      <dgm:prSet presAssocID="{9D864F5C-6072-404C-BDAD-FFCD47845CAA}" presName="compNode" presStyleCnt="0"/>
      <dgm:spPr/>
    </dgm:pt>
    <dgm:pt modelId="{D98A7905-F45E-4215-9B3F-E741B4A285A3}" type="pres">
      <dgm:prSet presAssocID="{9D864F5C-6072-404C-BDAD-FFCD47845CAA}" presName="bgRect" presStyleLbl="bgShp" presStyleIdx="0" presStyleCnt="3"/>
      <dgm:spPr/>
    </dgm:pt>
    <dgm:pt modelId="{E88F7355-947F-4D28-BA10-923E75390847}" type="pres">
      <dgm:prSet presAssocID="{9D864F5C-6072-404C-BDAD-FFCD47845CA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ecturer"/>
        </a:ext>
      </dgm:extLst>
    </dgm:pt>
    <dgm:pt modelId="{8086F622-6312-46A3-80DF-D1475186BA1E}" type="pres">
      <dgm:prSet presAssocID="{9D864F5C-6072-404C-BDAD-FFCD47845CAA}" presName="spaceRect" presStyleCnt="0"/>
      <dgm:spPr/>
    </dgm:pt>
    <dgm:pt modelId="{626ED4D2-572D-439A-86F5-2AB96860760E}" type="pres">
      <dgm:prSet presAssocID="{9D864F5C-6072-404C-BDAD-FFCD47845CAA}" presName="parTx" presStyleLbl="revTx" presStyleIdx="0" presStyleCnt="3">
        <dgm:presLayoutVars>
          <dgm:chMax val="0"/>
          <dgm:chPref val="0"/>
        </dgm:presLayoutVars>
      </dgm:prSet>
      <dgm:spPr/>
    </dgm:pt>
    <dgm:pt modelId="{CCECBAB8-2F15-48F3-899D-B1D0B49A2863}" type="pres">
      <dgm:prSet presAssocID="{9E078E4D-973E-4822-A47A-9FE7B801A78C}" presName="sibTrans" presStyleCnt="0"/>
      <dgm:spPr/>
    </dgm:pt>
    <dgm:pt modelId="{41842D43-868B-4791-A6BF-338DE7187529}" type="pres">
      <dgm:prSet presAssocID="{12596C28-F6E0-4401-9B24-A7C7130233AB}" presName="compNode" presStyleCnt="0"/>
      <dgm:spPr/>
    </dgm:pt>
    <dgm:pt modelId="{8A5477B7-8870-466F-96E3-15DE3A5E0CD3}" type="pres">
      <dgm:prSet presAssocID="{12596C28-F6E0-4401-9B24-A7C7130233AB}" presName="bgRect" presStyleLbl="bgShp" presStyleIdx="1" presStyleCnt="3"/>
      <dgm:spPr/>
    </dgm:pt>
    <dgm:pt modelId="{F53917CC-DCEA-4BD5-A2B5-739F9517FAD6}" type="pres">
      <dgm:prSet presAssocID="{12596C28-F6E0-4401-9B24-A7C7130233A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in"/>
        </a:ext>
      </dgm:extLst>
    </dgm:pt>
    <dgm:pt modelId="{E1EC724C-8929-4EB0-9051-361122A5C11F}" type="pres">
      <dgm:prSet presAssocID="{12596C28-F6E0-4401-9B24-A7C7130233AB}" presName="spaceRect" presStyleCnt="0"/>
      <dgm:spPr/>
    </dgm:pt>
    <dgm:pt modelId="{BBEFD604-6A5D-41C0-8B38-37168EAD189F}" type="pres">
      <dgm:prSet presAssocID="{12596C28-F6E0-4401-9B24-A7C7130233AB}" presName="parTx" presStyleLbl="revTx" presStyleIdx="1" presStyleCnt="3">
        <dgm:presLayoutVars>
          <dgm:chMax val="0"/>
          <dgm:chPref val="0"/>
        </dgm:presLayoutVars>
      </dgm:prSet>
      <dgm:spPr/>
    </dgm:pt>
    <dgm:pt modelId="{DA7F73B9-2EA1-476B-8E36-C635035B09E0}" type="pres">
      <dgm:prSet presAssocID="{490A9E6F-B97E-4284-BDFB-B6C963AB4361}" presName="sibTrans" presStyleCnt="0"/>
      <dgm:spPr/>
    </dgm:pt>
    <dgm:pt modelId="{8CFCF9BF-D3A0-442D-BBEA-B3E443543802}" type="pres">
      <dgm:prSet presAssocID="{6ABBE1BD-D4F5-40D7-B860-1B0012877474}" presName="compNode" presStyleCnt="0"/>
      <dgm:spPr/>
    </dgm:pt>
    <dgm:pt modelId="{B6D8B092-D341-4CB0-8C64-0B65EFBBDECA}" type="pres">
      <dgm:prSet presAssocID="{6ABBE1BD-D4F5-40D7-B860-1B0012877474}" presName="bgRect" presStyleLbl="bgShp" presStyleIdx="2" presStyleCnt="3"/>
      <dgm:spPr/>
    </dgm:pt>
    <dgm:pt modelId="{12357B36-6408-46EC-B1E8-FEBB9B9FF2C5}" type="pres">
      <dgm:prSet presAssocID="{6ABBE1BD-D4F5-40D7-B860-1B001287747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Judge"/>
        </a:ext>
      </dgm:extLst>
    </dgm:pt>
    <dgm:pt modelId="{91F463F6-EFFD-47CA-903E-D7A4246F232C}" type="pres">
      <dgm:prSet presAssocID="{6ABBE1BD-D4F5-40D7-B860-1B0012877474}" presName="spaceRect" presStyleCnt="0"/>
      <dgm:spPr/>
    </dgm:pt>
    <dgm:pt modelId="{9E87AA1F-338C-4838-B39E-1EC2F5414783}" type="pres">
      <dgm:prSet presAssocID="{6ABBE1BD-D4F5-40D7-B860-1B0012877474}" presName="parTx" presStyleLbl="revTx" presStyleIdx="2" presStyleCnt="3">
        <dgm:presLayoutVars>
          <dgm:chMax val="0"/>
          <dgm:chPref val="0"/>
        </dgm:presLayoutVars>
      </dgm:prSet>
      <dgm:spPr/>
    </dgm:pt>
  </dgm:ptLst>
  <dgm:cxnLst>
    <dgm:cxn modelId="{6963CD08-E500-42B0-801C-AB15468A9C14}" srcId="{7A1A078C-3982-444D-9C76-F8D96C008CB1}" destId="{9D864F5C-6072-404C-BDAD-FFCD47845CAA}" srcOrd="0" destOrd="0" parTransId="{C8F3A522-8E64-4841-A5C5-94C0F9901730}" sibTransId="{9E078E4D-973E-4822-A47A-9FE7B801A78C}"/>
    <dgm:cxn modelId="{1F6BD70C-49D6-46B4-8570-46AEC2D6E01E}" type="presOf" srcId="{6ABBE1BD-D4F5-40D7-B860-1B0012877474}" destId="{9E87AA1F-338C-4838-B39E-1EC2F5414783}" srcOrd="0" destOrd="0" presId="urn:microsoft.com/office/officeart/2018/2/layout/IconVerticalSolidList"/>
    <dgm:cxn modelId="{B00A5333-4711-41FD-924E-E577BCDA675E}" srcId="{7A1A078C-3982-444D-9C76-F8D96C008CB1}" destId="{6ABBE1BD-D4F5-40D7-B860-1B0012877474}" srcOrd="2" destOrd="0" parTransId="{19E2CD4F-97C2-49B5-A2CF-E122177E5424}" sibTransId="{884A990C-B5D0-4BC3-9A5D-1E0D376D304C}"/>
    <dgm:cxn modelId="{FCAF8E47-29B1-4C48-9368-EC48A4137477}" type="presOf" srcId="{12596C28-F6E0-4401-9B24-A7C7130233AB}" destId="{BBEFD604-6A5D-41C0-8B38-37168EAD189F}" srcOrd="0" destOrd="0" presId="urn:microsoft.com/office/officeart/2018/2/layout/IconVerticalSolidList"/>
    <dgm:cxn modelId="{247E50B8-4953-4CF2-AF61-8D900479E8EB}" type="presOf" srcId="{9D864F5C-6072-404C-BDAD-FFCD47845CAA}" destId="{626ED4D2-572D-439A-86F5-2AB96860760E}" srcOrd="0" destOrd="0" presId="urn:microsoft.com/office/officeart/2018/2/layout/IconVerticalSolidList"/>
    <dgm:cxn modelId="{2CB34ED8-B47D-450F-BEAE-9CB047E87FB8}" type="presOf" srcId="{7A1A078C-3982-444D-9C76-F8D96C008CB1}" destId="{7B1AF03F-521F-4EC3-9BE1-28933DE247C8}" srcOrd="0" destOrd="0" presId="urn:microsoft.com/office/officeart/2018/2/layout/IconVerticalSolidList"/>
    <dgm:cxn modelId="{51EB36FC-3DC4-4CBC-BEE4-C69E98D73D7D}" srcId="{7A1A078C-3982-444D-9C76-F8D96C008CB1}" destId="{12596C28-F6E0-4401-9B24-A7C7130233AB}" srcOrd="1" destOrd="0" parTransId="{878ECDF8-F12C-46C2-BA3B-784D44A74337}" sibTransId="{490A9E6F-B97E-4284-BDFB-B6C963AB4361}"/>
    <dgm:cxn modelId="{69CFECC1-B174-4B72-8779-4663689B9B78}" type="presParOf" srcId="{7B1AF03F-521F-4EC3-9BE1-28933DE247C8}" destId="{DED30F93-FB22-441D-8E4D-6C432BE52644}" srcOrd="0" destOrd="0" presId="urn:microsoft.com/office/officeart/2018/2/layout/IconVerticalSolidList"/>
    <dgm:cxn modelId="{CD1B75AE-6C45-43F8-9F82-F435A3E21ADE}" type="presParOf" srcId="{DED30F93-FB22-441D-8E4D-6C432BE52644}" destId="{D98A7905-F45E-4215-9B3F-E741B4A285A3}" srcOrd="0" destOrd="0" presId="urn:microsoft.com/office/officeart/2018/2/layout/IconVerticalSolidList"/>
    <dgm:cxn modelId="{F75C57B9-D412-4C04-8AC0-CB4FCDB8043E}" type="presParOf" srcId="{DED30F93-FB22-441D-8E4D-6C432BE52644}" destId="{E88F7355-947F-4D28-BA10-923E75390847}" srcOrd="1" destOrd="0" presId="urn:microsoft.com/office/officeart/2018/2/layout/IconVerticalSolidList"/>
    <dgm:cxn modelId="{901B36E0-21CF-4CA3-8007-3DAE92A65F81}" type="presParOf" srcId="{DED30F93-FB22-441D-8E4D-6C432BE52644}" destId="{8086F622-6312-46A3-80DF-D1475186BA1E}" srcOrd="2" destOrd="0" presId="urn:microsoft.com/office/officeart/2018/2/layout/IconVerticalSolidList"/>
    <dgm:cxn modelId="{EA07907E-E579-4BDD-9AB8-3D722AD44C06}" type="presParOf" srcId="{DED30F93-FB22-441D-8E4D-6C432BE52644}" destId="{626ED4D2-572D-439A-86F5-2AB96860760E}" srcOrd="3" destOrd="0" presId="urn:microsoft.com/office/officeart/2018/2/layout/IconVerticalSolidList"/>
    <dgm:cxn modelId="{8887EF7E-9ADB-4568-86E5-9DCD7D081583}" type="presParOf" srcId="{7B1AF03F-521F-4EC3-9BE1-28933DE247C8}" destId="{CCECBAB8-2F15-48F3-899D-B1D0B49A2863}" srcOrd="1" destOrd="0" presId="urn:microsoft.com/office/officeart/2018/2/layout/IconVerticalSolidList"/>
    <dgm:cxn modelId="{E9194141-039C-4D35-A863-604BCC627E59}" type="presParOf" srcId="{7B1AF03F-521F-4EC3-9BE1-28933DE247C8}" destId="{41842D43-868B-4791-A6BF-338DE7187529}" srcOrd="2" destOrd="0" presId="urn:microsoft.com/office/officeart/2018/2/layout/IconVerticalSolidList"/>
    <dgm:cxn modelId="{7A6A575A-AFEE-44AC-9AAB-46011B59B14D}" type="presParOf" srcId="{41842D43-868B-4791-A6BF-338DE7187529}" destId="{8A5477B7-8870-466F-96E3-15DE3A5E0CD3}" srcOrd="0" destOrd="0" presId="urn:microsoft.com/office/officeart/2018/2/layout/IconVerticalSolidList"/>
    <dgm:cxn modelId="{A0682EEB-E73E-4207-967B-356F43C27D65}" type="presParOf" srcId="{41842D43-868B-4791-A6BF-338DE7187529}" destId="{F53917CC-DCEA-4BD5-A2B5-739F9517FAD6}" srcOrd="1" destOrd="0" presId="urn:microsoft.com/office/officeart/2018/2/layout/IconVerticalSolidList"/>
    <dgm:cxn modelId="{956BCFF6-6F46-41F8-B594-9B327E686FF7}" type="presParOf" srcId="{41842D43-868B-4791-A6BF-338DE7187529}" destId="{E1EC724C-8929-4EB0-9051-361122A5C11F}" srcOrd="2" destOrd="0" presId="urn:microsoft.com/office/officeart/2018/2/layout/IconVerticalSolidList"/>
    <dgm:cxn modelId="{EF372737-1B8C-47EE-8D07-3691D1CF4E03}" type="presParOf" srcId="{41842D43-868B-4791-A6BF-338DE7187529}" destId="{BBEFD604-6A5D-41C0-8B38-37168EAD189F}" srcOrd="3" destOrd="0" presId="urn:microsoft.com/office/officeart/2018/2/layout/IconVerticalSolidList"/>
    <dgm:cxn modelId="{30B76F5C-C974-4A8C-983C-0A46186D307F}" type="presParOf" srcId="{7B1AF03F-521F-4EC3-9BE1-28933DE247C8}" destId="{DA7F73B9-2EA1-476B-8E36-C635035B09E0}" srcOrd="3" destOrd="0" presId="urn:microsoft.com/office/officeart/2018/2/layout/IconVerticalSolidList"/>
    <dgm:cxn modelId="{82FB031B-3579-4E52-B83B-01B751F4CA14}" type="presParOf" srcId="{7B1AF03F-521F-4EC3-9BE1-28933DE247C8}" destId="{8CFCF9BF-D3A0-442D-BBEA-B3E443543802}" srcOrd="4" destOrd="0" presId="urn:microsoft.com/office/officeart/2018/2/layout/IconVerticalSolidList"/>
    <dgm:cxn modelId="{D3B2C78B-CBD5-446F-9EEA-96C75D19E75E}" type="presParOf" srcId="{8CFCF9BF-D3A0-442D-BBEA-B3E443543802}" destId="{B6D8B092-D341-4CB0-8C64-0B65EFBBDECA}" srcOrd="0" destOrd="0" presId="urn:microsoft.com/office/officeart/2018/2/layout/IconVerticalSolidList"/>
    <dgm:cxn modelId="{56D752F9-7FB2-4D69-BC34-27BAC32557D4}" type="presParOf" srcId="{8CFCF9BF-D3A0-442D-BBEA-B3E443543802}" destId="{12357B36-6408-46EC-B1E8-FEBB9B9FF2C5}" srcOrd="1" destOrd="0" presId="urn:microsoft.com/office/officeart/2018/2/layout/IconVerticalSolidList"/>
    <dgm:cxn modelId="{69E37500-FD3E-40D6-9A36-514BAD457062}" type="presParOf" srcId="{8CFCF9BF-D3A0-442D-BBEA-B3E443543802}" destId="{91F463F6-EFFD-47CA-903E-D7A4246F232C}" srcOrd="2" destOrd="0" presId="urn:microsoft.com/office/officeart/2018/2/layout/IconVerticalSolidList"/>
    <dgm:cxn modelId="{C46C5B40-2D2B-4740-81A6-40C3369BDC05}" type="presParOf" srcId="{8CFCF9BF-D3A0-442D-BBEA-B3E443543802}" destId="{9E87AA1F-338C-4838-B39E-1EC2F541478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8A7905-F45E-4215-9B3F-E741B4A285A3}">
      <dsp:nvSpPr>
        <dsp:cNvPr id="0" name=""/>
        <dsp:cNvSpPr/>
      </dsp:nvSpPr>
      <dsp:spPr>
        <a:xfrm>
          <a:off x="0" y="499"/>
          <a:ext cx="9618133" cy="116928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8F7355-947F-4D28-BA10-923E75390847}">
      <dsp:nvSpPr>
        <dsp:cNvPr id="0" name=""/>
        <dsp:cNvSpPr/>
      </dsp:nvSpPr>
      <dsp:spPr>
        <a:xfrm>
          <a:off x="353707" y="263587"/>
          <a:ext cx="643104" cy="643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26ED4D2-572D-439A-86F5-2AB96860760E}">
      <dsp:nvSpPr>
        <dsp:cNvPr id="0" name=""/>
        <dsp:cNvSpPr/>
      </dsp:nvSpPr>
      <dsp:spPr>
        <a:xfrm>
          <a:off x="1350519" y="499"/>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933450">
            <a:lnSpc>
              <a:spcPct val="90000"/>
            </a:lnSpc>
            <a:spcBef>
              <a:spcPct val="0"/>
            </a:spcBef>
            <a:spcAft>
              <a:spcPct val="35000"/>
            </a:spcAft>
            <a:buNone/>
          </a:pPr>
          <a:r>
            <a:rPr lang="en-GB" sz="2100" kern="1200"/>
            <a:t>s6(1) Prosecution of Offences Act 1985 (POA 1985) enables an individual to bring a private prosecution. s6(2) POA 1985 gives the DPP discretion to take over the conduct of private prosecutions. </a:t>
          </a:r>
          <a:endParaRPr lang="en-US" sz="2100" kern="1200"/>
        </a:p>
      </dsp:txBody>
      <dsp:txXfrm>
        <a:off x="1350519" y="499"/>
        <a:ext cx="8267613" cy="1169280"/>
      </dsp:txXfrm>
    </dsp:sp>
    <dsp:sp modelId="{8A5477B7-8870-466F-96E3-15DE3A5E0CD3}">
      <dsp:nvSpPr>
        <dsp:cNvPr id="0" name=""/>
        <dsp:cNvSpPr/>
      </dsp:nvSpPr>
      <dsp:spPr>
        <a:xfrm>
          <a:off x="0" y="1462100"/>
          <a:ext cx="9618133" cy="116928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3917CC-DCEA-4BD5-A2B5-739F9517FAD6}">
      <dsp:nvSpPr>
        <dsp:cNvPr id="0" name=""/>
        <dsp:cNvSpPr/>
      </dsp:nvSpPr>
      <dsp:spPr>
        <a:xfrm>
          <a:off x="353707" y="1725188"/>
          <a:ext cx="643104" cy="643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BEFD604-6A5D-41C0-8B38-37168EAD189F}">
      <dsp:nvSpPr>
        <dsp:cNvPr id="0" name=""/>
        <dsp:cNvSpPr/>
      </dsp:nvSpPr>
      <dsp:spPr>
        <a:xfrm>
          <a:off x="1350519" y="1462100"/>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933450">
            <a:lnSpc>
              <a:spcPct val="90000"/>
            </a:lnSpc>
            <a:spcBef>
              <a:spcPct val="0"/>
            </a:spcBef>
            <a:spcAft>
              <a:spcPct val="35000"/>
            </a:spcAft>
            <a:buNone/>
          </a:pPr>
          <a:r>
            <a:rPr lang="en-GB" sz="2100" kern="1200"/>
            <a:t>Private prosecutions are most commonly brought by railway companies for fare evasion. </a:t>
          </a:r>
          <a:endParaRPr lang="en-US" sz="2100" kern="1200"/>
        </a:p>
      </dsp:txBody>
      <dsp:txXfrm>
        <a:off x="1350519" y="1462100"/>
        <a:ext cx="8267613" cy="1169280"/>
      </dsp:txXfrm>
    </dsp:sp>
    <dsp:sp modelId="{B6D8B092-D341-4CB0-8C64-0B65EFBBDECA}">
      <dsp:nvSpPr>
        <dsp:cNvPr id="0" name=""/>
        <dsp:cNvSpPr/>
      </dsp:nvSpPr>
      <dsp:spPr>
        <a:xfrm>
          <a:off x="0" y="2923701"/>
          <a:ext cx="9618133" cy="116928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357B36-6408-46EC-B1E8-FEBB9B9FF2C5}">
      <dsp:nvSpPr>
        <dsp:cNvPr id="0" name=""/>
        <dsp:cNvSpPr/>
      </dsp:nvSpPr>
      <dsp:spPr>
        <a:xfrm>
          <a:off x="353707" y="3186789"/>
          <a:ext cx="643104" cy="643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E87AA1F-338C-4838-B39E-1EC2F5414783}">
      <dsp:nvSpPr>
        <dsp:cNvPr id="0" name=""/>
        <dsp:cNvSpPr/>
      </dsp:nvSpPr>
      <dsp:spPr>
        <a:xfrm>
          <a:off x="1350519" y="2923701"/>
          <a:ext cx="8267613" cy="1169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749" tIns="123749" rIns="123749" bIns="123749" numCol="1" spcCol="1270" anchor="ctr" anchorCtr="0">
          <a:noAutofit/>
        </a:bodyPr>
        <a:lstStyle/>
        <a:p>
          <a:pPr marL="0" lvl="0" indent="0" algn="l" defTabSz="933450">
            <a:lnSpc>
              <a:spcPct val="90000"/>
            </a:lnSpc>
            <a:spcBef>
              <a:spcPct val="0"/>
            </a:spcBef>
            <a:spcAft>
              <a:spcPct val="35000"/>
            </a:spcAft>
            <a:buNone/>
          </a:pPr>
          <a:r>
            <a:rPr lang="en-GB" sz="2100" kern="1200"/>
            <a:t>The RSPCA has a long history of bringing private prosecutions for animal welfare offences, but announced its decision to transfer prosecution of such cases to the CPS in January 2021.</a:t>
          </a:r>
          <a:endParaRPr lang="en-US" sz="2100" kern="1200"/>
        </a:p>
      </dsp:txBody>
      <dsp:txXfrm>
        <a:off x="1350519" y="2923701"/>
        <a:ext cx="8267613" cy="11692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Police investigation - Even at investigation stage, someone may have been charged but further enquiries ongoing</a:t>
            </a:r>
          </a:p>
          <a:p>
            <a:endParaRPr lang="en-GB" dirty="0"/>
          </a:p>
          <a:p>
            <a:r>
              <a:rPr lang="en-GB" dirty="0"/>
              <a:t>Commencement of proceedings – when a decision is made to prosecute the suspect, they then become a defendant</a:t>
            </a:r>
          </a:p>
          <a:p>
            <a:endParaRPr lang="en-GB" dirty="0"/>
          </a:p>
          <a:p>
            <a:r>
              <a:rPr lang="en-GB" dirty="0"/>
              <a:t>Court hearings – HMCTS, prison service (if a D has been remanded in custody)</a:t>
            </a:r>
          </a:p>
          <a:p>
            <a:endParaRPr lang="en-GB" dirty="0"/>
          </a:p>
          <a:p>
            <a:r>
              <a:rPr lang="en-GB" dirty="0"/>
              <a:t>Sentence – if under 18, youth offending team would be involved</a:t>
            </a:r>
          </a:p>
          <a:p>
            <a:endParaRPr lang="en-GB" dirty="0"/>
          </a:p>
          <a:p>
            <a:r>
              <a:rPr lang="en-GB" dirty="0"/>
              <a:t>Once all appeals have been exhausted, some times cases will be reviewed by CCRC, if a youth has been involved, youth offending would be involved</a:t>
            </a:r>
          </a:p>
          <a:p>
            <a:endParaRPr lang="en-GB" dirty="0"/>
          </a:p>
          <a:p>
            <a:r>
              <a:rPr lang="en-GB" dirty="0"/>
              <a:t>Key stakeholders involved </a:t>
            </a:r>
          </a:p>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852291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terms of government organisation, above is where all of the key stakeholders sit</a:t>
            </a:r>
          </a:p>
          <a:p>
            <a:endParaRPr lang="en-GB" dirty="0"/>
          </a:p>
          <a:p>
            <a:r>
              <a:rPr lang="en-GB" dirty="0"/>
              <a:t>Director of Public Prosecutions is head of CPS</a:t>
            </a:r>
          </a:p>
        </p:txBody>
      </p:sp>
      <p:sp>
        <p:nvSpPr>
          <p:cNvPr id="4" name="Slide Number Placeholder 3"/>
          <p:cNvSpPr>
            <a:spLocks noGrp="1"/>
          </p:cNvSpPr>
          <p:nvPr>
            <p:ph type="sldNum" sz="quarter" idx="5"/>
          </p:nvPr>
        </p:nvSpPr>
        <p:spPr/>
        <p:txBody>
          <a:bodyPr/>
          <a:lstStyle/>
          <a:p>
            <a:fld id="{52559652-8C12-4FE2-AB1D-324B33413F2C}" type="slidenum">
              <a:rPr lang="en-GB" smtClean="0"/>
              <a:t>4</a:t>
            </a:fld>
            <a:endParaRPr lang="en-GB"/>
          </a:p>
        </p:txBody>
      </p:sp>
    </p:spTree>
    <p:extLst>
      <p:ext uri="{BB962C8B-B14F-4D97-AF65-F5344CB8AC3E}">
        <p14:creationId xmlns:p14="http://schemas.microsoft.com/office/powerpoint/2010/main" val="1418423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10403948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Police forces are also answerable to local Police and Crime Commissioners (PCCs), who are elected officials charged with the delivery of effective and efficient policing in each police area (except for London, which has its own arrangements). They are elected for a term of four years. The role of the PCC is to be the voice of the people and hold the police to account. Under the Police Reform and Social Responsibility Act 2011, PCCs must:</a:t>
            </a:r>
          </a:p>
          <a:p>
            <a:endParaRPr lang="en-GB" dirty="0"/>
          </a:p>
          <a:p>
            <a:r>
              <a:rPr lang="en-GB" dirty="0"/>
              <a:t>secure an efficient and effective police for their area;</a:t>
            </a:r>
          </a:p>
          <a:p>
            <a:endParaRPr lang="en-GB" dirty="0"/>
          </a:p>
          <a:p>
            <a:r>
              <a:rPr lang="en-GB" dirty="0"/>
              <a:t>appoint the Chief Constable, hold them to account for running the force, and if necessary dismiss them*;</a:t>
            </a:r>
          </a:p>
          <a:p>
            <a:endParaRPr lang="en-GB" dirty="0"/>
          </a:p>
          <a:p>
            <a:r>
              <a:rPr lang="en-GB" dirty="0"/>
              <a:t>set the police and crime objectives for their area through a police and crime plan;</a:t>
            </a:r>
          </a:p>
          <a:p>
            <a:endParaRPr lang="en-GB" dirty="0"/>
          </a:p>
          <a:p>
            <a:r>
              <a:rPr lang="en-GB" dirty="0"/>
              <a:t>set the force budget and determine the part of the council tax bill set aside for policing;</a:t>
            </a:r>
          </a:p>
          <a:p>
            <a:endParaRPr lang="en-GB" dirty="0"/>
          </a:p>
          <a:p>
            <a:r>
              <a:rPr lang="en-GB" dirty="0"/>
              <a:t>contribute to the national and international policing capabilities; and</a:t>
            </a:r>
          </a:p>
          <a:p>
            <a:endParaRPr lang="en-GB" dirty="0"/>
          </a:p>
          <a:p>
            <a:r>
              <a:rPr lang="en-GB" dirty="0"/>
              <a:t>bring together community safety and criminal justice partners, to make sure local priorities are co-ordinated.</a:t>
            </a:r>
          </a:p>
        </p:txBody>
      </p:sp>
      <p:sp>
        <p:nvSpPr>
          <p:cNvPr id="4" name="Slide Number Placeholder 3"/>
          <p:cNvSpPr>
            <a:spLocks noGrp="1"/>
          </p:cNvSpPr>
          <p:nvPr>
            <p:ph type="sldNum" sz="quarter" idx="5"/>
          </p:nvPr>
        </p:nvSpPr>
        <p:spPr/>
        <p:txBody>
          <a:bodyPr/>
          <a:lstStyle/>
          <a:p>
            <a:fld id="{52559652-8C12-4FE2-AB1D-324B33413F2C}" type="slidenum">
              <a:rPr lang="en-GB" smtClean="0"/>
              <a:t>6</a:t>
            </a:fld>
            <a:endParaRPr lang="en-GB"/>
          </a:p>
        </p:txBody>
      </p:sp>
    </p:spTree>
    <p:extLst>
      <p:ext uri="{BB962C8B-B14F-4D97-AF65-F5344CB8AC3E}">
        <p14:creationId xmlns:p14="http://schemas.microsoft.com/office/powerpoint/2010/main" val="2360069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10261273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8</a:t>
            </a:fld>
            <a:endParaRPr lang="en-GB"/>
          </a:p>
        </p:txBody>
      </p:sp>
    </p:spTree>
    <p:extLst>
      <p:ext uri="{BB962C8B-B14F-4D97-AF65-F5344CB8AC3E}">
        <p14:creationId xmlns:p14="http://schemas.microsoft.com/office/powerpoint/2010/main" val="5900250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9</a:t>
            </a:fld>
            <a:endParaRPr lang="en-GB"/>
          </a:p>
        </p:txBody>
      </p:sp>
    </p:spTree>
    <p:extLst>
      <p:ext uri="{BB962C8B-B14F-4D97-AF65-F5344CB8AC3E}">
        <p14:creationId xmlns:p14="http://schemas.microsoft.com/office/powerpoint/2010/main" val="388034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13445335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Evidential test – Threshold - before spending taxpayer money, they want to be sure there is sufficient evidence with a realistic prospect of conviction, look at all evidence, is it admissible, when we look at Police Powers, we can see if things are not done correctly in accordance with PACE, it affects admissibility into Court</a:t>
            </a:r>
          </a:p>
          <a:p>
            <a:endParaRPr lang="en-GB" dirty="0"/>
          </a:p>
          <a:p>
            <a:r>
              <a:rPr lang="en-GB" dirty="0"/>
              <a:t>Is there any reason to suggest the witness evidence is reliable and credible?  </a:t>
            </a:r>
          </a:p>
          <a:p>
            <a:endParaRPr lang="en-GB" dirty="0"/>
          </a:p>
          <a:p>
            <a:r>
              <a:rPr lang="en-GB" dirty="0"/>
              <a:t>It can never be guaranteed for a successful conviction as if it goes to Crown, it is trial by Jury but there needs to be enough to provide a realistic prospect </a:t>
            </a:r>
          </a:p>
          <a:p>
            <a:endParaRPr lang="en-GB" dirty="0"/>
          </a:p>
          <a:p>
            <a:r>
              <a:rPr lang="en-GB" dirty="0"/>
              <a:t>Public interest test – CPS then consider how serious was the offence, harm caused, if it was minor, low level offence, is it worth spending thousands?  </a:t>
            </a:r>
          </a:p>
          <a:p>
            <a:endParaRPr lang="en-GB" dirty="0"/>
          </a:p>
          <a:p>
            <a:r>
              <a:rPr lang="en-GB" dirty="0"/>
              <a:t>CPS look at suspect’s culpability – was it a one off? Moment of madness?</a:t>
            </a:r>
          </a:p>
          <a:p>
            <a:endParaRPr lang="en-GB" dirty="0"/>
          </a:p>
          <a:p>
            <a:r>
              <a:rPr lang="en-GB" dirty="0"/>
              <a:t>Overall, how bad was the incident? Did it impact the community? If so, likely to be in public interest to prosecute</a:t>
            </a:r>
          </a:p>
          <a:p>
            <a:endParaRPr lang="en-GB" dirty="0"/>
          </a:p>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975369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13</a:t>
            </a:fld>
            <a:endParaRPr lang="en-GB"/>
          </a:p>
        </p:txBody>
      </p:sp>
    </p:spTree>
    <p:extLst>
      <p:ext uri="{BB962C8B-B14F-4D97-AF65-F5344CB8AC3E}">
        <p14:creationId xmlns:p14="http://schemas.microsoft.com/office/powerpoint/2010/main" val="4164959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No. There are not yet reasonable grounds to suspect that Charlie has committed the offence as the identification evidence is not reliable and the police haven’t checked the alibi yet.</a:t>
            </a:r>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5101530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 member of the public is a victim or a witness to a crime, they will encounter, often for the first time, the criminal justice system. The experience can be very intimidating, especially for people already traumatised by the crime. Some witnesses and victims have even more difficulties due to age (e.g. children and elderly victims) and disabilities. Victims of rape and sexual abuse find describing their experiences particularly difficult. Provisions to assist vulnerable witnesses are considered in Chapter 16.</a:t>
            </a:r>
          </a:p>
          <a:p>
            <a:endParaRPr lang="en-GB" dirty="0"/>
          </a:p>
          <a:p>
            <a:r>
              <a:rPr lang="en-GB" dirty="0"/>
              <a:t>Must keep witnesses in a stable, supported situation as far as evidence goes is paramount. If CPS don’t, the witnesses/victims could refuse to give evidence. </a:t>
            </a:r>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1498011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code applies to anyone who is victim of crime or representing a victim of crime.</a:t>
            </a:r>
          </a:p>
          <a:p>
            <a:r>
              <a:rPr lang="en-GB" dirty="0"/>
              <a:t>Where it is a serious crime, there is enhanced support and everything happens more quickly.</a:t>
            </a:r>
          </a:p>
          <a:p>
            <a:endParaRPr lang="en-GB" dirty="0"/>
          </a:p>
          <a:p>
            <a:r>
              <a:rPr lang="en-GB" dirty="0"/>
              <a:t>Victims can provide a personal statement to be read after victim has been found guilty but before sentence to say what impact it has had on their life i.e. don’t be too lenient on sentence. </a:t>
            </a:r>
          </a:p>
          <a:p>
            <a:endParaRPr lang="en-GB" dirty="0"/>
          </a:p>
          <a:p>
            <a:r>
              <a:rPr lang="en-GB" dirty="0"/>
              <a:t>Right to support throughout the process.</a:t>
            </a:r>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42886232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be treated with dignity and respect at all times by each of the service providers you have contact with in the criminal justice system (Standard 1);</a:t>
            </a:r>
          </a:p>
          <a:p>
            <a:endParaRPr lang="en-GB" dirty="0"/>
          </a:p>
          <a:p>
            <a:r>
              <a:rPr lang="en-GB" dirty="0"/>
              <a:t>you will have a main point of contact at all stages of the process. As well as keeping you informed of the progress of the case, your point of contact will support you through the process or refer you to relevant support agencies (Standards 7 and 19);</a:t>
            </a:r>
          </a:p>
          <a:p>
            <a:endParaRPr lang="en-GB" dirty="0"/>
          </a:p>
          <a:p>
            <a:r>
              <a:rPr lang="en-GB" dirty="0"/>
              <a:t>the police will conduct an initial assessment of your needs. If you are required to give evidence in court, the Witness Care Unit, police or defence lawyer will offer you a full needs assessment where appropriate. These assessments identify any help you may need to give evidence during the investigation or in court, including any special measures you may need if you are a vulnerable or intimidated witness (Standards 3 and 8);</a:t>
            </a:r>
          </a:p>
          <a:p>
            <a:endParaRPr lang="en-GB" dirty="0"/>
          </a:p>
          <a:p>
            <a:r>
              <a:rPr lang="en-GB" dirty="0"/>
              <a:t>applications for special measures should be made on your behalf to the court in good time and, if approved, should be available when you give your evidence in court (special measures section);</a:t>
            </a:r>
          </a:p>
          <a:p>
            <a:endParaRPr lang="en-GB" dirty="0"/>
          </a:p>
          <a:p>
            <a:r>
              <a:rPr lang="en-GB" dirty="0"/>
              <a:t>the date that you are due to give evidence should be arranged with your availability in mind. Your waiting time to give evidence in court should be kept to a minimum and, where possible, not exceed two hours (Standards 9 and 13);</a:t>
            </a:r>
          </a:p>
          <a:p>
            <a:endParaRPr lang="en-GB" dirty="0"/>
          </a:p>
          <a:p>
            <a:r>
              <a:rPr lang="en-GB" dirty="0"/>
              <a:t>measures will be taken in court to ensure that it is a safe environment for all and to ensure that prosecution witnesses, defence witnesses and their family and friends wait in separate areas (Standard 14);</a:t>
            </a:r>
          </a:p>
          <a:p>
            <a:endParaRPr lang="en-GB" dirty="0"/>
          </a:p>
          <a:p>
            <a:r>
              <a:rPr lang="en-GB" dirty="0"/>
              <a:t>you will be given information (or the details of where information can be found) about the court and court process in advance of giving evidence so that you know what to expect (Standard 11);</a:t>
            </a:r>
          </a:p>
          <a:p>
            <a:endParaRPr lang="en-GB" dirty="0"/>
          </a:p>
          <a:p>
            <a:r>
              <a:rPr lang="en-GB" dirty="0"/>
              <a:t>you can visit the court before the trial and will be shown around by the Witness Service. Pre-trial visits are particularly helpful for witnesses who have been granted special measures as they will be able to get a feel for how those measures will operate beforehand (Standard 11);</a:t>
            </a:r>
          </a:p>
          <a:p>
            <a:endParaRPr lang="en-GB" dirty="0"/>
          </a:p>
          <a:p>
            <a:r>
              <a:rPr lang="en-GB" dirty="0"/>
              <a:t>you can refresh your memory of what you said in your statement or in video-recorded evidence in advance of giving evidence in court (Standard 5);</a:t>
            </a:r>
          </a:p>
          <a:p>
            <a:endParaRPr lang="en-GB" dirty="0"/>
          </a:p>
          <a:p>
            <a:r>
              <a:rPr lang="en-GB" dirty="0"/>
              <a:t>you can claim expenses for travel to and from the court and compensation for loss of earnings incurred as a result of attending court. This does not apply to defence character witnesses (Standard 20);</a:t>
            </a:r>
          </a:p>
          <a:p>
            <a:endParaRPr lang="en-GB" dirty="0"/>
          </a:p>
          <a:p>
            <a:r>
              <a:rPr lang="en-GB" dirty="0"/>
              <a:t>as a prosecution witness, you will be informed of any appeal against conviction and/or sentence. If you are requested to provide further evidence at an appeal, you will still be covered by the relevant standards in the Witness Charter (Standard 18); and</a:t>
            </a:r>
          </a:p>
          <a:p>
            <a:endParaRPr lang="en-GB" dirty="0"/>
          </a:p>
          <a:p>
            <a:r>
              <a:rPr lang="en-GB" dirty="0"/>
              <a:t>you can complain if you are unhappy about the level of service received from any service provider referred to in this Charter (Standard 21).</a:t>
            </a:r>
          </a:p>
        </p:txBody>
      </p:sp>
      <p:sp>
        <p:nvSpPr>
          <p:cNvPr id="4" name="Slide Number Placeholder 3"/>
          <p:cNvSpPr>
            <a:spLocks noGrp="1"/>
          </p:cNvSpPr>
          <p:nvPr>
            <p:ph type="sldNum" sz="quarter" idx="5"/>
          </p:nvPr>
        </p:nvSpPr>
        <p:spPr/>
        <p:txBody>
          <a:bodyPr/>
          <a:lstStyle/>
          <a:p>
            <a:fld id="{52559652-8C12-4FE2-AB1D-324B33413F2C}" type="slidenum">
              <a:rPr lang="en-GB" smtClean="0"/>
              <a:t>17</a:t>
            </a:fld>
            <a:endParaRPr lang="en-GB"/>
          </a:p>
        </p:txBody>
      </p:sp>
    </p:spTree>
    <p:extLst>
      <p:ext uri="{BB962C8B-B14F-4D97-AF65-F5344CB8AC3E}">
        <p14:creationId xmlns:p14="http://schemas.microsoft.com/office/powerpoint/2010/main" val="11810142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Idea is to help victims, can they make things easier for them where possible.</a:t>
            </a:r>
          </a:p>
        </p:txBody>
      </p:sp>
      <p:sp>
        <p:nvSpPr>
          <p:cNvPr id="4" name="Slide Number Placeholder 3"/>
          <p:cNvSpPr>
            <a:spLocks noGrp="1"/>
          </p:cNvSpPr>
          <p:nvPr>
            <p:ph type="sldNum" sz="quarter" idx="5"/>
          </p:nvPr>
        </p:nvSpPr>
        <p:spPr/>
        <p:txBody>
          <a:bodyPr/>
          <a:lstStyle/>
          <a:p>
            <a:fld id="{52559652-8C12-4FE2-AB1D-324B33413F2C}" type="slidenum">
              <a:rPr lang="en-GB" smtClean="0"/>
              <a:t>20</a:t>
            </a:fld>
            <a:endParaRPr lang="en-GB"/>
          </a:p>
        </p:txBody>
      </p:sp>
    </p:spTree>
    <p:extLst>
      <p:ext uri="{BB962C8B-B14F-4D97-AF65-F5344CB8AC3E}">
        <p14:creationId xmlns:p14="http://schemas.microsoft.com/office/powerpoint/2010/main" val="25224944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21</a:t>
            </a:fld>
            <a:endParaRPr lang="en-GB"/>
          </a:p>
        </p:txBody>
      </p:sp>
    </p:spTree>
    <p:extLst>
      <p:ext uri="{BB962C8B-B14F-4D97-AF65-F5344CB8AC3E}">
        <p14:creationId xmlns:p14="http://schemas.microsoft.com/office/powerpoint/2010/main" val="2526103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23</a:t>
            </a:fld>
            <a:endParaRPr lang="en-GB"/>
          </a:p>
        </p:txBody>
      </p:sp>
    </p:spTree>
    <p:extLst>
      <p:ext uri="{BB962C8B-B14F-4D97-AF65-F5344CB8AC3E}">
        <p14:creationId xmlns:p14="http://schemas.microsoft.com/office/powerpoint/2010/main" val="23541183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24</a:t>
            </a:fld>
            <a:endParaRPr lang="en-GB"/>
          </a:p>
        </p:txBody>
      </p:sp>
    </p:spTree>
    <p:extLst>
      <p:ext uri="{BB962C8B-B14F-4D97-AF65-F5344CB8AC3E}">
        <p14:creationId xmlns:p14="http://schemas.microsoft.com/office/powerpoint/2010/main" val="1895118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25</a:t>
            </a:fld>
            <a:endParaRPr lang="en-GB"/>
          </a:p>
        </p:txBody>
      </p:sp>
    </p:spTree>
    <p:extLst>
      <p:ext uri="{BB962C8B-B14F-4D97-AF65-F5344CB8AC3E}">
        <p14:creationId xmlns:p14="http://schemas.microsoft.com/office/powerpoint/2010/main" val="31623914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27</a:t>
            </a:fld>
            <a:endParaRPr lang="en-GB"/>
          </a:p>
        </p:txBody>
      </p:sp>
    </p:spTree>
    <p:extLst>
      <p:ext uri="{BB962C8B-B14F-4D97-AF65-F5344CB8AC3E}">
        <p14:creationId xmlns:p14="http://schemas.microsoft.com/office/powerpoint/2010/main" val="37872210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 &amp; B</a:t>
            </a:r>
          </a:p>
          <a:p>
            <a:r>
              <a:rPr lang="en-GB" dirty="0"/>
              <a:t>2. LA – fly tipping</a:t>
            </a:r>
          </a:p>
          <a:p>
            <a:r>
              <a:rPr lang="en-GB" dirty="0"/>
              <a:t>H&amp;SE – Offences relating to H&amp;S at work</a:t>
            </a:r>
          </a:p>
          <a:p>
            <a:r>
              <a:rPr lang="en-GB" dirty="0"/>
              <a:t>NCA – Human trafficking</a:t>
            </a:r>
          </a:p>
          <a:p>
            <a:r>
              <a:rPr lang="en-GB" dirty="0"/>
              <a:t>FCA – money laundering</a:t>
            </a:r>
          </a:p>
          <a:p>
            <a:r>
              <a:rPr lang="en-GB" dirty="0"/>
              <a:t>EA – permitting pollution knowingly </a:t>
            </a:r>
          </a:p>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29</a:t>
            </a:fld>
            <a:endParaRPr lang="en-GB"/>
          </a:p>
        </p:txBody>
      </p:sp>
    </p:spTree>
    <p:extLst>
      <p:ext uri="{BB962C8B-B14F-4D97-AF65-F5344CB8AC3E}">
        <p14:creationId xmlns:p14="http://schemas.microsoft.com/office/powerpoint/2010/main" val="38497351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30</a:t>
            </a:fld>
            <a:endParaRPr lang="en-GB"/>
          </a:p>
        </p:txBody>
      </p:sp>
    </p:spTree>
    <p:extLst>
      <p:ext uri="{BB962C8B-B14F-4D97-AF65-F5344CB8AC3E}">
        <p14:creationId xmlns:p14="http://schemas.microsoft.com/office/powerpoint/2010/main" val="32182969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31</a:t>
            </a:fld>
            <a:endParaRPr lang="en-GB"/>
          </a:p>
        </p:txBody>
      </p:sp>
    </p:spTree>
    <p:extLst>
      <p:ext uri="{BB962C8B-B14F-4D97-AF65-F5344CB8AC3E}">
        <p14:creationId xmlns:p14="http://schemas.microsoft.com/office/powerpoint/2010/main" val="2628993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28/09/2026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28/09/2026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28/09/2026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28/09/2026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28/09/2026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Shape 23">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4419136" y="1020871"/>
            <a:ext cx="6960759" cy="2849671"/>
          </a:xfrm>
        </p:spPr>
        <p:txBody>
          <a:bodyPr>
            <a:normAutofit/>
          </a:bodyPr>
          <a:lstStyle/>
          <a:p>
            <a:pPr algn="l"/>
            <a:r>
              <a:rPr lang="en-GB" sz="6000">
                <a:solidFill>
                  <a:srgbClr val="FFFFFF"/>
                </a:solidFill>
              </a:rPr>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4456386" y="3962088"/>
            <a:ext cx="6203795" cy="1186108"/>
          </a:xfrm>
        </p:spPr>
        <p:txBody>
          <a:bodyPr>
            <a:normAutofit/>
          </a:bodyPr>
          <a:lstStyle/>
          <a:p>
            <a:pPr algn="l"/>
            <a:r>
              <a:rPr lang="en-GB">
                <a:solidFill>
                  <a:srgbClr val="FFFFFF">
                    <a:alpha val="70000"/>
                  </a:srgbClr>
                </a:solidFill>
              </a:rPr>
              <a:t>Week 6 ‘Key Stakeholders in the criminal justice system’ </a:t>
            </a:r>
          </a:p>
        </p:txBody>
      </p:sp>
      <p:sp>
        <p:nvSpPr>
          <p:cNvPr id="26" name="Isosceles Triangle 25">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652805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3CB37-42C1-68B5-2CF7-D507CC4826C2}"/>
              </a:ext>
            </a:extLst>
          </p:cNvPr>
          <p:cNvSpPr>
            <a:spLocks noGrp="1"/>
          </p:cNvSpPr>
          <p:nvPr>
            <p:ph type="title"/>
          </p:nvPr>
        </p:nvSpPr>
        <p:spPr>
          <a:xfrm>
            <a:off x="1118897" y="76200"/>
            <a:ext cx="10157354" cy="1397000"/>
          </a:xfrm>
        </p:spPr>
        <p:txBody>
          <a:bodyPr anchor="b">
            <a:normAutofit/>
          </a:bodyPr>
          <a:lstStyle/>
          <a:p>
            <a:r>
              <a:rPr lang="en-GB" dirty="0"/>
              <a:t>Key Personnel of the Criminal Justice System</a:t>
            </a:r>
          </a:p>
        </p:txBody>
      </p:sp>
      <p:pic>
        <p:nvPicPr>
          <p:cNvPr id="1026" name="Picture 2" descr="Free Thought Bubble, Download Free Thought Bubble png images, Free ClipArts  on Clipart Library">
            <a:extLst>
              <a:ext uri="{FF2B5EF4-FFF2-40B4-BE49-F238E27FC236}">
                <a16:creationId xmlns:a16="http://schemas.microsoft.com/office/drawing/2014/main" id="{6086B3DA-97CE-1367-3606-FA7C48C0D11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91983" y="1800187"/>
            <a:ext cx="8095643" cy="4727961"/>
          </a:xfrm>
          <a:prstGeom prst="rect">
            <a:avLst/>
          </a:prstGeom>
          <a:solidFill>
            <a:srgbClr val="FFFFFF"/>
          </a:solidFill>
        </p:spPr>
      </p:pic>
      <p:sp>
        <p:nvSpPr>
          <p:cNvPr id="5" name="TextBox 4">
            <a:extLst>
              <a:ext uri="{FF2B5EF4-FFF2-40B4-BE49-F238E27FC236}">
                <a16:creationId xmlns:a16="http://schemas.microsoft.com/office/drawing/2014/main" id="{FB302A17-77C3-6C5E-1B15-601B947DDA14}"/>
              </a:ext>
            </a:extLst>
          </p:cNvPr>
          <p:cNvSpPr txBox="1"/>
          <p:nvPr/>
        </p:nvSpPr>
        <p:spPr>
          <a:xfrm>
            <a:off x="2704375" y="2952871"/>
            <a:ext cx="5531050" cy="1354217"/>
          </a:xfrm>
          <a:prstGeom prst="rect">
            <a:avLst/>
          </a:prstGeom>
          <a:noFill/>
        </p:spPr>
        <p:txBody>
          <a:bodyPr wrap="square" rtlCol="0">
            <a:spAutoFit/>
          </a:bodyPr>
          <a:lstStyle/>
          <a:p>
            <a:r>
              <a:rPr lang="en-US" sz="3200" b="1" dirty="0"/>
              <a:t>Can you name some of the key players in the CJS?</a:t>
            </a:r>
          </a:p>
          <a:p>
            <a:endParaRPr lang="en-GB" dirty="0"/>
          </a:p>
        </p:txBody>
      </p:sp>
    </p:spTree>
    <p:extLst>
      <p:ext uri="{BB962C8B-B14F-4D97-AF65-F5344CB8AC3E}">
        <p14:creationId xmlns:p14="http://schemas.microsoft.com/office/powerpoint/2010/main" val="3397422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54D0B4F-73EC-D7A1-0B0C-35C80581479F}"/>
              </a:ext>
            </a:extLst>
          </p:cNvPr>
          <p:cNvPicPr>
            <a:picLocks noChangeAspect="1"/>
          </p:cNvPicPr>
          <p:nvPr/>
        </p:nvPicPr>
        <p:blipFill>
          <a:blip r:embed="rId3"/>
          <a:stretch>
            <a:fillRect/>
          </a:stretch>
        </p:blipFill>
        <p:spPr>
          <a:xfrm>
            <a:off x="717675" y="579120"/>
            <a:ext cx="10885719" cy="5318760"/>
          </a:xfrm>
          <a:prstGeom prst="rect">
            <a:avLst/>
          </a:prstGeom>
        </p:spPr>
      </p:pic>
    </p:spTree>
    <p:extLst>
      <p:ext uri="{BB962C8B-B14F-4D97-AF65-F5344CB8AC3E}">
        <p14:creationId xmlns:p14="http://schemas.microsoft.com/office/powerpoint/2010/main" val="1449697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35E7903-6609-B217-A7C0-9C72CA1EA9AE}"/>
              </a:ext>
            </a:extLst>
          </p:cNvPr>
          <p:cNvPicPr>
            <a:picLocks noChangeAspect="1"/>
          </p:cNvPicPr>
          <p:nvPr/>
        </p:nvPicPr>
        <p:blipFill>
          <a:blip r:embed="rId3"/>
          <a:stretch>
            <a:fillRect/>
          </a:stretch>
        </p:blipFill>
        <p:spPr>
          <a:xfrm>
            <a:off x="754069" y="685800"/>
            <a:ext cx="10576871" cy="4419600"/>
          </a:xfrm>
          <a:prstGeom prst="rect">
            <a:avLst/>
          </a:prstGeom>
        </p:spPr>
      </p:pic>
    </p:spTree>
    <p:extLst>
      <p:ext uri="{BB962C8B-B14F-4D97-AF65-F5344CB8AC3E}">
        <p14:creationId xmlns:p14="http://schemas.microsoft.com/office/powerpoint/2010/main" val="13268635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EEA49-83FE-42E3-8036-836BEBC2329C}"/>
              </a:ext>
            </a:extLst>
          </p:cNvPr>
          <p:cNvSpPr>
            <a:spLocks noGrp="1"/>
          </p:cNvSpPr>
          <p:nvPr>
            <p:ph type="title"/>
          </p:nvPr>
        </p:nvSpPr>
        <p:spPr>
          <a:xfrm>
            <a:off x="677334" y="609600"/>
            <a:ext cx="8596668" cy="1320800"/>
          </a:xfrm>
        </p:spPr>
        <p:txBody>
          <a:bodyPr anchor="t">
            <a:normAutofit/>
          </a:bodyPr>
          <a:lstStyle/>
          <a:p>
            <a:r>
              <a:rPr lang="en-GB"/>
              <a:t>The Police</a:t>
            </a:r>
            <a:endParaRPr lang="en-GB" dirty="0"/>
          </a:p>
        </p:txBody>
      </p:sp>
      <p:sp>
        <p:nvSpPr>
          <p:cNvPr id="3" name="Content Placeholder 2">
            <a:extLst>
              <a:ext uri="{FF2B5EF4-FFF2-40B4-BE49-F238E27FC236}">
                <a16:creationId xmlns:a16="http://schemas.microsoft.com/office/drawing/2014/main" id="{A65017B5-C966-4CB4-8373-87D341B88340}"/>
              </a:ext>
            </a:extLst>
          </p:cNvPr>
          <p:cNvSpPr>
            <a:spLocks noGrp="1"/>
          </p:cNvSpPr>
          <p:nvPr>
            <p:ph idx="1"/>
          </p:nvPr>
        </p:nvSpPr>
        <p:spPr>
          <a:xfrm>
            <a:off x="4063160" y="2160589"/>
            <a:ext cx="5207839" cy="3880773"/>
          </a:xfrm>
        </p:spPr>
        <p:txBody>
          <a:bodyPr>
            <a:normAutofit/>
          </a:bodyPr>
          <a:lstStyle/>
          <a:p>
            <a:pPr>
              <a:lnSpc>
                <a:spcPct val="90000"/>
              </a:lnSpc>
            </a:pPr>
            <a:r>
              <a:rPr lang="en-GB" sz="1500" dirty="0"/>
              <a:t>45 geographical forces plus ‘special forces’ </a:t>
            </a:r>
            <a:r>
              <a:rPr lang="en-GB" sz="1500" dirty="0" err="1"/>
              <a:t>e.g</a:t>
            </a:r>
            <a:r>
              <a:rPr lang="en-GB" sz="1500" dirty="0"/>
              <a:t> British Transport Police</a:t>
            </a:r>
          </a:p>
          <a:p>
            <a:pPr>
              <a:lnSpc>
                <a:spcPct val="90000"/>
              </a:lnSpc>
            </a:pPr>
            <a:r>
              <a:rPr lang="en-GB" sz="1500" dirty="0"/>
              <a:t>Responsible for the investigation of suspected criminal offences</a:t>
            </a:r>
          </a:p>
          <a:p>
            <a:pPr>
              <a:lnSpc>
                <a:spcPct val="90000"/>
              </a:lnSpc>
            </a:pPr>
            <a:r>
              <a:rPr lang="en-GB" sz="1500" dirty="0"/>
              <a:t>Apprehending suspects</a:t>
            </a:r>
          </a:p>
          <a:p>
            <a:pPr>
              <a:lnSpc>
                <a:spcPct val="90000"/>
              </a:lnSpc>
            </a:pPr>
            <a:r>
              <a:rPr lang="en-GB" sz="1500" dirty="0"/>
              <a:t>Police possess a wide range of powers </a:t>
            </a:r>
          </a:p>
          <a:p>
            <a:pPr>
              <a:lnSpc>
                <a:spcPct val="90000"/>
              </a:lnSpc>
            </a:pPr>
            <a:r>
              <a:rPr lang="en-GB" sz="1500" dirty="0"/>
              <a:t>Although the police investigate the majority of alleged offences, other agencies exist to investigate particular types of crime (e.g. HMRC, Health and Safety Executive)</a:t>
            </a:r>
          </a:p>
          <a:p>
            <a:pPr>
              <a:lnSpc>
                <a:spcPct val="90000"/>
              </a:lnSpc>
            </a:pPr>
            <a:r>
              <a:rPr lang="en-GB" sz="1500" dirty="0"/>
              <a:t>National Crime Agency (NCA) established to prevent and investigate serious, organised and complex crime. (e.g. drug importation, firearms, cybercrime, exploitation of children and human trafficking)</a:t>
            </a:r>
          </a:p>
        </p:txBody>
      </p:sp>
      <p:pic>
        <p:nvPicPr>
          <p:cNvPr id="5" name="Picture 4">
            <a:extLst>
              <a:ext uri="{FF2B5EF4-FFF2-40B4-BE49-F238E27FC236}">
                <a16:creationId xmlns:a16="http://schemas.microsoft.com/office/drawing/2014/main" id="{01E80857-70E1-9CAC-3AA0-F6F159186D95}"/>
              </a:ext>
            </a:extLst>
          </p:cNvPr>
          <p:cNvPicPr>
            <a:picLocks noChangeAspect="1"/>
          </p:cNvPicPr>
          <p:nvPr/>
        </p:nvPicPr>
        <p:blipFill>
          <a:blip r:embed="rId3"/>
          <a:srcRect l="24032" r="35469" b="-2"/>
          <a:stretch>
            <a:fillRect/>
          </a:stretch>
        </p:blipFill>
        <p:spPr>
          <a:xfrm>
            <a:off x="677334" y="2159331"/>
            <a:ext cx="3144597" cy="3882362"/>
          </a:xfrm>
          <a:prstGeom prst="rect">
            <a:avLst/>
          </a:prstGeom>
        </p:spPr>
      </p:pic>
    </p:spTree>
    <p:extLst>
      <p:ext uri="{BB962C8B-B14F-4D97-AF65-F5344CB8AC3E}">
        <p14:creationId xmlns:p14="http://schemas.microsoft.com/office/powerpoint/2010/main" val="2991937286"/>
      </p:ext>
    </p:extLst>
  </p:cSld>
  <p:clrMapOvr>
    <a:masterClrMapping/>
  </p:clrMapOvr>
  <mc:AlternateContent xmlns:mc="http://schemas.openxmlformats.org/markup-compatibility/2006" xmlns:p14="http://schemas.microsoft.com/office/powerpoint/2010/main">
    <mc:Choice Requires="p14">
      <p:transition spd="med" p14:dur="700" advTm="65838">
        <p:fade/>
      </p:transition>
    </mc:Choice>
    <mc:Fallback xmlns="">
      <p:transition spd="med" advTm="65838">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EEA49-83FE-42E3-8036-836BEBC2329C}"/>
              </a:ext>
            </a:extLst>
          </p:cNvPr>
          <p:cNvSpPr>
            <a:spLocks noGrp="1"/>
          </p:cNvSpPr>
          <p:nvPr>
            <p:ph type="title"/>
          </p:nvPr>
        </p:nvSpPr>
        <p:spPr/>
        <p:txBody>
          <a:bodyPr/>
          <a:lstStyle/>
          <a:p>
            <a:r>
              <a:rPr lang="en-GB" dirty="0"/>
              <a:t>The Police</a:t>
            </a:r>
          </a:p>
        </p:txBody>
      </p:sp>
      <p:sp>
        <p:nvSpPr>
          <p:cNvPr id="3" name="Content Placeholder 2">
            <a:extLst>
              <a:ext uri="{FF2B5EF4-FFF2-40B4-BE49-F238E27FC236}">
                <a16:creationId xmlns:a16="http://schemas.microsoft.com/office/drawing/2014/main" id="{A65017B5-C966-4CB4-8373-87D341B88340}"/>
              </a:ext>
            </a:extLst>
          </p:cNvPr>
          <p:cNvSpPr>
            <a:spLocks noGrp="1"/>
          </p:cNvSpPr>
          <p:nvPr>
            <p:ph idx="1"/>
          </p:nvPr>
        </p:nvSpPr>
        <p:spPr>
          <a:xfrm>
            <a:off x="508432" y="1618938"/>
            <a:ext cx="8596668" cy="3880773"/>
          </a:xfrm>
        </p:spPr>
        <p:txBody>
          <a:bodyPr>
            <a:normAutofit/>
          </a:bodyPr>
          <a:lstStyle/>
          <a:p>
            <a:r>
              <a:rPr lang="en-GB" sz="2400" dirty="0"/>
              <a:t>Police forces answerable to local Police and Crime Commissioners (PCCs) – elected officials </a:t>
            </a:r>
          </a:p>
          <a:p>
            <a:r>
              <a:rPr lang="en-GB" sz="2400" dirty="0"/>
              <a:t>Relevant legislation: Police Reform and Social Responsibility Act 2011</a:t>
            </a:r>
          </a:p>
          <a:p>
            <a:r>
              <a:rPr lang="en-GB" sz="2400" dirty="0"/>
              <a:t>PCCs must: secure efficient and effective police service, appoint Chief Constable, set police and crime objectives, set the budget, contribute to national and international policing capabilities and bring together community safety and criminal justice partners</a:t>
            </a:r>
          </a:p>
          <a:p>
            <a:endParaRPr lang="en-GB" dirty="0"/>
          </a:p>
        </p:txBody>
      </p:sp>
      <p:pic>
        <p:nvPicPr>
          <p:cNvPr id="5" name="Picture 4">
            <a:extLst>
              <a:ext uri="{FF2B5EF4-FFF2-40B4-BE49-F238E27FC236}">
                <a16:creationId xmlns:a16="http://schemas.microsoft.com/office/drawing/2014/main" id="{01E80857-70E1-9CAC-3AA0-F6F159186D95}"/>
              </a:ext>
            </a:extLst>
          </p:cNvPr>
          <p:cNvPicPr>
            <a:picLocks noChangeAspect="1"/>
          </p:cNvPicPr>
          <p:nvPr/>
        </p:nvPicPr>
        <p:blipFill>
          <a:blip r:embed="rId3"/>
          <a:stretch>
            <a:fillRect/>
          </a:stretch>
        </p:blipFill>
        <p:spPr>
          <a:xfrm>
            <a:off x="8244944" y="187326"/>
            <a:ext cx="3028950" cy="1514475"/>
          </a:xfrm>
          <a:prstGeom prst="rect">
            <a:avLst/>
          </a:prstGeom>
        </p:spPr>
      </p:pic>
    </p:spTree>
    <p:extLst>
      <p:ext uri="{BB962C8B-B14F-4D97-AF65-F5344CB8AC3E}">
        <p14:creationId xmlns:p14="http://schemas.microsoft.com/office/powerpoint/2010/main" val="3367266267"/>
      </p:ext>
    </p:extLst>
  </p:cSld>
  <p:clrMapOvr>
    <a:masterClrMapping/>
  </p:clrMapOvr>
  <mc:AlternateContent xmlns:mc="http://schemas.openxmlformats.org/markup-compatibility/2006" xmlns:p14="http://schemas.microsoft.com/office/powerpoint/2010/main">
    <mc:Choice Requires="p14">
      <p:transition spd="med" p14:dur="700" advTm="65838">
        <p:fade/>
      </p:transition>
    </mc:Choice>
    <mc:Fallback xmlns="">
      <p:transition spd="med" advTm="65838">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83435-8BBF-46F5-AAA7-B282E932FD30}"/>
              </a:ext>
            </a:extLst>
          </p:cNvPr>
          <p:cNvSpPr>
            <a:spLocks noGrp="1"/>
          </p:cNvSpPr>
          <p:nvPr>
            <p:ph type="title"/>
          </p:nvPr>
        </p:nvSpPr>
        <p:spPr>
          <a:xfrm>
            <a:off x="677334" y="609600"/>
            <a:ext cx="8596668" cy="1320800"/>
          </a:xfrm>
        </p:spPr>
        <p:txBody>
          <a:bodyPr anchor="t">
            <a:normAutofit/>
          </a:bodyPr>
          <a:lstStyle/>
          <a:p>
            <a:r>
              <a:rPr lang="en-GB" dirty="0"/>
              <a:t>The CPS</a:t>
            </a:r>
          </a:p>
        </p:txBody>
      </p:sp>
      <p:pic>
        <p:nvPicPr>
          <p:cNvPr id="5" name="Picture 4">
            <a:extLst>
              <a:ext uri="{FF2B5EF4-FFF2-40B4-BE49-F238E27FC236}">
                <a16:creationId xmlns:a16="http://schemas.microsoft.com/office/drawing/2014/main" id="{7A40F19F-0373-39A9-E5CA-03F6CC0171AE}"/>
              </a:ext>
            </a:extLst>
          </p:cNvPr>
          <p:cNvPicPr>
            <a:picLocks noChangeAspect="1"/>
          </p:cNvPicPr>
          <p:nvPr/>
        </p:nvPicPr>
        <p:blipFill>
          <a:blip r:embed="rId3"/>
          <a:stretch>
            <a:fillRect/>
          </a:stretch>
        </p:blipFill>
        <p:spPr>
          <a:xfrm>
            <a:off x="817474" y="2159331"/>
            <a:ext cx="2915973" cy="1940447"/>
          </a:xfrm>
          <a:prstGeom prst="rect">
            <a:avLst/>
          </a:prstGeom>
        </p:spPr>
      </p:pic>
      <p:sp>
        <p:nvSpPr>
          <p:cNvPr id="3" name="Content Placeholder 2">
            <a:extLst>
              <a:ext uri="{FF2B5EF4-FFF2-40B4-BE49-F238E27FC236}">
                <a16:creationId xmlns:a16="http://schemas.microsoft.com/office/drawing/2014/main" id="{D8BF6A57-70D4-4841-A92C-14CD3B2180AD}"/>
              </a:ext>
            </a:extLst>
          </p:cNvPr>
          <p:cNvSpPr>
            <a:spLocks noGrp="1"/>
          </p:cNvSpPr>
          <p:nvPr>
            <p:ph idx="1"/>
          </p:nvPr>
        </p:nvSpPr>
        <p:spPr>
          <a:xfrm>
            <a:off x="3733448" y="609601"/>
            <a:ext cx="5537552" cy="5431762"/>
          </a:xfrm>
        </p:spPr>
        <p:txBody>
          <a:bodyPr>
            <a:normAutofit/>
          </a:bodyPr>
          <a:lstStyle/>
          <a:p>
            <a:r>
              <a:rPr lang="en-GB" sz="2000" dirty="0"/>
              <a:t>The Crown Prosecution Service (CPS) is responsible for prosecuting individuals charged with having committed a criminal offence.</a:t>
            </a:r>
          </a:p>
          <a:p>
            <a:r>
              <a:rPr lang="en-GB" sz="2000" dirty="0"/>
              <a:t>Head of the CPS is the Director of Public Prosecutions.</a:t>
            </a:r>
          </a:p>
          <a:p>
            <a:r>
              <a:rPr lang="en-GB" sz="2000" dirty="0"/>
              <a:t>Responsible for deciding whether to charge a suspect and take it to Court. They make the final decision whether it goes to trial or not.</a:t>
            </a:r>
          </a:p>
          <a:p>
            <a:r>
              <a:rPr lang="en-GB" sz="2000" dirty="0"/>
              <a:t>Independent from the police. They scrutinise and make that decision separate from the Police.</a:t>
            </a:r>
          </a:p>
          <a:p>
            <a:r>
              <a:rPr lang="en-GB" sz="2000" dirty="0"/>
              <a:t>14 geographical areas.</a:t>
            </a:r>
          </a:p>
          <a:p>
            <a:pPr marL="0" indent="0">
              <a:buNone/>
            </a:pPr>
            <a:endParaRPr lang="en-GB" sz="2000" dirty="0"/>
          </a:p>
        </p:txBody>
      </p:sp>
    </p:spTree>
    <p:extLst>
      <p:ext uri="{BB962C8B-B14F-4D97-AF65-F5344CB8AC3E}">
        <p14:creationId xmlns:p14="http://schemas.microsoft.com/office/powerpoint/2010/main" val="891417270"/>
      </p:ext>
    </p:extLst>
  </p:cSld>
  <p:clrMapOvr>
    <a:masterClrMapping/>
  </p:clrMapOvr>
  <mc:AlternateContent xmlns:mc="http://schemas.openxmlformats.org/markup-compatibility/2006" xmlns:p14="http://schemas.microsoft.com/office/powerpoint/2010/main">
    <mc:Choice Requires="p14">
      <p:transition spd="med" p14:dur="700" advTm="120011">
        <p:fade/>
      </p:transition>
    </mc:Choice>
    <mc:Fallback xmlns="">
      <p:transition spd="med" advTm="120011">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83435-8BBF-46F5-AAA7-B282E932FD30}"/>
              </a:ext>
            </a:extLst>
          </p:cNvPr>
          <p:cNvSpPr>
            <a:spLocks noGrp="1"/>
          </p:cNvSpPr>
          <p:nvPr>
            <p:ph type="title"/>
          </p:nvPr>
        </p:nvSpPr>
        <p:spPr>
          <a:xfrm>
            <a:off x="492490" y="362204"/>
            <a:ext cx="8596668" cy="1320800"/>
          </a:xfrm>
        </p:spPr>
        <p:txBody>
          <a:bodyPr/>
          <a:lstStyle/>
          <a:p>
            <a:r>
              <a:rPr lang="en-GB" dirty="0"/>
              <a:t>The CPS - role</a:t>
            </a:r>
          </a:p>
        </p:txBody>
      </p:sp>
      <p:sp>
        <p:nvSpPr>
          <p:cNvPr id="3" name="Content Placeholder 2">
            <a:extLst>
              <a:ext uri="{FF2B5EF4-FFF2-40B4-BE49-F238E27FC236}">
                <a16:creationId xmlns:a16="http://schemas.microsoft.com/office/drawing/2014/main" id="{D8BF6A57-70D4-4841-A92C-14CD3B2180AD}"/>
              </a:ext>
            </a:extLst>
          </p:cNvPr>
          <p:cNvSpPr>
            <a:spLocks noGrp="1"/>
          </p:cNvSpPr>
          <p:nvPr>
            <p:ph idx="1"/>
          </p:nvPr>
        </p:nvSpPr>
        <p:spPr>
          <a:xfrm>
            <a:off x="492490" y="1683004"/>
            <a:ext cx="9105798" cy="4565396"/>
          </a:xfrm>
        </p:spPr>
        <p:txBody>
          <a:bodyPr>
            <a:normAutofit fontScale="92500" lnSpcReduction="20000"/>
          </a:bodyPr>
          <a:lstStyle/>
          <a:p>
            <a:r>
              <a:rPr lang="en-GB" sz="2800" dirty="0"/>
              <a:t>Decides which offence should be charged i.e. is it a S20 GBH, is it S18? Not as clear cut. They decide on the particular offence.</a:t>
            </a:r>
          </a:p>
          <a:p>
            <a:r>
              <a:rPr lang="en-GB" sz="2800" dirty="0"/>
              <a:t>Responsible for deciding whether to charge a suspect.</a:t>
            </a:r>
          </a:p>
          <a:p>
            <a:r>
              <a:rPr lang="en-GB" sz="2800" dirty="0"/>
              <a:t>CPS prosecutes the case in court and will collate evidence to be presented at trial. Liaising with witnesses, preparing the case for Court, Magistrates or Crown. </a:t>
            </a:r>
          </a:p>
          <a:p>
            <a:r>
              <a:rPr lang="en-GB" sz="2800" dirty="0"/>
              <a:t>Advocacy will be done by member of CPS or CPS barrister or specialist barrister.</a:t>
            </a:r>
          </a:p>
          <a:p>
            <a:r>
              <a:rPr lang="en-GB" sz="2800" dirty="0"/>
              <a:t>Provides information, assistance and support to victims and prosecution witnesses</a:t>
            </a:r>
            <a:r>
              <a:rPr lang="en-GB" sz="2400" dirty="0"/>
              <a:t>.</a:t>
            </a:r>
            <a:endParaRPr lang="en-GB" sz="2800" dirty="0"/>
          </a:p>
        </p:txBody>
      </p:sp>
      <p:pic>
        <p:nvPicPr>
          <p:cNvPr id="5" name="Picture 4">
            <a:extLst>
              <a:ext uri="{FF2B5EF4-FFF2-40B4-BE49-F238E27FC236}">
                <a16:creationId xmlns:a16="http://schemas.microsoft.com/office/drawing/2014/main" id="{7A40F19F-0373-39A9-E5CA-03F6CC0171AE}"/>
              </a:ext>
            </a:extLst>
          </p:cNvPr>
          <p:cNvPicPr>
            <a:picLocks noChangeAspect="1"/>
          </p:cNvPicPr>
          <p:nvPr/>
        </p:nvPicPr>
        <p:blipFill>
          <a:blip r:embed="rId3"/>
          <a:stretch>
            <a:fillRect/>
          </a:stretch>
        </p:blipFill>
        <p:spPr>
          <a:xfrm>
            <a:off x="8904313" y="1"/>
            <a:ext cx="2619375" cy="1743075"/>
          </a:xfrm>
          <a:prstGeom prst="rect">
            <a:avLst/>
          </a:prstGeom>
        </p:spPr>
      </p:pic>
    </p:spTree>
    <p:extLst>
      <p:ext uri="{BB962C8B-B14F-4D97-AF65-F5344CB8AC3E}">
        <p14:creationId xmlns:p14="http://schemas.microsoft.com/office/powerpoint/2010/main" val="19024528"/>
      </p:ext>
    </p:extLst>
  </p:cSld>
  <p:clrMapOvr>
    <a:masterClrMapping/>
  </p:clrMapOvr>
  <mc:AlternateContent xmlns:mc="http://schemas.openxmlformats.org/markup-compatibility/2006" xmlns:p14="http://schemas.microsoft.com/office/powerpoint/2010/main">
    <mc:Choice Requires="p14">
      <p:transition spd="med" p14:dur="700" advTm="120011">
        <p:fade/>
      </p:transition>
    </mc:Choice>
    <mc:Fallback xmlns="">
      <p:transition spd="med" advTm="120011">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83435-8BBF-46F5-AAA7-B282E932FD30}"/>
              </a:ext>
            </a:extLst>
          </p:cNvPr>
          <p:cNvSpPr>
            <a:spLocks noGrp="1"/>
          </p:cNvSpPr>
          <p:nvPr>
            <p:ph type="title"/>
          </p:nvPr>
        </p:nvSpPr>
        <p:spPr>
          <a:xfrm>
            <a:off x="492490" y="362204"/>
            <a:ext cx="8596668" cy="1320800"/>
          </a:xfrm>
        </p:spPr>
        <p:txBody>
          <a:bodyPr/>
          <a:lstStyle/>
          <a:p>
            <a:r>
              <a:rPr lang="en-GB" dirty="0"/>
              <a:t>The CPS - role</a:t>
            </a:r>
          </a:p>
        </p:txBody>
      </p:sp>
      <p:sp>
        <p:nvSpPr>
          <p:cNvPr id="3" name="Content Placeholder 2">
            <a:extLst>
              <a:ext uri="{FF2B5EF4-FFF2-40B4-BE49-F238E27FC236}">
                <a16:creationId xmlns:a16="http://schemas.microsoft.com/office/drawing/2014/main" id="{D8BF6A57-70D4-4841-A92C-14CD3B2180AD}"/>
              </a:ext>
            </a:extLst>
          </p:cNvPr>
          <p:cNvSpPr>
            <a:spLocks noGrp="1"/>
          </p:cNvSpPr>
          <p:nvPr>
            <p:ph idx="1"/>
          </p:nvPr>
        </p:nvSpPr>
        <p:spPr>
          <a:xfrm>
            <a:off x="492490" y="1385970"/>
            <a:ext cx="9624152" cy="5109826"/>
          </a:xfrm>
        </p:spPr>
        <p:txBody>
          <a:bodyPr>
            <a:normAutofit fontScale="62500" lnSpcReduction="20000"/>
          </a:bodyPr>
          <a:lstStyle/>
          <a:p>
            <a:r>
              <a:rPr lang="en-GB" sz="2800" dirty="0"/>
              <a:t>Advocacy role: Senior Crown Prosecutor, Crown Prosecutor or Associate Prosecutor (depending on court and level of trial)</a:t>
            </a:r>
          </a:p>
          <a:p>
            <a:r>
              <a:rPr lang="en-GB" sz="2800" dirty="0"/>
              <a:t>Under s11 Victims and Courts Act 2026, CILEX practitioners will also be able to be appointed to these roles. Associate Prosecutors are required to complete designated training. An Associate Prosecutor’s right to conduct contested trials is restricted to non-imprisonable summary-only offences. The CPS employs a number of caseworkers. A caseworker will assist CPS Prosecutors and Associate Prosecutors by preparing cases, attending court with the prosecution advocate, and liaising with witnesses and other criminal justice agencies as well as post-trial administration.</a:t>
            </a:r>
          </a:p>
          <a:p>
            <a:r>
              <a:rPr lang="en-GB" sz="2800" dirty="0"/>
              <a:t>Admin staff: caseworkers, paralegals who assist Prosecutors in preparing cases, liaising with witnesses, attending court and post trial administration.</a:t>
            </a:r>
          </a:p>
          <a:p>
            <a:r>
              <a:rPr lang="en-GB" sz="2800" dirty="0"/>
              <a:t>CPS mission “We will….:</a:t>
            </a:r>
          </a:p>
          <a:p>
            <a:pPr lvl="1"/>
            <a:r>
              <a:rPr lang="en-GB" sz="2600" dirty="0"/>
              <a:t>Be independent and fair</a:t>
            </a:r>
          </a:p>
          <a:p>
            <a:pPr lvl="1"/>
            <a:r>
              <a:rPr lang="en-GB" sz="2600" dirty="0"/>
              <a:t>Be honest and open</a:t>
            </a:r>
          </a:p>
          <a:p>
            <a:pPr lvl="1"/>
            <a:r>
              <a:rPr lang="en-GB" sz="2600" dirty="0"/>
              <a:t>Treat everyone with respect</a:t>
            </a:r>
          </a:p>
          <a:p>
            <a:pPr lvl="1"/>
            <a:r>
              <a:rPr lang="en-GB" sz="2600" dirty="0"/>
              <a:t>Behave professionally and strive for excellence</a:t>
            </a:r>
          </a:p>
          <a:p>
            <a:pPr lvl="1"/>
            <a:r>
              <a:rPr lang="en-GB" sz="2600" dirty="0"/>
              <a:t>Be efficient and responsible with taxpayer’s money (a lot of money funded by taxpayer for court proceedings so they must make the right decision)</a:t>
            </a:r>
          </a:p>
          <a:p>
            <a:pPr lvl="1"/>
            <a:endParaRPr lang="en-GB" sz="2600" dirty="0"/>
          </a:p>
          <a:p>
            <a:endParaRPr lang="en-GB" sz="2400" dirty="0"/>
          </a:p>
        </p:txBody>
      </p:sp>
      <p:pic>
        <p:nvPicPr>
          <p:cNvPr id="5" name="Picture 4">
            <a:extLst>
              <a:ext uri="{FF2B5EF4-FFF2-40B4-BE49-F238E27FC236}">
                <a16:creationId xmlns:a16="http://schemas.microsoft.com/office/drawing/2014/main" id="{7A40F19F-0373-39A9-E5CA-03F6CC0171AE}"/>
              </a:ext>
            </a:extLst>
          </p:cNvPr>
          <p:cNvPicPr>
            <a:picLocks noChangeAspect="1"/>
          </p:cNvPicPr>
          <p:nvPr/>
        </p:nvPicPr>
        <p:blipFill>
          <a:blip r:embed="rId3"/>
          <a:stretch>
            <a:fillRect/>
          </a:stretch>
        </p:blipFill>
        <p:spPr>
          <a:xfrm>
            <a:off x="9994334" y="139585"/>
            <a:ext cx="1872983" cy="1246385"/>
          </a:xfrm>
          <a:prstGeom prst="rect">
            <a:avLst/>
          </a:prstGeom>
        </p:spPr>
      </p:pic>
    </p:spTree>
    <p:extLst>
      <p:ext uri="{BB962C8B-B14F-4D97-AF65-F5344CB8AC3E}">
        <p14:creationId xmlns:p14="http://schemas.microsoft.com/office/powerpoint/2010/main" val="975770392"/>
      </p:ext>
    </p:extLst>
  </p:cSld>
  <p:clrMapOvr>
    <a:masterClrMapping/>
  </p:clrMapOvr>
  <mc:AlternateContent xmlns:mc="http://schemas.openxmlformats.org/markup-compatibility/2006" xmlns:p14="http://schemas.microsoft.com/office/powerpoint/2010/main">
    <mc:Choice Requires="p14">
      <p:transition spd="med" p14:dur="700" advTm="120011">
        <p:fade/>
      </p:transition>
    </mc:Choice>
    <mc:Fallback xmlns="">
      <p:transition spd="med" advTm="120011">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CE6AF-A87A-1F37-CD66-7504A116D7BA}"/>
              </a:ext>
            </a:extLst>
          </p:cNvPr>
          <p:cNvSpPr>
            <a:spLocks noGrp="1"/>
          </p:cNvSpPr>
          <p:nvPr>
            <p:ph type="title"/>
          </p:nvPr>
        </p:nvSpPr>
        <p:spPr>
          <a:xfrm>
            <a:off x="1286933" y="609600"/>
            <a:ext cx="10197494" cy="1099457"/>
          </a:xfrm>
        </p:spPr>
        <p:txBody>
          <a:bodyPr>
            <a:normAutofit/>
          </a:bodyPr>
          <a:lstStyle/>
          <a:p>
            <a:pPr>
              <a:lnSpc>
                <a:spcPct val="90000"/>
              </a:lnSpc>
            </a:pPr>
            <a:r>
              <a:rPr lang="en-GB"/>
              <a:t>Private prosecutions</a:t>
            </a:r>
            <a:br>
              <a:rPr lang="en-GB"/>
            </a:br>
            <a:endParaRPr lang="en-GB"/>
          </a:p>
        </p:txBody>
      </p:sp>
      <p:sp>
        <p:nvSpPr>
          <p:cNvPr id="28" name="Isosceles Triangle 27">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0" name="Content Placeholder 2">
            <a:extLst>
              <a:ext uri="{FF2B5EF4-FFF2-40B4-BE49-F238E27FC236}">
                <a16:creationId xmlns:a16="http://schemas.microsoft.com/office/drawing/2014/main" id="{F3560DB8-3278-C0EF-644D-5A5C393A1779}"/>
              </a:ext>
            </a:extLst>
          </p:cNvPr>
          <p:cNvGraphicFramePr>
            <a:graphicFrameLocks noGrp="1"/>
          </p:cNvGraphicFramePr>
          <p:nvPr>
            <p:ph idx="1"/>
            <p:extLst>
              <p:ext uri="{D42A27DB-BD31-4B8C-83A1-F6EECF244321}">
                <p14:modId xmlns:p14="http://schemas.microsoft.com/office/powerpoint/2010/main" val="16351643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76231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CF6F8-46CE-F70A-66FF-A6BBBDAB86FD}"/>
              </a:ext>
            </a:extLst>
          </p:cNvPr>
          <p:cNvSpPr>
            <a:spLocks noGrp="1"/>
          </p:cNvSpPr>
          <p:nvPr>
            <p:ph type="title"/>
          </p:nvPr>
        </p:nvSpPr>
        <p:spPr>
          <a:xfrm>
            <a:off x="438541" y="172785"/>
            <a:ext cx="8596668" cy="660076"/>
          </a:xfrm>
        </p:spPr>
        <p:txBody>
          <a:bodyPr/>
          <a:lstStyle/>
          <a:p>
            <a:r>
              <a:rPr lang="en-GB" dirty="0"/>
              <a:t>Prosecution of Offences Act 1985</a:t>
            </a:r>
          </a:p>
        </p:txBody>
      </p:sp>
      <p:sp>
        <p:nvSpPr>
          <p:cNvPr id="3" name="Content Placeholder 2">
            <a:extLst>
              <a:ext uri="{FF2B5EF4-FFF2-40B4-BE49-F238E27FC236}">
                <a16:creationId xmlns:a16="http://schemas.microsoft.com/office/drawing/2014/main" id="{6A8BF61A-9F54-887A-C14E-4680F14824BF}"/>
              </a:ext>
            </a:extLst>
          </p:cNvPr>
          <p:cNvSpPr>
            <a:spLocks noGrp="1"/>
          </p:cNvSpPr>
          <p:nvPr>
            <p:ph idx="1"/>
          </p:nvPr>
        </p:nvSpPr>
        <p:spPr>
          <a:xfrm>
            <a:off x="502608" y="1246189"/>
            <a:ext cx="9561616" cy="5288567"/>
          </a:xfrm>
        </p:spPr>
        <p:txBody>
          <a:bodyPr>
            <a:noAutofit/>
          </a:bodyPr>
          <a:lstStyle/>
          <a:p>
            <a:r>
              <a:rPr lang="en-GB" sz="2000" dirty="0"/>
              <a:t>Created the independent CPS (s 1) (following Phillips Commission report)</a:t>
            </a:r>
          </a:p>
          <a:p>
            <a:r>
              <a:rPr lang="en-GB" sz="2000" dirty="0"/>
              <a:t>Enables private prosecutions (s 6 (1)) or for CPS to take over private prosecutions</a:t>
            </a:r>
          </a:p>
          <a:p>
            <a:r>
              <a:rPr lang="en-GB" sz="2000" dirty="0"/>
              <a:t>Code for Crown Prosecutors (s 10) – general principles:</a:t>
            </a:r>
          </a:p>
          <a:p>
            <a:pPr lvl="1"/>
            <a:r>
              <a:rPr lang="en-GB" sz="2000" dirty="0"/>
              <a:t>Independence from Police – carry out duties without political interference</a:t>
            </a:r>
          </a:p>
          <a:p>
            <a:pPr lvl="1"/>
            <a:r>
              <a:rPr lang="en-GB" sz="2000" dirty="0"/>
              <a:t>Function of CPS is to assess whether appropriate to present charges before a court</a:t>
            </a:r>
          </a:p>
          <a:p>
            <a:pPr lvl="1"/>
            <a:r>
              <a:rPr lang="en-GB" sz="2000" dirty="0"/>
              <a:t>Decision to prosecute must be undertaken with utmost care</a:t>
            </a:r>
          </a:p>
          <a:p>
            <a:pPr lvl="1"/>
            <a:r>
              <a:rPr lang="en-GB" sz="2000" dirty="0"/>
              <a:t>Casework decisions must be taken fairly, impartially and with integrity</a:t>
            </a:r>
          </a:p>
          <a:p>
            <a:pPr lvl="1"/>
            <a:r>
              <a:rPr lang="en-GB" sz="2000" dirty="0"/>
              <a:t>Prosecutors must act in accordance with ECHR and the Human Rights Act 1998</a:t>
            </a:r>
          </a:p>
        </p:txBody>
      </p:sp>
    </p:spTree>
    <p:extLst>
      <p:ext uri="{BB962C8B-B14F-4D97-AF65-F5344CB8AC3E}">
        <p14:creationId xmlns:p14="http://schemas.microsoft.com/office/powerpoint/2010/main" val="3057810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ECF6F8-46CE-F70A-66FF-A6BBBDAB86FD}"/>
              </a:ext>
            </a:extLst>
          </p:cNvPr>
          <p:cNvSpPr>
            <a:spLocks noGrp="1"/>
          </p:cNvSpPr>
          <p:nvPr>
            <p:ph type="title"/>
          </p:nvPr>
        </p:nvSpPr>
        <p:spPr>
          <a:xfrm>
            <a:off x="1043950" y="1179151"/>
            <a:ext cx="3300646" cy="4463889"/>
          </a:xfrm>
        </p:spPr>
        <p:txBody>
          <a:bodyPr anchor="ctr">
            <a:normAutofit/>
          </a:bodyPr>
          <a:lstStyle/>
          <a:p>
            <a:r>
              <a:rPr lang="en-GB"/>
              <a:t>Charging decisions under the CJA 2003</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8BF61A-9F54-887A-C14E-4680F14824BF}"/>
              </a:ext>
            </a:extLst>
          </p:cNvPr>
          <p:cNvSpPr>
            <a:spLocks noGrp="1"/>
          </p:cNvSpPr>
          <p:nvPr>
            <p:ph idx="1"/>
          </p:nvPr>
        </p:nvSpPr>
        <p:spPr>
          <a:xfrm>
            <a:off x="4978918" y="1109145"/>
            <a:ext cx="6341016" cy="4603900"/>
          </a:xfrm>
        </p:spPr>
        <p:txBody>
          <a:bodyPr anchor="ctr">
            <a:normAutofit fontScale="92500" lnSpcReduction="10000"/>
          </a:bodyPr>
          <a:lstStyle/>
          <a:p>
            <a:pPr>
              <a:lnSpc>
                <a:spcPct val="90000"/>
              </a:lnSpc>
            </a:pPr>
            <a:r>
              <a:rPr lang="en-GB" sz="1700" dirty="0"/>
              <a:t>Decisions on minor offences made by Police, decisions on more serious offences made by the CPS</a:t>
            </a:r>
          </a:p>
          <a:p>
            <a:pPr>
              <a:lnSpc>
                <a:spcPct val="90000"/>
              </a:lnSpc>
            </a:pPr>
            <a:r>
              <a:rPr lang="en-GB" sz="1700" dirty="0"/>
              <a:t>Code for Crown Prosecutors: </a:t>
            </a:r>
            <a:r>
              <a:rPr lang="en-GB" sz="1700" b="1" dirty="0"/>
              <a:t>Full Code Test</a:t>
            </a:r>
          </a:p>
          <a:p>
            <a:pPr lvl="1">
              <a:lnSpc>
                <a:spcPct val="90000"/>
              </a:lnSpc>
            </a:pPr>
            <a:r>
              <a:rPr lang="en-GB" sz="1700" u="sng" dirty="0"/>
              <a:t>Evidential Test</a:t>
            </a:r>
          </a:p>
          <a:p>
            <a:pPr lvl="2">
              <a:lnSpc>
                <a:spcPct val="90000"/>
              </a:lnSpc>
            </a:pPr>
            <a:r>
              <a:rPr lang="en-GB" sz="1700" dirty="0"/>
              <a:t>Admissible, credible and reliable</a:t>
            </a:r>
          </a:p>
          <a:p>
            <a:pPr lvl="2">
              <a:lnSpc>
                <a:spcPct val="90000"/>
              </a:lnSpc>
            </a:pPr>
            <a:r>
              <a:rPr lang="en-GB" sz="1700" dirty="0"/>
              <a:t>Strength of evidence, weaknesses?</a:t>
            </a:r>
          </a:p>
          <a:p>
            <a:pPr lvl="2">
              <a:lnSpc>
                <a:spcPct val="90000"/>
              </a:lnSpc>
            </a:pPr>
            <a:r>
              <a:rPr lang="en-GB" sz="1700" dirty="0"/>
              <a:t>Determines whether there is enough evidence to provide a realistic prospect of a conviction.  </a:t>
            </a:r>
          </a:p>
          <a:p>
            <a:pPr lvl="1">
              <a:lnSpc>
                <a:spcPct val="90000"/>
              </a:lnSpc>
            </a:pPr>
            <a:r>
              <a:rPr lang="en-GB" sz="1700" u="sng" dirty="0"/>
              <a:t>Public Interest Test</a:t>
            </a:r>
          </a:p>
          <a:p>
            <a:pPr lvl="2">
              <a:lnSpc>
                <a:spcPct val="90000"/>
              </a:lnSpc>
            </a:pPr>
            <a:r>
              <a:rPr lang="en-GB" sz="1700" dirty="0"/>
              <a:t>Seriousness of offence and harm caused</a:t>
            </a:r>
          </a:p>
          <a:p>
            <a:pPr lvl="2">
              <a:lnSpc>
                <a:spcPct val="90000"/>
              </a:lnSpc>
            </a:pPr>
            <a:r>
              <a:rPr lang="en-GB" sz="1700" dirty="0"/>
              <a:t>Suspect’s culpability</a:t>
            </a:r>
          </a:p>
          <a:p>
            <a:pPr lvl="2">
              <a:lnSpc>
                <a:spcPct val="90000"/>
              </a:lnSpc>
            </a:pPr>
            <a:r>
              <a:rPr lang="en-GB" sz="1700" dirty="0"/>
              <a:t>Suspect’s age/maturity</a:t>
            </a:r>
          </a:p>
          <a:p>
            <a:pPr lvl="2">
              <a:lnSpc>
                <a:spcPct val="90000"/>
              </a:lnSpc>
            </a:pPr>
            <a:r>
              <a:rPr lang="en-GB" sz="1700" dirty="0"/>
              <a:t>Impact on community</a:t>
            </a:r>
          </a:p>
          <a:p>
            <a:pPr lvl="2">
              <a:lnSpc>
                <a:spcPct val="90000"/>
              </a:lnSpc>
            </a:pPr>
            <a:r>
              <a:rPr lang="en-GB" sz="1700" dirty="0"/>
              <a:t>Proportionality of prosecution</a:t>
            </a:r>
          </a:p>
          <a:p>
            <a:pPr lvl="2">
              <a:lnSpc>
                <a:spcPct val="90000"/>
              </a:lnSpc>
            </a:pPr>
            <a:r>
              <a:rPr lang="en-GB" sz="1700" dirty="0"/>
              <a:t>whether sources of information require protection</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87512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CF6F8-46CE-F70A-66FF-A6BBBDAB86FD}"/>
              </a:ext>
            </a:extLst>
          </p:cNvPr>
          <p:cNvSpPr>
            <a:spLocks noGrp="1"/>
          </p:cNvSpPr>
          <p:nvPr>
            <p:ph type="title"/>
          </p:nvPr>
        </p:nvSpPr>
        <p:spPr>
          <a:xfrm>
            <a:off x="438541" y="172785"/>
            <a:ext cx="8596668" cy="660076"/>
          </a:xfrm>
        </p:spPr>
        <p:txBody>
          <a:bodyPr>
            <a:normAutofit/>
          </a:bodyPr>
          <a:lstStyle/>
          <a:p>
            <a:r>
              <a:rPr lang="en-GB" sz="2800" dirty="0"/>
              <a:t>Charging decisions under the CJA 2003</a:t>
            </a:r>
          </a:p>
        </p:txBody>
      </p:sp>
      <p:sp>
        <p:nvSpPr>
          <p:cNvPr id="3" name="Content Placeholder 2">
            <a:extLst>
              <a:ext uri="{FF2B5EF4-FFF2-40B4-BE49-F238E27FC236}">
                <a16:creationId xmlns:a16="http://schemas.microsoft.com/office/drawing/2014/main" id="{6A8BF61A-9F54-887A-C14E-4680F14824BF}"/>
              </a:ext>
            </a:extLst>
          </p:cNvPr>
          <p:cNvSpPr>
            <a:spLocks noGrp="1"/>
          </p:cNvSpPr>
          <p:nvPr>
            <p:ph idx="1"/>
          </p:nvPr>
        </p:nvSpPr>
        <p:spPr>
          <a:xfrm>
            <a:off x="362826" y="784716"/>
            <a:ext cx="10196455" cy="5288567"/>
          </a:xfrm>
        </p:spPr>
        <p:txBody>
          <a:bodyPr>
            <a:noAutofit/>
          </a:bodyPr>
          <a:lstStyle/>
          <a:p>
            <a:r>
              <a:rPr lang="en-GB" dirty="0"/>
              <a:t>Where Full Code test can’t be met but charging decision needs to be made as concern about releasing suspect……</a:t>
            </a:r>
          </a:p>
          <a:p>
            <a:r>
              <a:rPr lang="en-GB" dirty="0"/>
              <a:t>Code for Crown Prosecutors: </a:t>
            </a:r>
            <a:r>
              <a:rPr lang="en-GB" b="1" dirty="0"/>
              <a:t>Threshold Test</a:t>
            </a:r>
          </a:p>
          <a:p>
            <a:pPr lvl="1"/>
            <a:r>
              <a:rPr lang="en-GB" sz="1800" dirty="0"/>
              <a:t>5 conditions</a:t>
            </a:r>
          </a:p>
          <a:p>
            <a:pPr lvl="2"/>
            <a:r>
              <a:rPr lang="en-GB" sz="1800" dirty="0"/>
              <a:t>Reasonable grounds to suspect that the person has committed the offence</a:t>
            </a:r>
          </a:p>
          <a:p>
            <a:pPr lvl="2"/>
            <a:r>
              <a:rPr lang="en-GB" sz="1800" dirty="0"/>
              <a:t>Further evidence can be obtained to provide a realistic prospect of a conviction</a:t>
            </a:r>
          </a:p>
          <a:p>
            <a:pPr lvl="2"/>
            <a:r>
              <a:rPr lang="en-GB" sz="1800" dirty="0"/>
              <a:t>Circumstances of case justify an immediate charging decision</a:t>
            </a:r>
          </a:p>
          <a:p>
            <a:pPr lvl="2"/>
            <a:r>
              <a:rPr lang="en-GB" sz="1800" dirty="0"/>
              <a:t>Substantial grounds to object to bail and the </a:t>
            </a:r>
            <a:r>
              <a:rPr lang="en-GB" sz="1800" dirty="0" err="1"/>
              <a:t>circs</a:t>
            </a:r>
            <a:r>
              <a:rPr lang="en-GB" sz="1800" dirty="0"/>
              <a:t> of case mean it is appropriate to do so; and</a:t>
            </a:r>
          </a:p>
          <a:p>
            <a:pPr lvl="2"/>
            <a:r>
              <a:rPr lang="en-GB" sz="1800" dirty="0"/>
              <a:t>It is in the public interest to charge the suspect.</a:t>
            </a:r>
          </a:p>
          <a:p>
            <a:pPr lvl="2"/>
            <a:r>
              <a:rPr lang="en-GB" sz="1800" dirty="0"/>
              <a:t>If any of the five conditions are not met, the Threshold Test cannot be applied and the suspect cannot be charged. If it is clear that the evidential stage of the Full Code Test will not be met, no further action should be taken and the suspect should be released. As further material is received in the case, the Full Code Test must be applied.</a:t>
            </a:r>
          </a:p>
          <a:p>
            <a:pPr marL="914400" lvl="2" indent="0">
              <a:buNone/>
            </a:pPr>
            <a:endParaRPr lang="en-GB" sz="1200" dirty="0"/>
          </a:p>
          <a:p>
            <a:pPr marL="457200" lvl="1" indent="0">
              <a:buNone/>
            </a:pPr>
            <a:endParaRPr lang="en-GB" dirty="0"/>
          </a:p>
        </p:txBody>
      </p:sp>
    </p:spTree>
    <p:extLst>
      <p:ext uri="{BB962C8B-B14F-4D97-AF65-F5344CB8AC3E}">
        <p14:creationId xmlns:p14="http://schemas.microsoft.com/office/powerpoint/2010/main" val="826357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CF6F8-46CE-F70A-66FF-A6BBBDAB86FD}"/>
              </a:ext>
            </a:extLst>
          </p:cNvPr>
          <p:cNvSpPr>
            <a:spLocks noGrp="1"/>
          </p:cNvSpPr>
          <p:nvPr>
            <p:ph type="title"/>
          </p:nvPr>
        </p:nvSpPr>
        <p:spPr>
          <a:xfrm>
            <a:off x="438541" y="172785"/>
            <a:ext cx="8596668" cy="660076"/>
          </a:xfrm>
        </p:spPr>
        <p:txBody>
          <a:bodyPr>
            <a:normAutofit/>
          </a:bodyPr>
          <a:lstStyle/>
          <a:p>
            <a:r>
              <a:rPr lang="en-GB" sz="2800" dirty="0"/>
              <a:t>Charging decisions under the CJA 2003</a:t>
            </a:r>
          </a:p>
        </p:txBody>
      </p:sp>
      <p:sp>
        <p:nvSpPr>
          <p:cNvPr id="3" name="Content Placeholder 2">
            <a:extLst>
              <a:ext uri="{FF2B5EF4-FFF2-40B4-BE49-F238E27FC236}">
                <a16:creationId xmlns:a16="http://schemas.microsoft.com/office/drawing/2014/main" id="{6A8BF61A-9F54-887A-C14E-4680F14824BF}"/>
              </a:ext>
            </a:extLst>
          </p:cNvPr>
          <p:cNvSpPr>
            <a:spLocks noGrp="1"/>
          </p:cNvSpPr>
          <p:nvPr>
            <p:ph idx="1"/>
          </p:nvPr>
        </p:nvSpPr>
        <p:spPr>
          <a:xfrm>
            <a:off x="362826" y="784716"/>
            <a:ext cx="10196455" cy="5288567"/>
          </a:xfrm>
        </p:spPr>
        <p:txBody>
          <a:bodyPr>
            <a:noAutofit/>
          </a:bodyPr>
          <a:lstStyle/>
          <a:p>
            <a:r>
              <a:rPr lang="en-GB" sz="2000" b="1" dirty="0"/>
              <a:t>Threshold Test - scenario</a:t>
            </a:r>
          </a:p>
          <a:p>
            <a:pPr marL="0" indent="0">
              <a:buNone/>
            </a:pPr>
            <a:r>
              <a:rPr lang="en-GB" sz="2000" dirty="0"/>
              <a:t>  </a:t>
            </a:r>
          </a:p>
        </p:txBody>
      </p:sp>
      <p:sp>
        <p:nvSpPr>
          <p:cNvPr id="4" name="TextBox 3">
            <a:extLst>
              <a:ext uri="{FF2B5EF4-FFF2-40B4-BE49-F238E27FC236}">
                <a16:creationId xmlns:a16="http://schemas.microsoft.com/office/drawing/2014/main" id="{1F164A3B-6DEE-F60A-1B29-E68BBB6CC319}"/>
              </a:ext>
            </a:extLst>
          </p:cNvPr>
          <p:cNvSpPr txBox="1"/>
          <p:nvPr/>
        </p:nvSpPr>
        <p:spPr>
          <a:xfrm>
            <a:off x="666206" y="1593669"/>
            <a:ext cx="8369003" cy="2954655"/>
          </a:xfrm>
          <a:prstGeom prst="rect">
            <a:avLst/>
          </a:prstGeom>
          <a:noFill/>
        </p:spPr>
        <p:txBody>
          <a:bodyPr wrap="square" rtlCol="0">
            <a:spAutoFit/>
          </a:bodyPr>
          <a:lstStyle/>
          <a:p>
            <a:r>
              <a:rPr lang="en-GB" dirty="0"/>
              <a:t>Consider whether the Threshold Test can be applied in the following example:</a:t>
            </a:r>
          </a:p>
          <a:p>
            <a:endParaRPr lang="en-GB" sz="2800" dirty="0"/>
          </a:p>
          <a:p>
            <a:r>
              <a:rPr lang="en-GB" sz="2800" dirty="0"/>
              <a:t>Charlie has been arrested on suspicion of theft. In interview, he put forward a plausible alibi defence. The person who identified Charlie has a motive to lie. The alibi has not yet been checked by the police.</a:t>
            </a:r>
          </a:p>
        </p:txBody>
      </p:sp>
    </p:spTree>
    <p:extLst>
      <p:ext uri="{BB962C8B-B14F-4D97-AF65-F5344CB8AC3E}">
        <p14:creationId xmlns:p14="http://schemas.microsoft.com/office/powerpoint/2010/main" val="9514154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712F0-B26F-0F93-8CEE-C6CCACCAAD4A}"/>
              </a:ext>
            </a:extLst>
          </p:cNvPr>
          <p:cNvSpPr>
            <a:spLocks noGrp="1"/>
          </p:cNvSpPr>
          <p:nvPr>
            <p:ph type="title"/>
          </p:nvPr>
        </p:nvSpPr>
        <p:spPr>
          <a:xfrm>
            <a:off x="403597" y="156238"/>
            <a:ext cx="8596668" cy="717393"/>
          </a:xfrm>
        </p:spPr>
        <p:txBody>
          <a:bodyPr/>
          <a:lstStyle/>
          <a:p>
            <a:r>
              <a:rPr lang="en-GB" dirty="0"/>
              <a:t>Support for victims and witnesses</a:t>
            </a:r>
          </a:p>
        </p:txBody>
      </p:sp>
      <p:sp>
        <p:nvSpPr>
          <p:cNvPr id="3" name="Content Placeholder 2">
            <a:extLst>
              <a:ext uri="{FF2B5EF4-FFF2-40B4-BE49-F238E27FC236}">
                <a16:creationId xmlns:a16="http://schemas.microsoft.com/office/drawing/2014/main" id="{C31C6DF6-1FD1-1338-05CF-CB501CBEB718}"/>
              </a:ext>
            </a:extLst>
          </p:cNvPr>
          <p:cNvSpPr>
            <a:spLocks noGrp="1"/>
          </p:cNvSpPr>
          <p:nvPr>
            <p:ph idx="1"/>
          </p:nvPr>
        </p:nvSpPr>
        <p:spPr>
          <a:xfrm>
            <a:off x="456014" y="1013221"/>
            <a:ext cx="8596668" cy="5335161"/>
          </a:xfrm>
        </p:spPr>
        <p:txBody>
          <a:bodyPr>
            <a:noAutofit/>
          </a:bodyPr>
          <a:lstStyle/>
          <a:p>
            <a:r>
              <a:rPr lang="en-GB" sz="1200" dirty="0"/>
              <a:t>CPS paralegals will therefore encounter witnesses and victims who will be experiencing a range of emotions:</a:t>
            </a:r>
          </a:p>
          <a:p>
            <a:r>
              <a:rPr lang="en-GB" sz="1200" dirty="0"/>
              <a:t>anger, which may be directed not only at the defendant but also the police, lawyers, judges and the individual CPS paralegal;</a:t>
            </a:r>
          </a:p>
          <a:p>
            <a:r>
              <a:rPr lang="en-GB" sz="1200" dirty="0"/>
              <a:t>fear of what will happen in the courtroom, particularly cross-examination by the defence;</a:t>
            </a:r>
          </a:p>
          <a:p>
            <a:r>
              <a:rPr lang="en-GB" sz="1200" dirty="0"/>
              <a:t>fear of intimidation from the defendant and/or their friends and family;</a:t>
            </a:r>
          </a:p>
          <a:p>
            <a:r>
              <a:rPr lang="en-GB" sz="1200" dirty="0"/>
              <a:t>confusion over what is happening, where they should go and what they should do.</a:t>
            </a:r>
          </a:p>
          <a:p>
            <a:r>
              <a:rPr lang="en-GB" sz="1200" dirty="0"/>
              <a:t>If a paralegal fails to deal sensitively and appropriately with a witness or victim, the victim may:</a:t>
            </a:r>
          </a:p>
          <a:p>
            <a:r>
              <a:rPr lang="en-GB" sz="1200" dirty="0"/>
              <a:t>refuse to give evidence, leading to the case being abandoned or the defendant being acquitted;</a:t>
            </a:r>
          </a:p>
          <a:p>
            <a:r>
              <a:rPr lang="en-GB" sz="1200" dirty="0"/>
              <a:t>make a formal complaint;</a:t>
            </a:r>
          </a:p>
          <a:p>
            <a:r>
              <a:rPr lang="en-GB" sz="1200" dirty="0"/>
              <a:t>tell friends and family or the media about their experience, deterring others from seeking justice on a later occasion.</a:t>
            </a:r>
          </a:p>
          <a:p>
            <a:r>
              <a:rPr lang="en-GB" sz="1200" dirty="0"/>
              <a:t>The CPS has given increasing priority to the care of witnesses and victims reflecting a series of government initiatives and documents. The most important of these are:</a:t>
            </a:r>
          </a:p>
          <a:p>
            <a:r>
              <a:rPr lang="en-GB" sz="1200" dirty="0"/>
              <a:t>the Casework Quality Standards;</a:t>
            </a:r>
          </a:p>
          <a:p>
            <a:r>
              <a:rPr lang="en-GB" sz="1200" dirty="0"/>
              <a:t>the Code of Practice for Victims of Crime;</a:t>
            </a:r>
          </a:p>
          <a:p>
            <a:r>
              <a:rPr lang="en-GB" sz="1200" dirty="0"/>
              <a:t>the Witness Charter;</a:t>
            </a:r>
          </a:p>
          <a:p>
            <a:r>
              <a:rPr lang="en-GB" sz="1200" dirty="0"/>
              <a:t>Witness Care Units;</a:t>
            </a:r>
          </a:p>
          <a:p>
            <a:r>
              <a:rPr lang="en-GB" sz="1200" dirty="0"/>
              <a:t>special measures; and</a:t>
            </a:r>
          </a:p>
          <a:p>
            <a:r>
              <a:rPr lang="en-GB" sz="1200" dirty="0"/>
              <a:t>Victim Personal Statements.</a:t>
            </a:r>
          </a:p>
        </p:txBody>
      </p:sp>
    </p:spTree>
    <p:extLst>
      <p:ext uri="{BB962C8B-B14F-4D97-AF65-F5344CB8AC3E}">
        <p14:creationId xmlns:p14="http://schemas.microsoft.com/office/powerpoint/2010/main" val="32706441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Two people holding hands">
            <a:extLst>
              <a:ext uri="{FF2B5EF4-FFF2-40B4-BE49-F238E27FC236}">
                <a16:creationId xmlns:a16="http://schemas.microsoft.com/office/drawing/2014/main" id="{681E98AD-9A3F-CBB5-00E3-403078129B4F}"/>
              </a:ext>
            </a:extLst>
          </p:cNvPr>
          <p:cNvPicPr>
            <a:picLocks noChangeAspect="1"/>
          </p:cNvPicPr>
          <p:nvPr/>
        </p:nvPicPr>
        <p:blipFill>
          <a:blip r:embed="rId3"/>
          <a:srcRect l="9957" r="13224"/>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4F712F0-B26F-0F93-8CEE-C6CCACCAAD4A}"/>
              </a:ext>
            </a:extLst>
          </p:cNvPr>
          <p:cNvSpPr>
            <a:spLocks noGrp="1"/>
          </p:cNvSpPr>
          <p:nvPr>
            <p:ph type="title"/>
          </p:nvPr>
        </p:nvSpPr>
        <p:spPr>
          <a:xfrm>
            <a:off x="677333" y="609600"/>
            <a:ext cx="3851123" cy="1320800"/>
          </a:xfrm>
        </p:spPr>
        <p:txBody>
          <a:bodyPr>
            <a:normAutofit/>
          </a:bodyPr>
          <a:lstStyle/>
          <a:p>
            <a:pPr>
              <a:lnSpc>
                <a:spcPct val="90000"/>
              </a:lnSpc>
            </a:pPr>
            <a:r>
              <a:rPr lang="en-GB" sz="1700"/>
              <a:t>Support for victims and witnesses:</a:t>
            </a:r>
            <a:br>
              <a:rPr lang="en-GB" sz="1700"/>
            </a:br>
            <a:r>
              <a:rPr lang="en-GB" sz="1700"/>
              <a:t>Code of practice for victims of Crime</a:t>
            </a:r>
            <a:br>
              <a:rPr lang="en-GB" sz="1700"/>
            </a:br>
            <a:endParaRPr lang="en-GB" sz="1700"/>
          </a:p>
        </p:txBody>
      </p:sp>
      <p:sp>
        <p:nvSpPr>
          <p:cNvPr id="3" name="Content Placeholder 2">
            <a:extLst>
              <a:ext uri="{FF2B5EF4-FFF2-40B4-BE49-F238E27FC236}">
                <a16:creationId xmlns:a16="http://schemas.microsoft.com/office/drawing/2014/main" id="{C31C6DF6-1FD1-1338-05CF-CB501CBEB718}"/>
              </a:ext>
            </a:extLst>
          </p:cNvPr>
          <p:cNvSpPr>
            <a:spLocks noGrp="1"/>
          </p:cNvSpPr>
          <p:nvPr>
            <p:ph idx="1"/>
          </p:nvPr>
        </p:nvSpPr>
        <p:spPr>
          <a:xfrm>
            <a:off x="470647" y="1573307"/>
            <a:ext cx="4057809" cy="4468056"/>
          </a:xfrm>
        </p:spPr>
        <p:txBody>
          <a:bodyPr>
            <a:normAutofit/>
          </a:bodyPr>
          <a:lstStyle/>
          <a:p>
            <a:pPr>
              <a:lnSpc>
                <a:spcPct val="90000"/>
              </a:lnSpc>
            </a:pPr>
            <a:r>
              <a:rPr lang="en-GB" sz="1400" dirty="0"/>
              <a:t>Applies to  victims of crime, bereaved relatives of a victim of crim, family spokesperson for bereaved or disabled victim, parents/guardians of V who is under 18 and all businesses</a:t>
            </a:r>
          </a:p>
          <a:p>
            <a:pPr>
              <a:lnSpc>
                <a:spcPct val="90000"/>
              </a:lnSpc>
            </a:pPr>
            <a:r>
              <a:rPr lang="en-GB" sz="1400" dirty="0"/>
              <a:t>Enhanced (shorter timescales) service: Victims of serious crime, persistently targeted victims and vulnerable or intimidated victims.</a:t>
            </a:r>
            <a:br>
              <a:rPr lang="en-GB" sz="1400" dirty="0"/>
            </a:br>
            <a:endParaRPr lang="en-GB" sz="1400" dirty="0"/>
          </a:p>
          <a:p>
            <a:pPr>
              <a:lnSpc>
                <a:spcPct val="90000"/>
              </a:lnSpc>
            </a:pPr>
            <a:r>
              <a:rPr lang="en-GB" sz="1400" dirty="0"/>
              <a:t>Entitlements:</a:t>
            </a:r>
          </a:p>
          <a:p>
            <a:pPr lvl="1">
              <a:lnSpc>
                <a:spcPct val="90000"/>
              </a:lnSpc>
            </a:pPr>
            <a:r>
              <a:rPr lang="en-GB" sz="1400" dirty="0"/>
              <a:t>Victim Personal Statement to be read in court pre-sentence</a:t>
            </a:r>
          </a:p>
          <a:p>
            <a:pPr lvl="1">
              <a:lnSpc>
                <a:spcPct val="90000"/>
              </a:lnSpc>
            </a:pPr>
            <a:r>
              <a:rPr lang="en-GB" sz="1400" dirty="0"/>
              <a:t>Notified if CPS decide not to prosecute or to drop case</a:t>
            </a:r>
          </a:p>
          <a:p>
            <a:pPr lvl="1">
              <a:lnSpc>
                <a:spcPct val="90000"/>
              </a:lnSpc>
            </a:pPr>
            <a:r>
              <a:rPr lang="en-GB" sz="1400" dirty="0"/>
              <a:t>Right to review a decision not to charge or to discontinue</a:t>
            </a:r>
          </a:p>
          <a:p>
            <a:pPr lvl="1">
              <a:lnSpc>
                <a:spcPct val="90000"/>
              </a:lnSpc>
            </a:pPr>
            <a:r>
              <a:rPr lang="en-GB" sz="1400" dirty="0"/>
              <a:t>Support from CPS during process</a:t>
            </a:r>
          </a:p>
          <a:p>
            <a:pPr lvl="1">
              <a:lnSpc>
                <a:spcPct val="90000"/>
              </a:lnSpc>
            </a:pPr>
            <a:endParaRPr lang="en-GB" sz="1400" dirty="0"/>
          </a:p>
        </p:txBody>
      </p:sp>
      <p:cxnSp>
        <p:nvCxnSpPr>
          <p:cNvPr id="20" name="Straight Connector 1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945694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F712F0-B26F-0F93-8CEE-C6CCACCAAD4A}"/>
              </a:ext>
            </a:extLst>
          </p:cNvPr>
          <p:cNvSpPr>
            <a:spLocks noGrp="1"/>
          </p:cNvSpPr>
          <p:nvPr>
            <p:ph type="title"/>
          </p:nvPr>
        </p:nvSpPr>
        <p:spPr>
          <a:xfrm>
            <a:off x="1333502" y="609600"/>
            <a:ext cx="8596668" cy="1320800"/>
          </a:xfrm>
        </p:spPr>
        <p:txBody>
          <a:bodyPr>
            <a:normAutofit/>
          </a:bodyPr>
          <a:lstStyle/>
          <a:p>
            <a:pPr>
              <a:lnSpc>
                <a:spcPct val="90000"/>
              </a:lnSpc>
            </a:pPr>
            <a:r>
              <a:rPr lang="en-GB" sz="2800"/>
              <a:t>Support for victims and witnesses: Witness Charter</a:t>
            </a:r>
            <a:br>
              <a:rPr lang="en-GB" sz="2800"/>
            </a:br>
            <a:endParaRPr lang="en-GB" sz="2800"/>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C31C6DF6-1FD1-1338-05CF-CB501CBEB718}"/>
              </a:ext>
            </a:extLst>
          </p:cNvPr>
          <p:cNvSpPr>
            <a:spLocks noGrp="1"/>
          </p:cNvSpPr>
          <p:nvPr>
            <p:ph idx="1"/>
          </p:nvPr>
        </p:nvSpPr>
        <p:spPr>
          <a:xfrm>
            <a:off x="1333502" y="2160590"/>
            <a:ext cx="8470898" cy="3429260"/>
          </a:xfrm>
        </p:spPr>
        <p:txBody>
          <a:bodyPr>
            <a:normAutofit/>
          </a:bodyPr>
          <a:lstStyle/>
          <a:p>
            <a:r>
              <a:rPr lang="en-GB" dirty="0"/>
              <a:t>The standards of care for witnesses are grouped as follows:</a:t>
            </a:r>
          </a:p>
          <a:p>
            <a:pPr lvl="1"/>
            <a:r>
              <a:rPr lang="en-GB" dirty="0"/>
              <a:t>Police Investigation: Standards 1–6; incl. treated with dignity and respect (S1)</a:t>
            </a:r>
          </a:p>
          <a:p>
            <a:pPr lvl="1"/>
            <a:r>
              <a:rPr lang="en-GB" dirty="0"/>
              <a:t>Pre-trial information: Standards 7–9; incl. main point of contact for information and support (S7 and 19) and witness’s availability to be considered (S9)</a:t>
            </a:r>
          </a:p>
          <a:p>
            <a:pPr lvl="1"/>
            <a:r>
              <a:rPr lang="en-GB" dirty="0"/>
              <a:t>Going to court: Standards 10–11; incl. info about court and court process and visit court prior (S 11)</a:t>
            </a:r>
          </a:p>
          <a:p>
            <a:pPr lvl="1"/>
            <a:r>
              <a:rPr lang="en-GB" dirty="0"/>
              <a:t>At court – on arrival: Standards 12–14; incl. ensuring a safe environment (S14)</a:t>
            </a:r>
          </a:p>
          <a:p>
            <a:pPr lvl="1"/>
            <a:r>
              <a:rPr lang="en-GB" dirty="0"/>
              <a:t>At court – the court room: Standards 15–16;</a:t>
            </a:r>
          </a:p>
          <a:p>
            <a:pPr lvl="1"/>
            <a:r>
              <a:rPr lang="en-GB" dirty="0"/>
              <a:t>Post-trial: Standards 17–21. incl. complaints procedure (S 21), to be informed of any appeal (S 18)</a:t>
            </a: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48672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7EE2B-2583-3CD1-FAE0-F9776F132CC3}"/>
              </a:ext>
            </a:extLst>
          </p:cNvPr>
          <p:cNvSpPr>
            <a:spLocks noGrp="1"/>
          </p:cNvSpPr>
          <p:nvPr>
            <p:ph type="title"/>
          </p:nvPr>
        </p:nvSpPr>
        <p:spPr>
          <a:xfrm>
            <a:off x="228870" y="102894"/>
            <a:ext cx="8596668" cy="572714"/>
          </a:xfrm>
        </p:spPr>
        <p:txBody>
          <a:bodyPr>
            <a:normAutofit/>
          </a:bodyPr>
          <a:lstStyle/>
          <a:p>
            <a:r>
              <a:rPr lang="en-GB" sz="2800" dirty="0"/>
              <a:t>Prosecutors and the Prosecutors’ Pledge</a:t>
            </a:r>
          </a:p>
        </p:txBody>
      </p:sp>
      <p:sp>
        <p:nvSpPr>
          <p:cNvPr id="3" name="Content Placeholder 2">
            <a:extLst>
              <a:ext uri="{FF2B5EF4-FFF2-40B4-BE49-F238E27FC236}">
                <a16:creationId xmlns:a16="http://schemas.microsoft.com/office/drawing/2014/main" id="{4CF094D9-A4BB-1F8D-1783-3CC4AD00416F}"/>
              </a:ext>
            </a:extLst>
          </p:cNvPr>
          <p:cNvSpPr>
            <a:spLocks noGrp="1"/>
          </p:cNvSpPr>
          <p:nvPr>
            <p:ph idx="1"/>
          </p:nvPr>
        </p:nvSpPr>
        <p:spPr>
          <a:xfrm>
            <a:off x="339530" y="791901"/>
            <a:ext cx="10283818" cy="5433201"/>
          </a:xfrm>
        </p:spPr>
        <p:txBody>
          <a:bodyPr>
            <a:noAutofit/>
          </a:bodyPr>
          <a:lstStyle/>
          <a:p>
            <a:r>
              <a:rPr lang="en-GB" sz="2000" dirty="0"/>
              <a:t>PLEDGE 1: Take into account the impact on the victim or their family when making a charging decision..</a:t>
            </a:r>
          </a:p>
          <a:p>
            <a:endParaRPr lang="en-GB" sz="2000" dirty="0"/>
          </a:p>
          <a:p>
            <a:r>
              <a:rPr lang="en-GB" sz="2000" dirty="0"/>
              <a:t>PLEDGE 2: Inform the victim where the charge is withdrawn, discontinued or substantially altered.</a:t>
            </a:r>
          </a:p>
          <a:p>
            <a:endParaRPr lang="en-GB" sz="2000" dirty="0"/>
          </a:p>
          <a:p>
            <a:r>
              <a:rPr lang="en-GB" sz="2000" dirty="0"/>
              <a:t>PLEDGE 3: Where practical, seek a victim’s view or that of the family when considering the acceptability of a plea.</a:t>
            </a:r>
          </a:p>
          <a:p>
            <a:endParaRPr lang="en-GB" sz="2000" dirty="0"/>
          </a:p>
          <a:p>
            <a:r>
              <a:rPr lang="en-GB" sz="2000" dirty="0"/>
              <a:t>PLEDGE 4: Address the specific needs of a victim and, where justified, seek to protect their identity by making an appropriate application to the court.</a:t>
            </a:r>
          </a:p>
          <a:p>
            <a:pPr marL="0" indent="0">
              <a:buNone/>
            </a:pPr>
            <a:endParaRPr lang="en-GB" sz="2000" dirty="0"/>
          </a:p>
          <a:p>
            <a:r>
              <a:rPr lang="en-GB" sz="2000" dirty="0"/>
              <a:t>PLEDGE 5: Assist victims at court to refresh their memory from their written or video statement and answer their questions on court procedure and processes.</a:t>
            </a:r>
          </a:p>
          <a:p>
            <a:pPr marL="0" indent="0">
              <a:buNone/>
            </a:pPr>
            <a:endParaRPr lang="en-GB" sz="2000" dirty="0"/>
          </a:p>
          <a:p>
            <a:endParaRPr lang="en-GB" sz="2000" dirty="0"/>
          </a:p>
        </p:txBody>
      </p:sp>
    </p:spTree>
    <p:extLst>
      <p:ext uri="{BB962C8B-B14F-4D97-AF65-F5344CB8AC3E}">
        <p14:creationId xmlns:p14="http://schemas.microsoft.com/office/powerpoint/2010/main" val="42742264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7EE2B-2583-3CD1-FAE0-F9776F132CC3}"/>
              </a:ext>
            </a:extLst>
          </p:cNvPr>
          <p:cNvSpPr>
            <a:spLocks noGrp="1"/>
          </p:cNvSpPr>
          <p:nvPr>
            <p:ph type="title"/>
          </p:nvPr>
        </p:nvSpPr>
        <p:spPr>
          <a:xfrm>
            <a:off x="228870" y="102894"/>
            <a:ext cx="8596668" cy="572714"/>
          </a:xfrm>
        </p:spPr>
        <p:txBody>
          <a:bodyPr>
            <a:normAutofit/>
          </a:bodyPr>
          <a:lstStyle/>
          <a:p>
            <a:r>
              <a:rPr lang="en-GB" sz="2800" dirty="0"/>
              <a:t>Prosecutors and the Prosecutors’ Pledge</a:t>
            </a:r>
          </a:p>
        </p:txBody>
      </p:sp>
      <p:sp>
        <p:nvSpPr>
          <p:cNvPr id="3" name="Content Placeholder 2">
            <a:extLst>
              <a:ext uri="{FF2B5EF4-FFF2-40B4-BE49-F238E27FC236}">
                <a16:creationId xmlns:a16="http://schemas.microsoft.com/office/drawing/2014/main" id="{4CF094D9-A4BB-1F8D-1783-3CC4AD00416F}"/>
              </a:ext>
            </a:extLst>
          </p:cNvPr>
          <p:cNvSpPr>
            <a:spLocks noGrp="1"/>
          </p:cNvSpPr>
          <p:nvPr>
            <p:ph idx="1"/>
          </p:nvPr>
        </p:nvSpPr>
        <p:spPr>
          <a:xfrm>
            <a:off x="339530" y="791901"/>
            <a:ext cx="10283818" cy="5433201"/>
          </a:xfrm>
        </p:spPr>
        <p:txBody>
          <a:bodyPr>
            <a:noAutofit/>
          </a:bodyPr>
          <a:lstStyle/>
          <a:p>
            <a:r>
              <a:rPr lang="en-GB" sz="2000" dirty="0"/>
              <a:t>PLEDGE 6: Promote and encourage two-way communication between victim and prosecutor at court.</a:t>
            </a:r>
          </a:p>
          <a:p>
            <a:endParaRPr lang="en-GB" sz="2000" dirty="0"/>
          </a:p>
          <a:p>
            <a:r>
              <a:rPr lang="en-GB" sz="2000" dirty="0"/>
              <a:t>PLEDGE 7: Protect victims from unwarranted or irrelevant attacks on their character and may seek the court’s intervention where cross-examination is considered to be inappropriate or oppressive.</a:t>
            </a:r>
          </a:p>
          <a:p>
            <a:endParaRPr lang="en-GB" sz="2000" dirty="0"/>
          </a:p>
          <a:p>
            <a:r>
              <a:rPr lang="en-GB" sz="2000" dirty="0"/>
              <a:t>PLEDGE 8: On conviction, robustly challenge defence mitigation which is derogatory to a victim’s character.</a:t>
            </a:r>
          </a:p>
          <a:p>
            <a:pPr marL="0" indent="0">
              <a:buNone/>
            </a:pPr>
            <a:endParaRPr lang="en-GB" sz="2000" dirty="0"/>
          </a:p>
          <a:p>
            <a:r>
              <a:rPr lang="en-GB" sz="2000" dirty="0"/>
              <a:t>PLEDGE 9: On conviction, apply for appropriate order for compensation, restitution or future protection of the victim.</a:t>
            </a:r>
          </a:p>
          <a:p>
            <a:endParaRPr lang="en-GB" sz="2000" dirty="0"/>
          </a:p>
          <a:p>
            <a:r>
              <a:rPr lang="en-GB" sz="2000" dirty="0"/>
              <a:t>PLEDGE 10: Keep victims informed of the progress of any appeal, and explain the effect of the court’s judgment.</a:t>
            </a:r>
          </a:p>
        </p:txBody>
      </p:sp>
    </p:spTree>
    <p:extLst>
      <p:ext uri="{BB962C8B-B14F-4D97-AF65-F5344CB8AC3E}">
        <p14:creationId xmlns:p14="http://schemas.microsoft.com/office/powerpoint/2010/main" val="27252523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F2231-E381-8FE0-9680-CF86CB5318C5}"/>
              </a:ext>
            </a:extLst>
          </p:cNvPr>
          <p:cNvSpPr>
            <a:spLocks noGrp="1"/>
          </p:cNvSpPr>
          <p:nvPr>
            <p:ph type="title"/>
          </p:nvPr>
        </p:nvSpPr>
        <p:spPr>
          <a:xfrm>
            <a:off x="479310" y="172785"/>
            <a:ext cx="8596668" cy="811505"/>
          </a:xfrm>
        </p:spPr>
        <p:txBody>
          <a:bodyPr/>
          <a:lstStyle/>
          <a:p>
            <a:r>
              <a:rPr lang="en-GB" dirty="0"/>
              <a:t>Witness Care Unit</a:t>
            </a:r>
          </a:p>
        </p:txBody>
      </p:sp>
      <p:sp>
        <p:nvSpPr>
          <p:cNvPr id="3" name="Content Placeholder 2">
            <a:extLst>
              <a:ext uri="{FF2B5EF4-FFF2-40B4-BE49-F238E27FC236}">
                <a16:creationId xmlns:a16="http://schemas.microsoft.com/office/drawing/2014/main" id="{720927EE-8320-0602-38C1-EC8F6D4428DA}"/>
              </a:ext>
            </a:extLst>
          </p:cNvPr>
          <p:cNvSpPr>
            <a:spLocks noGrp="1"/>
          </p:cNvSpPr>
          <p:nvPr>
            <p:ph idx="1"/>
          </p:nvPr>
        </p:nvSpPr>
        <p:spPr>
          <a:xfrm>
            <a:off x="403596" y="1131741"/>
            <a:ext cx="9375242" cy="5274883"/>
          </a:xfrm>
        </p:spPr>
        <p:txBody>
          <a:bodyPr>
            <a:normAutofit/>
          </a:bodyPr>
          <a:lstStyle/>
          <a:p>
            <a:r>
              <a:rPr lang="en-GB" sz="2000" dirty="0"/>
              <a:t>Main liaison with the victims and witnesses will be done by the Witness Care Unit. They are governed by the requirements of the Code and the Witness Charter. The Witness Care Unit will, amongst other things:</a:t>
            </a:r>
          </a:p>
          <a:p>
            <a:r>
              <a:rPr lang="en-GB" sz="2000" dirty="0"/>
              <a:t>act as a single point of contact for victims and witnesses;</a:t>
            </a:r>
          </a:p>
          <a:p>
            <a:endParaRPr lang="en-GB" sz="2000" dirty="0"/>
          </a:p>
          <a:p>
            <a:r>
              <a:rPr lang="en-GB" sz="2000" dirty="0"/>
              <a:t>undertake a needs assessment for the victim or witness;</a:t>
            </a:r>
          </a:p>
          <a:p>
            <a:endParaRPr lang="en-GB" sz="2000" dirty="0"/>
          </a:p>
          <a:p>
            <a:r>
              <a:rPr lang="en-GB" sz="2000" dirty="0"/>
              <a:t>make such arrangements as are reasonable and necessary for a victim or witness, such as childcare or transport; and</a:t>
            </a:r>
          </a:p>
          <a:p>
            <a:endParaRPr lang="en-GB" sz="2000" dirty="0"/>
          </a:p>
          <a:p>
            <a:r>
              <a:rPr lang="en-GB" sz="2000" dirty="0"/>
              <a:t>keep victims and witnesses informed of dates and locations for hearings.</a:t>
            </a:r>
          </a:p>
        </p:txBody>
      </p:sp>
    </p:spTree>
    <p:extLst>
      <p:ext uri="{BB962C8B-B14F-4D97-AF65-F5344CB8AC3E}">
        <p14:creationId xmlns:p14="http://schemas.microsoft.com/office/powerpoint/2010/main" val="22397912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FDFD505-1F04-C365-139E-EC5DD8B511DC}"/>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Other Prosecuting Authorities</a:t>
            </a:r>
          </a:p>
        </p:txBody>
      </p:sp>
      <p:sp>
        <p:nvSpPr>
          <p:cNvPr id="22" name="Isosceles Triangle 21">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35C197C0-66B3-EF85-2638-8724A1163552}"/>
              </a:ext>
            </a:extLst>
          </p:cNvPr>
          <p:cNvPicPr>
            <a:picLocks noChangeAspect="1"/>
          </p:cNvPicPr>
          <p:nvPr/>
        </p:nvPicPr>
        <p:blipFill>
          <a:blip r:embed="rId3"/>
          <a:stretch>
            <a:fillRect/>
          </a:stretch>
        </p:blipFill>
        <p:spPr>
          <a:xfrm>
            <a:off x="888603" y="1431294"/>
            <a:ext cx="4887354" cy="3995412"/>
          </a:xfrm>
          <a:prstGeom prst="rect">
            <a:avLst/>
          </a:prstGeom>
        </p:spPr>
      </p:pic>
    </p:spTree>
    <p:extLst>
      <p:ext uri="{BB962C8B-B14F-4D97-AF65-F5344CB8AC3E}">
        <p14:creationId xmlns:p14="http://schemas.microsoft.com/office/powerpoint/2010/main" val="3279776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2C9FAC9-441F-CA3C-6D7B-175D35223CD4}"/>
              </a:ext>
            </a:extLst>
          </p:cNvPr>
          <p:cNvPicPr>
            <a:picLocks noChangeAspect="1"/>
          </p:cNvPicPr>
          <p:nvPr/>
        </p:nvPicPr>
        <p:blipFill>
          <a:blip r:embed="rId2"/>
          <a:stretch>
            <a:fillRect/>
          </a:stretch>
        </p:blipFill>
        <p:spPr>
          <a:xfrm>
            <a:off x="1460184" y="1131994"/>
            <a:ext cx="9273508" cy="4590386"/>
          </a:xfrm>
          <a:prstGeom prst="rect">
            <a:avLst/>
          </a:prstGeom>
        </p:spPr>
      </p:pic>
    </p:spTree>
    <p:extLst>
      <p:ext uri="{BB962C8B-B14F-4D97-AF65-F5344CB8AC3E}">
        <p14:creationId xmlns:p14="http://schemas.microsoft.com/office/powerpoint/2010/main" val="4016199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ABC3F71-7502-E143-D30A-0339A1E4624E}"/>
              </a:ext>
            </a:extLst>
          </p:cNvPr>
          <p:cNvPicPr>
            <a:picLocks noChangeAspect="1"/>
          </p:cNvPicPr>
          <p:nvPr/>
        </p:nvPicPr>
        <p:blipFill>
          <a:blip r:embed="rId3"/>
          <a:stretch>
            <a:fillRect/>
          </a:stretch>
        </p:blipFill>
        <p:spPr>
          <a:xfrm>
            <a:off x="1806859" y="1131994"/>
            <a:ext cx="8580159" cy="4590386"/>
          </a:xfrm>
          <a:prstGeom prst="rect">
            <a:avLst/>
          </a:prstGeom>
        </p:spPr>
      </p:pic>
    </p:spTree>
    <p:extLst>
      <p:ext uri="{BB962C8B-B14F-4D97-AF65-F5344CB8AC3E}">
        <p14:creationId xmlns:p14="http://schemas.microsoft.com/office/powerpoint/2010/main" val="20009727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0C8AE7-CF25-AA07-FE5F-5F2875AAD673}"/>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HM Prison and Probation Service (HMPPS)</a:t>
            </a:r>
          </a:p>
        </p:txBody>
      </p:sp>
      <p:sp>
        <p:nvSpPr>
          <p:cNvPr id="3" name="Content Placeholder 2">
            <a:extLst>
              <a:ext uri="{FF2B5EF4-FFF2-40B4-BE49-F238E27FC236}">
                <a16:creationId xmlns:a16="http://schemas.microsoft.com/office/drawing/2014/main" id="{404B32A3-CECF-9E2F-B475-84FAF712972F}"/>
              </a:ext>
            </a:extLst>
          </p:cNvPr>
          <p:cNvSpPr>
            <a:spLocks noGrp="1"/>
          </p:cNvSpPr>
          <p:nvPr>
            <p:ph idx="1"/>
          </p:nvPr>
        </p:nvSpPr>
        <p:spPr>
          <a:xfrm>
            <a:off x="6116084" y="609600"/>
            <a:ext cx="5511296" cy="5545667"/>
          </a:xfrm>
        </p:spPr>
        <p:txBody>
          <a:bodyPr anchor="ctr">
            <a:normAutofit/>
          </a:bodyPr>
          <a:lstStyle/>
          <a:p>
            <a:r>
              <a:rPr lang="en-GB">
                <a:solidFill>
                  <a:srgbClr val="FFFFFF"/>
                </a:solidFill>
              </a:rPr>
              <a:t>Executive agency of the Ministry of Justice</a:t>
            </a:r>
          </a:p>
          <a:p>
            <a:r>
              <a:rPr lang="en-GB">
                <a:solidFill>
                  <a:srgbClr val="FFFFFF"/>
                </a:solidFill>
              </a:rPr>
              <a:t>Role: to commission and provide offender services in the community and in custody in England and Wales.</a:t>
            </a:r>
          </a:p>
          <a:p>
            <a:r>
              <a:rPr lang="en-GB">
                <a:solidFill>
                  <a:srgbClr val="FFFFFF"/>
                </a:solidFill>
              </a:rPr>
              <a:t>Works to protect the public and reduce re-offending by delivering the punishment and orders of the courts, and supports rehabilitation by helping offenders to change their lives. </a:t>
            </a:r>
          </a:p>
          <a:p>
            <a:r>
              <a:rPr lang="en-GB">
                <a:solidFill>
                  <a:srgbClr val="FFFFFF"/>
                </a:solidFill>
              </a:rPr>
              <a:t>Management of 13 prisons is contracted to private sector partners and the rest are run by the public sector through His Majesty’s Prison Service</a:t>
            </a:r>
          </a:p>
        </p:txBody>
      </p:sp>
    </p:spTree>
    <p:extLst>
      <p:ext uri="{BB962C8B-B14F-4D97-AF65-F5344CB8AC3E}">
        <p14:creationId xmlns:p14="http://schemas.microsoft.com/office/powerpoint/2010/main" val="3105668611"/>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C8AE7-CF25-AA07-FE5F-5F2875AAD673}"/>
              </a:ext>
            </a:extLst>
          </p:cNvPr>
          <p:cNvSpPr>
            <a:spLocks noGrp="1"/>
          </p:cNvSpPr>
          <p:nvPr>
            <p:ph type="title"/>
          </p:nvPr>
        </p:nvSpPr>
        <p:spPr>
          <a:xfrm>
            <a:off x="1043950" y="1179151"/>
            <a:ext cx="3300646" cy="4463889"/>
          </a:xfrm>
        </p:spPr>
        <p:txBody>
          <a:bodyPr anchor="ctr">
            <a:normAutofit/>
          </a:bodyPr>
          <a:lstStyle/>
          <a:p>
            <a:r>
              <a:rPr lang="en-GB"/>
              <a:t>Role of National Probation Service </a:t>
            </a:r>
            <a:endParaRPr lang="en-GB" dirty="0"/>
          </a:p>
        </p:txBody>
      </p:sp>
      <p:sp>
        <p:nvSpPr>
          <p:cNvPr id="26" name="Isosceles Triangle 25">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8" name="Straight Connector 27">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04B32A3-CECF-9E2F-B475-84FAF712972F}"/>
              </a:ext>
            </a:extLst>
          </p:cNvPr>
          <p:cNvSpPr>
            <a:spLocks noGrp="1"/>
          </p:cNvSpPr>
          <p:nvPr>
            <p:ph idx="1"/>
          </p:nvPr>
        </p:nvSpPr>
        <p:spPr>
          <a:xfrm>
            <a:off x="4978918" y="1109145"/>
            <a:ext cx="6341016" cy="4603900"/>
          </a:xfrm>
        </p:spPr>
        <p:txBody>
          <a:bodyPr anchor="ctr">
            <a:normAutofit/>
          </a:bodyPr>
          <a:lstStyle/>
          <a:p>
            <a:pPr>
              <a:lnSpc>
                <a:spcPct val="90000"/>
              </a:lnSpc>
            </a:pPr>
            <a:r>
              <a:rPr lang="en-GB" sz="1700"/>
              <a:t>Preparing pre-sentence reports for courts, to help them select the most appropriate sentence;</a:t>
            </a:r>
          </a:p>
          <a:p>
            <a:pPr>
              <a:lnSpc>
                <a:spcPct val="90000"/>
              </a:lnSpc>
            </a:pPr>
            <a:r>
              <a:rPr lang="en-GB" sz="1700"/>
              <a:t>managing approved premises for offenders with a residence requirement on their sentence;</a:t>
            </a:r>
          </a:p>
          <a:p>
            <a:pPr>
              <a:lnSpc>
                <a:spcPct val="90000"/>
              </a:lnSpc>
            </a:pPr>
            <a:r>
              <a:rPr lang="en-GB" sz="1700"/>
              <a:t>assessing offenders in prison to prepare them for release on licence to the community, when they will come under supervision;</a:t>
            </a:r>
          </a:p>
          <a:p>
            <a:pPr>
              <a:lnSpc>
                <a:spcPct val="90000"/>
              </a:lnSpc>
            </a:pPr>
            <a:r>
              <a:rPr lang="en-GB" sz="1700"/>
              <a:t>helping all offenders serving sentences in the community to meet the requirements ordered by the courts; and</a:t>
            </a:r>
          </a:p>
          <a:p>
            <a:pPr>
              <a:lnSpc>
                <a:spcPct val="90000"/>
              </a:lnSpc>
            </a:pPr>
            <a:r>
              <a:rPr lang="en-GB" sz="1700"/>
              <a:t>communicating with and prioritising the wellbeing of victims of serious sexual and violent offences, when the offender has received a prison sentence of 12 months or more, or is detained as a mental health patient.</a:t>
            </a:r>
          </a:p>
          <a:p>
            <a:pPr>
              <a:lnSpc>
                <a:spcPct val="90000"/>
              </a:lnSpc>
            </a:pPr>
            <a:r>
              <a:rPr lang="en-GB" sz="1700"/>
              <a:t>Oversight of offenders released from prison on licence (to supervise and monitor conditions of release)</a:t>
            </a:r>
          </a:p>
        </p:txBody>
      </p:sp>
      <p:sp>
        <p:nvSpPr>
          <p:cNvPr id="30" name="Isosceles Triangle 29">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7FE06903-8E77-C715-9643-B50C501C2AE7}"/>
              </a:ext>
            </a:extLst>
          </p:cNvPr>
          <p:cNvPicPr>
            <a:picLocks noChangeAspect="1"/>
          </p:cNvPicPr>
          <p:nvPr/>
        </p:nvPicPr>
        <p:blipFill>
          <a:blip r:embed="rId3"/>
          <a:stretch>
            <a:fillRect/>
          </a:stretch>
        </p:blipFill>
        <p:spPr>
          <a:xfrm>
            <a:off x="10209829" y="181765"/>
            <a:ext cx="1788245" cy="709337"/>
          </a:xfrm>
          <a:prstGeom prst="rect">
            <a:avLst/>
          </a:prstGeom>
        </p:spPr>
      </p:pic>
    </p:spTree>
    <p:extLst>
      <p:ext uri="{BB962C8B-B14F-4D97-AF65-F5344CB8AC3E}">
        <p14:creationId xmlns:p14="http://schemas.microsoft.com/office/powerpoint/2010/main" val="40777296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7163C-E618-48E3-9655-7C80743A6157}"/>
              </a:ext>
            </a:extLst>
          </p:cNvPr>
          <p:cNvSpPr>
            <a:spLocks noGrp="1"/>
          </p:cNvSpPr>
          <p:nvPr>
            <p:ph type="title"/>
          </p:nvPr>
        </p:nvSpPr>
        <p:spPr>
          <a:xfrm>
            <a:off x="426893" y="283445"/>
            <a:ext cx="8596668" cy="1320800"/>
          </a:xfrm>
        </p:spPr>
        <p:txBody>
          <a:bodyPr/>
          <a:lstStyle/>
          <a:p>
            <a:r>
              <a:rPr lang="en-GB" dirty="0"/>
              <a:t>The Probation Service and the Court</a:t>
            </a:r>
          </a:p>
        </p:txBody>
      </p:sp>
      <p:sp>
        <p:nvSpPr>
          <p:cNvPr id="3" name="Content Placeholder 2">
            <a:extLst>
              <a:ext uri="{FF2B5EF4-FFF2-40B4-BE49-F238E27FC236}">
                <a16:creationId xmlns:a16="http://schemas.microsoft.com/office/drawing/2014/main" id="{496D4305-847A-423E-B9CA-C3F862E57C75}"/>
              </a:ext>
            </a:extLst>
          </p:cNvPr>
          <p:cNvSpPr>
            <a:spLocks noGrp="1"/>
          </p:cNvSpPr>
          <p:nvPr>
            <p:ph idx="1"/>
          </p:nvPr>
        </p:nvSpPr>
        <p:spPr>
          <a:xfrm>
            <a:off x="490959" y="1298607"/>
            <a:ext cx="9503374" cy="4642081"/>
          </a:xfrm>
        </p:spPr>
        <p:txBody>
          <a:bodyPr>
            <a:normAutofit/>
          </a:bodyPr>
          <a:lstStyle/>
          <a:p>
            <a:r>
              <a:rPr lang="en-GB" sz="2800" dirty="0"/>
              <a:t>A representative from the PS will always be present in court when a case is being heard.</a:t>
            </a:r>
          </a:p>
          <a:p>
            <a:r>
              <a:rPr lang="en-GB" sz="2800" dirty="0"/>
              <a:t>PS responsible for compiling reports on defendants who have been convicted (pre-sentence reports). These reports focus on the defendant’s background, previous convictions and likelihood of re-offending. </a:t>
            </a:r>
          </a:p>
          <a:p>
            <a:r>
              <a:rPr lang="en-GB" sz="2800" dirty="0"/>
              <a:t>Also responsible for the administration of various types of community order which may be imposed by the court as per of the sentence the defendant receives. </a:t>
            </a:r>
          </a:p>
          <a:p>
            <a:endParaRPr lang="en-GB" dirty="0"/>
          </a:p>
        </p:txBody>
      </p:sp>
      <p:pic>
        <p:nvPicPr>
          <p:cNvPr id="5" name="Picture 4">
            <a:extLst>
              <a:ext uri="{FF2B5EF4-FFF2-40B4-BE49-F238E27FC236}">
                <a16:creationId xmlns:a16="http://schemas.microsoft.com/office/drawing/2014/main" id="{84DA7D3C-A3AA-6302-D926-B39C093DD9B7}"/>
              </a:ext>
            </a:extLst>
          </p:cNvPr>
          <p:cNvPicPr>
            <a:picLocks noChangeAspect="1"/>
          </p:cNvPicPr>
          <p:nvPr/>
        </p:nvPicPr>
        <p:blipFill>
          <a:blip r:embed="rId2"/>
          <a:stretch>
            <a:fillRect/>
          </a:stretch>
        </p:blipFill>
        <p:spPr>
          <a:xfrm>
            <a:off x="9650705" y="5684372"/>
            <a:ext cx="2328723" cy="923727"/>
          </a:xfrm>
          <a:prstGeom prst="rect">
            <a:avLst/>
          </a:prstGeom>
        </p:spPr>
      </p:pic>
    </p:spTree>
    <p:extLst>
      <p:ext uri="{BB962C8B-B14F-4D97-AF65-F5344CB8AC3E}">
        <p14:creationId xmlns:p14="http://schemas.microsoft.com/office/powerpoint/2010/main" val="4147759735"/>
      </p:ext>
    </p:extLst>
  </p:cSld>
  <p:clrMapOvr>
    <a:masterClrMapping/>
  </p:clrMapOvr>
  <mc:AlternateContent xmlns:mc="http://schemas.openxmlformats.org/markup-compatibility/2006" xmlns:p14="http://schemas.microsoft.com/office/powerpoint/2010/main">
    <mc:Choice Requires="p14">
      <p:transition spd="med" p14:dur="700" advTm="45312">
        <p:fade/>
      </p:transition>
    </mc:Choice>
    <mc:Fallback xmlns="">
      <p:transition spd="med" advTm="45312">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643467" y="816638"/>
            <a:ext cx="3367359" cy="5224724"/>
          </a:xfrm>
        </p:spPr>
        <p:txBody>
          <a:bodyPr anchor="ctr">
            <a:normAutofit/>
          </a:bodyPr>
          <a:lstStyle/>
          <a:p>
            <a:r>
              <a:rPr lang="en-GB" kern="100">
                <a:effectLst/>
                <a:ea typeface="DengXian" panose="02010600030101010101" pitchFamily="2" charset="-122"/>
                <a:cs typeface="Arial" panose="020B0604020202020204" pitchFamily="34" charset="0"/>
              </a:rPr>
              <a:t> The Youth Justice Board (YJB) and Youth Offending Teams (YOTs)</a:t>
            </a:r>
            <a:br>
              <a:rPr lang="en-GB" kern="100">
                <a:effectLst/>
                <a:ea typeface="DengXian" panose="02010600030101010101" pitchFamily="2" charset="-122"/>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4654295" y="816638"/>
            <a:ext cx="4619706" cy="5224724"/>
          </a:xfrm>
        </p:spPr>
        <p:txBody>
          <a:bodyPr anchor="ctr">
            <a:normAutofit/>
          </a:bodyPr>
          <a:lstStyle/>
          <a:p>
            <a:pPr>
              <a:lnSpc>
                <a:spcPct val="90000"/>
              </a:lnSpc>
              <a:spcAft>
                <a:spcPts val="800"/>
              </a:spcAft>
            </a:pPr>
            <a:r>
              <a:rPr lang="en-GB" sz="1300" kern="100">
                <a:effectLst/>
                <a:latin typeface="+mj-lt"/>
                <a:ea typeface="DengXian" panose="02010600030101010101" pitchFamily="2" charset="-122"/>
                <a:cs typeface="Arial" panose="020B0604020202020204" pitchFamily="34" charset="0"/>
              </a:rPr>
              <a:t>YJB oversees the youth justice system (under 18’s)</a:t>
            </a:r>
          </a:p>
          <a:p>
            <a:pPr>
              <a:lnSpc>
                <a:spcPct val="90000"/>
              </a:lnSpc>
              <a:spcAft>
                <a:spcPts val="800"/>
              </a:spcAft>
            </a:pPr>
            <a:r>
              <a:rPr lang="en-GB" sz="1300" kern="100">
                <a:effectLst/>
                <a:latin typeface="+mj-lt"/>
                <a:ea typeface="DengXian" panose="02010600030101010101" pitchFamily="2" charset="-122"/>
                <a:cs typeface="Arial" panose="020B0604020202020204" pitchFamily="34" charset="0"/>
              </a:rPr>
              <a:t> Works to prevent offending and reoffending by young people under the age of 18. </a:t>
            </a:r>
          </a:p>
          <a:p>
            <a:pPr>
              <a:lnSpc>
                <a:spcPct val="90000"/>
              </a:lnSpc>
              <a:spcAft>
                <a:spcPts val="800"/>
              </a:spcAft>
            </a:pPr>
            <a:r>
              <a:rPr lang="en-GB" sz="1300" kern="100">
                <a:effectLst/>
                <a:latin typeface="+mj-lt"/>
                <a:ea typeface="DengXian" panose="02010600030101010101" pitchFamily="2" charset="-122"/>
                <a:cs typeface="Arial" panose="020B0604020202020204" pitchFamily="34" charset="0"/>
              </a:rPr>
              <a:t>The YJB monitors YOTs, which are located across England and Wales.</a:t>
            </a:r>
          </a:p>
          <a:p>
            <a:pPr marL="0" indent="0">
              <a:lnSpc>
                <a:spcPct val="90000"/>
              </a:lnSpc>
              <a:spcAft>
                <a:spcPts val="800"/>
              </a:spcAft>
              <a:buNone/>
            </a:pPr>
            <a:r>
              <a:rPr lang="en-GB" sz="1300" b="1" kern="100">
                <a:effectLst/>
                <a:latin typeface="+mj-lt"/>
                <a:ea typeface="DengXian" panose="02010600030101010101" pitchFamily="2" charset="-122"/>
                <a:cs typeface="Arial" panose="020B0604020202020204" pitchFamily="34" charset="0"/>
              </a:rPr>
              <a:t>Sentencing of Young Offenders:  </a:t>
            </a:r>
          </a:p>
          <a:p>
            <a:pPr>
              <a:lnSpc>
                <a:spcPct val="90000"/>
              </a:lnSpc>
              <a:spcAft>
                <a:spcPts val="800"/>
              </a:spcAft>
            </a:pPr>
            <a:r>
              <a:rPr lang="en-GB" sz="1300" kern="100">
                <a:effectLst/>
                <a:latin typeface="+mj-lt"/>
                <a:ea typeface="DengXian" panose="02010600030101010101" pitchFamily="2" charset="-122"/>
                <a:cs typeface="Arial" panose="020B0604020202020204" pitchFamily="34" charset="0"/>
              </a:rPr>
              <a:t>Sentencing Children and Young People: Definitive Guideline applies to all young offenders sentenced in both the Crown Court and the Magistrates’ Courts. </a:t>
            </a:r>
          </a:p>
          <a:p>
            <a:pPr>
              <a:lnSpc>
                <a:spcPct val="90000"/>
              </a:lnSpc>
              <a:spcAft>
                <a:spcPts val="800"/>
              </a:spcAft>
            </a:pPr>
            <a:r>
              <a:rPr lang="en-GB" sz="1300" kern="100">
                <a:effectLst/>
                <a:latin typeface="+mj-lt"/>
                <a:ea typeface="DengXian" panose="02010600030101010101" pitchFamily="2" charset="-122"/>
                <a:cs typeface="Arial" panose="020B0604020202020204" pitchFamily="34" charset="0"/>
              </a:rPr>
              <a:t>brings together all of the principles surrounding sentencing young offenders. </a:t>
            </a:r>
          </a:p>
          <a:p>
            <a:pPr>
              <a:lnSpc>
                <a:spcPct val="90000"/>
              </a:lnSpc>
              <a:spcAft>
                <a:spcPts val="800"/>
              </a:spcAft>
            </a:pPr>
            <a:r>
              <a:rPr lang="en-GB" sz="1300" kern="100">
                <a:latin typeface="+mj-lt"/>
                <a:ea typeface="DengXian" panose="02010600030101010101" pitchFamily="2" charset="-122"/>
                <a:cs typeface="Arial" panose="020B0604020202020204" pitchFamily="34" charset="0"/>
              </a:rPr>
              <a:t> I</a:t>
            </a:r>
            <a:r>
              <a:rPr lang="en-GB" sz="1300" kern="100">
                <a:effectLst/>
                <a:latin typeface="+mj-lt"/>
                <a:ea typeface="DengXian" panose="02010600030101010101" pitchFamily="2" charset="-122"/>
                <a:cs typeface="Arial" panose="020B0604020202020204" pitchFamily="34" charset="0"/>
              </a:rPr>
              <a:t>ndividual circumstances of each offender need to be considered, meaning that sentencing should be tailored to the individual. Guidelines make  clear that:</a:t>
            </a:r>
          </a:p>
          <a:p>
            <a:pPr lvl="1">
              <a:lnSpc>
                <a:spcPct val="90000"/>
              </a:lnSpc>
              <a:spcAft>
                <a:spcPts val="800"/>
              </a:spcAft>
            </a:pPr>
            <a:r>
              <a:rPr lang="en-GB" sz="1300" kern="100">
                <a:effectLst/>
                <a:latin typeface="+mj-lt"/>
                <a:ea typeface="DengXian" panose="02010600030101010101" pitchFamily="2" charset="-122"/>
                <a:cs typeface="Arial" panose="020B0604020202020204" pitchFamily="34" charset="0"/>
              </a:rPr>
              <a:t>a custodial sentence should only be passed on a young offender as a “measure of last resort” and  “Any restriction on liberty must be the shortest commensurate with the seriousness of the offence”. </a:t>
            </a:r>
          </a:p>
          <a:p>
            <a:pPr>
              <a:lnSpc>
                <a:spcPct val="90000"/>
              </a:lnSpc>
              <a:spcAft>
                <a:spcPts val="800"/>
              </a:spcAft>
            </a:pPr>
            <a:endParaRPr lang="en-GB" sz="1300">
              <a:latin typeface="+mj-lt"/>
            </a:endParaRPr>
          </a:p>
        </p:txBody>
      </p:sp>
    </p:spTree>
    <p:extLst>
      <p:ext uri="{BB962C8B-B14F-4D97-AF65-F5344CB8AC3E}">
        <p14:creationId xmlns:p14="http://schemas.microsoft.com/office/powerpoint/2010/main" val="28836383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124034" y="277620"/>
            <a:ext cx="10161509" cy="764912"/>
          </a:xfrm>
        </p:spPr>
        <p:txBody>
          <a:bodyPr>
            <a:noAutofit/>
          </a:bodyPr>
          <a:lstStyle/>
          <a:p>
            <a:r>
              <a:rPr lang="en-GB" sz="2400" kern="100" dirty="0">
                <a:effectLst/>
                <a:ea typeface="DengXian" panose="02010600030101010101" pitchFamily="2" charset="-122"/>
                <a:cs typeface="Arial" panose="020B0604020202020204" pitchFamily="34" charset="0"/>
              </a:rPr>
              <a:t>The Youth Justice Board (YJB) and Youth Offending Teams (YOTs)</a:t>
            </a:r>
            <a:br>
              <a:rPr lang="en-GB" sz="2800" kern="100" dirty="0">
                <a:effectLst/>
                <a:ea typeface="DengXian" panose="02010600030101010101" pitchFamily="2" charset="-122"/>
                <a:cs typeface="Arial" panose="020B0604020202020204" pitchFamily="34" charset="0"/>
              </a:rPr>
            </a:br>
            <a:endParaRPr lang="en-GB" sz="2800" dirty="0"/>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275463" y="1179930"/>
            <a:ext cx="9526671" cy="5267464"/>
          </a:xfrm>
        </p:spPr>
        <p:txBody>
          <a:bodyPr>
            <a:normAutofit fontScale="92500" lnSpcReduction="20000"/>
          </a:bodyPr>
          <a:lstStyle/>
          <a:p>
            <a:pPr>
              <a:lnSpc>
                <a:spcPct val="115000"/>
              </a:lnSpc>
              <a:spcAft>
                <a:spcPts val="800"/>
              </a:spcAft>
            </a:pPr>
            <a:r>
              <a:rPr lang="en-GB" sz="2800" kern="100" dirty="0">
                <a:effectLst/>
                <a:latin typeface="+mj-lt"/>
                <a:ea typeface="DengXian" panose="02010600030101010101" pitchFamily="2" charset="-122"/>
                <a:cs typeface="Arial" panose="020B0604020202020204" pitchFamily="34" charset="0"/>
              </a:rPr>
              <a:t>Where an offender under 18 is given a non-custodial sentence, they will be assessed by one of the YOTs. The main purpose of YOTs is to prevent youth re-offending and to this end they play a significant part in programmes for young offenders who are given a community or custodial sentence. </a:t>
            </a:r>
          </a:p>
          <a:p>
            <a:pPr>
              <a:lnSpc>
                <a:spcPct val="115000"/>
              </a:lnSpc>
              <a:spcAft>
                <a:spcPts val="800"/>
              </a:spcAft>
            </a:pPr>
            <a:r>
              <a:rPr lang="en-GB" sz="2800" kern="100" dirty="0">
                <a:effectLst/>
                <a:latin typeface="+mj-lt"/>
                <a:ea typeface="DengXian" panose="02010600030101010101" pitchFamily="2" charset="-122"/>
                <a:cs typeface="Arial" panose="020B0604020202020204" pitchFamily="34" charset="0"/>
              </a:rPr>
              <a:t>YOTs are made up of staff from the police, Probation Service, social services, health, and education services. YOTs provide prevention programmes, assess the likelihood of youths re-offending and, where a youth has been sentenced to custody, will decide which type of custodial establishment they will be placed in.</a:t>
            </a:r>
          </a:p>
          <a:p>
            <a:endParaRPr lang="en-GB" dirty="0">
              <a:latin typeface="+mj-lt"/>
            </a:endParaRPr>
          </a:p>
        </p:txBody>
      </p:sp>
    </p:spTree>
    <p:extLst>
      <p:ext uri="{BB962C8B-B14F-4D97-AF65-F5344CB8AC3E}">
        <p14:creationId xmlns:p14="http://schemas.microsoft.com/office/powerpoint/2010/main" val="32316899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F3AF1FA1-8298-BED7-37B8-FE479DFF7567}"/>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a:t>Knowledge Checks</a:t>
            </a:r>
          </a:p>
        </p:txBody>
      </p:sp>
      <p:pic>
        <p:nvPicPr>
          <p:cNvPr id="5" name="Picture 4">
            <a:extLst>
              <a:ext uri="{FF2B5EF4-FFF2-40B4-BE49-F238E27FC236}">
                <a16:creationId xmlns:a16="http://schemas.microsoft.com/office/drawing/2014/main" id="{442D4BE5-A97C-E7FA-F623-11F4E256A0FB}"/>
              </a:ext>
            </a:extLst>
          </p:cNvPr>
          <p:cNvPicPr>
            <a:picLocks noChangeAspect="1"/>
          </p:cNvPicPr>
          <p:nvPr/>
        </p:nvPicPr>
        <p:blipFill>
          <a:blip r:embed="rId3"/>
          <a:stretch>
            <a:fillRect/>
          </a:stretch>
        </p:blipFill>
        <p:spPr>
          <a:xfrm>
            <a:off x="2067957" y="595137"/>
            <a:ext cx="6555858" cy="4162971"/>
          </a:xfrm>
          <a:prstGeom prst="rect">
            <a:avLst/>
          </a:prstGeom>
        </p:spPr>
      </p:pic>
    </p:spTree>
    <p:extLst>
      <p:ext uri="{BB962C8B-B14F-4D97-AF65-F5344CB8AC3E}">
        <p14:creationId xmlns:p14="http://schemas.microsoft.com/office/powerpoint/2010/main" val="1055466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04AC-5068-E765-DC4F-F2098A895222}"/>
              </a:ext>
            </a:extLst>
          </p:cNvPr>
          <p:cNvSpPr>
            <a:spLocks noGrp="1"/>
          </p:cNvSpPr>
          <p:nvPr>
            <p:ph type="title"/>
          </p:nvPr>
        </p:nvSpPr>
        <p:spPr>
          <a:xfrm>
            <a:off x="2849562" y="609600"/>
            <a:ext cx="6424440" cy="1320800"/>
          </a:xfrm>
        </p:spPr>
        <p:txBody>
          <a:bodyPr>
            <a:normAutofit/>
          </a:bodyPr>
          <a:lstStyle/>
          <a:p>
            <a:r>
              <a:rPr lang="en-GB" dirty="0"/>
              <a:t>Summary</a:t>
            </a:r>
          </a:p>
        </p:txBody>
      </p:sp>
      <p:pic>
        <p:nvPicPr>
          <p:cNvPr id="5" name="Picture 4" descr="Pen placed on top of a signature line">
            <a:extLst>
              <a:ext uri="{FF2B5EF4-FFF2-40B4-BE49-F238E27FC236}">
                <a16:creationId xmlns:a16="http://schemas.microsoft.com/office/drawing/2014/main" id="{55315B73-759E-44B5-79B7-254D6EEAB7E2}"/>
              </a:ext>
            </a:extLst>
          </p:cNvPr>
          <p:cNvPicPr>
            <a:picLocks noChangeAspect="1"/>
          </p:cNvPicPr>
          <p:nvPr/>
        </p:nvPicPr>
        <p:blipFill>
          <a:blip r:embed="rId3"/>
          <a:srcRect l="65214" r="8742" b="1994"/>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4" name="Isosceles Triangle 13">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736A0A5-63AC-191C-792F-5A0E44FD7D5D}"/>
              </a:ext>
            </a:extLst>
          </p:cNvPr>
          <p:cNvSpPr>
            <a:spLocks noGrp="1"/>
          </p:cNvSpPr>
          <p:nvPr>
            <p:ph idx="1"/>
          </p:nvPr>
        </p:nvSpPr>
        <p:spPr>
          <a:xfrm>
            <a:off x="2548211" y="1438836"/>
            <a:ext cx="7095578" cy="4535291"/>
          </a:xfrm>
        </p:spPr>
        <p:txBody>
          <a:bodyPr>
            <a:normAutofit fontScale="92500" lnSpcReduction="10000"/>
          </a:bodyPr>
          <a:lstStyle/>
          <a:p>
            <a:pPr>
              <a:lnSpc>
                <a:spcPct val="90000"/>
              </a:lnSpc>
            </a:pPr>
            <a:r>
              <a:rPr lang="en-GB" sz="1400" dirty="0"/>
              <a:t>(1)   There are many different stakeholders in the criminal process, all deigned to deal with a particular element of the criminal process. As many of the processes will overlap, each body will be required to work alongside others to ensure that cases are being conducted and managed appropriately.</a:t>
            </a:r>
          </a:p>
          <a:p>
            <a:pPr>
              <a:lnSpc>
                <a:spcPct val="90000"/>
              </a:lnSpc>
            </a:pPr>
            <a:r>
              <a:rPr lang="en-GB" sz="1400" dirty="0"/>
              <a:t>(2)   The police are the main agency responsible for investigating suspected criminal offences. Police forces also have limited charging powers, but most charging decisions will be made by the CPS.</a:t>
            </a:r>
          </a:p>
          <a:p>
            <a:pPr>
              <a:lnSpc>
                <a:spcPct val="90000"/>
              </a:lnSpc>
            </a:pPr>
            <a:r>
              <a:rPr lang="en-GB" sz="1400" dirty="0"/>
              <a:t>(3)   The CPS operates independently of the police, but they communicate about cases frequently. Decision making at the CPS is done in accordance with the Code of Conduct for Crown Prosecutors. The CPS makes charging decisions in accordance with either the Full Code Test or, where necessary, the Threshold Test.</a:t>
            </a:r>
          </a:p>
          <a:p>
            <a:pPr>
              <a:lnSpc>
                <a:spcPct val="90000"/>
              </a:lnSpc>
            </a:pPr>
            <a:r>
              <a:rPr lang="en-GB" sz="1400" dirty="0"/>
              <a:t>(4)   There are a range of detailed services and provisions made available for victims and witnesses, and all agencies in the criminal process have duties towards victims and witnesses.</a:t>
            </a:r>
          </a:p>
          <a:p>
            <a:pPr>
              <a:lnSpc>
                <a:spcPct val="90000"/>
              </a:lnSpc>
            </a:pPr>
            <a:r>
              <a:rPr lang="en-GB" sz="1400" dirty="0"/>
              <a:t>(5)   Specialist prosecutorial agencies exist to investigate and prosecute particular types of offence, in addition to the ability of other bodies to bring private prosecutions.</a:t>
            </a:r>
          </a:p>
          <a:p>
            <a:pPr>
              <a:lnSpc>
                <a:spcPct val="90000"/>
              </a:lnSpc>
            </a:pPr>
            <a:r>
              <a:rPr lang="en-GB" sz="1400" dirty="0"/>
              <a:t>(6)   The National Probation Service, in conjunction with HM Prison Service, oversees the administration of all adult custodial and non-custodial sentences, and can initiate breach proceedings against offenders who do not comply with the requirements of their community order or licence following release from prison.</a:t>
            </a:r>
          </a:p>
          <a:p>
            <a:pPr>
              <a:lnSpc>
                <a:spcPct val="90000"/>
              </a:lnSpc>
            </a:pPr>
            <a:r>
              <a:rPr lang="en-GB" sz="1400" dirty="0"/>
              <a:t>(7)   Youth offending and sentencing is overseen by the Youth Justice Board and local Youth Offending Teams.</a:t>
            </a:r>
          </a:p>
        </p:txBody>
      </p:sp>
    </p:spTree>
    <p:extLst>
      <p:ext uri="{BB962C8B-B14F-4D97-AF65-F5344CB8AC3E}">
        <p14:creationId xmlns:p14="http://schemas.microsoft.com/office/powerpoint/2010/main" val="41150747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27DB909-87AF-04B8-83AE-028D16CABA9A}"/>
              </a:ext>
            </a:extLst>
          </p:cNvPr>
          <p:cNvSpPr>
            <a:spLocks noGrp="1"/>
          </p:cNvSpPr>
          <p:nvPr>
            <p:ph type="title"/>
          </p:nvPr>
        </p:nvSpPr>
        <p:spPr>
          <a:xfrm>
            <a:off x="677334" y="609599"/>
            <a:ext cx="3843375" cy="5545667"/>
          </a:xfrm>
        </p:spPr>
        <p:txBody>
          <a:bodyPr anchor="ctr">
            <a:normAutofit/>
          </a:bodyPr>
          <a:lstStyle/>
          <a:p>
            <a:r>
              <a:rPr lang="en-GB">
                <a:solidFill>
                  <a:schemeClr val="tx1">
                    <a:lumMod val="85000"/>
                    <a:lumOff val="15000"/>
                  </a:schemeClr>
                </a:solidFill>
              </a:rPr>
              <a:t>Next Week</a:t>
            </a:r>
          </a:p>
        </p:txBody>
      </p:sp>
      <p:sp>
        <p:nvSpPr>
          <p:cNvPr id="3" name="Content Placeholder 2">
            <a:extLst>
              <a:ext uri="{FF2B5EF4-FFF2-40B4-BE49-F238E27FC236}">
                <a16:creationId xmlns:a16="http://schemas.microsoft.com/office/drawing/2014/main" id="{5102AC46-EECE-758F-C51F-EEA05BE0858A}"/>
              </a:ext>
            </a:extLst>
          </p:cNvPr>
          <p:cNvSpPr>
            <a:spLocks noGrp="1"/>
          </p:cNvSpPr>
          <p:nvPr>
            <p:ph idx="1"/>
          </p:nvPr>
        </p:nvSpPr>
        <p:spPr>
          <a:xfrm>
            <a:off x="6116084" y="609600"/>
            <a:ext cx="5511296" cy="5545667"/>
          </a:xfrm>
        </p:spPr>
        <p:txBody>
          <a:bodyPr anchor="ctr">
            <a:normAutofit/>
          </a:bodyPr>
          <a:lstStyle/>
          <a:p>
            <a:r>
              <a:rPr lang="en-GB" dirty="0">
                <a:solidFill>
                  <a:srgbClr val="FFFFFF"/>
                </a:solidFill>
              </a:rPr>
              <a:t>We will be looking at Chapter 9 ‘Acting for a Defendant’ and Chapter 10 ‘Representing Clients at Police Stations’</a:t>
            </a:r>
          </a:p>
        </p:txBody>
      </p:sp>
    </p:spTree>
    <p:extLst>
      <p:ext uri="{BB962C8B-B14F-4D97-AF65-F5344CB8AC3E}">
        <p14:creationId xmlns:p14="http://schemas.microsoft.com/office/powerpoint/2010/main" val="378347987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4067</Words>
  <Application>Microsoft Office PowerPoint</Application>
  <PresentationFormat>Widescreen</PresentationFormat>
  <Paragraphs>283</Paragraphs>
  <Slides>31</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DengXian</vt:lpstr>
      <vt:lpstr>Aptos</vt:lpstr>
      <vt:lpstr>Arial</vt:lpstr>
      <vt:lpstr>Trebuchet MS</vt:lpstr>
      <vt:lpstr>Wingdings 3</vt:lpstr>
      <vt:lpstr>Facet</vt:lpstr>
      <vt:lpstr>Introduction to Criminal Law and Litigation </vt:lpstr>
      <vt:lpstr>Key Personnel of the Criminal Justice System</vt:lpstr>
      <vt:lpstr>PowerPoint Presentation</vt:lpstr>
      <vt:lpstr>PowerPoint Presentation</vt:lpstr>
      <vt:lpstr>The Police</vt:lpstr>
      <vt:lpstr>The Police</vt:lpstr>
      <vt:lpstr>The CPS</vt:lpstr>
      <vt:lpstr>The CPS - role</vt:lpstr>
      <vt:lpstr>The CPS - role</vt:lpstr>
      <vt:lpstr>Private prosecutions </vt:lpstr>
      <vt:lpstr>Prosecution of Offences Act 1985</vt:lpstr>
      <vt:lpstr>Charging decisions under the CJA 2003</vt:lpstr>
      <vt:lpstr>Charging decisions under the CJA 2003</vt:lpstr>
      <vt:lpstr>Charging decisions under the CJA 2003</vt:lpstr>
      <vt:lpstr>Support for victims and witnesses</vt:lpstr>
      <vt:lpstr>Support for victims and witnesses: Code of practice for victims of Crime </vt:lpstr>
      <vt:lpstr>Support for victims and witnesses: Witness Charter </vt:lpstr>
      <vt:lpstr>Prosecutors and the Prosecutors’ Pledge</vt:lpstr>
      <vt:lpstr>Prosecutors and the Prosecutors’ Pledge</vt:lpstr>
      <vt:lpstr>Witness Care Unit</vt:lpstr>
      <vt:lpstr>Other Prosecuting Authorities</vt:lpstr>
      <vt:lpstr>PowerPoint Presentation</vt:lpstr>
      <vt:lpstr>PowerPoint Presentation</vt:lpstr>
      <vt:lpstr>HM Prison and Probation Service (HMPPS)</vt:lpstr>
      <vt:lpstr>Role of National Probation Service </vt:lpstr>
      <vt:lpstr>The Probation Service and the Court</vt:lpstr>
      <vt:lpstr> The Youth Justice Board (YJB) and Youth Offending Teams (YOTs) </vt:lpstr>
      <vt:lpstr>The Youth Justice Board (YJB) and Youth Offending Teams (YOTs) </vt:lpstr>
      <vt:lpstr>Knowledge Checks</vt:lpstr>
      <vt:lpstr>Summary</vt:lpstr>
      <vt:lpstr>Next Week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117</cp:revision>
  <dcterms:created xsi:type="dcterms:W3CDTF">2024-02-03T18:13:02Z</dcterms:created>
  <dcterms:modified xsi:type="dcterms:W3CDTF">2026-09-29T09:20:45Z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