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263" r:id="rId3"/>
    <p:sldId id="952" r:id="rId4"/>
    <p:sldId id="957" r:id="rId5"/>
    <p:sldId id="962" r:id="rId6"/>
    <p:sldId id="413" r:id="rId7"/>
    <p:sldId id="412" r:id="rId8"/>
    <p:sldId id="958" r:id="rId9"/>
    <p:sldId id="411" r:id="rId10"/>
    <p:sldId id="959" r:id="rId11"/>
    <p:sldId id="409" r:id="rId12"/>
    <p:sldId id="410" r:id="rId13"/>
    <p:sldId id="960" r:id="rId14"/>
    <p:sldId id="963" r:id="rId15"/>
    <p:sldId id="964" r:id="rId16"/>
    <p:sldId id="408" r:id="rId17"/>
    <p:sldId id="965" r:id="rId18"/>
    <p:sldId id="966" r:id="rId19"/>
    <p:sldId id="987" r:id="rId20"/>
    <p:sldId id="967" r:id="rId21"/>
    <p:sldId id="985" r:id="rId22"/>
    <p:sldId id="970" r:id="rId23"/>
    <p:sldId id="971" r:id="rId24"/>
    <p:sldId id="984" r:id="rId25"/>
    <p:sldId id="405" r:id="rId26"/>
    <p:sldId id="989" r:id="rId27"/>
    <p:sldId id="990" r:id="rId28"/>
    <p:sldId id="266" r:id="rId29"/>
    <p:sldId id="358" r:id="rId3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88" autoAdjust="0"/>
    <p:restoredTop sz="94576" autoAdjust="0"/>
  </p:normalViewPr>
  <p:slideViewPr>
    <p:cSldViewPr>
      <p:cViewPr varScale="1">
        <p:scale>
          <a:sx n="112" d="100"/>
          <a:sy n="112" d="100"/>
        </p:scale>
        <p:origin x="166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3BF1E1E-3F47-47AC-AA8B-8B60BB7CCC8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66B7C3C-EDDA-49BD-921A-81E222D550EC}"/>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6123A53-B8DF-4035-BC57-9FDC090BCC0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7AD5527-4E1B-40C5-8BB1-7501FBED4F0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2C3D7AE-BF0B-40D5-8992-02C2B7B56E8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D1197BC-9014-45AC-A7BA-3054158FD08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E56FB5B3-FB9F-4F07-BF8C-769386918A4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8DDD2AA4-DB13-4F27-AE74-0676349017C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40EB3B66-4572-40F3-AAED-FF834BD75CB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0311383-FE83-4547-BCDA-3567726A023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8FA6CD1-66CA-4834-A0B3-47550EC8653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6519242-0D11-48B6-8DEE-27E4A0A987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DEF0D4-BF26-4C18-B72A-0786172A18CB}"/>
              </a:ext>
            </a:extLst>
          </p:cNvPr>
          <p:cNvSpPr>
            <a:spLocks noGrp="1"/>
          </p:cNvSpPr>
          <p:nvPr>
            <p:ph type="dt" sz="half" idx="10"/>
          </p:nvPr>
        </p:nvSpPr>
        <p:spPr>
          <a:xfrm>
            <a:off x="395288" y="6524625"/>
            <a:ext cx="971550" cy="219075"/>
          </a:xfrm>
        </p:spPr>
        <p:txBody>
          <a:bodyPr/>
          <a:lstStyle>
            <a:lvl1pPr>
              <a:defRPr/>
            </a:lvl1pPr>
          </a:lstStyle>
          <a:p>
            <a:pPr>
              <a:defRPr/>
            </a:pPr>
            <a:fld id="{BC0921AC-C342-4D4C-A144-C44CCA007D54}" type="datetime1">
              <a:rPr lang="en-GB" altLang="en-US"/>
              <a:pPr>
                <a:defRPr/>
              </a:pPr>
              <a:t>17/07/2026</a:t>
            </a:fld>
            <a:endParaRPr lang="en-GB" altLang="en-US" dirty="0"/>
          </a:p>
        </p:txBody>
      </p:sp>
      <p:sp>
        <p:nvSpPr>
          <p:cNvPr id="5" name="Footer Placeholder 4">
            <a:extLst>
              <a:ext uri="{FF2B5EF4-FFF2-40B4-BE49-F238E27FC236}">
                <a16:creationId xmlns:a16="http://schemas.microsoft.com/office/drawing/2014/main" id="{ECEEC6B9-BEE4-4211-B2AC-8902567771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A8DA11-BB31-4B6E-80BF-C52F704CF201}"/>
              </a:ext>
            </a:extLst>
          </p:cNvPr>
          <p:cNvSpPr>
            <a:spLocks noGrp="1"/>
          </p:cNvSpPr>
          <p:nvPr>
            <p:ph type="sldNum" sz="quarter" idx="12"/>
          </p:nvPr>
        </p:nvSpPr>
        <p:spPr/>
        <p:txBody>
          <a:bodyPr/>
          <a:lstStyle>
            <a:lvl1pPr>
              <a:defRPr/>
            </a:lvl1pPr>
          </a:lstStyle>
          <a:p>
            <a:pPr>
              <a:defRPr/>
            </a:pPr>
            <a:fld id="{81F1B1AF-4765-4621-99CE-DA150808AF22}" type="slidenum">
              <a:rPr lang="en-GB" altLang="en-US"/>
              <a:pPr>
                <a:defRPr/>
              </a:pPr>
              <a:t>‹#›</a:t>
            </a:fld>
            <a:endParaRPr lang="en-GB" altLang="en-US"/>
          </a:p>
        </p:txBody>
      </p:sp>
    </p:spTree>
    <p:extLst>
      <p:ext uri="{BB962C8B-B14F-4D97-AF65-F5344CB8AC3E}">
        <p14:creationId xmlns:p14="http://schemas.microsoft.com/office/powerpoint/2010/main" val="18356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84A5-3091-4274-BDE6-411D9DA10AC7}"/>
              </a:ext>
            </a:extLst>
          </p:cNvPr>
          <p:cNvSpPr>
            <a:spLocks noGrp="1"/>
          </p:cNvSpPr>
          <p:nvPr>
            <p:ph type="dt" sz="half" idx="10"/>
          </p:nvPr>
        </p:nvSpPr>
        <p:spPr/>
        <p:txBody>
          <a:bodyPr/>
          <a:lstStyle>
            <a:lvl1pPr>
              <a:defRPr/>
            </a:lvl1pPr>
          </a:lstStyle>
          <a:p>
            <a:pPr>
              <a:defRPr/>
            </a:pPr>
            <a:fld id="{685C73B9-252A-4295-B5F5-F9EBE70D4844}" type="datetime1">
              <a:rPr lang="en-GB" altLang="en-US"/>
              <a:pPr>
                <a:defRPr/>
              </a:pPr>
              <a:t>17/07/2026</a:t>
            </a:fld>
            <a:endParaRPr lang="en-GB" altLang="en-US" dirty="0"/>
          </a:p>
        </p:txBody>
      </p:sp>
      <p:sp>
        <p:nvSpPr>
          <p:cNvPr id="5" name="Footer Placeholder 4">
            <a:extLst>
              <a:ext uri="{FF2B5EF4-FFF2-40B4-BE49-F238E27FC236}">
                <a16:creationId xmlns:a16="http://schemas.microsoft.com/office/drawing/2014/main" id="{34B29E66-ADD9-4D34-BC3E-C1E25158293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C9098B-F4AC-409C-B9A4-6A061B253F2D}"/>
              </a:ext>
            </a:extLst>
          </p:cNvPr>
          <p:cNvSpPr>
            <a:spLocks noGrp="1"/>
          </p:cNvSpPr>
          <p:nvPr>
            <p:ph type="sldNum" sz="quarter" idx="12"/>
          </p:nvPr>
        </p:nvSpPr>
        <p:spPr/>
        <p:txBody>
          <a:bodyPr/>
          <a:lstStyle>
            <a:lvl1pPr>
              <a:defRPr/>
            </a:lvl1pPr>
          </a:lstStyle>
          <a:p>
            <a:pPr>
              <a:defRPr/>
            </a:pPr>
            <a:fld id="{173A1FC8-8386-482B-AED0-74C24C2711CB}" type="slidenum">
              <a:rPr lang="en-GB" altLang="en-US"/>
              <a:pPr>
                <a:defRPr/>
              </a:pPr>
              <a:t>‹#›</a:t>
            </a:fld>
            <a:endParaRPr lang="en-GB" altLang="en-US"/>
          </a:p>
        </p:txBody>
      </p:sp>
    </p:spTree>
    <p:extLst>
      <p:ext uri="{BB962C8B-B14F-4D97-AF65-F5344CB8AC3E}">
        <p14:creationId xmlns:p14="http://schemas.microsoft.com/office/powerpoint/2010/main" val="42892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58CB13-5E9B-4B6F-9560-2C87E777F901}"/>
              </a:ext>
            </a:extLst>
          </p:cNvPr>
          <p:cNvSpPr>
            <a:spLocks noGrp="1"/>
          </p:cNvSpPr>
          <p:nvPr>
            <p:ph type="dt" sz="half" idx="10"/>
          </p:nvPr>
        </p:nvSpPr>
        <p:spPr/>
        <p:txBody>
          <a:bodyPr/>
          <a:lstStyle>
            <a:lvl1pPr>
              <a:defRPr/>
            </a:lvl1pPr>
          </a:lstStyle>
          <a:p>
            <a:pPr>
              <a:defRPr/>
            </a:pPr>
            <a:fld id="{C798A757-ADBF-4896-8F91-1A29184BB07C}" type="datetime1">
              <a:rPr lang="en-GB" altLang="en-US"/>
              <a:pPr>
                <a:defRPr/>
              </a:pPr>
              <a:t>17/07/2026</a:t>
            </a:fld>
            <a:endParaRPr lang="en-GB" altLang="en-US" dirty="0"/>
          </a:p>
        </p:txBody>
      </p:sp>
      <p:sp>
        <p:nvSpPr>
          <p:cNvPr id="5" name="Slide Number Placeholder 5">
            <a:extLst>
              <a:ext uri="{FF2B5EF4-FFF2-40B4-BE49-F238E27FC236}">
                <a16:creationId xmlns:a16="http://schemas.microsoft.com/office/drawing/2014/main" id="{07ED13AB-23FD-4CC2-858F-C72DC4961ACB}"/>
              </a:ext>
            </a:extLst>
          </p:cNvPr>
          <p:cNvSpPr>
            <a:spLocks noGrp="1"/>
          </p:cNvSpPr>
          <p:nvPr>
            <p:ph type="sldNum" sz="quarter" idx="11"/>
          </p:nvPr>
        </p:nvSpPr>
        <p:spPr/>
        <p:txBody>
          <a:bodyPr/>
          <a:lstStyle>
            <a:lvl1pPr>
              <a:defRPr/>
            </a:lvl1pPr>
          </a:lstStyle>
          <a:p>
            <a:pPr>
              <a:defRPr/>
            </a:pPr>
            <a:fld id="{DC61F19D-4845-40A2-AB83-F721E05B2169}" type="slidenum">
              <a:rPr lang="en-GB" altLang="en-US"/>
              <a:pPr>
                <a:defRPr/>
              </a:pPr>
              <a:t>‹#›</a:t>
            </a:fld>
            <a:endParaRPr lang="en-GB" altLang="en-US"/>
          </a:p>
        </p:txBody>
      </p:sp>
    </p:spTree>
    <p:extLst>
      <p:ext uri="{BB962C8B-B14F-4D97-AF65-F5344CB8AC3E}">
        <p14:creationId xmlns:p14="http://schemas.microsoft.com/office/powerpoint/2010/main" val="3564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90695DB-E95D-4FB2-A5E1-F2597FA11E04}"/>
              </a:ext>
            </a:extLst>
          </p:cNvPr>
          <p:cNvSpPr>
            <a:spLocks noGrp="1"/>
          </p:cNvSpPr>
          <p:nvPr>
            <p:ph type="dt" sz="half" idx="10"/>
          </p:nvPr>
        </p:nvSpPr>
        <p:spPr/>
        <p:txBody>
          <a:bodyPr/>
          <a:lstStyle>
            <a:lvl1pPr>
              <a:defRPr/>
            </a:lvl1pPr>
          </a:lstStyle>
          <a:p>
            <a:pPr>
              <a:defRPr/>
            </a:pPr>
            <a:fld id="{72868F7D-8208-4FAA-A0EB-E9C77CA98F62}" type="datetime1">
              <a:rPr lang="en-GB" altLang="en-US"/>
              <a:pPr>
                <a:defRPr/>
              </a:pPr>
              <a:t>17/07/2026</a:t>
            </a:fld>
            <a:endParaRPr lang="en-GB" altLang="en-US" dirty="0"/>
          </a:p>
        </p:txBody>
      </p:sp>
      <p:sp>
        <p:nvSpPr>
          <p:cNvPr id="6" name="Slide Number Placeholder 5">
            <a:extLst>
              <a:ext uri="{FF2B5EF4-FFF2-40B4-BE49-F238E27FC236}">
                <a16:creationId xmlns:a16="http://schemas.microsoft.com/office/drawing/2014/main" id="{4B1AF792-F566-4B5E-986A-C98463B9B63C}"/>
              </a:ext>
            </a:extLst>
          </p:cNvPr>
          <p:cNvSpPr>
            <a:spLocks noGrp="1"/>
          </p:cNvSpPr>
          <p:nvPr>
            <p:ph type="sldNum" sz="quarter" idx="11"/>
          </p:nvPr>
        </p:nvSpPr>
        <p:spPr/>
        <p:txBody>
          <a:bodyPr/>
          <a:lstStyle>
            <a:lvl1pPr>
              <a:defRPr/>
            </a:lvl1pPr>
          </a:lstStyle>
          <a:p>
            <a:pPr>
              <a:defRPr/>
            </a:pPr>
            <a:fld id="{E42FA2F3-6F9D-4C6F-A275-000B4CE08C73}" type="slidenum">
              <a:rPr lang="en-GB" altLang="en-US"/>
              <a:pPr>
                <a:defRPr/>
              </a:pPr>
              <a:t>‹#›</a:t>
            </a:fld>
            <a:endParaRPr lang="en-GB" altLang="en-US"/>
          </a:p>
        </p:txBody>
      </p:sp>
    </p:spTree>
    <p:extLst>
      <p:ext uri="{BB962C8B-B14F-4D97-AF65-F5344CB8AC3E}">
        <p14:creationId xmlns:p14="http://schemas.microsoft.com/office/powerpoint/2010/main" val="2080453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B10AD41-B52C-4047-9A7A-6F9604399905}"/>
              </a:ext>
            </a:extLst>
          </p:cNvPr>
          <p:cNvSpPr>
            <a:spLocks noGrp="1"/>
          </p:cNvSpPr>
          <p:nvPr>
            <p:ph type="dt" sz="half" idx="10"/>
          </p:nvPr>
        </p:nvSpPr>
        <p:spPr/>
        <p:txBody>
          <a:bodyPr/>
          <a:lstStyle>
            <a:lvl1pPr>
              <a:defRPr/>
            </a:lvl1pPr>
          </a:lstStyle>
          <a:p>
            <a:pPr>
              <a:defRPr/>
            </a:pPr>
            <a:fld id="{547D32E5-0163-41F9-9C07-48C5FCC574A1}" type="datetime1">
              <a:rPr lang="en-GB" altLang="en-US"/>
              <a:pPr>
                <a:defRPr/>
              </a:pPr>
              <a:t>17/07/2026</a:t>
            </a:fld>
            <a:endParaRPr lang="en-GB" altLang="en-US" dirty="0"/>
          </a:p>
        </p:txBody>
      </p:sp>
      <p:sp>
        <p:nvSpPr>
          <p:cNvPr id="8" name="Slide Number Placeholder 5">
            <a:extLst>
              <a:ext uri="{FF2B5EF4-FFF2-40B4-BE49-F238E27FC236}">
                <a16:creationId xmlns:a16="http://schemas.microsoft.com/office/drawing/2014/main" id="{3FE03709-E3AE-4EA6-A9F6-83967793A560}"/>
              </a:ext>
            </a:extLst>
          </p:cNvPr>
          <p:cNvSpPr>
            <a:spLocks noGrp="1"/>
          </p:cNvSpPr>
          <p:nvPr>
            <p:ph type="sldNum" sz="quarter" idx="11"/>
          </p:nvPr>
        </p:nvSpPr>
        <p:spPr/>
        <p:txBody>
          <a:bodyPr/>
          <a:lstStyle>
            <a:lvl1pPr>
              <a:defRPr/>
            </a:lvl1pPr>
          </a:lstStyle>
          <a:p>
            <a:pPr>
              <a:defRPr/>
            </a:pPr>
            <a:fld id="{765A9218-DDA5-4CD9-B342-D0ADD03A3A8D}" type="slidenum">
              <a:rPr lang="en-GB" altLang="en-US"/>
              <a:pPr>
                <a:defRPr/>
              </a:pPr>
              <a:t>‹#›</a:t>
            </a:fld>
            <a:endParaRPr lang="en-GB" altLang="en-US"/>
          </a:p>
        </p:txBody>
      </p:sp>
    </p:spTree>
    <p:extLst>
      <p:ext uri="{BB962C8B-B14F-4D97-AF65-F5344CB8AC3E}">
        <p14:creationId xmlns:p14="http://schemas.microsoft.com/office/powerpoint/2010/main" val="1283274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68D4E2-1616-4887-9C3A-4BC99763F540}"/>
              </a:ext>
            </a:extLst>
          </p:cNvPr>
          <p:cNvSpPr>
            <a:spLocks noGrp="1"/>
          </p:cNvSpPr>
          <p:nvPr>
            <p:ph type="dt" sz="half" idx="10"/>
          </p:nvPr>
        </p:nvSpPr>
        <p:spPr/>
        <p:txBody>
          <a:bodyPr/>
          <a:lstStyle>
            <a:lvl1pPr>
              <a:defRPr/>
            </a:lvl1pPr>
          </a:lstStyle>
          <a:p>
            <a:pPr>
              <a:defRPr/>
            </a:pPr>
            <a:fld id="{823DA581-8B56-4933-8438-85CBF3C5D90E}" type="datetime1">
              <a:rPr lang="en-GB" altLang="en-US"/>
              <a:pPr>
                <a:defRPr/>
              </a:pPr>
              <a:t>17/07/2026</a:t>
            </a:fld>
            <a:endParaRPr lang="en-GB" altLang="en-US" dirty="0"/>
          </a:p>
        </p:txBody>
      </p:sp>
      <p:sp>
        <p:nvSpPr>
          <p:cNvPr id="4" name="Slide Number Placeholder 5">
            <a:extLst>
              <a:ext uri="{FF2B5EF4-FFF2-40B4-BE49-F238E27FC236}">
                <a16:creationId xmlns:a16="http://schemas.microsoft.com/office/drawing/2014/main" id="{178D6228-45D0-4E5D-B465-6A450FE2A991}"/>
              </a:ext>
            </a:extLst>
          </p:cNvPr>
          <p:cNvSpPr>
            <a:spLocks noGrp="1"/>
          </p:cNvSpPr>
          <p:nvPr>
            <p:ph type="sldNum" sz="quarter" idx="11"/>
          </p:nvPr>
        </p:nvSpPr>
        <p:spPr/>
        <p:txBody>
          <a:bodyPr/>
          <a:lstStyle>
            <a:lvl1pPr>
              <a:defRPr/>
            </a:lvl1pPr>
          </a:lstStyle>
          <a:p>
            <a:pPr>
              <a:defRPr/>
            </a:pPr>
            <a:fld id="{B08919CE-C701-4FCB-B99E-1670F5321C72}" type="slidenum">
              <a:rPr lang="en-GB" altLang="en-US"/>
              <a:pPr>
                <a:defRPr/>
              </a:pPr>
              <a:t>‹#›</a:t>
            </a:fld>
            <a:endParaRPr lang="en-GB" altLang="en-US"/>
          </a:p>
        </p:txBody>
      </p:sp>
    </p:spTree>
    <p:extLst>
      <p:ext uri="{BB962C8B-B14F-4D97-AF65-F5344CB8AC3E}">
        <p14:creationId xmlns:p14="http://schemas.microsoft.com/office/powerpoint/2010/main" val="24855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5BC7D7-494B-447E-A216-C01817834D68}"/>
              </a:ext>
            </a:extLst>
          </p:cNvPr>
          <p:cNvSpPr>
            <a:spLocks noGrp="1"/>
          </p:cNvSpPr>
          <p:nvPr>
            <p:ph type="dt" sz="half" idx="10"/>
          </p:nvPr>
        </p:nvSpPr>
        <p:spPr/>
        <p:txBody>
          <a:bodyPr/>
          <a:lstStyle>
            <a:lvl1pPr>
              <a:defRPr/>
            </a:lvl1pPr>
          </a:lstStyle>
          <a:p>
            <a:pPr>
              <a:defRPr/>
            </a:pPr>
            <a:fld id="{7552E831-075F-4A16-AE90-313369E37155}" type="datetime1">
              <a:rPr lang="en-GB" altLang="en-US"/>
              <a:pPr>
                <a:defRPr/>
              </a:pPr>
              <a:t>17/07/2026</a:t>
            </a:fld>
            <a:endParaRPr lang="en-GB" altLang="en-US" dirty="0"/>
          </a:p>
        </p:txBody>
      </p:sp>
      <p:sp>
        <p:nvSpPr>
          <p:cNvPr id="3" name="Slide Number Placeholder 5">
            <a:extLst>
              <a:ext uri="{FF2B5EF4-FFF2-40B4-BE49-F238E27FC236}">
                <a16:creationId xmlns:a16="http://schemas.microsoft.com/office/drawing/2014/main" id="{39DAA1C9-5A6E-4E62-BEE0-AEA878CD61A9}"/>
              </a:ext>
            </a:extLst>
          </p:cNvPr>
          <p:cNvSpPr>
            <a:spLocks noGrp="1"/>
          </p:cNvSpPr>
          <p:nvPr>
            <p:ph type="sldNum" sz="quarter" idx="11"/>
          </p:nvPr>
        </p:nvSpPr>
        <p:spPr/>
        <p:txBody>
          <a:bodyPr/>
          <a:lstStyle>
            <a:lvl1pPr>
              <a:defRPr/>
            </a:lvl1pPr>
          </a:lstStyle>
          <a:p>
            <a:pPr>
              <a:defRPr/>
            </a:pPr>
            <a:fld id="{200FC502-85CB-45FB-98FB-DAE28AACA5EE}" type="slidenum">
              <a:rPr lang="en-GB" altLang="en-US"/>
              <a:pPr>
                <a:defRPr/>
              </a:pPr>
              <a:t>‹#›</a:t>
            </a:fld>
            <a:endParaRPr lang="en-GB" altLang="en-US"/>
          </a:p>
        </p:txBody>
      </p:sp>
    </p:spTree>
    <p:extLst>
      <p:ext uri="{BB962C8B-B14F-4D97-AF65-F5344CB8AC3E}">
        <p14:creationId xmlns:p14="http://schemas.microsoft.com/office/powerpoint/2010/main" val="318500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B65BD3B-5217-4020-BBA5-C8ECFFF23C6A}"/>
              </a:ext>
            </a:extLst>
          </p:cNvPr>
          <p:cNvSpPr>
            <a:spLocks noGrp="1"/>
          </p:cNvSpPr>
          <p:nvPr>
            <p:ph type="dt" sz="half" idx="10"/>
          </p:nvPr>
        </p:nvSpPr>
        <p:spPr/>
        <p:txBody>
          <a:bodyPr/>
          <a:lstStyle>
            <a:lvl1pPr>
              <a:defRPr/>
            </a:lvl1pPr>
          </a:lstStyle>
          <a:p>
            <a:pPr>
              <a:defRPr/>
            </a:pPr>
            <a:fld id="{D8F1F244-C544-4BFA-BE37-E6921E1FAB74}" type="datetime1">
              <a:rPr lang="en-GB" altLang="en-US"/>
              <a:pPr>
                <a:defRPr/>
              </a:pPr>
              <a:t>17/07/2026</a:t>
            </a:fld>
            <a:endParaRPr lang="en-GB" altLang="en-US" dirty="0"/>
          </a:p>
        </p:txBody>
      </p:sp>
      <p:sp>
        <p:nvSpPr>
          <p:cNvPr id="6" name="Slide Number Placeholder 5">
            <a:extLst>
              <a:ext uri="{FF2B5EF4-FFF2-40B4-BE49-F238E27FC236}">
                <a16:creationId xmlns:a16="http://schemas.microsoft.com/office/drawing/2014/main" id="{E1F2B8C1-9987-4BFB-9506-6DBEEE52BE78}"/>
              </a:ext>
            </a:extLst>
          </p:cNvPr>
          <p:cNvSpPr>
            <a:spLocks noGrp="1"/>
          </p:cNvSpPr>
          <p:nvPr>
            <p:ph type="sldNum" sz="quarter" idx="11"/>
          </p:nvPr>
        </p:nvSpPr>
        <p:spPr/>
        <p:txBody>
          <a:bodyPr/>
          <a:lstStyle>
            <a:lvl1pPr>
              <a:defRPr/>
            </a:lvl1pPr>
          </a:lstStyle>
          <a:p>
            <a:pPr>
              <a:defRPr/>
            </a:pPr>
            <a:fld id="{EFB428F5-F416-4502-B746-8A6A0257BE88}" type="slidenum">
              <a:rPr lang="en-GB" altLang="en-US"/>
              <a:pPr>
                <a:defRPr/>
              </a:pPr>
              <a:t>‹#›</a:t>
            </a:fld>
            <a:endParaRPr lang="en-GB" altLang="en-US"/>
          </a:p>
        </p:txBody>
      </p:sp>
    </p:spTree>
    <p:extLst>
      <p:ext uri="{BB962C8B-B14F-4D97-AF65-F5344CB8AC3E}">
        <p14:creationId xmlns:p14="http://schemas.microsoft.com/office/powerpoint/2010/main" val="35411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DF61AF-F3A1-46C5-98B6-E288F2FD37BD}"/>
              </a:ext>
            </a:extLst>
          </p:cNvPr>
          <p:cNvSpPr>
            <a:spLocks noGrp="1"/>
          </p:cNvSpPr>
          <p:nvPr>
            <p:ph type="dt" sz="half" idx="10"/>
          </p:nvPr>
        </p:nvSpPr>
        <p:spPr/>
        <p:txBody>
          <a:bodyPr/>
          <a:lstStyle>
            <a:lvl1pPr>
              <a:defRPr/>
            </a:lvl1pPr>
          </a:lstStyle>
          <a:p>
            <a:pPr>
              <a:defRPr/>
            </a:pPr>
            <a:fld id="{5902FFD5-88DB-4923-8180-06E61D744B29}" type="datetime1">
              <a:rPr lang="en-GB" altLang="en-US"/>
              <a:pPr>
                <a:defRPr/>
              </a:pPr>
              <a:t>17/07/2026</a:t>
            </a:fld>
            <a:endParaRPr lang="en-GB" altLang="en-US" dirty="0"/>
          </a:p>
        </p:txBody>
      </p:sp>
      <p:sp>
        <p:nvSpPr>
          <p:cNvPr id="6" name="Slide Number Placeholder 5">
            <a:extLst>
              <a:ext uri="{FF2B5EF4-FFF2-40B4-BE49-F238E27FC236}">
                <a16:creationId xmlns:a16="http://schemas.microsoft.com/office/drawing/2014/main" id="{92384E30-3302-4C3A-B60D-8BD00E619664}"/>
              </a:ext>
            </a:extLst>
          </p:cNvPr>
          <p:cNvSpPr>
            <a:spLocks noGrp="1"/>
          </p:cNvSpPr>
          <p:nvPr>
            <p:ph type="sldNum" sz="quarter" idx="11"/>
          </p:nvPr>
        </p:nvSpPr>
        <p:spPr/>
        <p:txBody>
          <a:bodyPr/>
          <a:lstStyle>
            <a:lvl1pPr>
              <a:defRPr/>
            </a:lvl1pPr>
          </a:lstStyle>
          <a:p>
            <a:pPr>
              <a:defRPr/>
            </a:pPr>
            <a:fld id="{FAC71FE3-E10A-43FC-9BB4-381683E7EF19}" type="slidenum">
              <a:rPr lang="en-GB" altLang="en-US"/>
              <a:pPr>
                <a:defRPr/>
              </a:pPr>
              <a:t>‹#›</a:t>
            </a:fld>
            <a:endParaRPr lang="en-GB" altLang="en-US"/>
          </a:p>
        </p:txBody>
      </p:sp>
    </p:spTree>
    <p:extLst>
      <p:ext uri="{BB962C8B-B14F-4D97-AF65-F5344CB8AC3E}">
        <p14:creationId xmlns:p14="http://schemas.microsoft.com/office/powerpoint/2010/main" val="71244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52FC9-EB17-4FF6-AFDF-94EE69A39331}"/>
              </a:ext>
            </a:extLst>
          </p:cNvPr>
          <p:cNvSpPr>
            <a:spLocks noGrp="1"/>
          </p:cNvSpPr>
          <p:nvPr>
            <p:ph type="dt" sz="half" idx="10"/>
          </p:nvPr>
        </p:nvSpPr>
        <p:spPr/>
        <p:txBody>
          <a:bodyPr/>
          <a:lstStyle>
            <a:lvl1pPr>
              <a:defRPr/>
            </a:lvl1pPr>
          </a:lstStyle>
          <a:p>
            <a:pPr>
              <a:defRPr/>
            </a:pPr>
            <a:fld id="{32C36943-EEAA-4051-9262-B3FEFE761158}" type="datetime1">
              <a:rPr lang="en-GB" altLang="en-US"/>
              <a:pPr>
                <a:defRPr/>
              </a:pPr>
              <a:t>17/07/2026</a:t>
            </a:fld>
            <a:endParaRPr lang="en-GB" altLang="en-US" dirty="0"/>
          </a:p>
        </p:txBody>
      </p:sp>
      <p:sp>
        <p:nvSpPr>
          <p:cNvPr id="5" name="Slide Number Placeholder 5">
            <a:extLst>
              <a:ext uri="{FF2B5EF4-FFF2-40B4-BE49-F238E27FC236}">
                <a16:creationId xmlns:a16="http://schemas.microsoft.com/office/drawing/2014/main" id="{983DF036-F9DA-4E72-8048-DAFD7C7DB1B9}"/>
              </a:ext>
            </a:extLst>
          </p:cNvPr>
          <p:cNvSpPr>
            <a:spLocks noGrp="1"/>
          </p:cNvSpPr>
          <p:nvPr>
            <p:ph type="sldNum" sz="quarter" idx="11"/>
          </p:nvPr>
        </p:nvSpPr>
        <p:spPr/>
        <p:txBody>
          <a:bodyPr/>
          <a:lstStyle>
            <a:lvl1pPr>
              <a:defRPr/>
            </a:lvl1pPr>
          </a:lstStyle>
          <a:p>
            <a:pPr>
              <a:defRPr/>
            </a:pPr>
            <a:fld id="{59CF1B87-02C7-48AE-90FF-E2B6FAE95B35}" type="slidenum">
              <a:rPr lang="en-GB" altLang="en-US"/>
              <a:pPr>
                <a:defRPr/>
              </a:pPr>
              <a:t>‹#›</a:t>
            </a:fld>
            <a:endParaRPr lang="en-GB" altLang="en-US"/>
          </a:p>
        </p:txBody>
      </p:sp>
    </p:spTree>
    <p:extLst>
      <p:ext uri="{BB962C8B-B14F-4D97-AF65-F5344CB8AC3E}">
        <p14:creationId xmlns:p14="http://schemas.microsoft.com/office/powerpoint/2010/main" val="136856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297AF-21A8-4656-890F-9E6C02D2E571}"/>
              </a:ext>
            </a:extLst>
          </p:cNvPr>
          <p:cNvSpPr>
            <a:spLocks noGrp="1"/>
          </p:cNvSpPr>
          <p:nvPr>
            <p:ph type="dt" sz="half" idx="10"/>
          </p:nvPr>
        </p:nvSpPr>
        <p:spPr/>
        <p:txBody>
          <a:bodyPr/>
          <a:lstStyle>
            <a:lvl1pPr>
              <a:defRPr/>
            </a:lvl1pPr>
          </a:lstStyle>
          <a:p>
            <a:pPr>
              <a:defRPr/>
            </a:pPr>
            <a:fld id="{82C0884B-4ED2-4EC1-B798-7F0F5B15BD9D}" type="datetime1">
              <a:rPr lang="en-GB" altLang="en-US"/>
              <a:pPr>
                <a:defRPr/>
              </a:pPr>
              <a:t>17/07/2026</a:t>
            </a:fld>
            <a:endParaRPr lang="en-GB" altLang="en-US" dirty="0"/>
          </a:p>
        </p:txBody>
      </p:sp>
      <p:sp>
        <p:nvSpPr>
          <p:cNvPr id="5" name="Slide Number Placeholder 5">
            <a:extLst>
              <a:ext uri="{FF2B5EF4-FFF2-40B4-BE49-F238E27FC236}">
                <a16:creationId xmlns:a16="http://schemas.microsoft.com/office/drawing/2014/main" id="{618836FD-79E6-434B-A134-46DEAF3CA189}"/>
              </a:ext>
            </a:extLst>
          </p:cNvPr>
          <p:cNvSpPr>
            <a:spLocks noGrp="1"/>
          </p:cNvSpPr>
          <p:nvPr>
            <p:ph type="sldNum" sz="quarter" idx="11"/>
          </p:nvPr>
        </p:nvSpPr>
        <p:spPr/>
        <p:txBody>
          <a:bodyPr/>
          <a:lstStyle>
            <a:lvl1pPr>
              <a:defRPr/>
            </a:lvl1pPr>
          </a:lstStyle>
          <a:p>
            <a:pPr>
              <a:defRPr/>
            </a:pPr>
            <a:fld id="{D7A243F2-D098-46CC-AF56-85183E81F7AE}" type="slidenum">
              <a:rPr lang="en-GB" altLang="en-US"/>
              <a:pPr>
                <a:defRPr/>
              </a:pPr>
              <a:t>‹#›</a:t>
            </a:fld>
            <a:endParaRPr lang="en-GB" altLang="en-US"/>
          </a:p>
        </p:txBody>
      </p:sp>
    </p:spTree>
    <p:extLst>
      <p:ext uri="{BB962C8B-B14F-4D97-AF65-F5344CB8AC3E}">
        <p14:creationId xmlns:p14="http://schemas.microsoft.com/office/powerpoint/2010/main" val="75779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BE515C4-37E6-4E20-AEA0-7749B5A1C3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9A5E682-DDF0-4062-B5FE-9F044E0948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5249298-7CDA-45C3-9E6E-5137CDDAFE6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4F7C161-AC12-4DBD-8148-0164E3758759}" type="datetime1">
              <a:rPr lang="en-GB" altLang="en-US"/>
              <a:pPr>
                <a:defRPr/>
              </a:pPr>
              <a:t>17/07/2026</a:t>
            </a:fld>
            <a:endParaRPr lang="en-GB" altLang="en-US" dirty="0"/>
          </a:p>
        </p:txBody>
      </p:sp>
      <p:sp>
        <p:nvSpPr>
          <p:cNvPr id="6" name="Slide Number Placeholder 5">
            <a:extLst>
              <a:ext uri="{FF2B5EF4-FFF2-40B4-BE49-F238E27FC236}">
                <a16:creationId xmlns:a16="http://schemas.microsoft.com/office/drawing/2014/main" id="{AE113488-76E4-4C8B-9080-B0B3FBC599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2B1398-B1C4-4B2C-994B-99EABBF3B2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ccampus.ca/post-opened3/"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E5nqB0ugv4?feature=oembed" TargetMode="External"/><Relationship Id="rId4" Type="http://schemas.openxmlformats.org/officeDocument/2006/relationships/hyperlink" Target="https://www.youtube.com/watch?v=-E5nqB0ugv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plos.org/resource/how-to-write-conclusions/" TargetMode="External"/><Relationship Id="rId1" Type="http://schemas.openxmlformats.org/officeDocument/2006/relationships/slideLayout" Target="../slideLayouts/slideLayout2.xml"/><Relationship Id="rId4" Type="http://schemas.openxmlformats.org/officeDocument/2006/relationships/hyperlink" Target="https://pixabay.com/en/discussion-session-white-male-1874792/"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LfCGoWtF_tc"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F5803DEA-64B4-407C-A875-A8D9DD322CAE}"/>
              </a:ext>
            </a:extLst>
          </p:cNvPr>
          <p:cNvSpPr>
            <a:spLocks noGrp="1"/>
          </p:cNvSpPr>
          <p:nvPr>
            <p:ph type="subTitle" idx="1"/>
          </p:nvPr>
        </p:nvSpPr>
        <p:spPr>
          <a:xfrm>
            <a:off x="539750" y="1844675"/>
            <a:ext cx="7912100" cy="4176713"/>
          </a:xfrm>
        </p:spPr>
        <p:txBody>
          <a:bodyPr/>
          <a:lstStyle/>
          <a:p>
            <a:pPr eaLnBrk="1" hangingPunct="1"/>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
        <p:nvSpPr>
          <p:cNvPr id="6147" name="Slide Number Placeholder 5">
            <a:extLst>
              <a:ext uri="{FF2B5EF4-FFF2-40B4-BE49-F238E27FC236}">
                <a16:creationId xmlns:a16="http://schemas.microsoft.com/office/drawing/2014/main" id="{F9574753-28CC-4FD0-A99E-DCC31955BC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D4549C-BD3E-498A-BAF1-6737911F3BC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2" name="Subtitle 4">
            <a:extLst>
              <a:ext uri="{FF2B5EF4-FFF2-40B4-BE49-F238E27FC236}">
                <a16:creationId xmlns:a16="http://schemas.microsoft.com/office/drawing/2014/main" id="{80CECB04-1F63-7737-032B-796517674831}"/>
              </a:ext>
            </a:extLst>
          </p:cNvPr>
          <p:cNvSpPr txBox="1">
            <a:spLocks/>
          </p:cNvSpPr>
          <p:nvPr/>
        </p:nvSpPr>
        <p:spPr bwMode="auto">
          <a:xfrm>
            <a:off x="507839" y="1412776"/>
            <a:ext cx="8128322"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4000" b="1" dirty="0">
                <a:solidFill>
                  <a:schemeClr val="bg1"/>
                </a:solidFill>
              </a:rPr>
              <a:t>Introduction to Independent Research Skills (BMHP5019_LON)</a:t>
            </a:r>
          </a:p>
          <a:p>
            <a:pPr eaLnBrk="1" hangingPunct="1"/>
            <a:endParaRPr lang="en-GB" altLang="en-US" sz="3600" b="1" dirty="0">
              <a:solidFill>
                <a:schemeClr val="bg1"/>
              </a:solidFill>
            </a:endParaRP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7: Results and Discussion of a Scoping Review</a:t>
            </a:r>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1475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755576" y="1772817"/>
            <a:ext cx="7416824" cy="3600400"/>
          </a:xfrm>
        </p:spPr>
        <p:txBody>
          <a:bodyPr/>
          <a:lstStyle/>
          <a:p>
            <a:pPr>
              <a:defRPr/>
            </a:pPr>
            <a:r>
              <a:rPr lang="en-US" altLang="en-US" sz="2800" dirty="0"/>
              <a:t>How to present the results of a research</a:t>
            </a:r>
          </a:p>
          <a:p>
            <a:pPr>
              <a:defRPr/>
            </a:pPr>
            <a:r>
              <a:rPr lang="en-US" altLang="en-US" sz="2800" dirty="0"/>
              <a:t>Suggested structure of the Results section of a scoping review </a:t>
            </a:r>
          </a:p>
          <a:p>
            <a:pPr>
              <a:defRPr/>
            </a:pPr>
            <a:r>
              <a:rPr lang="en-US" altLang="en-US" sz="2800" dirty="0"/>
              <a:t>How to structure the Discussion of a research report</a:t>
            </a:r>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Recap - Process of Thematic Analysis (1/2)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a:xfrm>
            <a:off x="457200" y="1916833"/>
            <a:ext cx="8229600" cy="3600400"/>
          </a:xfrm>
        </p:spPr>
        <p:txBody>
          <a:bodyPr>
            <a:normAutofit/>
          </a:bodyPr>
          <a:lstStyle/>
          <a:p>
            <a:r>
              <a:rPr lang="en-US" sz="2800" dirty="0"/>
              <a:t>In thematic analysis, a theme captures an important aspect within the data relevantly to the research questions of the study and represents a patterned response or meaning within the data collected (Braun &amp; Clarke, 2006).</a:t>
            </a:r>
          </a:p>
          <a:p>
            <a:endParaRPr lang="en-GB" sz="2800" dirty="0"/>
          </a:p>
        </p:txBody>
      </p:sp>
    </p:spTree>
    <p:extLst>
      <p:ext uri="{BB962C8B-B14F-4D97-AF65-F5344CB8AC3E}">
        <p14:creationId xmlns:p14="http://schemas.microsoft.com/office/powerpoint/2010/main" val="2531582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Recap - Process of Thematic Analysis (2/2)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a:xfrm>
            <a:off x="457200" y="1844823"/>
            <a:ext cx="8229600" cy="3672409"/>
          </a:xfrm>
        </p:spPr>
        <p:txBody>
          <a:bodyPr>
            <a:normAutofit fontScale="85000" lnSpcReduction="20000"/>
          </a:bodyPr>
          <a:lstStyle/>
          <a:p>
            <a:pPr marL="0" indent="0">
              <a:lnSpc>
                <a:spcPct val="120000"/>
              </a:lnSpc>
              <a:spcBef>
                <a:spcPts val="0"/>
              </a:spcBef>
              <a:buNone/>
            </a:pPr>
            <a:r>
              <a:rPr lang="en-US" dirty="0"/>
              <a:t>According to thematic analysis, all the text collected should be thoroughly read, and then </a:t>
            </a:r>
            <a:r>
              <a:rPr lang="en-US" b="1" dirty="0"/>
              <a:t>text segments </a:t>
            </a:r>
            <a:r>
              <a:rPr lang="en-US" dirty="0"/>
              <a:t>(i.e. sentences or paragraphs of meaning) to be coded under appropriate themes, based on the key concept/meaning of the text segment in relation to the aim of the study (Flick, von </a:t>
            </a:r>
            <a:r>
              <a:rPr lang="en-US" dirty="0" err="1"/>
              <a:t>Kardorff</a:t>
            </a:r>
            <a:r>
              <a:rPr lang="en-US" dirty="0"/>
              <a:t>, &amp; Steinke, 2004).</a:t>
            </a:r>
          </a:p>
          <a:p>
            <a:pPr marL="0" indent="0">
              <a:lnSpc>
                <a:spcPct val="120000"/>
              </a:lnSpc>
              <a:spcBef>
                <a:spcPts val="0"/>
              </a:spcBef>
              <a:buNone/>
            </a:pPr>
            <a:r>
              <a:rPr lang="en-US" dirty="0"/>
              <a:t> </a:t>
            </a:r>
          </a:p>
          <a:p>
            <a:pPr>
              <a:lnSpc>
                <a:spcPct val="120000"/>
              </a:lnSpc>
              <a:spcBef>
                <a:spcPts val="0"/>
              </a:spcBef>
            </a:pPr>
            <a:endParaRPr lang="en-GB" dirty="0"/>
          </a:p>
        </p:txBody>
      </p:sp>
    </p:spTree>
    <p:extLst>
      <p:ext uri="{BB962C8B-B14F-4D97-AF65-F5344CB8AC3E}">
        <p14:creationId xmlns:p14="http://schemas.microsoft.com/office/powerpoint/2010/main" val="1004284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73F55-725E-7D1F-E56D-596F4F2BDCBD}"/>
              </a:ext>
            </a:extLst>
          </p:cNvPr>
          <p:cNvSpPr>
            <a:spLocks noGrp="1"/>
          </p:cNvSpPr>
          <p:nvPr>
            <p:ph type="title"/>
          </p:nvPr>
        </p:nvSpPr>
        <p:spPr/>
        <p:txBody>
          <a:bodyPr/>
          <a:lstStyle/>
          <a:p>
            <a:r>
              <a:rPr lang="en-GB" sz="4000" dirty="0"/>
              <a:t>Presenting findings of scoping reviews</a:t>
            </a:r>
          </a:p>
        </p:txBody>
      </p:sp>
      <p:sp>
        <p:nvSpPr>
          <p:cNvPr id="3" name="Content Placeholder 2">
            <a:extLst>
              <a:ext uri="{FF2B5EF4-FFF2-40B4-BE49-F238E27FC236}">
                <a16:creationId xmlns:a16="http://schemas.microsoft.com/office/drawing/2014/main" id="{3B2327F2-1B52-4BA2-ADAA-9FA2B0C6E6A9}"/>
              </a:ext>
            </a:extLst>
          </p:cNvPr>
          <p:cNvSpPr>
            <a:spLocks noGrp="1"/>
          </p:cNvSpPr>
          <p:nvPr>
            <p:ph idx="1"/>
          </p:nvPr>
        </p:nvSpPr>
        <p:spPr>
          <a:xfrm>
            <a:off x="457200" y="1681372"/>
            <a:ext cx="8229600" cy="3917032"/>
          </a:xfrm>
        </p:spPr>
        <p:txBody>
          <a:bodyPr/>
          <a:lstStyle/>
          <a:p>
            <a:r>
              <a:rPr lang="en-GB" sz="2300" dirty="0"/>
              <a:t>The intention of scoping reviews is to provide a map and summary of available evidence.</a:t>
            </a:r>
          </a:p>
          <a:p>
            <a:r>
              <a:rPr lang="en-GB" sz="2300" dirty="0"/>
              <a:t>Analysing the evidence gathered from the included studies is therefore normally descriptive, such as through frequency counting and basic coding. </a:t>
            </a:r>
          </a:p>
          <a:p>
            <a:r>
              <a:rPr lang="en-GB" sz="2300" dirty="0"/>
              <a:t>This can include organising qualitative data into categories (e.g. themes). </a:t>
            </a:r>
          </a:p>
          <a:p>
            <a:r>
              <a:rPr lang="en-GB" sz="2300" dirty="0"/>
              <a:t>It is common to see attempts to thematically analyse information in scoping reviews. </a:t>
            </a:r>
          </a:p>
        </p:txBody>
      </p:sp>
      <p:sp>
        <p:nvSpPr>
          <p:cNvPr id="4" name="Date Placeholder 3">
            <a:extLst>
              <a:ext uri="{FF2B5EF4-FFF2-40B4-BE49-F238E27FC236}">
                <a16:creationId xmlns:a16="http://schemas.microsoft.com/office/drawing/2014/main" id="{5F3A613E-C26E-8A4B-DD6A-7005189F449A}"/>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7D37C6B4-2D35-6619-A634-F7205504B560}"/>
              </a:ext>
            </a:extLst>
          </p:cNvPr>
          <p:cNvSpPr>
            <a:spLocks noGrp="1"/>
          </p:cNvSpPr>
          <p:nvPr>
            <p:ph type="sldNum" sz="quarter" idx="12"/>
          </p:nvPr>
        </p:nvSpPr>
        <p:spPr/>
        <p:txBody>
          <a:bodyPr/>
          <a:lstStyle/>
          <a:p>
            <a:pPr>
              <a:defRPr/>
            </a:pPr>
            <a:fld id="{173A1FC8-8386-482B-AED0-74C24C2711CB}" type="slidenum">
              <a:rPr lang="en-GB" altLang="en-US" smtClean="0"/>
              <a:pPr>
                <a:defRPr/>
              </a:pPr>
              <a:t>5</a:t>
            </a:fld>
            <a:endParaRPr lang="en-GB" altLang="en-US"/>
          </a:p>
        </p:txBody>
      </p:sp>
      <p:sp>
        <p:nvSpPr>
          <p:cNvPr id="7" name="TextBox 6">
            <a:extLst>
              <a:ext uri="{FF2B5EF4-FFF2-40B4-BE49-F238E27FC236}">
                <a16:creationId xmlns:a16="http://schemas.microsoft.com/office/drawing/2014/main" id="{64A119B0-CD44-28E8-E2A3-864B2304AE57}"/>
              </a:ext>
            </a:extLst>
          </p:cNvPr>
          <p:cNvSpPr txBox="1"/>
          <p:nvPr/>
        </p:nvSpPr>
        <p:spPr>
          <a:xfrm>
            <a:off x="6804248" y="5373216"/>
            <a:ext cx="2123728" cy="307777"/>
          </a:xfrm>
          <a:prstGeom prst="rect">
            <a:avLst/>
          </a:prstGeom>
          <a:noFill/>
        </p:spPr>
        <p:txBody>
          <a:bodyPr wrap="square">
            <a:spAutoFit/>
          </a:bodyPr>
          <a:lstStyle/>
          <a:p>
            <a:pPr algn="r"/>
            <a:r>
              <a:rPr lang="en-GB" sz="1400" b="0" i="0" dirty="0">
                <a:effectLst/>
                <a:highlight>
                  <a:srgbClr val="FFFFFF"/>
                </a:highlight>
                <a:latin typeface="+mn-lt"/>
              </a:rPr>
              <a:t>(Pollock, et al., 2021) </a:t>
            </a:r>
            <a:endParaRPr lang="en-GB" sz="1400" dirty="0">
              <a:latin typeface="+mn-lt"/>
            </a:endParaRPr>
          </a:p>
        </p:txBody>
      </p:sp>
    </p:spTree>
    <p:extLst>
      <p:ext uri="{BB962C8B-B14F-4D97-AF65-F5344CB8AC3E}">
        <p14:creationId xmlns:p14="http://schemas.microsoft.com/office/powerpoint/2010/main" val="4064952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DA0C-C317-24DF-D52E-4C8767FF1799}"/>
              </a:ext>
            </a:extLst>
          </p:cNvPr>
          <p:cNvSpPr>
            <a:spLocks noGrp="1"/>
          </p:cNvSpPr>
          <p:nvPr>
            <p:ph type="title"/>
          </p:nvPr>
        </p:nvSpPr>
        <p:spPr/>
        <p:txBody>
          <a:bodyPr/>
          <a:lstStyle/>
          <a:p>
            <a:r>
              <a:rPr lang="en-GB" dirty="0"/>
              <a:t>Preparing to write the Results</a:t>
            </a:r>
          </a:p>
        </p:txBody>
      </p:sp>
      <p:sp>
        <p:nvSpPr>
          <p:cNvPr id="3" name="Content Placeholder 2">
            <a:extLst>
              <a:ext uri="{FF2B5EF4-FFF2-40B4-BE49-F238E27FC236}">
                <a16:creationId xmlns:a16="http://schemas.microsoft.com/office/drawing/2014/main" id="{35480A98-7D04-40B3-971F-9B75647957E7}"/>
              </a:ext>
            </a:extLst>
          </p:cNvPr>
          <p:cNvSpPr>
            <a:spLocks noGrp="1"/>
          </p:cNvSpPr>
          <p:nvPr>
            <p:ph idx="1"/>
          </p:nvPr>
        </p:nvSpPr>
        <p:spPr/>
        <p:txBody>
          <a:bodyPr/>
          <a:lstStyle/>
          <a:p>
            <a:r>
              <a:rPr lang="en-GB" dirty="0"/>
              <a:t>Once you have selected the studies for your scoping review, you should read the full text of these studies thoroughly.</a:t>
            </a:r>
          </a:p>
          <a:p>
            <a:r>
              <a:rPr lang="en-GB" dirty="0"/>
              <a:t>It is important that you understand well what each of the studies has found, in relation to your scoping review question – your topic.</a:t>
            </a:r>
          </a:p>
          <a:p>
            <a:endParaRPr lang="en-GB" dirty="0"/>
          </a:p>
        </p:txBody>
      </p:sp>
      <p:sp>
        <p:nvSpPr>
          <p:cNvPr id="4" name="Date Placeholder 3">
            <a:extLst>
              <a:ext uri="{FF2B5EF4-FFF2-40B4-BE49-F238E27FC236}">
                <a16:creationId xmlns:a16="http://schemas.microsoft.com/office/drawing/2014/main" id="{32A0EA66-F4A0-1B38-89B8-7754AFC8DA3A}"/>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657156B0-F3BB-6289-A5FA-258560272F54}"/>
              </a:ext>
            </a:extLst>
          </p:cNvPr>
          <p:cNvSpPr>
            <a:spLocks noGrp="1"/>
          </p:cNvSpPr>
          <p:nvPr>
            <p:ph type="sldNum" sz="quarter" idx="12"/>
          </p:nvPr>
        </p:nvSpPr>
        <p:spPr/>
        <p:txBody>
          <a:bodyPr/>
          <a:lstStyle/>
          <a:p>
            <a:pPr>
              <a:defRPr/>
            </a:pPr>
            <a:fld id="{173A1FC8-8386-482B-AED0-74C24C2711CB}" type="slidenum">
              <a:rPr lang="en-GB" altLang="en-US" smtClean="0"/>
              <a:pPr>
                <a:defRPr/>
              </a:pPr>
              <a:t>6</a:t>
            </a:fld>
            <a:endParaRPr lang="en-GB" altLang="en-US"/>
          </a:p>
        </p:txBody>
      </p:sp>
    </p:spTree>
    <p:extLst>
      <p:ext uri="{BB962C8B-B14F-4D97-AF65-F5344CB8AC3E}">
        <p14:creationId xmlns:p14="http://schemas.microsoft.com/office/powerpoint/2010/main" val="28957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0816-2146-199B-7944-0197B912C8BE}"/>
              </a:ext>
            </a:extLst>
          </p:cNvPr>
          <p:cNvSpPr>
            <a:spLocks noGrp="1"/>
          </p:cNvSpPr>
          <p:nvPr>
            <p:ph type="title"/>
          </p:nvPr>
        </p:nvSpPr>
        <p:spPr/>
        <p:txBody>
          <a:bodyPr/>
          <a:lstStyle/>
          <a:p>
            <a:r>
              <a:rPr lang="en-GB" dirty="0"/>
              <a:t>Deciding the Structure of your Results</a:t>
            </a:r>
          </a:p>
        </p:txBody>
      </p:sp>
      <p:sp>
        <p:nvSpPr>
          <p:cNvPr id="3" name="Content Placeholder 2">
            <a:extLst>
              <a:ext uri="{FF2B5EF4-FFF2-40B4-BE49-F238E27FC236}">
                <a16:creationId xmlns:a16="http://schemas.microsoft.com/office/drawing/2014/main" id="{F17B54BC-86E2-5C12-EA79-519922669814}"/>
              </a:ext>
            </a:extLst>
          </p:cNvPr>
          <p:cNvSpPr>
            <a:spLocks noGrp="1"/>
          </p:cNvSpPr>
          <p:nvPr>
            <p:ph idx="1"/>
          </p:nvPr>
        </p:nvSpPr>
        <p:spPr>
          <a:xfrm>
            <a:off x="457200" y="1916831"/>
            <a:ext cx="8229600" cy="3600401"/>
          </a:xfrm>
        </p:spPr>
        <p:txBody>
          <a:bodyPr/>
          <a:lstStyle/>
          <a:p>
            <a:r>
              <a:rPr lang="en-GB" sz="2800" dirty="0"/>
              <a:t>The Results section is where the researcher presents their findings, using the methods that they followed.</a:t>
            </a:r>
          </a:p>
          <a:p>
            <a:pPr marL="0" indent="0">
              <a:buNone/>
            </a:pPr>
            <a:r>
              <a:rPr lang="en-GB" sz="2800" dirty="0"/>
              <a:t> </a:t>
            </a:r>
          </a:p>
          <a:p>
            <a:r>
              <a:rPr lang="en-GB" sz="2800" b="1" i="1" dirty="0"/>
              <a:t>Reminder: </a:t>
            </a:r>
            <a:r>
              <a:rPr lang="en-GB" sz="2800" i="1" dirty="0"/>
              <a:t>the Methods of the research should be exactly the same as described in the Methods section of the research report.</a:t>
            </a:r>
          </a:p>
          <a:p>
            <a:endParaRPr lang="en-GB" sz="2800" dirty="0"/>
          </a:p>
        </p:txBody>
      </p:sp>
      <p:sp>
        <p:nvSpPr>
          <p:cNvPr id="4" name="Date Placeholder 3">
            <a:extLst>
              <a:ext uri="{FF2B5EF4-FFF2-40B4-BE49-F238E27FC236}">
                <a16:creationId xmlns:a16="http://schemas.microsoft.com/office/drawing/2014/main" id="{C5EAB64B-0602-9B9D-9D0D-6572F485B922}"/>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D5912893-995C-BDF6-DDF4-C14141A0DA10}"/>
              </a:ext>
            </a:extLst>
          </p:cNvPr>
          <p:cNvSpPr>
            <a:spLocks noGrp="1"/>
          </p:cNvSpPr>
          <p:nvPr>
            <p:ph type="sldNum" sz="quarter" idx="12"/>
          </p:nvPr>
        </p:nvSpPr>
        <p:spPr/>
        <p:txBody>
          <a:bodyPr/>
          <a:lstStyle/>
          <a:p>
            <a:pPr>
              <a:defRPr/>
            </a:pPr>
            <a:fld id="{173A1FC8-8386-482B-AED0-74C24C2711CB}" type="slidenum">
              <a:rPr lang="en-GB" altLang="en-US" smtClean="0"/>
              <a:pPr>
                <a:defRPr/>
              </a:pPr>
              <a:t>7</a:t>
            </a:fld>
            <a:endParaRPr lang="en-GB" altLang="en-US"/>
          </a:p>
        </p:txBody>
      </p:sp>
    </p:spTree>
    <p:extLst>
      <p:ext uri="{BB962C8B-B14F-4D97-AF65-F5344CB8AC3E}">
        <p14:creationId xmlns:p14="http://schemas.microsoft.com/office/powerpoint/2010/main" val="771329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0816-2146-199B-7944-0197B912C8B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Deciding the Structure of your Results</a:t>
            </a:r>
          </a:p>
        </p:txBody>
      </p:sp>
      <p:sp>
        <p:nvSpPr>
          <p:cNvPr id="3" name="Content Placeholder 2">
            <a:extLst>
              <a:ext uri="{FF2B5EF4-FFF2-40B4-BE49-F238E27FC236}">
                <a16:creationId xmlns:a16="http://schemas.microsoft.com/office/drawing/2014/main" id="{F17B54BC-86E2-5C12-EA79-519922669814}"/>
              </a:ext>
            </a:extLst>
          </p:cNvPr>
          <p:cNvSpPr>
            <a:spLocks noGrp="1"/>
          </p:cNvSpPr>
          <p:nvPr>
            <p:ph sz="half" idx="1"/>
          </p:nvPr>
        </p:nvSpPr>
        <p:spPr>
          <a:xfrm>
            <a:off x="457200" y="1600201"/>
            <a:ext cx="4038600" cy="3989040"/>
          </a:xfrm>
        </p:spPr>
        <p:txBody>
          <a:bodyPr wrap="square" anchor="t">
            <a:normAutofit/>
          </a:bodyPr>
          <a:lstStyle/>
          <a:p>
            <a:r>
              <a:rPr lang="en-GB" dirty="0"/>
              <a:t>In the Results section, the researcher collates, summarises, and presents the research results of the studies selected for the scoping review, in a clear and coherent way.</a:t>
            </a:r>
          </a:p>
          <a:p>
            <a:endParaRPr lang="en-GB" dirty="0"/>
          </a:p>
        </p:txBody>
      </p:sp>
      <p:pic>
        <p:nvPicPr>
          <p:cNvPr id="7" name="Picture 6" descr="A person using a computer&#10;&#10;Description automatically generated">
            <a:extLst>
              <a:ext uri="{FF2B5EF4-FFF2-40B4-BE49-F238E27FC236}">
                <a16:creationId xmlns:a16="http://schemas.microsoft.com/office/drawing/2014/main" id="{4404A1DF-71D6-07C4-6056-C00A62C008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11" r="20108" b="3"/>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C5EAB64B-0602-9B9D-9D0D-6572F485B9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85C73B9-252A-4295-B5F5-F9EBE70D4844}" type="datetime1">
              <a:rPr lang="en-GB" altLang="en-US" sz="900" smtClean="0"/>
              <a:pPr>
                <a:lnSpc>
                  <a:spcPct val="90000"/>
                </a:lnSpc>
                <a:spcAft>
                  <a:spcPts val="600"/>
                </a:spcAft>
                <a:defRPr/>
              </a:pPr>
              <a:t>17/07/2026</a:t>
            </a:fld>
            <a:endParaRPr lang="en-GB" altLang="en-US" sz="900"/>
          </a:p>
        </p:txBody>
      </p:sp>
      <p:sp>
        <p:nvSpPr>
          <p:cNvPr id="5" name="Slide Number Placeholder 4">
            <a:extLst>
              <a:ext uri="{FF2B5EF4-FFF2-40B4-BE49-F238E27FC236}">
                <a16:creationId xmlns:a16="http://schemas.microsoft.com/office/drawing/2014/main" id="{D5912893-995C-BDF6-DDF4-C14141A0DA1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173A1FC8-8386-482B-AED0-74C24C2711CB}" type="slidenum">
              <a:rPr lang="en-GB" altLang="en-US" smtClean="0"/>
              <a:pPr>
                <a:spcAft>
                  <a:spcPts val="600"/>
                </a:spcAft>
                <a:defRPr/>
              </a:pPr>
              <a:t>8</a:t>
            </a:fld>
            <a:endParaRPr lang="en-GB" altLang="en-US"/>
          </a:p>
        </p:txBody>
      </p:sp>
      <p:sp>
        <p:nvSpPr>
          <p:cNvPr id="8" name="TextBox 7">
            <a:extLst>
              <a:ext uri="{FF2B5EF4-FFF2-40B4-BE49-F238E27FC236}">
                <a16:creationId xmlns:a16="http://schemas.microsoft.com/office/drawing/2014/main" id="{52B50B50-8DAD-1F04-D3CE-354C8C28D2B0}"/>
              </a:ext>
            </a:extLst>
          </p:cNvPr>
          <p:cNvSpPr txBox="1"/>
          <p:nvPr/>
        </p:nvSpPr>
        <p:spPr>
          <a:xfrm>
            <a:off x="63140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cs typeface="+mn-cs"/>
                <a:hlinkClick r:id="rId3" tooltip="https://bccampus.ca/post-opened3/">
                  <a:extLst>
                    <a:ext uri="{A12FA001-AC4F-418D-AE19-62706E023703}">
                      <ahyp:hlinkClr xmlns:ahyp="http://schemas.microsoft.com/office/drawing/2018/hyperlinkcolor" val="tx"/>
                    </a:ext>
                  </a:extLst>
                </a:hlinkClick>
              </a:rPr>
              <a:t>This Photo</a:t>
            </a:r>
            <a:r>
              <a:rPr lang="en-GB" sz="700">
                <a:solidFill>
                  <a:srgbClr val="FFFFFF"/>
                </a:solidFill>
                <a:latin typeface="+mn-lt"/>
                <a:cs typeface="+mn-cs"/>
              </a:rPr>
              <a:t> by Unknown Author is licensed under </a:t>
            </a:r>
            <a:r>
              <a:rPr lang="en-GB" sz="700">
                <a:solidFill>
                  <a:srgbClr val="FFFFFF"/>
                </a:solidFill>
                <a:latin typeface="+mn-lt"/>
                <a:cs typeface="+mn-cs"/>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latin typeface="+mn-lt"/>
              <a:cs typeface="+mn-cs"/>
            </a:endParaRPr>
          </a:p>
        </p:txBody>
      </p:sp>
    </p:spTree>
    <p:extLst>
      <p:ext uri="{BB962C8B-B14F-4D97-AF65-F5344CB8AC3E}">
        <p14:creationId xmlns:p14="http://schemas.microsoft.com/office/powerpoint/2010/main" val="3961734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EB777-700C-BA8C-50F4-EDFFA1C204DF}"/>
              </a:ext>
            </a:extLst>
          </p:cNvPr>
          <p:cNvSpPr>
            <a:spLocks noGrp="1"/>
          </p:cNvSpPr>
          <p:nvPr>
            <p:ph type="title"/>
          </p:nvPr>
        </p:nvSpPr>
        <p:spPr>
          <a:xfrm>
            <a:off x="457200" y="0"/>
            <a:ext cx="8229600" cy="1143000"/>
          </a:xfrm>
        </p:spPr>
        <p:txBody>
          <a:bodyPr/>
          <a:lstStyle/>
          <a:p>
            <a:r>
              <a:rPr lang="en-GB" dirty="0"/>
              <a:t>Deciding the Structure of Results</a:t>
            </a:r>
          </a:p>
        </p:txBody>
      </p:sp>
      <p:sp>
        <p:nvSpPr>
          <p:cNvPr id="3" name="Content Placeholder 2">
            <a:extLst>
              <a:ext uri="{FF2B5EF4-FFF2-40B4-BE49-F238E27FC236}">
                <a16:creationId xmlns:a16="http://schemas.microsoft.com/office/drawing/2014/main" id="{7434E92E-8D5D-0AAC-FA6B-EE3479D1F089}"/>
              </a:ext>
            </a:extLst>
          </p:cNvPr>
          <p:cNvSpPr>
            <a:spLocks noGrp="1"/>
          </p:cNvSpPr>
          <p:nvPr>
            <p:ph idx="1"/>
          </p:nvPr>
        </p:nvSpPr>
        <p:spPr>
          <a:xfrm>
            <a:off x="457200" y="1340768"/>
            <a:ext cx="8229600" cy="3917032"/>
          </a:xfrm>
        </p:spPr>
        <p:txBody>
          <a:bodyPr/>
          <a:lstStyle/>
          <a:p>
            <a:pPr marL="0" indent="0">
              <a:buNone/>
            </a:pPr>
            <a:r>
              <a:rPr lang="en-GB" sz="2000" dirty="0"/>
              <a:t>The Results can be structure in various ways. A suggested structure for a scoping review is shown below:</a:t>
            </a:r>
          </a:p>
          <a:p>
            <a:pPr marL="0" indent="0">
              <a:buNone/>
            </a:pPr>
            <a:endParaRPr lang="en-GB" sz="2000" dirty="0"/>
          </a:p>
          <a:p>
            <a:pPr marL="514350" indent="-514350">
              <a:buFont typeface="+mj-lt"/>
              <a:buAutoNum type="alphaLcParenR"/>
            </a:pPr>
            <a:r>
              <a:rPr lang="en-GB" sz="2400" dirty="0"/>
              <a:t>Present the </a:t>
            </a:r>
            <a:r>
              <a:rPr lang="en-GB" sz="2400" b="1" dirty="0"/>
              <a:t>number of studies </a:t>
            </a:r>
            <a:r>
              <a:rPr lang="en-GB" sz="2400" dirty="0"/>
              <a:t>found using the databases of academic journal articles.</a:t>
            </a:r>
          </a:p>
          <a:p>
            <a:pPr marL="514350" indent="-514350">
              <a:buFont typeface="+mj-lt"/>
              <a:buAutoNum type="alphaLcParenR"/>
            </a:pPr>
            <a:r>
              <a:rPr lang="en-GB" sz="2400" dirty="0"/>
              <a:t>Present in </a:t>
            </a:r>
            <a:r>
              <a:rPr lang="en-GB" sz="2400" b="1" dirty="0"/>
              <a:t>a table the main characteristics </a:t>
            </a:r>
            <a:r>
              <a:rPr lang="en-GB" sz="2400" dirty="0"/>
              <a:t>of each of the selected studies</a:t>
            </a:r>
          </a:p>
          <a:p>
            <a:pPr marL="514350" indent="-514350">
              <a:buFont typeface="+mj-lt"/>
              <a:buAutoNum type="alphaLcParenR"/>
            </a:pPr>
            <a:r>
              <a:rPr lang="en-GB" sz="2400" dirty="0"/>
              <a:t>Present </a:t>
            </a:r>
            <a:r>
              <a:rPr lang="en-GB" sz="2400" b="1" dirty="0"/>
              <a:t>the themes </a:t>
            </a:r>
            <a:r>
              <a:rPr lang="en-GB" sz="2400" dirty="0"/>
              <a:t>found in relation to review question/topic</a:t>
            </a:r>
          </a:p>
          <a:p>
            <a:pPr marL="514350" indent="-514350">
              <a:buFont typeface="+mj-lt"/>
              <a:buAutoNum type="alphaLcParenR"/>
            </a:pPr>
            <a:r>
              <a:rPr lang="en-GB" sz="2400" dirty="0"/>
              <a:t>Present </a:t>
            </a:r>
            <a:r>
              <a:rPr lang="en-GB" sz="2400" b="1" dirty="0"/>
              <a:t>under each theme </a:t>
            </a:r>
            <a:r>
              <a:rPr lang="en-GB" sz="2400" dirty="0"/>
              <a:t>what the relevant studies did and found, in relation to the review question/topic.</a:t>
            </a:r>
          </a:p>
          <a:p>
            <a:pPr marL="514350" indent="-514350">
              <a:buFont typeface="+mj-lt"/>
              <a:buAutoNum type="alphaLcParenR"/>
            </a:pPr>
            <a:endParaRPr lang="en-GB" sz="1800" dirty="0"/>
          </a:p>
          <a:p>
            <a:pPr marL="514350" indent="-514350">
              <a:buFont typeface="+mj-lt"/>
              <a:buAutoNum type="alphaLcParenR"/>
            </a:pPr>
            <a:endParaRPr lang="en-GB" sz="1800" dirty="0"/>
          </a:p>
          <a:p>
            <a:endParaRPr lang="en-GB" sz="1800" dirty="0"/>
          </a:p>
          <a:p>
            <a:endParaRPr lang="en-GB" sz="1800" dirty="0"/>
          </a:p>
        </p:txBody>
      </p:sp>
      <p:sp>
        <p:nvSpPr>
          <p:cNvPr id="4" name="Date Placeholder 3">
            <a:extLst>
              <a:ext uri="{FF2B5EF4-FFF2-40B4-BE49-F238E27FC236}">
                <a16:creationId xmlns:a16="http://schemas.microsoft.com/office/drawing/2014/main" id="{986C4E97-1100-1E04-D1FA-5DEBD3DA9717}"/>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698B0142-706C-0E13-B257-A0500C9F0FB0}"/>
              </a:ext>
            </a:extLst>
          </p:cNvPr>
          <p:cNvSpPr>
            <a:spLocks noGrp="1"/>
          </p:cNvSpPr>
          <p:nvPr>
            <p:ph type="sldNum" sz="quarter" idx="12"/>
          </p:nvPr>
        </p:nvSpPr>
        <p:spPr/>
        <p:txBody>
          <a:bodyPr/>
          <a:lstStyle/>
          <a:p>
            <a:pPr>
              <a:defRPr/>
            </a:pPr>
            <a:fld id="{173A1FC8-8386-482B-AED0-74C24C2711CB}" type="slidenum">
              <a:rPr lang="en-GB" altLang="en-US" smtClean="0"/>
              <a:pPr>
                <a:defRPr/>
              </a:pPr>
              <a:t>9</a:t>
            </a:fld>
            <a:endParaRPr lang="en-GB" altLang="en-US"/>
          </a:p>
        </p:txBody>
      </p:sp>
    </p:spTree>
    <p:extLst>
      <p:ext uri="{BB962C8B-B14F-4D97-AF65-F5344CB8AC3E}">
        <p14:creationId xmlns:p14="http://schemas.microsoft.com/office/powerpoint/2010/main" val="1620246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5E89-8545-3110-BC04-7762266CE394}"/>
              </a:ext>
            </a:extLst>
          </p:cNvPr>
          <p:cNvSpPr>
            <a:spLocks noGrp="1"/>
          </p:cNvSpPr>
          <p:nvPr>
            <p:ph type="title"/>
          </p:nvPr>
        </p:nvSpPr>
        <p:spPr/>
        <p:txBody>
          <a:bodyPr/>
          <a:lstStyle/>
          <a:p>
            <a:r>
              <a:rPr lang="en-GB" dirty="0"/>
              <a:t>Writing the Results</a:t>
            </a:r>
          </a:p>
        </p:txBody>
      </p:sp>
      <p:sp>
        <p:nvSpPr>
          <p:cNvPr id="3" name="Content Placeholder 2">
            <a:extLst>
              <a:ext uri="{FF2B5EF4-FFF2-40B4-BE49-F238E27FC236}">
                <a16:creationId xmlns:a16="http://schemas.microsoft.com/office/drawing/2014/main" id="{E4F3C623-DEC2-2320-10A8-648A346E808E}"/>
              </a:ext>
            </a:extLst>
          </p:cNvPr>
          <p:cNvSpPr>
            <a:spLocks noGrp="1"/>
          </p:cNvSpPr>
          <p:nvPr>
            <p:ph idx="1"/>
          </p:nvPr>
        </p:nvSpPr>
        <p:spPr>
          <a:xfrm>
            <a:off x="457200" y="1556792"/>
            <a:ext cx="8229600" cy="3917032"/>
          </a:xfrm>
        </p:spPr>
        <p:txBody>
          <a:bodyPr/>
          <a:lstStyle/>
          <a:p>
            <a:r>
              <a:rPr lang="en-GB" sz="2800" dirty="0"/>
              <a:t>You need at least two studies to form a theme (as themes are patterns in the data).</a:t>
            </a:r>
          </a:p>
          <a:p>
            <a:r>
              <a:rPr lang="en-GB" sz="2800" dirty="0"/>
              <a:t>Each study should be presented under one or more themes. </a:t>
            </a:r>
          </a:p>
          <a:p>
            <a:r>
              <a:rPr lang="en-GB" sz="2800" dirty="0"/>
              <a:t>You must use all selected studies under at least one theme. Otherwise, why would you select this study for your results if you are not using it in your results? </a:t>
            </a:r>
          </a:p>
        </p:txBody>
      </p:sp>
      <p:sp>
        <p:nvSpPr>
          <p:cNvPr id="4" name="Date Placeholder 3">
            <a:extLst>
              <a:ext uri="{FF2B5EF4-FFF2-40B4-BE49-F238E27FC236}">
                <a16:creationId xmlns:a16="http://schemas.microsoft.com/office/drawing/2014/main" id="{835E5CE6-1D88-DE34-CCC0-2297DA830525}"/>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CAD701FD-9A15-A98F-8999-C748DC749BC8}"/>
              </a:ext>
            </a:extLst>
          </p:cNvPr>
          <p:cNvSpPr>
            <a:spLocks noGrp="1"/>
          </p:cNvSpPr>
          <p:nvPr>
            <p:ph type="sldNum" sz="quarter" idx="12"/>
          </p:nvPr>
        </p:nvSpPr>
        <p:spPr/>
        <p:txBody>
          <a:bodyPr/>
          <a:lstStyle/>
          <a:p>
            <a:pPr>
              <a:defRPr/>
            </a:pPr>
            <a:fld id="{173A1FC8-8386-482B-AED0-74C24C2711CB}" type="slidenum">
              <a:rPr lang="en-GB" altLang="en-US" smtClean="0"/>
              <a:pPr>
                <a:defRPr/>
              </a:pPr>
              <a:t>10</a:t>
            </a:fld>
            <a:endParaRPr lang="en-GB" altLang="en-US"/>
          </a:p>
        </p:txBody>
      </p:sp>
    </p:spTree>
    <p:extLst>
      <p:ext uri="{BB962C8B-B14F-4D97-AF65-F5344CB8AC3E}">
        <p14:creationId xmlns:p14="http://schemas.microsoft.com/office/powerpoint/2010/main" val="4146161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5E89-8545-3110-BC04-7762266CE394}"/>
              </a:ext>
            </a:extLst>
          </p:cNvPr>
          <p:cNvSpPr>
            <a:spLocks noGrp="1"/>
          </p:cNvSpPr>
          <p:nvPr>
            <p:ph type="title"/>
          </p:nvPr>
        </p:nvSpPr>
        <p:spPr/>
        <p:txBody>
          <a:bodyPr/>
          <a:lstStyle/>
          <a:p>
            <a:r>
              <a:rPr lang="en-GB" dirty="0"/>
              <a:t>Writing the Results</a:t>
            </a:r>
          </a:p>
        </p:txBody>
      </p:sp>
      <p:sp>
        <p:nvSpPr>
          <p:cNvPr id="3" name="Content Placeholder 2">
            <a:extLst>
              <a:ext uri="{FF2B5EF4-FFF2-40B4-BE49-F238E27FC236}">
                <a16:creationId xmlns:a16="http://schemas.microsoft.com/office/drawing/2014/main" id="{E4F3C623-DEC2-2320-10A8-648A346E808E}"/>
              </a:ext>
            </a:extLst>
          </p:cNvPr>
          <p:cNvSpPr>
            <a:spLocks noGrp="1"/>
          </p:cNvSpPr>
          <p:nvPr>
            <p:ph idx="1"/>
          </p:nvPr>
        </p:nvSpPr>
        <p:spPr>
          <a:xfrm>
            <a:off x="457200" y="1700808"/>
            <a:ext cx="8229600" cy="3917032"/>
          </a:xfrm>
        </p:spPr>
        <p:txBody>
          <a:bodyPr/>
          <a:lstStyle/>
          <a:p>
            <a:r>
              <a:rPr lang="en-GB" sz="3000" dirty="0"/>
              <a:t>Each theme, should include what each of the studies did and found in relation to your review question/topic. </a:t>
            </a:r>
          </a:p>
          <a:p>
            <a:endParaRPr lang="en-GB" sz="3000" dirty="0"/>
          </a:p>
          <a:p>
            <a:r>
              <a:rPr lang="en-GB" sz="3000" dirty="0"/>
              <a:t>Try to present a synthesis of the studies which refer to this same theme. E.g. </a:t>
            </a:r>
            <a:r>
              <a:rPr lang="en-GB" sz="3000" i="1" dirty="0"/>
              <a:t>‘Two of the studies found that….’</a:t>
            </a:r>
          </a:p>
        </p:txBody>
      </p:sp>
      <p:sp>
        <p:nvSpPr>
          <p:cNvPr id="4" name="Date Placeholder 3">
            <a:extLst>
              <a:ext uri="{FF2B5EF4-FFF2-40B4-BE49-F238E27FC236}">
                <a16:creationId xmlns:a16="http://schemas.microsoft.com/office/drawing/2014/main" id="{835E5CE6-1D88-DE34-CCC0-2297DA830525}"/>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CAD701FD-9A15-A98F-8999-C748DC749BC8}"/>
              </a:ext>
            </a:extLst>
          </p:cNvPr>
          <p:cNvSpPr>
            <a:spLocks noGrp="1"/>
          </p:cNvSpPr>
          <p:nvPr>
            <p:ph type="sldNum" sz="quarter" idx="12"/>
          </p:nvPr>
        </p:nvSpPr>
        <p:spPr/>
        <p:txBody>
          <a:bodyPr/>
          <a:lstStyle/>
          <a:p>
            <a:pPr>
              <a:defRPr/>
            </a:pPr>
            <a:fld id="{173A1FC8-8386-482B-AED0-74C24C2711CB}" type="slidenum">
              <a:rPr lang="en-GB" altLang="en-US" smtClean="0"/>
              <a:pPr>
                <a:defRPr/>
              </a:pPr>
              <a:t>11</a:t>
            </a:fld>
            <a:endParaRPr lang="en-GB" altLang="en-US"/>
          </a:p>
        </p:txBody>
      </p:sp>
    </p:spTree>
    <p:extLst>
      <p:ext uri="{BB962C8B-B14F-4D97-AF65-F5344CB8AC3E}">
        <p14:creationId xmlns:p14="http://schemas.microsoft.com/office/powerpoint/2010/main" val="395591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9B29-952C-D5DA-CAD5-1338C9A5D175}"/>
              </a:ext>
            </a:extLst>
          </p:cNvPr>
          <p:cNvSpPr>
            <a:spLocks noGrp="1"/>
          </p:cNvSpPr>
          <p:nvPr>
            <p:ph type="title"/>
          </p:nvPr>
        </p:nvSpPr>
        <p:spPr/>
        <p:txBody>
          <a:bodyPr/>
          <a:lstStyle/>
          <a:p>
            <a:r>
              <a:rPr lang="en-GB" dirty="0"/>
              <a:t>Writing the Results</a:t>
            </a:r>
          </a:p>
        </p:txBody>
      </p:sp>
      <p:sp>
        <p:nvSpPr>
          <p:cNvPr id="3" name="Content Placeholder 2">
            <a:extLst>
              <a:ext uri="{FF2B5EF4-FFF2-40B4-BE49-F238E27FC236}">
                <a16:creationId xmlns:a16="http://schemas.microsoft.com/office/drawing/2014/main" id="{948C7815-C202-FA68-C004-E5DFDF08E06E}"/>
              </a:ext>
            </a:extLst>
          </p:cNvPr>
          <p:cNvSpPr>
            <a:spLocks noGrp="1"/>
          </p:cNvSpPr>
          <p:nvPr>
            <p:ph idx="1"/>
          </p:nvPr>
        </p:nvSpPr>
        <p:spPr>
          <a:xfrm>
            <a:off x="457200" y="1556792"/>
            <a:ext cx="8229600" cy="3917032"/>
          </a:xfrm>
        </p:spPr>
        <p:txBody>
          <a:bodyPr/>
          <a:lstStyle/>
          <a:p>
            <a:r>
              <a:rPr lang="en-GB" sz="2800" dirty="0"/>
              <a:t>The Results can be divided in sub-sections. </a:t>
            </a:r>
          </a:p>
          <a:p>
            <a:r>
              <a:rPr lang="en-GB" sz="2800" dirty="0"/>
              <a:t>You can use headings and sub-headings to indicate what each section is about.</a:t>
            </a:r>
          </a:p>
          <a:p>
            <a:r>
              <a:rPr lang="en-GB" sz="2800" dirty="0"/>
              <a:t>For example, each theme can be presented as ‘Theme 1: ……’ etc.</a:t>
            </a:r>
          </a:p>
          <a:p>
            <a:endParaRPr lang="en-GB" sz="2800" dirty="0"/>
          </a:p>
          <a:p>
            <a:r>
              <a:rPr lang="en-GB" sz="2800" b="1" i="1" dirty="0"/>
              <a:t>Tip: </a:t>
            </a:r>
            <a:r>
              <a:rPr lang="en-GB" sz="2800" i="1" dirty="0"/>
              <a:t>Make sure you are using bold font when writing headings and sub-headings.</a:t>
            </a:r>
          </a:p>
        </p:txBody>
      </p:sp>
      <p:sp>
        <p:nvSpPr>
          <p:cNvPr id="4" name="Date Placeholder 3">
            <a:extLst>
              <a:ext uri="{FF2B5EF4-FFF2-40B4-BE49-F238E27FC236}">
                <a16:creationId xmlns:a16="http://schemas.microsoft.com/office/drawing/2014/main" id="{0C380E78-08FD-B6B0-51E0-DBFD5C02E12A}"/>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B90F8DF5-1E53-DC62-70C4-6B51A0FEE726}"/>
              </a:ext>
            </a:extLst>
          </p:cNvPr>
          <p:cNvSpPr>
            <a:spLocks noGrp="1"/>
          </p:cNvSpPr>
          <p:nvPr>
            <p:ph type="sldNum" sz="quarter" idx="12"/>
          </p:nvPr>
        </p:nvSpPr>
        <p:spPr/>
        <p:txBody>
          <a:bodyPr/>
          <a:lstStyle/>
          <a:p>
            <a:pPr>
              <a:defRPr/>
            </a:pPr>
            <a:fld id="{173A1FC8-8386-482B-AED0-74C24C2711CB}" type="slidenum">
              <a:rPr lang="en-GB" altLang="en-US" smtClean="0"/>
              <a:pPr>
                <a:defRPr/>
              </a:pPr>
              <a:t>12</a:t>
            </a:fld>
            <a:endParaRPr lang="en-GB" altLang="en-US"/>
          </a:p>
        </p:txBody>
      </p:sp>
    </p:spTree>
    <p:extLst>
      <p:ext uri="{BB962C8B-B14F-4D97-AF65-F5344CB8AC3E}">
        <p14:creationId xmlns:p14="http://schemas.microsoft.com/office/powerpoint/2010/main" val="2973328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5E89-8545-3110-BC04-7762266CE394}"/>
              </a:ext>
            </a:extLst>
          </p:cNvPr>
          <p:cNvSpPr>
            <a:spLocks noGrp="1"/>
          </p:cNvSpPr>
          <p:nvPr>
            <p:ph type="title"/>
          </p:nvPr>
        </p:nvSpPr>
        <p:spPr/>
        <p:txBody>
          <a:bodyPr/>
          <a:lstStyle/>
          <a:p>
            <a:r>
              <a:rPr lang="en-GB" dirty="0"/>
              <a:t>Writing the Results</a:t>
            </a:r>
          </a:p>
        </p:txBody>
      </p:sp>
      <p:sp>
        <p:nvSpPr>
          <p:cNvPr id="3" name="Content Placeholder 2">
            <a:extLst>
              <a:ext uri="{FF2B5EF4-FFF2-40B4-BE49-F238E27FC236}">
                <a16:creationId xmlns:a16="http://schemas.microsoft.com/office/drawing/2014/main" id="{E4F3C623-DEC2-2320-10A8-648A346E808E}"/>
              </a:ext>
            </a:extLst>
          </p:cNvPr>
          <p:cNvSpPr>
            <a:spLocks noGrp="1"/>
          </p:cNvSpPr>
          <p:nvPr>
            <p:ph idx="1"/>
          </p:nvPr>
        </p:nvSpPr>
        <p:spPr>
          <a:xfrm>
            <a:off x="457200" y="1340768"/>
            <a:ext cx="8229600" cy="3917032"/>
          </a:xfrm>
        </p:spPr>
        <p:txBody>
          <a:bodyPr/>
          <a:lstStyle/>
          <a:p>
            <a:pPr marL="0" indent="0">
              <a:buNone/>
            </a:pPr>
            <a:r>
              <a:rPr lang="en-GB" sz="2600" dirty="0"/>
              <a:t>Some tips when presenting results: </a:t>
            </a:r>
          </a:p>
          <a:p>
            <a:r>
              <a:rPr lang="en-GB" sz="2600" dirty="0"/>
              <a:t>Use connecting words when presenting your Results and throughout your research report.</a:t>
            </a:r>
          </a:p>
          <a:p>
            <a:endParaRPr lang="en-GB" sz="2600" dirty="0"/>
          </a:p>
          <a:p>
            <a:r>
              <a:rPr lang="en-GB" sz="2600" dirty="0"/>
              <a:t>For example, you could use “</a:t>
            </a:r>
            <a:r>
              <a:rPr lang="en-GB" sz="2600" i="1" dirty="0"/>
              <a:t>In addition, Similarly, Furthermore, Moreover,” </a:t>
            </a:r>
            <a:r>
              <a:rPr lang="en-GB" sz="2600" dirty="0"/>
              <a:t>etc. to indicate that two or more studies have found similar findings.</a:t>
            </a:r>
          </a:p>
          <a:p>
            <a:r>
              <a:rPr lang="en-GB" sz="2600" dirty="0"/>
              <a:t>If studies have found different findings, then you could use: </a:t>
            </a:r>
            <a:r>
              <a:rPr lang="en-GB" sz="2600" i="1" dirty="0"/>
              <a:t>“On the Contrary, On the other hand, However,” </a:t>
            </a:r>
            <a:r>
              <a:rPr lang="en-GB" sz="2600" dirty="0"/>
              <a:t>etc. </a:t>
            </a:r>
          </a:p>
        </p:txBody>
      </p:sp>
      <p:sp>
        <p:nvSpPr>
          <p:cNvPr id="4" name="Date Placeholder 3">
            <a:extLst>
              <a:ext uri="{FF2B5EF4-FFF2-40B4-BE49-F238E27FC236}">
                <a16:creationId xmlns:a16="http://schemas.microsoft.com/office/drawing/2014/main" id="{835E5CE6-1D88-DE34-CCC0-2297DA830525}"/>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CAD701FD-9A15-A98F-8999-C748DC749BC8}"/>
              </a:ext>
            </a:extLst>
          </p:cNvPr>
          <p:cNvSpPr>
            <a:spLocks noGrp="1"/>
          </p:cNvSpPr>
          <p:nvPr>
            <p:ph type="sldNum" sz="quarter" idx="12"/>
          </p:nvPr>
        </p:nvSpPr>
        <p:spPr/>
        <p:txBody>
          <a:bodyPr/>
          <a:lstStyle/>
          <a:p>
            <a:pPr>
              <a:defRPr/>
            </a:pPr>
            <a:fld id="{173A1FC8-8386-482B-AED0-74C24C2711CB}" type="slidenum">
              <a:rPr lang="en-GB" altLang="en-US" smtClean="0"/>
              <a:pPr>
                <a:defRPr/>
              </a:pPr>
              <a:t>13</a:t>
            </a:fld>
            <a:endParaRPr lang="en-GB" altLang="en-US"/>
          </a:p>
        </p:txBody>
      </p:sp>
    </p:spTree>
    <p:extLst>
      <p:ext uri="{BB962C8B-B14F-4D97-AF65-F5344CB8AC3E}">
        <p14:creationId xmlns:p14="http://schemas.microsoft.com/office/powerpoint/2010/main" val="1853866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EC5B1-5C1D-BA97-919F-42E788965779}"/>
              </a:ext>
            </a:extLst>
          </p:cNvPr>
          <p:cNvSpPr>
            <a:spLocks noGrp="1"/>
          </p:cNvSpPr>
          <p:nvPr>
            <p:ph type="title"/>
          </p:nvPr>
        </p:nvSpPr>
        <p:spPr/>
        <p:txBody>
          <a:bodyPr/>
          <a:lstStyle/>
          <a:p>
            <a:r>
              <a:rPr lang="en-GB" dirty="0"/>
              <a:t>Recap - In-class discussion</a:t>
            </a:r>
          </a:p>
        </p:txBody>
      </p:sp>
      <p:sp>
        <p:nvSpPr>
          <p:cNvPr id="3" name="Content Placeholder 2">
            <a:extLst>
              <a:ext uri="{FF2B5EF4-FFF2-40B4-BE49-F238E27FC236}">
                <a16:creationId xmlns:a16="http://schemas.microsoft.com/office/drawing/2014/main" id="{372C60C7-BE46-63F9-C19F-2716B0EE3CC5}"/>
              </a:ext>
            </a:extLst>
          </p:cNvPr>
          <p:cNvSpPr>
            <a:spLocks noGrp="1"/>
          </p:cNvSpPr>
          <p:nvPr>
            <p:ph idx="1"/>
          </p:nvPr>
        </p:nvSpPr>
        <p:spPr/>
        <p:txBody>
          <a:bodyPr/>
          <a:lstStyle/>
          <a:p>
            <a:r>
              <a:rPr lang="en-GB" dirty="0"/>
              <a:t>What are the main sections you should include in your Results section?</a:t>
            </a:r>
          </a:p>
          <a:p>
            <a:r>
              <a:rPr lang="en-GB" dirty="0"/>
              <a:t>Have you read at least one example of a scoping review using thematic analysis? (if not, see Week 6 material). </a:t>
            </a:r>
          </a:p>
          <a:p>
            <a:r>
              <a:rPr lang="en-GB" dirty="0"/>
              <a:t>Discuss your ideas in class. </a:t>
            </a:r>
          </a:p>
        </p:txBody>
      </p:sp>
      <p:sp>
        <p:nvSpPr>
          <p:cNvPr id="4" name="Date Placeholder 3">
            <a:extLst>
              <a:ext uri="{FF2B5EF4-FFF2-40B4-BE49-F238E27FC236}">
                <a16:creationId xmlns:a16="http://schemas.microsoft.com/office/drawing/2014/main" id="{37EDBACE-ED42-C759-A8A5-445A745A25C9}"/>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DC567C9C-794B-BD5C-AF30-80AE3E38432D}"/>
              </a:ext>
            </a:extLst>
          </p:cNvPr>
          <p:cNvSpPr>
            <a:spLocks noGrp="1"/>
          </p:cNvSpPr>
          <p:nvPr>
            <p:ph type="sldNum" sz="quarter" idx="12"/>
          </p:nvPr>
        </p:nvSpPr>
        <p:spPr/>
        <p:txBody>
          <a:bodyPr/>
          <a:lstStyle/>
          <a:p>
            <a:pPr>
              <a:defRPr/>
            </a:pPr>
            <a:fld id="{173A1FC8-8386-482B-AED0-74C24C2711CB}" type="slidenum">
              <a:rPr lang="en-GB" altLang="en-US" smtClean="0"/>
              <a:pPr>
                <a:defRPr/>
              </a:pPr>
              <a:t>14</a:t>
            </a:fld>
            <a:endParaRPr lang="en-GB" altLang="en-US"/>
          </a:p>
        </p:txBody>
      </p:sp>
    </p:spTree>
    <p:extLst>
      <p:ext uri="{BB962C8B-B14F-4D97-AF65-F5344CB8AC3E}">
        <p14:creationId xmlns:p14="http://schemas.microsoft.com/office/powerpoint/2010/main" val="3693921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8DB85-3545-7DC1-FCB1-09115C579F23}"/>
              </a:ext>
            </a:extLst>
          </p:cNvPr>
          <p:cNvSpPr>
            <a:spLocks noGrp="1"/>
          </p:cNvSpPr>
          <p:nvPr>
            <p:ph type="title"/>
          </p:nvPr>
        </p:nvSpPr>
        <p:spPr/>
        <p:txBody>
          <a:bodyPr/>
          <a:lstStyle/>
          <a:p>
            <a:r>
              <a:rPr lang="en-GB" dirty="0"/>
              <a:t>Video – How to write the Discussion section</a:t>
            </a:r>
          </a:p>
        </p:txBody>
      </p:sp>
      <p:pic>
        <p:nvPicPr>
          <p:cNvPr id="6" name="Online Media 5" title="How to Write the Discussion | Writing Research Papers, Episode 5 | UC San Diego Psychology">
            <a:hlinkClick r:id="" action="ppaction://media"/>
            <a:extLst>
              <a:ext uri="{FF2B5EF4-FFF2-40B4-BE49-F238E27FC236}">
                <a16:creationId xmlns:a16="http://schemas.microsoft.com/office/drawing/2014/main" id="{3B9B0455-8F76-C990-B0A3-0E5E263EC795}"/>
              </a:ext>
            </a:extLst>
          </p:cNvPr>
          <p:cNvPicPr>
            <a:picLocks noGrp="1" noRot="1" noChangeAspect="1"/>
          </p:cNvPicPr>
          <p:nvPr>
            <p:ph idx="1"/>
            <a:videoFile r:link="rId1"/>
          </p:nvPr>
        </p:nvPicPr>
        <p:blipFill>
          <a:blip r:embed="rId3"/>
          <a:stretch>
            <a:fillRect/>
          </a:stretch>
        </p:blipFill>
        <p:spPr>
          <a:xfrm>
            <a:off x="1779011" y="1772816"/>
            <a:ext cx="5585978" cy="3155623"/>
          </a:xfrm>
          <a:prstGeom prst="rect">
            <a:avLst/>
          </a:prstGeom>
        </p:spPr>
      </p:pic>
      <p:sp>
        <p:nvSpPr>
          <p:cNvPr id="4" name="Date Placeholder 3">
            <a:extLst>
              <a:ext uri="{FF2B5EF4-FFF2-40B4-BE49-F238E27FC236}">
                <a16:creationId xmlns:a16="http://schemas.microsoft.com/office/drawing/2014/main" id="{2D9793F4-06CE-267C-9232-76E597984126}"/>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B2E6EFB0-DC10-682F-57F0-04C185D82223}"/>
              </a:ext>
            </a:extLst>
          </p:cNvPr>
          <p:cNvSpPr>
            <a:spLocks noGrp="1"/>
          </p:cNvSpPr>
          <p:nvPr>
            <p:ph type="sldNum" sz="quarter" idx="12"/>
          </p:nvPr>
        </p:nvSpPr>
        <p:spPr/>
        <p:txBody>
          <a:bodyPr/>
          <a:lstStyle/>
          <a:p>
            <a:pPr>
              <a:defRPr/>
            </a:pPr>
            <a:fld id="{173A1FC8-8386-482B-AED0-74C24C2711CB}" type="slidenum">
              <a:rPr lang="en-GB" altLang="en-US" smtClean="0"/>
              <a:pPr>
                <a:defRPr/>
              </a:pPr>
              <a:t>15</a:t>
            </a:fld>
            <a:endParaRPr lang="en-GB" altLang="en-US"/>
          </a:p>
        </p:txBody>
      </p:sp>
      <p:sp>
        <p:nvSpPr>
          <p:cNvPr id="8" name="TextBox 7">
            <a:extLst>
              <a:ext uri="{FF2B5EF4-FFF2-40B4-BE49-F238E27FC236}">
                <a16:creationId xmlns:a16="http://schemas.microsoft.com/office/drawing/2014/main" id="{7AD3599D-99DF-EECD-E13C-F9A21D12C1E9}"/>
              </a:ext>
            </a:extLst>
          </p:cNvPr>
          <p:cNvSpPr txBox="1"/>
          <p:nvPr/>
        </p:nvSpPr>
        <p:spPr>
          <a:xfrm>
            <a:off x="1448780" y="5013176"/>
            <a:ext cx="6246440" cy="523220"/>
          </a:xfrm>
          <a:prstGeom prst="rect">
            <a:avLst/>
          </a:prstGeom>
          <a:noFill/>
        </p:spPr>
        <p:txBody>
          <a:bodyPr wrap="square">
            <a:spAutoFit/>
          </a:bodyPr>
          <a:lstStyle/>
          <a:p>
            <a:r>
              <a:rPr lang="en-GB" sz="1400" dirty="0">
                <a:hlinkClick r:id="rId4"/>
              </a:rPr>
              <a:t>How to Write the Discussion | Writing Research Papers, Episode 5 | UC San Diego Psychology (youtube.com)</a:t>
            </a:r>
            <a:endParaRPr lang="en-GB" sz="1400" dirty="0"/>
          </a:p>
        </p:txBody>
      </p:sp>
    </p:spTree>
    <p:extLst>
      <p:ext uri="{BB962C8B-B14F-4D97-AF65-F5344CB8AC3E}">
        <p14:creationId xmlns:p14="http://schemas.microsoft.com/office/powerpoint/2010/main" val="398164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C9505-5017-10EE-F0E9-163F94DE7511}"/>
              </a:ext>
            </a:extLst>
          </p:cNvPr>
          <p:cNvSpPr>
            <a:spLocks noGrp="1"/>
          </p:cNvSpPr>
          <p:nvPr>
            <p:ph type="title"/>
          </p:nvPr>
        </p:nvSpPr>
        <p:spPr/>
        <p:txBody>
          <a:bodyPr/>
          <a:lstStyle/>
          <a:p>
            <a:r>
              <a:rPr lang="en-GB" dirty="0"/>
              <a:t>The Discussion section</a:t>
            </a:r>
          </a:p>
        </p:txBody>
      </p:sp>
      <p:sp>
        <p:nvSpPr>
          <p:cNvPr id="3" name="Content Placeholder 2">
            <a:extLst>
              <a:ext uri="{FF2B5EF4-FFF2-40B4-BE49-F238E27FC236}">
                <a16:creationId xmlns:a16="http://schemas.microsoft.com/office/drawing/2014/main" id="{C136FCAC-BEFD-5EB1-1A54-B360BB7453F9}"/>
              </a:ext>
            </a:extLst>
          </p:cNvPr>
          <p:cNvSpPr>
            <a:spLocks noGrp="1"/>
          </p:cNvSpPr>
          <p:nvPr>
            <p:ph idx="1"/>
          </p:nvPr>
        </p:nvSpPr>
        <p:spPr/>
        <p:txBody>
          <a:bodyPr/>
          <a:lstStyle/>
          <a:p>
            <a:r>
              <a:rPr lang="en-GB" sz="2800" dirty="0"/>
              <a:t>Firstly, have all elements of the review question(s) and objective(s) been addressed?</a:t>
            </a:r>
          </a:p>
          <a:p>
            <a:r>
              <a:rPr lang="en-GB" sz="2800" dirty="0"/>
              <a:t>If all elements of the review question and objectives have been met in the results section, the Discussion section can focus on the extent of evidence available and place this evidence into context. </a:t>
            </a:r>
          </a:p>
        </p:txBody>
      </p:sp>
      <p:sp>
        <p:nvSpPr>
          <p:cNvPr id="4" name="Date Placeholder 3">
            <a:extLst>
              <a:ext uri="{FF2B5EF4-FFF2-40B4-BE49-F238E27FC236}">
                <a16:creationId xmlns:a16="http://schemas.microsoft.com/office/drawing/2014/main" id="{13C04AAE-4647-4003-9102-23F33DD220C6}"/>
              </a:ext>
            </a:extLst>
          </p:cNvPr>
          <p:cNvSpPr>
            <a:spLocks noGrp="1"/>
          </p:cNvSpPr>
          <p:nvPr>
            <p:ph type="dt" sz="half" idx="10"/>
          </p:nvPr>
        </p:nvSpPr>
        <p:spPr/>
        <p:txBody>
          <a:bodyPr/>
          <a:lstStyle/>
          <a:p>
            <a:pPr>
              <a:defRPr/>
            </a:pPr>
            <a:fld id="{685C73B9-252A-4295-B5F5-F9EBE70D4844}" type="datetime1">
              <a:rPr lang="en-GB" altLang="en-US" smtClean="0"/>
              <a:pPr>
                <a:defRPr/>
              </a:pPr>
              <a:t>17/07/2026</a:t>
            </a:fld>
            <a:endParaRPr lang="en-GB" altLang="en-US" dirty="0"/>
          </a:p>
        </p:txBody>
      </p:sp>
      <p:sp>
        <p:nvSpPr>
          <p:cNvPr id="5" name="Slide Number Placeholder 4">
            <a:extLst>
              <a:ext uri="{FF2B5EF4-FFF2-40B4-BE49-F238E27FC236}">
                <a16:creationId xmlns:a16="http://schemas.microsoft.com/office/drawing/2014/main" id="{23D65281-121B-9864-3810-B4C213F29267}"/>
              </a:ext>
            </a:extLst>
          </p:cNvPr>
          <p:cNvSpPr>
            <a:spLocks noGrp="1"/>
          </p:cNvSpPr>
          <p:nvPr>
            <p:ph type="sldNum" sz="quarter" idx="12"/>
          </p:nvPr>
        </p:nvSpPr>
        <p:spPr/>
        <p:txBody>
          <a:bodyPr/>
          <a:lstStyle/>
          <a:p>
            <a:pPr>
              <a:defRPr/>
            </a:pPr>
            <a:fld id="{173A1FC8-8386-482B-AED0-74C24C2711CB}" type="slidenum">
              <a:rPr lang="en-GB" altLang="en-US" smtClean="0"/>
              <a:pPr>
                <a:defRPr/>
              </a:pPr>
              <a:t>16</a:t>
            </a:fld>
            <a:endParaRPr lang="en-GB" altLang="en-US"/>
          </a:p>
        </p:txBody>
      </p:sp>
      <p:sp>
        <p:nvSpPr>
          <p:cNvPr id="6" name="TextBox 5">
            <a:extLst>
              <a:ext uri="{FF2B5EF4-FFF2-40B4-BE49-F238E27FC236}">
                <a16:creationId xmlns:a16="http://schemas.microsoft.com/office/drawing/2014/main" id="{8CFB8FAD-1C00-7B67-355E-1B31C441B91A}"/>
              </a:ext>
            </a:extLst>
          </p:cNvPr>
          <p:cNvSpPr txBox="1"/>
          <p:nvPr/>
        </p:nvSpPr>
        <p:spPr>
          <a:xfrm>
            <a:off x="6804248" y="5373216"/>
            <a:ext cx="2123728" cy="307777"/>
          </a:xfrm>
          <a:prstGeom prst="rect">
            <a:avLst/>
          </a:prstGeom>
          <a:noFill/>
        </p:spPr>
        <p:txBody>
          <a:bodyPr wrap="square">
            <a:spAutoFit/>
          </a:bodyPr>
          <a:lstStyle/>
          <a:p>
            <a:pPr algn="r"/>
            <a:r>
              <a:rPr lang="en-GB" sz="1400" b="0" i="0" dirty="0">
                <a:effectLst/>
                <a:highlight>
                  <a:srgbClr val="FFFFFF"/>
                </a:highlight>
                <a:latin typeface="+mn-lt"/>
              </a:rPr>
              <a:t>(Pollock, et al., 2021) </a:t>
            </a:r>
            <a:endParaRPr lang="en-GB" sz="1400" dirty="0">
              <a:latin typeface="+mn-lt"/>
            </a:endParaRPr>
          </a:p>
        </p:txBody>
      </p:sp>
    </p:spTree>
    <p:extLst>
      <p:ext uri="{BB962C8B-B14F-4D97-AF65-F5344CB8AC3E}">
        <p14:creationId xmlns:p14="http://schemas.microsoft.com/office/powerpoint/2010/main" val="1967230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00A2F-9EFC-4B21-BF24-D1AFF489B0AB}"/>
              </a:ext>
            </a:extLst>
          </p:cNvPr>
          <p:cNvSpPr>
            <a:spLocks noGrp="1"/>
          </p:cNvSpPr>
          <p:nvPr>
            <p:ph type="title"/>
          </p:nvPr>
        </p:nvSpPr>
        <p:spPr/>
        <p:txBody>
          <a:bodyPr/>
          <a:lstStyle/>
          <a:p>
            <a:r>
              <a:rPr lang="en-GB" dirty="0"/>
              <a:t>Discussion of study findings</a:t>
            </a:r>
          </a:p>
        </p:txBody>
      </p:sp>
      <p:sp>
        <p:nvSpPr>
          <p:cNvPr id="4" name="Content Placeholder 3">
            <a:extLst>
              <a:ext uri="{FF2B5EF4-FFF2-40B4-BE49-F238E27FC236}">
                <a16:creationId xmlns:a16="http://schemas.microsoft.com/office/drawing/2014/main" id="{B1EDFD3C-A8D1-4AB8-9CA9-FD39DAF92FBF}"/>
              </a:ext>
            </a:extLst>
          </p:cNvPr>
          <p:cNvSpPr>
            <a:spLocks noGrp="1"/>
          </p:cNvSpPr>
          <p:nvPr>
            <p:ph idx="1"/>
          </p:nvPr>
        </p:nvSpPr>
        <p:spPr>
          <a:xfrm>
            <a:off x="457200" y="1628800"/>
            <a:ext cx="5266928" cy="3888433"/>
          </a:xfrm>
        </p:spPr>
        <p:txBody>
          <a:bodyPr/>
          <a:lstStyle/>
          <a:p>
            <a:r>
              <a:rPr lang="en-US" sz="2800" dirty="0"/>
              <a:t>The discussion describes the larger implications of your study based on the results.</a:t>
            </a:r>
          </a:p>
          <a:p>
            <a:r>
              <a:rPr lang="en-US" sz="2800" dirty="0"/>
              <a:t>The discussion section always serves the same purpose: </a:t>
            </a:r>
            <a:r>
              <a:rPr lang="en-US" sz="2800" b="1" dirty="0">
                <a:solidFill>
                  <a:schemeClr val="accent6">
                    <a:lumMod val="75000"/>
                  </a:schemeClr>
                </a:solidFill>
              </a:rPr>
              <a:t>concluding what your study results actually mean</a:t>
            </a:r>
            <a:r>
              <a:rPr lang="en-US" sz="2800" dirty="0"/>
              <a:t>.</a:t>
            </a:r>
          </a:p>
        </p:txBody>
      </p:sp>
      <p:sp>
        <p:nvSpPr>
          <p:cNvPr id="6" name="TextBox 5">
            <a:extLst>
              <a:ext uri="{FF2B5EF4-FFF2-40B4-BE49-F238E27FC236}">
                <a16:creationId xmlns:a16="http://schemas.microsoft.com/office/drawing/2014/main" id="{36F3E0C0-0573-4BBA-95B3-9861F082D3E2}"/>
              </a:ext>
            </a:extLst>
          </p:cNvPr>
          <p:cNvSpPr txBox="1"/>
          <p:nvPr/>
        </p:nvSpPr>
        <p:spPr>
          <a:xfrm>
            <a:off x="2195736" y="5265042"/>
            <a:ext cx="4572000" cy="261610"/>
          </a:xfrm>
          <a:prstGeom prst="rect">
            <a:avLst/>
          </a:prstGeom>
          <a:noFill/>
        </p:spPr>
        <p:txBody>
          <a:bodyPr wrap="square">
            <a:spAutoFit/>
          </a:bodyPr>
          <a:lstStyle/>
          <a:p>
            <a:r>
              <a:rPr lang="en-GB" sz="1100" dirty="0">
                <a:latin typeface="+mn-lt"/>
              </a:rPr>
              <a:t>Source: Based on </a:t>
            </a:r>
            <a:r>
              <a:rPr lang="en-GB" sz="1100" dirty="0">
                <a:latin typeface="+mn-lt"/>
                <a:hlinkClick r:id="rId2"/>
              </a:rPr>
              <a:t>https://plos.org/resource/how-to-write-conclusions/</a:t>
            </a:r>
            <a:r>
              <a:rPr lang="en-GB" sz="1100" dirty="0">
                <a:latin typeface="+mn-lt"/>
              </a:rPr>
              <a:t> </a:t>
            </a:r>
          </a:p>
        </p:txBody>
      </p:sp>
      <p:pic>
        <p:nvPicPr>
          <p:cNvPr id="8" name="Picture 7" descr="Cartoon characters around a table&#10;&#10;Description automatically generated">
            <a:extLst>
              <a:ext uri="{FF2B5EF4-FFF2-40B4-BE49-F238E27FC236}">
                <a16:creationId xmlns:a16="http://schemas.microsoft.com/office/drawing/2014/main" id="{91295932-7D28-411F-D6B9-1E7C7315E1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84168" y="1916832"/>
            <a:ext cx="2903984" cy="2903984"/>
          </a:xfrm>
          <a:prstGeom prst="rect">
            <a:avLst/>
          </a:prstGeom>
        </p:spPr>
      </p:pic>
    </p:spTree>
    <p:extLst>
      <p:ext uri="{BB962C8B-B14F-4D97-AF65-F5344CB8AC3E}">
        <p14:creationId xmlns:p14="http://schemas.microsoft.com/office/powerpoint/2010/main" val="3597900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BE6A-2174-4517-A89A-9AA06AE1E937}"/>
              </a:ext>
            </a:extLst>
          </p:cNvPr>
          <p:cNvSpPr>
            <a:spLocks noGrp="1"/>
          </p:cNvSpPr>
          <p:nvPr>
            <p:ph type="title"/>
          </p:nvPr>
        </p:nvSpPr>
        <p:spPr>
          <a:xfrm>
            <a:off x="457200" y="274638"/>
            <a:ext cx="8229600" cy="706090"/>
          </a:xfrm>
        </p:spPr>
        <p:txBody>
          <a:bodyPr/>
          <a:lstStyle/>
          <a:p>
            <a:r>
              <a:rPr lang="en-GB" dirty="0"/>
              <a:t>Discussion of study findings</a:t>
            </a:r>
          </a:p>
        </p:txBody>
      </p:sp>
      <p:sp>
        <p:nvSpPr>
          <p:cNvPr id="3" name="Content Placeholder 2">
            <a:extLst>
              <a:ext uri="{FF2B5EF4-FFF2-40B4-BE49-F238E27FC236}">
                <a16:creationId xmlns:a16="http://schemas.microsoft.com/office/drawing/2014/main" id="{A73F4D69-F983-4741-A28B-BA37AE34C185}"/>
              </a:ext>
            </a:extLst>
          </p:cNvPr>
          <p:cNvSpPr>
            <a:spLocks noGrp="1"/>
          </p:cNvSpPr>
          <p:nvPr>
            <p:ph idx="1"/>
          </p:nvPr>
        </p:nvSpPr>
        <p:spPr>
          <a:xfrm>
            <a:off x="457200" y="1556792"/>
            <a:ext cx="8229600" cy="3960441"/>
          </a:xfrm>
        </p:spPr>
        <p:txBody>
          <a:bodyPr/>
          <a:lstStyle/>
          <a:p>
            <a:pPr marL="0" indent="0">
              <a:buNone/>
            </a:pPr>
            <a:r>
              <a:rPr lang="en-US" sz="2800" dirty="0"/>
              <a:t>The purpose of the discussion is:</a:t>
            </a:r>
          </a:p>
          <a:p>
            <a:r>
              <a:rPr lang="en-US" sz="2800" dirty="0"/>
              <a:t>To interpret and describe the significance of your findings in light of what was already known about the research problem being investigated, and </a:t>
            </a:r>
          </a:p>
          <a:p>
            <a:r>
              <a:rPr lang="en-US" sz="2800" dirty="0"/>
              <a:t>To explain any new understanding or fresh insights about the problem after you have taken the findings into consideration. </a:t>
            </a:r>
          </a:p>
          <a:p>
            <a:endParaRPr lang="en-US" sz="2800" dirty="0"/>
          </a:p>
        </p:txBody>
      </p:sp>
      <p:sp>
        <p:nvSpPr>
          <p:cNvPr id="5" name="TextBox 4">
            <a:extLst>
              <a:ext uri="{FF2B5EF4-FFF2-40B4-BE49-F238E27FC236}">
                <a16:creationId xmlns:a16="http://schemas.microsoft.com/office/drawing/2014/main" id="{1D0498F4-7A31-4D29-89EE-D7BF54A6517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112694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BE6A-2174-4517-A89A-9AA06AE1E937}"/>
              </a:ext>
            </a:extLst>
          </p:cNvPr>
          <p:cNvSpPr>
            <a:spLocks noGrp="1"/>
          </p:cNvSpPr>
          <p:nvPr>
            <p:ph type="title"/>
          </p:nvPr>
        </p:nvSpPr>
        <p:spPr>
          <a:xfrm>
            <a:off x="457200" y="274638"/>
            <a:ext cx="8229600" cy="706090"/>
          </a:xfrm>
        </p:spPr>
        <p:txBody>
          <a:bodyPr/>
          <a:lstStyle/>
          <a:p>
            <a:r>
              <a:rPr lang="en-GB" dirty="0"/>
              <a:t>Discussion of study findings</a:t>
            </a:r>
          </a:p>
        </p:txBody>
      </p:sp>
      <p:sp>
        <p:nvSpPr>
          <p:cNvPr id="3" name="Content Placeholder 2">
            <a:extLst>
              <a:ext uri="{FF2B5EF4-FFF2-40B4-BE49-F238E27FC236}">
                <a16:creationId xmlns:a16="http://schemas.microsoft.com/office/drawing/2014/main" id="{A73F4D69-F983-4741-A28B-BA37AE34C185}"/>
              </a:ext>
            </a:extLst>
          </p:cNvPr>
          <p:cNvSpPr>
            <a:spLocks noGrp="1"/>
          </p:cNvSpPr>
          <p:nvPr>
            <p:ph idx="1"/>
          </p:nvPr>
        </p:nvSpPr>
        <p:spPr>
          <a:xfrm>
            <a:off x="457200" y="1340768"/>
            <a:ext cx="8229600" cy="4176465"/>
          </a:xfrm>
        </p:spPr>
        <p:txBody>
          <a:bodyPr/>
          <a:lstStyle/>
          <a:p>
            <a:r>
              <a:rPr lang="en-US" sz="2600" dirty="0"/>
              <a:t>The discussion will always connect to the introduction by way of the research questions you posed and the literature you reviewed, but it does not simply repeat or rearrange the introduction.</a:t>
            </a:r>
          </a:p>
          <a:p>
            <a:endParaRPr lang="en-US" sz="2600" dirty="0"/>
          </a:p>
          <a:p>
            <a:r>
              <a:rPr lang="en-US" sz="2600" dirty="0"/>
              <a:t>The discussion should always explain how your study has moved the reader's understanding of the research problem forward from where you left them at the end of the introduction.</a:t>
            </a:r>
            <a:endParaRPr lang="en-GB" sz="2600" dirty="0"/>
          </a:p>
        </p:txBody>
      </p:sp>
      <p:sp>
        <p:nvSpPr>
          <p:cNvPr id="5" name="TextBox 4">
            <a:extLst>
              <a:ext uri="{FF2B5EF4-FFF2-40B4-BE49-F238E27FC236}">
                <a16:creationId xmlns:a16="http://schemas.microsoft.com/office/drawing/2014/main" id="{1D0498F4-7A31-4D29-89EE-D7BF54A6517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442604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3" name="Content Placeholder 2">
            <a:extLst>
              <a:ext uri="{FF2B5EF4-FFF2-40B4-BE49-F238E27FC236}">
                <a16:creationId xmlns:a16="http://schemas.microsoft.com/office/drawing/2014/main" id="{C1B7F163-1D85-474F-8021-6470D0538F1B}"/>
              </a:ext>
            </a:extLst>
          </p:cNvPr>
          <p:cNvSpPr>
            <a:spLocks noGrp="1"/>
          </p:cNvSpPr>
          <p:nvPr>
            <p:ph idx="1"/>
          </p:nvPr>
        </p:nvSpPr>
        <p:spPr>
          <a:xfrm>
            <a:off x="457200" y="1772816"/>
            <a:ext cx="8229600" cy="3600401"/>
          </a:xfrm>
        </p:spPr>
        <p:txBody>
          <a:bodyPr/>
          <a:lstStyle/>
          <a:p>
            <a:pPr marL="0" indent="0">
              <a:buNone/>
            </a:pPr>
            <a:r>
              <a:rPr lang="en-US" sz="2200" dirty="0"/>
              <a:t>The objectives of your discussion section should include the following:</a:t>
            </a:r>
          </a:p>
          <a:p>
            <a:endParaRPr lang="en-US" sz="2200" dirty="0"/>
          </a:p>
          <a:p>
            <a:pPr marL="0" indent="0">
              <a:buNone/>
            </a:pPr>
            <a:r>
              <a:rPr lang="en-US" sz="2200" b="1" dirty="0"/>
              <a:t>1)  Reiterate the Research Problem/State the Major Findings</a:t>
            </a:r>
          </a:p>
          <a:p>
            <a:r>
              <a:rPr lang="en-US" sz="2200" dirty="0"/>
              <a:t>Briefly remind your readers your review question/topic that you are investigating and the methods you used to investigate them.</a:t>
            </a:r>
          </a:p>
          <a:p>
            <a:r>
              <a:rPr lang="en-US" sz="2200" dirty="0"/>
              <a:t>Then move quickly to describe a summary of the major findings of the study. </a:t>
            </a:r>
          </a:p>
          <a:p>
            <a:endParaRPr lang="en-US" sz="2200" dirty="0"/>
          </a:p>
        </p:txBody>
      </p:sp>
      <p:sp>
        <p:nvSpPr>
          <p:cNvPr id="4" name="TextBox 3">
            <a:extLst>
              <a:ext uri="{FF2B5EF4-FFF2-40B4-BE49-F238E27FC236}">
                <a16:creationId xmlns:a16="http://schemas.microsoft.com/office/drawing/2014/main" id="{0BB68C80-9676-4739-A116-88D555503E3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560648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3" name="Content Placeholder 2">
            <a:extLst>
              <a:ext uri="{FF2B5EF4-FFF2-40B4-BE49-F238E27FC236}">
                <a16:creationId xmlns:a16="http://schemas.microsoft.com/office/drawing/2014/main" id="{C1B7F163-1D85-474F-8021-6470D0538F1B}"/>
              </a:ext>
            </a:extLst>
          </p:cNvPr>
          <p:cNvSpPr>
            <a:spLocks noGrp="1"/>
          </p:cNvSpPr>
          <p:nvPr>
            <p:ph idx="1"/>
          </p:nvPr>
        </p:nvSpPr>
        <p:spPr>
          <a:xfrm>
            <a:off x="457200" y="1988840"/>
            <a:ext cx="8229600" cy="3528393"/>
          </a:xfrm>
        </p:spPr>
        <p:txBody>
          <a:bodyPr/>
          <a:lstStyle/>
          <a:p>
            <a:pPr marL="0" indent="0">
              <a:buNone/>
            </a:pPr>
            <a:r>
              <a:rPr lang="en-US" sz="2400" b="1" dirty="0"/>
              <a:t>2) Explain the Meaning of the Findings and Why They are Important</a:t>
            </a:r>
          </a:p>
          <a:p>
            <a:r>
              <a:rPr lang="en-US" sz="2400" dirty="0"/>
              <a:t>No one has thought as long and hard about your study as you have. Systematically explain the meaning of the findings and why you believe they are important. </a:t>
            </a:r>
          </a:p>
          <a:p>
            <a:r>
              <a:rPr lang="en-US" sz="2400" dirty="0"/>
              <a:t>Begin this part of the section by repeating what you consider to be your most important finding first.</a:t>
            </a:r>
            <a:endParaRPr lang="en-GB" sz="2400" dirty="0"/>
          </a:p>
        </p:txBody>
      </p:sp>
      <p:sp>
        <p:nvSpPr>
          <p:cNvPr id="4" name="TextBox 3">
            <a:extLst>
              <a:ext uri="{FF2B5EF4-FFF2-40B4-BE49-F238E27FC236}">
                <a16:creationId xmlns:a16="http://schemas.microsoft.com/office/drawing/2014/main" id="{0BB68C80-9676-4739-A116-88D555503E3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9521711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C280CBA2-3A93-4472-8711-B5698E748A5C}"/>
              </a:ext>
            </a:extLst>
          </p:cNvPr>
          <p:cNvSpPr>
            <a:spLocks noGrp="1"/>
          </p:cNvSpPr>
          <p:nvPr>
            <p:ph idx="1"/>
          </p:nvPr>
        </p:nvSpPr>
        <p:spPr>
          <a:xfrm>
            <a:off x="429913" y="1675764"/>
            <a:ext cx="8229600" cy="3528393"/>
          </a:xfrm>
        </p:spPr>
        <p:txBody>
          <a:bodyPr/>
          <a:lstStyle/>
          <a:p>
            <a:pPr marL="0" indent="0">
              <a:buNone/>
            </a:pPr>
            <a:r>
              <a:rPr lang="en-US" sz="2000" b="1" dirty="0"/>
              <a:t>3) Relate the Findings to Similar Studies</a:t>
            </a:r>
          </a:p>
          <a:p>
            <a:r>
              <a:rPr lang="en-US" sz="2000" dirty="0"/>
              <a:t>No study is so novel or possesses such a restricted focus that it has absolutely no relation to other previously published research. </a:t>
            </a:r>
          </a:p>
          <a:p>
            <a:r>
              <a:rPr lang="en-US" sz="2000" dirty="0"/>
              <a:t>The discussion section should compare your study findings to those of other studies, reports, etc. </a:t>
            </a:r>
          </a:p>
          <a:p>
            <a:r>
              <a:rPr lang="en-US" sz="2000" dirty="0"/>
              <a:t>Have you found something similar or different to what other similar studies or reports have found?</a:t>
            </a:r>
          </a:p>
          <a:p>
            <a:endParaRPr lang="en-US" sz="2000" dirty="0"/>
          </a:p>
          <a:p>
            <a:r>
              <a:rPr lang="en-US" sz="2000" b="1" i="1" dirty="0"/>
              <a:t>Tip: </a:t>
            </a:r>
            <a:r>
              <a:rPr lang="en-US" sz="2000" i="1" dirty="0"/>
              <a:t>Do not repeat here the same selected studies that you used in your Results. You should compare your results with other previous studies/reports, etc. </a:t>
            </a:r>
          </a:p>
        </p:txBody>
      </p:sp>
      <p:sp>
        <p:nvSpPr>
          <p:cNvPr id="5" name="TextBox 4">
            <a:extLst>
              <a:ext uri="{FF2B5EF4-FFF2-40B4-BE49-F238E27FC236}">
                <a16:creationId xmlns:a16="http://schemas.microsoft.com/office/drawing/2014/main" id="{280F6B2A-98D7-44EC-96E7-FE0EA4C4570E}"/>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4165164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C280CBA2-3A93-4472-8711-B5698E748A5C}"/>
              </a:ext>
            </a:extLst>
          </p:cNvPr>
          <p:cNvSpPr>
            <a:spLocks noGrp="1"/>
          </p:cNvSpPr>
          <p:nvPr>
            <p:ph idx="1"/>
          </p:nvPr>
        </p:nvSpPr>
        <p:spPr/>
        <p:txBody>
          <a:bodyPr/>
          <a:lstStyle/>
          <a:p>
            <a:endParaRPr lang="en-US" sz="2300" dirty="0"/>
          </a:p>
          <a:p>
            <a:pPr marL="0" indent="0">
              <a:buNone/>
            </a:pPr>
            <a:r>
              <a:rPr lang="en-US" sz="2300" b="1" dirty="0"/>
              <a:t>4) Acknowledge your Study’s Limitations</a:t>
            </a:r>
          </a:p>
          <a:p>
            <a:r>
              <a:rPr lang="en-US" sz="2300" dirty="0"/>
              <a:t>Any weaknesses in your research methods or findings? E.g. used a small number of studies to review, could have used other keywords, etc.</a:t>
            </a:r>
          </a:p>
          <a:p>
            <a:r>
              <a:rPr lang="en-US" sz="2300" dirty="0"/>
              <a:t>Note any unanswered questions or issues your study did not address.</a:t>
            </a:r>
            <a:endParaRPr lang="en-GB" sz="2300" dirty="0"/>
          </a:p>
        </p:txBody>
      </p:sp>
      <p:sp>
        <p:nvSpPr>
          <p:cNvPr id="5" name="TextBox 4">
            <a:extLst>
              <a:ext uri="{FF2B5EF4-FFF2-40B4-BE49-F238E27FC236}">
                <a16:creationId xmlns:a16="http://schemas.microsoft.com/office/drawing/2014/main" id="{3CC18589-90A5-49ED-A330-CC2F813355DF}"/>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669364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350D8-0093-456B-93B1-6FBD0FCA7BD7}"/>
              </a:ext>
            </a:extLst>
          </p:cNvPr>
          <p:cNvSpPr>
            <a:spLocks noGrp="1"/>
          </p:cNvSpPr>
          <p:nvPr>
            <p:ph type="title"/>
          </p:nvPr>
        </p:nvSpPr>
        <p:spPr>
          <a:xfrm>
            <a:off x="179512" y="274638"/>
            <a:ext cx="8712968" cy="1143000"/>
          </a:xfrm>
        </p:spPr>
        <p:txBody>
          <a:bodyPr/>
          <a:lstStyle/>
          <a:p>
            <a:r>
              <a:rPr lang="en-US" sz="3500" dirty="0"/>
              <a:t>Recap – main steps for writing a Discussion</a:t>
            </a:r>
            <a:endParaRPr lang="en-GB" sz="3500" dirty="0"/>
          </a:p>
        </p:txBody>
      </p:sp>
      <p:sp>
        <p:nvSpPr>
          <p:cNvPr id="3" name="Content Placeholder 2">
            <a:extLst>
              <a:ext uri="{FF2B5EF4-FFF2-40B4-BE49-F238E27FC236}">
                <a16:creationId xmlns:a16="http://schemas.microsoft.com/office/drawing/2014/main" id="{C9BB81EB-2B03-45AC-9E84-7BC20CC4B05E}"/>
              </a:ext>
            </a:extLst>
          </p:cNvPr>
          <p:cNvSpPr>
            <a:spLocks noGrp="1"/>
          </p:cNvSpPr>
          <p:nvPr>
            <p:ph idx="1"/>
          </p:nvPr>
        </p:nvSpPr>
        <p:spPr>
          <a:xfrm>
            <a:off x="426368" y="1844824"/>
            <a:ext cx="8291264" cy="3629000"/>
          </a:xfrm>
        </p:spPr>
        <p:txBody>
          <a:bodyPr/>
          <a:lstStyle/>
          <a:p>
            <a:r>
              <a:rPr lang="en-GB" sz="2400" dirty="0"/>
              <a:t>Based on what we have discussed so far, which do you think are the main steps for writing a Discussion?</a:t>
            </a:r>
          </a:p>
          <a:p>
            <a:endParaRPr lang="en-GB" sz="2400" dirty="0"/>
          </a:p>
          <a:p>
            <a:r>
              <a:rPr lang="en-GB" sz="2400" dirty="0"/>
              <a:t>Let’s watch a video to remember the main points </a:t>
            </a:r>
            <a:r>
              <a:rPr lang="en-US" sz="2400" dirty="0"/>
              <a:t>that should be included in the Discussion section:</a:t>
            </a:r>
          </a:p>
          <a:p>
            <a:r>
              <a:rPr lang="en-GB" sz="2400" dirty="0">
                <a:hlinkClick r:id="rId2"/>
              </a:rPr>
              <a:t>How to Write a Discussion Section | </a:t>
            </a:r>
            <a:r>
              <a:rPr lang="en-GB" sz="2400" dirty="0" err="1">
                <a:hlinkClick r:id="rId2"/>
              </a:rPr>
              <a:t>Scribbr</a:t>
            </a:r>
            <a:r>
              <a:rPr lang="en-GB" sz="2400" dirty="0">
                <a:hlinkClick r:id="rId2"/>
              </a:rPr>
              <a:t> 🎓 (youtube.com)</a:t>
            </a:r>
            <a:endParaRPr lang="en-GB" sz="2400" dirty="0"/>
          </a:p>
        </p:txBody>
      </p:sp>
    </p:spTree>
    <p:extLst>
      <p:ext uri="{BB962C8B-B14F-4D97-AF65-F5344CB8AC3E}">
        <p14:creationId xmlns:p14="http://schemas.microsoft.com/office/powerpoint/2010/main" val="3804518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260648"/>
            <a:ext cx="8229600" cy="1034440"/>
          </a:xfrm>
        </p:spPr>
        <p:txBody>
          <a:bodyPr/>
          <a:lstStyle/>
          <a:p>
            <a:r>
              <a:rPr lang="en-GB" altLang="en-US" dirty="0"/>
              <a:t>Seminar task</a:t>
            </a:r>
          </a:p>
        </p:txBody>
      </p:sp>
      <p:sp>
        <p:nvSpPr>
          <p:cNvPr id="8195" name="Content Placeholder 2">
            <a:extLst>
              <a:ext uri="{FF2B5EF4-FFF2-40B4-BE49-F238E27FC236}">
                <a16:creationId xmlns:a16="http://schemas.microsoft.com/office/drawing/2014/main" id="{BF8BE950-A5C1-4B0C-A438-14F44D0F2A17}"/>
              </a:ext>
            </a:extLst>
          </p:cNvPr>
          <p:cNvSpPr>
            <a:spLocks noGrp="1"/>
          </p:cNvSpPr>
          <p:nvPr>
            <p:ph idx="1"/>
          </p:nvPr>
        </p:nvSpPr>
        <p:spPr>
          <a:xfrm>
            <a:off x="323528" y="1700808"/>
            <a:ext cx="8229600" cy="3555974"/>
          </a:xfrm>
        </p:spPr>
        <p:txBody>
          <a:bodyPr/>
          <a:lstStyle/>
          <a:p>
            <a:r>
              <a:rPr lang="en-GB" altLang="en-US" sz="2400" dirty="0"/>
              <a:t>Use the seminar part of today’s session to start writing your Results section, using the 3-5 articles you have selected for your scoping review.</a:t>
            </a:r>
          </a:p>
          <a:p>
            <a:r>
              <a:rPr lang="en-GB" altLang="en-US" sz="2400" dirty="0"/>
              <a:t>Submit your draft in the Draft submission link and email your lecturer to ask for feedback in writing or in person during the class.</a:t>
            </a:r>
          </a:p>
          <a:p>
            <a:r>
              <a:rPr lang="en-GB" altLang="en-US" sz="2400" dirty="0"/>
              <a:t>Do you have any difficulties in forming your themes for your results? Talk to your lecturer for support.</a:t>
            </a:r>
          </a:p>
          <a:p>
            <a:endParaRPr lang="en-GB" altLang="en-US" sz="2400" dirty="0"/>
          </a:p>
        </p:txBody>
      </p:sp>
    </p:spTree>
    <p:extLst>
      <p:ext uri="{BB962C8B-B14F-4D97-AF65-F5344CB8AC3E}">
        <p14:creationId xmlns:p14="http://schemas.microsoft.com/office/powerpoint/2010/main" val="3999364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90304"/>
            <a:ext cx="8229600" cy="609699"/>
          </a:xfrm>
        </p:spPr>
        <p:txBody>
          <a:bodyPr/>
          <a:lstStyle/>
          <a:p>
            <a:r>
              <a:rPr lang="en-GB" altLang="en-US" dirty="0"/>
              <a:t>Activity</a:t>
            </a:r>
          </a:p>
        </p:txBody>
      </p:sp>
      <p:sp>
        <p:nvSpPr>
          <p:cNvPr id="8195" name="Content Placeholder 2">
            <a:extLst>
              <a:ext uri="{FF2B5EF4-FFF2-40B4-BE49-F238E27FC236}">
                <a16:creationId xmlns:a16="http://schemas.microsoft.com/office/drawing/2014/main" id="{BF8BE950-A5C1-4B0C-A438-14F44D0F2A17}"/>
              </a:ext>
            </a:extLst>
          </p:cNvPr>
          <p:cNvSpPr>
            <a:spLocks noGrp="1"/>
          </p:cNvSpPr>
          <p:nvPr>
            <p:ph idx="1"/>
          </p:nvPr>
        </p:nvSpPr>
        <p:spPr>
          <a:xfrm>
            <a:off x="487203" y="1124744"/>
            <a:ext cx="8229600" cy="4248472"/>
          </a:xfrm>
        </p:spPr>
        <p:txBody>
          <a:bodyPr/>
          <a:lstStyle/>
          <a:p>
            <a:r>
              <a:rPr lang="en-GB" altLang="en-US" sz="2400" dirty="0"/>
              <a:t>Using the 3-5 articles you have found for your scoping review, use the </a:t>
            </a:r>
            <a:r>
              <a:rPr lang="en-GB" altLang="en-US" sz="2400" b="1" dirty="0"/>
              <a:t>Selected Studies Extracted Data Sheet </a:t>
            </a:r>
            <a:r>
              <a:rPr lang="en-GB" altLang="en-US" sz="2400" dirty="0"/>
              <a:t>found in </a:t>
            </a:r>
            <a:r>
              <a:rPr lang="en-GB" altLang="en-US" sz="2400"/>
              <a:t>Week 7 </a:t>
            </a:r>
            <a:r>
              <a:rPr lang="en-GB" altLang="en-US" sz="2400" dirty="0"/>
              <a:t>on Moodle.</a:t>
            </a:r>
          </a:p>
          <a:p>
            <a:r>
              <a:rPr lang="en-GB" altLang="en-US" sz="2400" dirty="0"/>
              <a:t>You can download this and use this table also for presenting your selected articles for the scoping review, at the beginning of your Results.  </a:t>
            </a:r>
          </a:p>
          <a:p>
            <a:r>
              <a:rPr lang="en-GB" altLang="en-US" sz="2400" dirty="0"/>
              <a:t>Fill in this table using the information from your selected articles, using very few words.</a:t>
            </a:r>
          </a:p>
          <a:p>
            <a:r>
              <a:rPr lang="en-GB" altLang="en-US" sz="2400" dirty="0"/>
              <a:t>Be careful, do not copy-paste! You need to paraphrase or summarise their information. </a:t>
            </a:r>
          </a:p>
          <a:p>
            <a:r>
              <a:rPr lang="en-GB" altLang="en-US" sz="2400" dirty="0"/>
              <a:t>Discuss with your lecturer in class. </a:t>
            </a:r>
          </a:p>
        </p:txBody>
      </p:sp>
    </p:spTree>
    <p:extLst>
      <p:ext uri="{BB962C8B-B14F-4D97-AF65-F5344CB8AC3E}">
        <p14:creationId xmlns:p14="http://schemas.microsoft.com/office/powerpoint/2010/main" val="15023062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90304"/>
            <a:ext cx="8229600" cy="609699"/>
          </a:xfrm>
        </p:spPr>
        <p:txBody>
          <a:bodyPr/>
          <a:lstStyle/>
          <a:p>
            <a:r>
              <a:rPr lang="en-GB" altLang="en-US" dirty="0"/>
              <a:t>Activity</a:t>
            </a:r>
          </a:p>
        </p:txBody>
      </p:sp>
      <p:pic>
        <p:nvPicPr>
          <p:cNvPr id="8" name="Picture 7">
            <a:extLst>
              <a:ext uri="{FF2B5EF4-FFF2-40B4-BE49-F238E27FC236}">
                <a16:creationId xmlns:a16="http://schemas.microsoft.com/office/drawing/2014/main" id="{F714D36D-D307-720F-9806-93AF79C95F4F}"/>
              </a:ext>
            </a:extLst>
          </p:cNvPr>
          <p:cNvPicPr>
            <a:picLocks noChangeAspect="1"/>
          </p:cNvPicPr>
          <p:nvPr/>
        </p:nvPicPr>
        <p:blipFill>
          <a:blip r:embed="rId2"/>
          <a:stretch>
            <a:fillRect/>
          </a:stretch>
        </p:blipFill>
        <p:spPr>
          <a:xfrm>
            <a:off x="457200" y="1196752"/>
            <a:ext cx="8383788" cy="41764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54759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790AD4-C0BC-4F19-8F99-287FB3873F7B}"/>
              </a:ext>
            </a:extLst>
          </p:cNvPr>
          <p:cNvSpPr>
            <a:spLocks noGrp="1"/>
          </p:cNvSpPr>
          <p:nvPr>
            <p:ph type="title"/>
          </p:nvPr>
        </p:nvSpPr>
        <p:spPr>
          <a:xfrm>
            <a:off x="179387" y="-1"/>
            <a:ext cx="8964613" cy="1196975"/>
          </a:xfrm>
        </p:spPr>
        <p:txBody>
          <a:bodyPr/>
          <a:lstStyle/>
          <a:p>
            <a:r>
              <a:rPr lang="en-GB" altLang="en-US" sz="4000" dirty="0">
                <a:cs typeface="Arial" panose="020B0604020202020204" pitchFamily="34" charset="0"/>
              </a:rPr>
              <a:t>References</a:t>
            </a:r>
          </a:p>
        </p:txBody>
      </p:sp>
      <p:sp>
        <p:nvSpPr>
          <p:cNvPr id="2" name="Content Placeholder 1">
            <a:extLst>
              <a:ext uri="{FF2B5EF4-FFF2-40B4-BE49-F238E27FC236}">
                <a16:creationId xmlns:a16="http://schemas.microsoft.com/office/drawing/2014/main" id="{7382FA6C-FE62-45DD-B584-B78269FFC01A}"/>
              </a:ext>
            </a:extLst>
          </p:cNvPr>
          <p:cNvSpPr>
            <a:spLocks noGrp="1"/>
          </p:cNvSpPr>
          <p:nvPr>
            <p:ph idx="1"/>
          </p:nvPr>
        </p:nvSpPr>
        <p:spPr>
          <a:xfrm>
            <a:off x="395536" y="1124744"/>
            <a:ext cx="8229600" cy="3917032"/>
          </a:xfrm>
        </p:spPr>
        <p:txBody>
          <a:bodyPr/>
          <a:lstStyle/>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Braun, V., &amp; Clarke, V. (2006). Using thematic analysis in psychology.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Qualitative Research in Psychology, 3</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(2), 77-101.</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Flick, U., von </a:t>
            </a:r>
            <a:r>
              <a:rPr kumimoji="0" lang="en-GB" sz="2000" b="0" i="0" u="none" strike="noStrike" kern="1200" cap="none" spc="0" normalizeH="0" baseline="0" noProof="0" dirty="0" err="1">
                <a:ln>
                  <a:noFill/>
                </a:ln>
                <a:solidFill>
                  <a:prstClr val="black"/>
                </a:solidFill>
                <a:effectLst/>
                <a:uLnTx/>
                <a:uFillTx/>
                <a:latin typeface="Myriad Pro"/>
                <a:ea typeface="Calibri" panose="020F0502020204030204" pitchFamily="34" charset="0"/>
                <a:cs typeface="Times New Roman" panose="02020603050405020304" pitchFamily="18" charset="0"/>
              </a:rPr>
              <a:t>Kardorff</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E., &amp; Steinke, I. (2004).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A companion to qualitative research.</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Glasgow: Sage Publications Ltd.</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Joffe, H., &amp; Yardley, L. (2004). Content and thematic analysis. In D. F. Marks, &amp; L. Yardley,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Research Methods for Clinical and Health Psychology</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(pp. 56-68). London: Sage Publications Ltd.</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Pollock, D., Davies, E.L., Peters, M.D.J., et al. (2021) Undertaking a scoping review: A practical guide for nursing and midwifery students, clinicians, researchers, and academics.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Journal of Advanced Nursing. </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77(4), pp. 2102–2113.</a:t>
            </a:r>
          </a:p>
          <a:p>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83163A22-5B42-486F-926E-9F7912B1F01B}"/>
              </a:ext>
            </a:extLst>
          </p:cNvPr>
          <p:cNvSpPr>
            <a:spLocks noGrp="1"/>
          </p:cNvSpPr>
          <p:nvPr>
            <p:ph type="title"/>
          </p:nvPr>
        </p:nvSpPr>
        <p:spPr>
          <a:xfrm>
            <a:off x="457200" y="1844675"/>
            <a:ext cx="8229600" cy="1143000"/>
          </a:xfrm>
        </p:spPr>
        <p:txBody>
          <a:bodyPr/>
          <a:lstStyle/>
          <a:p>
            <a:r>
              <a:rPr lang="en-GB" altLang="en-US" sz="6600" dirty="0"/>
              <a:t>Any Questions?</a:t>
            </a:r>
          </a:p>
        </p:txBody>
      </p:sp>
      <p:sp>
        <p:nvSpPr>
          <p:cNvPr id="11267" name="Slide Number Placeholder 2">
            <a:extLst>
              <a:ext uri="{FF2B5EF4-FFF2-40B4-BE49-F238E27FC236}">
                <a16:creationId xmlns:a16="http://schemas.microsoft.com/office/drawing/2014/main" id="{678E366D-CD8F-4F3D-903A-E1739181FB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1127EE-E8C8-4FA4-999B-AEFF7FBDD3D6}"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
        <p:nvSpPr>
          <p:cNvPr id="11268" name="TextBox 1">
            <a:extLst>
              <a:ext uri="{FF2B5EF4-FFF2-40B4-BE49-F238E27FC236}">
                <a16:creationId xmlns:a16="http://schemas.microsoft.com/office/drawing/2014/main" id="{DB302ED3-1B1F-4ED3-91E2-60344FADACA6}"/>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TotalTime>
  <Words>1889</Words>
  <Application>Microsoft Office PowerPoint</Application>
  <PresentationFormat>On-screen Show (4:3)</PresentationFormat>
  <Paragraphs>172</Paragraphs>
  <Slides>29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Myriad Pro</vt:lpstr>
      <vt:lpstr>Arial</vt:lpstr>
      <vt:lpstr>Verdana</vt:lpstr>
      <vt:lpstr>20140311PresentationUWTSDTemplate</vt:lpstr>
      <vt:lpstr>PowerPoint Presentation</vt:lpstr>
      <vt:lpstr>Lesson Objectives</vt:lpstr>
      <vt:lpstr>Recap - Process of Thematic Analysis (1/2)</vt:lpstr>
      <vt:lpstr>Recap - Process of Thematic Analysis (2/2)</vt:lpstr>
      <vt:lpstr>Presenting findings of scoping reviews</vt:lpstr>
      <vt:lpstr>Preparing to write the Results</vt:lpstr>
      <vt:lpstr>Deciding the Structure of your Results</vt:lpstr>
      <vt:lpstr>Deciding the Structure of your Results</vt:lpstr>
      <vt:lpstr>Deciding the Structure of Results</vt:lpstr>
      <vt:lpstr>Writing the Results</vt:lpstr>
      <vt:lpstr>Writing the Results</vt:lpstr>
      <vt:lpstr>Writing the Results</vt:lpstr>
      <vt:lpstr>Writing the Results</vt:lpstr>
      <vt:lpstr>Recap - In-class discussion</vt:lpstr>
      <vt:lpstr>Video – How to write the Discussion section</vt:lpstr>
      <vt:lpstr>The Discussion section</vt:lpstr>
      <vt:lpstr>Discussion of study findings</vt:lpstr>
      <vt:lpstr>Discussion of study findings</vt:lpstr>
      <vt:lpstr>Discussion of study findings</vt:lpstr>
      <vt:lpstr>Overall Objectives of a Discussion section</vt:lpstr>
      <vt:lpstr>Overall Objectives of a Discussion section</vt:lpstr>
      <vt:lpstr>Overall Objectives of a Discussion section</vt:lpstr>
      <vt:lpstr>Overall Objectives of a Discussion section</vt:lpstr>
      <vt:lpstr>Recap – main steps for writing a Discussion</vt:lpstr>
      <vt:lpstr>Seminar task</vt:lpstr>
      <vt:lpstr>Activity</vt:lpstr>
      <vt:lpstr>Activity</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88</cp:revision>
  <cp:lastPrinted>1601-01-01T00:00:00Z</cp:lastPrinted>
  <dcterms:created xsi:type="dcterms:W3CDTF">2002-10-07T19:43:58Z</dcterms:created>
  <dcterms:modified xsi:type="dcterms:W3CDTF">2026-07-17T10:50:13Z</dcterms:modified>
</cp:coreProperties>
</file>