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21374100" cy="15113000"/>
  <p:notesSz cx="6858000" cy="9144000"/>
  <p:embeddedFontLst>
    <p:embeddedFont>
      <p:font typeface="Times New Roman Bold" charset="1" panose="02020803070505020304"/>
      <p:regular r:id="rId7"/>
    </p:embeddedFont>
    <p:embeddedFont>
      <p:font typeface="Times New Roman" charset="1" panose="02020603050405020304"/>
      <p:regular r:id="rId8"/>
    </p:embeddedFont>
    <p:embeddedFont>
      <p:font typeface="Clear Sans" charset="1" panose="020B0503030202020304"/>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https://bmcpublichealth.biomedcentral.com/articles/10.1186/s12889-024-19742-w" TargetMode="External" Type="http://schemas.openxmlformats.org/officeDocument/2006/relationships/hyperlink"/><Relationship Id="rId14" Target="https://www.ncbi.nlm.nih.gov/articles/PMC9644560/" TargetMode="External" Type="http://schemas.openxmlformats.org/officeDocument/2006/relationships/hyperlink"/><Relationship Id="rId15" Target="https://www.gov.uk/government/statistics/send-2023-24" TargetMode="External" Type="http://schemas.openxmlformats.org/officeDocument/2006/relationships/hyperlink"/><Relationship Id="rId16" Target="https://www.gov.uk/government/publications/lead-poisoning-advice-for-the-public-and-healthcare-professionals/lead-information-for-the-public" TargetMode="External" Type="http://schemas.openxmlformats.org/officeDocument/2006/relationships/hyperlink"/><Relationship Id="rId17" Target="https://www.hse.gov.uk" TargetMode="External" Type="http://schemas.openxmlformats.org/officeDocument/2006/relationships/hyperlink"/><Relationship Id="rId18" Target="https://www.imperial.ac.uk" TargetMode="External" Type="http://schemas.openxmlformats.org/officeDocument/2006/relationships/hyperlink"/><Relationship Id="rId19" Target="https://arxiv.org/abs/2107.12952" TargetMode="External" Type="http://schemas.openxmlformats.org/officeDocument/2006/relationships/hyperlink"/><Relationship Id="rId2" Target="../media/image1.png" Type="http://schemas.openxmlformats.org/officeDocument/2006/relationships/image"/><Relationship Id="rId20" Target="https://assessments.epa.gov/risk/document/%26deid%3D348678" TargetMode="External" Type="http://schemas.openxmlformats.org/officeDocument/2006/relationships/hyperlink"/><Relationship Id="rId21" Target="https://www.rcog.org.uk" TargetMode="External" Type="http://schemas.openxmlformats.org/officeDocument/2006/relationships/hyperlink"/><Relationship Id="rId22" Target="https://doi.org/10.1016/j.envpol.2020.115859" TargetMode="External" Type="http://schemas.openxmlformats.org/officeDocument/2006/relationships/hyperlink"/><Relationship Id="rId23" Target="https://www.gov.uk/government/publications/blood-lead-surveillance" TargetMode="External" Type="http://schemas.openxmlformats.org/officeDocument/2006/relationships/hyperlink"/><Relationship Id="rId24" Target="https://www.who.int/publications/i/item/9789240034228" TargetMode="External" Type="http://schemas.openxmlformats.org/officeDocument/2006/relationships/hyperlink"/><Relationship Id="rId3" Target="../media/image2.sv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0">
            <a:off x="419500" y="-210000"/>
            <a:ext cx="20527500" cy="6434962"/>
          </a:xfrm>
          <a:prstGeom prst="rect">
            <a:avLst/>
          </a:prstGeom>
          <a:solidFill>
            <a:srgbClr val="0D3639"/>
          </a:solidFill>
        </p:spPr>
      </p:sp>
      <p:sp>
        <p:nvSpPr>
          <p:cNvPr name="AutoShape 3" id="3"/>
          <p:cNvSpPr/>
          <p:nvPr/>
        </p:nvSpPr>
        <p:spPr>
          <a:xfrm rot="0">
            <a:off x="8761515" y="11435055"/>
            <a:ext cx="12185485" cy="3877445"/>
          </a:xfrm>
          <a:prstGeom prst="rect">
            <a:avLst/>
          </a:prstGeom>
          <a:solidFill>
            <a:srgbClr val="5CA892"/>
          </a:solidFill>
        </p:spPr>
      </p:sp>
      <p:sp>
        <p:nvSpPr>
          <p:cNvPr name="AutoShape 4" id="4"/>
          <p:cNvSpPr/>
          <p:nvPr/>
        </p:nvSpPr>
        <p:spPr>
          <a:xfrm rot="0">
            <a:off x="419500" y="6224962"/>
            <a:ext cx="8342015" cy="5020317"/>
          </a:xfrm>
          <a:prstGeom prst="rect">
            <a:avLst/>
          </a:prstGeom>
          <a:solidFill>
            <a:srgbClr val="5CA892"/>
          </a:solidFill>
        </p:spPr>
      </p:sp>
      <p:sp>
        <p:nvSpPr>
          <p:cNvPr name="AutoShape 5" id="5"/>
          <p:cNvSpPr/>
          <p:nvPr/>
        </p:nvSpPr>
        <p:spPr>
          <a:xfrm rot="0">
            <a:off x="419500" y="10912779"/>
            <a:ext cx="8342015" cy="4399721"/>
          </a:xfrm>
          <a:prstGeom prst="rect">
            <a:avLst/>
          </a:prstGeom>
          <a:solidFill>
            <a:srgbClr val="FF914D"/>
          </a:solidFill>
        </p:spPr>
      </p:sp>
      <p:grpSp>
        <p:nvGrpSpPr>
          <p:cNvPr name="Group 6" id="6"/>
          <p:cNvGrpSpPr/>
          <p:nvPr/>
        </p:nvGrpSpPr>
        <p:grpSpPr>
          <a:xfrm rot="0">
            <a:off x="12014890" y="1671668"/>
            <a:ext cx="8932110" cy="4553294"/>
            <a:chOff x="0" y="0"/>
            <a:chExt cx="11909480" cy="6071058"/>
          </a:xfrm>
        </p:grpSpPr>
        <p:sp>
          <p:nvSpPr>
            <p:cNvPr name="AutoShape 7" id="7"/>
            <p:cNvSpPr/>
            <p:nvPr/>
          </p:nvSpPr>
          <p:spPr>
            <a:xfrm>
              <a:off x="0" y="15417"/>
              <a:ext cx="11909480" cy="0"/>
            </a:xfrm>
            <a:prstGeom prst="line">
              <a:avLst/>
            </a:prstGeom>
            <a:ln cap="rnd" w="30833">
              <a:solidFill>
                <a:srgbClr val="C8A160"/>
              </a:solidFill>
              <a:prstDash val="solid"/>
              <a:headEnd type="none" len="sm" w="sm"/>
              <a:tailEnd type="none" len="sm" w="sm"/>
            </a:ln>
          </p:spPr>
        </p:sp>
        <p:sp>
          <p:nvSpPr>
            <p:cNvPr name="TextBox 8" id="8"/>
            <p:cNvSpPr txBox="true"/>
            <p:nvPr/>
          </p:nvSpPr>
          <p:spPr>
            <a:xfrm rot="0">
              <a:off x="0" y="306683"/>
              <a:ext cx="11909480" cy="1141390"/>
            </a:xfrm>
            <a:prstGeom prst="rect">
              <a:avLst/>
            </a:prstGeom>
          </p:spPr>
          <p:txBody>
            <a:bodyPr anchor="t" rtlCol="false" tIns="0" lIns="0" bIns="0" rIns="0">
              <a:spAutoFit/>
            </a:bodyPr>
            <a:lstStyle/>
            <a:p>
              <a:pPr algn="l">
                <a:lnSpc>
                  <a:spcPts val="3479"/>
                </a:lnSpc>
              </a:pPr>
              <a:r>
                <a:rPr lang="en-US" sz="2485" b="true">
                  <a:solidFill>
                    <a:srgbClr val="FFFFFF"/>
                  </a:solidFill>
                  <a:latin typeface="Times New Roman Bold"/>
                  <a:ea typeface="Times New Roman Bold"/>
                  <a:cs typeface="Times New Roman Bold"/>
                  <a:sym typeface="Times New Roman Bold"/>
                </a:rPr>
                <a:t>Pr</a:t>
              </a:r>
              <a:r>
                <a:rPr lang="en-US" b="true" sz="2485">
                  <a:solidFill>
                    <a:srgbClr val="FFFFFF"/>
                  </a:solidFill>
                  <a:latin typeface="Times New Roman Bold"/>
                  <a:ea typeface="Times New Roman Bold"/>
                  <a:cs typeface="Times New Roman Bold"/>
                  <a:sym typeface="Times New Roman Bold"/>
                </a:rPr>
                <a:t>evalence</a:t>
              </a:r>
            </a:p>
            <a:p>
              <a:pPr algn="l">
                <a:lnSpc>
                  <a:spcPts val="3479"/>
                </a:lnSpc>
              </a:pPr>
            </a:p>
          </p:txBody>
        </p:sp>
        <p:sp>
          <p:nvSpPr>
            <p:cNvPr name="TextBox 9" id="9"/>
            <p:cNvSpPr txBox="true"/>
            <p:nvPr/>
          </p:nvSpPr>
          <p:spPr>
            <a:xfrm rot="0">
              <a:off x="0" y="1624787"/>
              <a:ext cx="11909480" cy="4446271"/>
            </a:xfrm>
            <a:prstGeom prst="rect">
              <a:avLst/>
            </a:prstGeom>
          </p:spPr>
          <p:txBody>
            <a:bodyPr anchor="t" rtlCol="false" tIns="0" lIns="0" bIns="0" rIns="0">
              <a:spAutoFit/>
            </a:bodyPr>
            <a:lstStyle/>
            <a:p>
              <a:pPr algn="l" marL="315746" indent="-157873" lvl="1">
                <a:lnSpc>
                  <a:spcPts val="2047"/>
                </a:lnSpc>
                <a:buFont typeface="Arial"/>
                <a:buChar char="•"/>
              </a:pPr>
              <a:r>
                <a:rPr lang="en-US" sz="1462">
                  <a:solidFill>
                    <a:srgbClr val="FFFFFF"/>
                  </a:solidFill>
                  <a:latin typeface="Times New Roman"/>
                  <a:ea typeface="Times New Roman"/>
                  <a:cs typeface="Times New Roman"/>
                  <a:sym typeface="Times New Roman"/>
                </a:rPr>
                <a:t>In England in 2023/24, children requiring EHCPs whose primary need is ASD make up one‑third (33%) of all EHCPs.</a:t>
              </a:r>
            </a:p>
            <a:p>
              <a:pPr algn="l" marL="315746" indent="-157873" lvl="1">
                <a:lnSpc>
                  <a:spcPts val="2047"/>
                </a:lnSpc>
                <a:buFont typeface="Arial"/>
                <a:buChar char="•"/>
              </a:pPr>
              <a:r>
                <a:rPr lang="en-US" sz="1462">
                  <a:solidFill>
                    <a:srgbClr val="FFFFFF"/>
                  </a:solidFill>
                  <a:latin typeface="Times New Roman"/>
                  <a:ea typeface="Times New Roman"/>
                  <a:cs typeface="Times New Roman"/>
                  <a:sym typeface="Times New Roman"/>
                </a:rPr>
                <a:t>Heavy metal exposure remains a measurable burden: in England during 2021‑2023 there were &gt; 500 children reported with elevated blood‑lead concentrations above 5 µg/dL; London accounted for 13% of those cases, with ~7.7 cases per million children in 2015‑23 on average for London.</a:t>
              </a:r>
            </a:p>
            <a:p>
              <a:pPr algn="l" marL="315746" indent="-157873" lvl="1">
                <a:lnSpc>
                  <a:spcPts val="2047"/>
                </a:lnSpc>
                <a:buFont typeface="Arial"/>
                <a:buChar char="•"/>
              </a:pPr>
              <a:r>
                <a:rPr lang="en-US" sz="1462">
                  <a:solidFill>
                    <a:srgbClr val="FFFFFF"/>
                  </a:solidFill>
                  <a:latin typeface="Times New Roman"/>
                  <a:ea typeface="Times New Roman"/>
                  <a:cs typeface="Times New Roman"/>
                  <a:sym typeface="Times New Roman"/>
                </a:rPr>
                <a:t>Urban exposures in London remain elevated: many school zones in Greater London exceed the WHO annual NO₂ guideline, indicating higher ambient pollutant exposure for children.</a:t>
              </a:r>
            </a:p>
            <a:p>
              <a:pPr algn="l" marL="315746" indent="-157873" lvl="1">
                <a:lnSpc>
                  <a:spcPts val="2047"/>
                </a:lnSpc>
                <a:buFont typeface="Arial"/>
                <a:buChar char="•"/>
              </a:pPr>
              <a:r>
                <a:rPr lang="en-US" sz="1462">
                  <a:solidFill>
                    <a:srgbClr val="FFFFFF"/>
                  </a:solidFill>
                  <a:latin typeface="Times New Roman"/>
                  <a:ea typeface="Times New Roman"/>
                  <a:cs typeface="Times New Roman"/>
                  <a:sym typeface="Times New Roman"/>
                </a:rPr>
                <a:t>·There is evidence that many schools in the London region do not meet the World Health Organization (WHO) guideline for annual NO₂ concentration (40 µg/m³), in the context of London’s urban air‐pollution environment (Marshall et al., 2021).</a:t>
              </a:r>
            </a:p>
            <a:p>
              <a:pPr algn="l" marL="315746" indent="-157873" lvl="1">
                <a:lnSpc>
                  <a:spcPts val="2047"/>
                </a:lnSpc>
                <a:buFont typeface="Arial"/>
                <a:buChar char="•"/>
              </a:pPr>
              <a:r>
                <a:rPr lang="en-US" sz="1462">
                  <a:solidFill>
                    <a:srgbClr val="FFFFFF"/>
                  </a:solidFill>
                  <a:latin typeface="Times New Roman"/>
                  <a:ea typeface="Times New Roman"/>
                  <a:cs typeface="Times New Roman"/>
                  <a:sym typeface="Times New Roman"/>
                </a:rPr>
                <a:t>·Although direct statistics for newborns in London exposed to specific chemicals and subsequent ASD diagnoses are limited, these exposure metrics indicate a plausible burden in an urban setting (Marshall et al., 2021).</a:t>
              </a:r>
            </a:p>
            <a:p>
              <a:pPr algn="l" marL="0" indent="0" lvl="0">
                <a:lnSpc>
                  <a:spcPts val="2047"/>
                </a:lnSpc>
                <a:spcBef>
                  <a:spcPct val="0"/>
                </a:spcBef>
              </a:pPr>
            </a:p>
          </p:txBody>
        </p:sp>
      </p:grpSp>
      <p:sp>
        <p:nvSpPr>
          <p:cNvPr name="Freeform 10" id="10"/>
          <p:cNvSpPr/>
          <p:nvPr/>
        </p:nvSpPr>
        <p:spPr>
          <a:xfrm flipH="false" flipV="false" rot="0">
            <a:off x="419500" y="13077641"/>
            <a:ext cx="1873591" cy="2008723"/>
          </a:xfrm>
          <a:custGeom>
            <a:avLst/>
            <a:gdLst/>
            <a:ahLst/>
            <a:cxnLst/>
            <a:rect r="r" b="b" t="t" l="l"/>
            <a:pathLst>
              <a:path h="2008723" w="1873591">
                <a:moveTo>
                  <a:pt x="0" y="0"/>
                </a:moveTo>
                <a:lnTo>
                  <a:pt x="1873591" y="0"/>
                </a:lnTo>
                <a:lnTo>
                  <a:pt x="1873591" y="2008723"/>
                </a:lnTo>
                <a:lnTo>
                  <a:pt x="0" y="200872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1" id="11"/>
          <p:cNvSpPr/>
          <p:nvPr/>
        </p:nvSpPr>
        <p:spPr>
          <a:xfrm flipH="false" flipV="false" rot="0">
            <a:off x="13439878" y="6175646"/>
            <a:ext cx="7507122" cy="2768707"/>
          </a:xfrm>
          <a:custGeom>
            <a:avLst/>
            <a:gdLst/>
            <a:ahLst/>
            <a:cxnLst/>
            <a:rect r="r" b="b" t="t" l="l"/>
            <a:pathLst>
              <a:path h="2768707" w="7507122">
                <a:moveTo>
                  <a:pt x="0" y="0"/>
                </a:moveTo>
                <a:lnTo>
                  <a:pt x="7507122" y="0"/>
                </a:lnTo>
                <a:lnTo>
                  <a:pt x="7507122" y="2768708"/>
                </a:lnTo>
                <a:lnTo>
                  <a:pt x="0" y="2768708"/>
                </a:lnTo>
                <a:lnTo>
                  <a:pt x="0" y="0"/>
                </a:lnTo>
                <a:close/>
              </a:path>
            </a:pathLst>
          </a:custGeom>
          <a:blipFill>
            <a:blip r:embed="rId4"/>
            <a:stretch>
              <a:fillRect l="0" t="-10522" r="0" b="-16178"/>
            </a:stretch>
          </a:blipFill>
        </p:spPr>
      </p:sp>
      <p:sp>
        <p:nvSpPr>
          <p:cNvPr name="Freeform 12" id="12"/>
          <p:cNvSpPr/>
          <p:nvPr/>
        </p:nvSpPr>
        <p:spPr>
          <a:xfrm flipH="false" flipV="false" rot="0">
            <a:off x="8687902" y="3468967"/>
            <a:ext cx="3452841" cy="2755995"/>
          </a:xfrm>
          <a:custGeom>
            <a:avLst/>
            <a:gdLst/>
            <a:ahLst/>
            <a:cxnLst/>
            <a:rect r="r" b="b" t="t" l="l"/>
            <a:pathLst>
              <a:path h="2755995" w="3452841">
                <a:moveTo>
                  <a:pt x="0" y="0"/>
                </a:moveTo>
                <a:lnTo>
                  <a:pt x="3452840" y="0"/>
                </a:lnTo>
                <a:lnTo>
                  <a:pt x="3452840" y="2755995"/>
                </a:lnTo>
                <a:lnTo>
                  <a:pt x="0" y="275599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3" id="13"/>
          <p:cNvSpPr/>
          <p:nvPr/>
        </p:nvSpPr>
        <p:spPr>
          <a:xfrm flipH="false" flipV="false" rot="0">
            <a:off x="6771317" y="4102444"/>
            <a:ext cx="2221764" cy="2084418"/>
          </a:xfrm>
          <a:custGeom>
            <a:avLst/>
            <a:gdLst/>
            <a:ahLst/>
            <a:cxnLst/>
            <a:rect r="r" b="b" t="t" l="l"/>
            <a:pathLst>
              <a:path h="2084418" w="2221764">
                <a:moveTo>
                  <a:pt x="0" y="0"/>
                </a:moveTo>
                <a:lnTo>
                  <a:pt x="2221764" y="0"/>
                </a:lnTo>
                <a:lnTo>
                  <a:pt x="2221764" y="2084418"/>
                </a:lnTo>
                <a:lnTo>
                  <a:pt x="0" y="208441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4" id="14"/>
          <p:cNvSpPr/>
          <p:nvPr/>
        </p:nvSpPr>
        <p:spPr>
          <a:xfrm flipH="false" flipV="false" rot="0">
            <a:off x="7002883" y="12391143"/>
            <a:ext cx="1758632" cy="2695221"/>
          </a:xfrm>
          <a:custGeom>
            <a:avLst/>
            <a:gdLst/>
            <a:ahLst/>
            <a:cxnLst/>
            <a:rect r="r" b="b" t="t" l="l"/>
            <a:pathLst>
              <a:path h="2695221" w="1758632">
                <a:moveTo>
                  <a:pt x="0" y="0"/>
                </a:moveTo>
                <a:lnTo>
                  <a:pt x="1758632" y="0"/>
                </a:lnTo>
                <a:lnTo>
                  <a:pt x="1758632" y="2695221"/>
                </a:lnTo>
                <a:lnTo>
                  <a:pt x="0" y="2695221"/>
                </a:lnTo>
                <a:lnTo>
                  <a:pt x="0" y="0"/>
                </a:lnTo>
                <a:close/>
              </a:path>
            </a:pathLst>
          </a:custGeom>
          <a:blipFill>
            <a:blip r:embed="rId9"/>
            <a:stretch>
              <a:fillRect l="0" t="0" r="0" b="0"/>
            </a:stretch>
          </a:blipFill>
        </p:spPr>
      </p:sp>
      <p:sp>
        <p:nvSpPr>
          <p:cNvPr name="Freeform 15" id="15"/>
          <p:cNvSpPr/>
          <p:nvPr/>
        </p:nvSpPr>
        <p:spPr>
          <a:xfrm flipH="false" flipV="false" rot="0">
            <a:off x="1512000" y="4321238"/>
            <a:ext cx="3291125" cy="2239108"/>
          </a:xfrm>
          <a:custGeom>
            <a:avLst/>
            <a:gdLst/>
            <a:ahLst/>
            <a:cxnLst/>
            <a:rect r="r" b="b" t="t" l="l"/>
            <a:pathLst>
              <a:path h="2239108" w="3291125">
                <a:moveTo>
                  <a:pt x="0" y="0"/>
                </a:moveTo>
                <a:lnTo>
                  <a:pt x="3291125" y="0"/>
                </a:lnTo>
                <a:lnTo>
                  <a:pt x="3291125" y="2239108"/>
                </a:lnTo>
                <a:lnTo>
                  <a:pt x="0" y="2239108"/>
                </a:lnTo>
                <a:lnTo>
                  <a:pt x="0" y="0"/>
                </a:lnTo>
                <a:close/>
              </a:path>
            </a:pathLst>
          </a:custGeom>
          <a:blipFill>
            <a:blip r:embed="rId10"/>
            <a:stretch>
              <a:fillRect l="0" t="-7139" r="0" b="-7139"/>
            </a:stretch>
          </a:blipFill>
        </p:spPr>
      </p:sp>
      <p:sp>
        <p:nvSpPr>
          <p:cNvPr name="Freeform 16" id="16"/>
          <p:cNvSpPr/>
          <p:nvPr/>
        </p:nvSpPr>
        <p:spPr>
          <a:xfrm flipH="false" flipV="false" rot="0">
            <a:off x="3036630" y="11476464"/>
            <a:ext cx="2964977" cy="3550123"/>
          </a:xfrm>
          <a:custGeom>
            <a:avLst/>
            <a:gdLst/>
            <a:ahLst/>
            <a:cxnLst/>
            <a:rect r="r" b="b" t="t" l="l"/>
            <a:pathLst>
              <a:path h="3550123" w="2964977">
                <a:moveTo>
                  <a:pt x="0" y="0"/>
                </a:moveTo>
                <a:lnTo>
                  <a:pt x="2964977" y="0"/>
                </a:lnTo>
                <a:lnTo>
                  <a:pt x="2964977" y="3550123"/>
                </a:lnTo>
                <a:lnTo>
                  <a:pt x="0" y="3550123"/>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TextBox 17" id="17"/>
          <p:cNvSpPr txBox="true"/>
          <p:nvPr/>
        </p:nvSpPr>
        <p:spPr>
          <a:xfrm rot="0">
            <a:off x="604889" y="257284"/>
            <a:ext cx="10847833" cy="5183508"/>
          </a:xfrm>
          <a:prstGeom prst="rect">
            <a:avLst/>
          </a:prstGeom>
        </p:spPr>
        <p:txBody>
          <a:bodyPr anchor="t" rtlCol="false" tIns="0" lIns="0" bIns="0" rIns="0">
            <a:spAutoFit/>
          </a:bodyPr>
          <a:lstStyle/>
          <a:p>
            <a:pPr algn="l">
              <a:lnSpc>
                <a:spcPts val="8083"/>
              </a:lnSpc>
            </a:pPr>
            <a:r>
              <a:rPr lang="en-US" sz="7349" b="true">
                <a:solidFill>
                  <a:srgbClr val="FFFFFF"/>
                </a:solidFill>
                <a:latin typeface="Times New Roman Bold"/>
                <a:ea typeface="Times New Roman Bold"/>
                <a:cs typeface="Times New Roman Bold"/>
                <a:sym typeface="Times New Roman Bold"/>
              </a:rPr>
              <a:t>Environmental Chemicals Responsible for Autism in Newborn Babies in Urban Areas of London</a:t>
            </a:r>
          </a:p>
          <a:p>
            <a:pPr algn="l">
              <a:lnSpc>
                <a:spcPts val="8083"/>
              </a:lnSpc>
            </a:pPr>
          </a:p>
        </p:txBody>
      </p:sp>
      <p:sp>
        <p:nvSpPr>
          <p:cNvPr name="TextBox 18" id="18"/>
          <p:cNvSpPr txBox="true"/>
          <p:nvPr/>
        </p:nvSpPr>
        <p:spPr>
          <a:xfrm rot="0">
            <a:off x="12036197" y="171559"/>
            <a:ext cx="7655370" cy="1722030"/>
          </a:xfrm>
          <a:prstGeom prst="rect">
            <a:avLst/>
          </a:prstGeom>
        </p:spPr>
        <p:txBody>
          <a:bodyPr anchor="t" rtlCol="false" tIns="0" lIns="0" bIns="0" rIns="0">
            <a:spAutoFit/>
          </a:bodyPr>
          <a:lstStyle/>
          <a:p>
            <a:pPr algn="l">
              <a:lnSpc>
                <a:spcPts val="2734"/>
              </a:lnSpc>
            </a:pPr>
            <a:r>
              <a:rPr lang="en-US" sz="1953">
                <a:solidFill>
                  <a:srgbClr val="FFFFFF"/>
                </a:solidFill>
                <a:latin typeface="Times New Roman"/>
                <a:ea typeface="Times New Roman"/>
                <a:cs typeface="Times New Roman"/>
                <a:sym typeface="Times New Roman"/>
              </a:rPr>
              <a:t>Progr</a:t>
            </a:r>
            <a:r>
              <a:rPr lang="en-US" sz="1953">
                <a:solidFill>
                  <a:srgbClr val="FFFFFF"/>
                </a:solidFill>
                <a:latin typeface="Times New Roman"/>
                <a:ea typeface="Times New Roman"/>
                <a:cs typeface="Times New Roman"/>
                <a:sym typeface="Times New Roman"/>
              </a:rPr>
              <a:t>amme: MSc Public Health and Social Care in Practice</a:t>
            </a:r>
          </a:p>
          <a:p>
            <a:pPr algn="l">
              <a:lnSpc>
                <a:spcPts val="2734"/>
              </a:lnSpc>
            </a:pPr>
            <a:r>
              <a:rPr lang="en-US" sz="1953">
                <a:solidFill>
                  <a:srgbClr val="FFFFFF"/>
                </a:solidFill>
                <a:latin typeface="Times New Roman"/>
                <a:ea typeface="Times New Roman"/>
                <a:cs typeface="Times New Roman"/>
                <a:sym typeface="Times New Roman"/>
              </a:rPr>
              <a:t>Student Name and ID: Utsav Patel (2431966) |  2431966@student.uwtsd.ac.uk </a:t>
            </a:r>
          </a:p>
          <a:p>
            <a:pPr algn="l">
              <a:lnSpc>
                <a:spcPts val="2734"/>
              </a:lnSpc>
            </a:pPr>
            <a:r>
              <a:rPr lang="en-US" sz="1953">
                <a:solidFill>
                  <a:srgbClr val="FFFFFF"/>
                </a:solidFill>
                <a:latin typeface="Times New Roman"/>
                <a:ea typeface="Times New Roman"/>
                <a:cs typeface="Times New Roman"/>
                <a:sym typeface="Times New Roman"/>
              </a:rPr>
              <a:t>Module: Practice-Based Research | LCHS7008 | Lecturer: Dr Diola Bijlhout</a:t>
            </a:r>
          </a:p>
          <a:p>
            <a:pPr algn="l">
              <a:lnSpc>
                <a:spcPts val="2734"/>
              </a:lnSpc>
            </a:pPr>
          </a:p>
        </p:txBody>
      </p:sp>
      <p:grpSp>
        <p:nvGrpSpPr>
          <p:cNvPr name="Group 19" id="19"/>
          <p:cNvGrpSpPr/>
          <p:nvPr/>
        </p:nvGrpSpPr>
        <p:grpSpPr>
          <a:xfrm rot="0">
            <a:off x="492496" y="6348431"/>
            <a:ext cx="8269018" cy="5204074"/>
            <a:chOff x="0" y="0"/>
            <a:chExt cx="11025358" cy="6938765"/>
          </a:xfrm>
        </p:grpSpPr>
        <p:sp>
          <p:nvSpPr>
            <p:cNvPr name="TextBox 20" id="20"/>
            <p:cNvSpPr txBox="true"/>
            <p:nvPr/>
          </p:nvSpPr>
          <p:spPr>
            <a:xfrm rot="0">
              <a:off x="0" y="-57150"/>
              <a:ext cx="11025358" cy="439873"/>
            </a:xfrm>
            <a:prstGeom prst="rect">
              <a:avLst/>
            </a:prstGeom>
          </p:spPr>
          <p:txBody>
            <a:bodyPr anchor="t" rtlCol="false" tIns="0" lIns="0" bIns="0" rIns="0">
              <a:spAutoFit/>
            </a:bodyPr>
            <a:lstStyle/>
            <a:p>
              <a:pPr algn="l" marL="0" indent="0" lvl="0">
                <a:lnSpc>
                  <a:spcPts val="2750"/>
                </a:lnSpc>
                <a:spcBef>
                  <a:spcPct val="0"/>
                </a:spcBef>
              </a:pPr>
              <a:r>
                <a:rPr lang="en-US" b="true" sz="1964">
                  <a:solidFill>
                    <a:srgbClr val="FFFFFF"/>
                  </a:solidFill>
                  <a:latin typeface="Times New Roman Bold"/>
                  <a:ea typeface="Times New Roman Bold"/>
                  <a:cs typeface="Times New Roman Bold"/>
                  <a:sym typeface="Times New Roman Bold"/>
                </a:rPr>
                <a:t>Rationale</a:t>
              </a:r>
            </a:p>
          </p:txBody>
        </p:sp>
        <p:sp>
          <p:nvSpPr>
            <p:cNvPr name="TextBox 21" id="21"/>
            <p:cNvSpPr txBox="true"/>
            <p:nvPr/>
          </p:nvSpPr>
          <p:spPr>
            <a:xfrm rot="0">
              <a:off x="0" y="585824"/>
              <a:ext cx="11025358" cy="5388452"/>
            </a:xfrm>
            <a:prstGeom prst="rect">
              <a:avLst/>
            </a:prstGeom>
          </p:spPr>
          <p:txBody>
            <a:bodyPr anchor="t" rtlCol="false" tIns="0" lIns="0" bIns="0" rIns="0">
              <a:spAutoFit/>
            </a:bodyPr>
            <a:lstStyle/>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Early brain development is highly sensitive to environmental exposures during prenatal and neonatal periods, making newborns particularly vulnerable to chemical insults (Grandjean &amp; Landrigan, 2014).</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Epidemiological studies indicate that prenatal exposure to air pollutants such as PM₂.₅, NO₂, and polycyclic aromatic hydrocarbons (PAHs) is associated with an increased risk of ASD (Volk et al., 2013; Dutheil et al., 2021).</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Heavy metals, including lead and mercury, are neurotoxic and can disrupt synapse formation, neurotransmitter function, and neuronal growth, contributing to ASD development (Trasande et al., 2013; UKHSA, 2023).</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Urban London’s older housing stock, legacy pollutants, industrial activity, and traffic-related air pollution can elevate chemical exposure for pregnant women and newborns (Shoari et al., 2021; Guxens et al., 2015).</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Systematic reviews and meta-analyses confirm that prenatal exposure to fine particulate matter (PM₂.₅) increases ASD risk in children, highlighting the relevance of urban air pollution (Dutheil et al., 2021).</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Lead exposure remains a significant concern in England, with UKHSA emphasising that there is no known safe threshold, particularly for children and foetuses (UKHSA, 2023).</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Despite these findings, there is a lack of UK-specific studies directly linking urban chemical exposures to ASD in newborns, underlining the originality and necessity of research focused on London (Jin et al., 2024).</a:t>
              </a:r>
            </a:p>
            <a:p>
              <a:pPr algn="l" marL="300570" indent="-150285" lvl="1">
                <a:lnSpc>
                  <a:spcPts val="1949"/>
                </a:lnSpc>
                <a:buFont typeface="Arial"/>
                <a:buChar char="•"/>
              </a:pPr>
              <a:r>
                <a:rPr lang="en-US" sz="1392">
                  <a:solidFill>
                    <a:srgbClr val="FFFFFF"/>
                  </a:solidFill>
                  <a:latin typeface="Times New Roman"/>
                  <a:ea typeface="Times New Roman"/>
                  <a:cs typeface="Times New Roman"/>
                  <a:sym typeface="Times New Roman"/>
                </a:rPr>
                <a:t>This research humanises the topic by connecting real-life urban environmental conditions in London to early brain development impacts and ASD risk, bridging a critical gap in UK public health knowledge.</a:t>
              </a:r>
            </a:p>
          </p:txBody>
        </p:sp>
      </p:grpSp>
      <p:grpSp>
        <p:nvGrpSpPr>
          <p:cNvPr name="Group 22" id="22"/>
          <p:cNvGrpSpPr/>
          <p:nvPr/>
        </p:nvGrpSpPr>
        <p:grpSpPr>
          <a:xfrm rot="0">
            <a:off x="8796237" y="6224962"/>
            <a:ext cx="5064714" cy="3057291"/>
            <a:chOff x="0" y="0"/>
            <a:chExt cx="6752952" cy="4076388"/>
          </a:xfrm>
        </p:grpSpPr>
        <p:sp>
          <p:nvSpPr>
            <p:cNvPr name="TextBox 23" id="23"/>
            <p:cNvSpPr txBox="true"/>
            <p:nvPr/>
          </p:nvSpPr>
          <p:spPr>
            <a:xfrm rot="0">
              <a:off x="0" y="-57150"/>
              <a:ext cx="6752952" cy="439873"/>
            </a:xfrm>
            <a:prstGeom prst="rect">
              <a:avLst/>
            </a:prstGeom>
          </p:spPr>
          <p:txBody>
            <a:bodyPr anchor="t" rtlCol="false" tIns="0" lIns="0" bIns="0" rIns="0">
              <a:spAutoFit/>
            </a:bodyPr>
            <a:lstStyle/>
            <a:p>
              <a:pPr algn="l" marL="0" indent="0" lvl="0">
                <a:lnSpc>
                  <a:spcPts val="2750"/>
                </a:lnSpc>
                <a:spcBef>
                  <a:spcPct val="0"/>
                </a:spcBef>
              </a:pPr>
              <a:r>
                <a:rPr lang="en-US" b="true" sz="1964">
                  <a:solidFill>
                    <a:srgbClr val="0D3639"/>
                  </a:solidFill>
                  <a:latin typeface="Times New Roman Bold"/>
                  <a:ea typeface="Times New Roman Bold"/>
                  <a:cs typeface="Times New Roman Bold"/>
                  <a:sym typeface="Times New Roman Bold"/>
                </a:rPr>
                <a:t>Object</a:t>
              </a:r>
              <a:r>
                <a:rPr lang="en-US" b="true" sz="1964" u="none">
                  <a:solidFill>
                    <a:srgbClr val="0D3639"/>
                  </a:solidFill>
                  <a:latin typeface="Times New Roman Bold"/>
                  <a:ea typeface="Times New Roman Bold"/>
                  <a:cs typeface="Times New Roman Bold"/>
                  <a:sym typeface="Times New Roman Bold"/>
                </a:rPr>
                <a:t>ives</a:t>
              </a:r>
            </a:p>
          </p:txBody>
        </p:sp>
        <p:sp>
          <p:nvSpPr>
            <p:cNvPr name="TextBox 24" id="24"/>
            <p:cNvSpPr txBox="true"/>
            <p:nvPr/>
          </p:nvSpPr>
          <p:spPr>
            <a:xfrm rot="0">
              <a:off x="0" y="522219"/>
              <a:ext cx="6752952" cy="2728013"/>
            </a:xfrm>
            <a:prstGeom prst="rect">
              <a:avLst/>
            </a:prstGeom>
          </p:spPr>
          <p:txBody>
            <a:bodyPr anchor="t" rtlCol="false" tIns="0" lIns="0" bIns="0" rIns="0">
              <a:spAutoFit/>
            </a:bodyPr>
            <a:lstStyle/>
            <a:p>
              <a:pPr algn="l" marL="278981" indent="-139490" lvl="1">
                <a:lnSpc>
                  <a:spcPts val="1809"/>
                </a:lnSpc>
                <a:buAutoNum type="arabicPeriod" startAt="1"/>
              </a:pPr>
              <a:r>
                <a:rPr lang="en-US" sz="1292">
                  <a:solidFill>
                    <a:srgbClr val="0D3639"/>
                  </a:solidFill>
                  <a:latin typeface="Clear Sans"/>
                  <a:ea typeface="Clear Sans"/>
                  <a:cs typeface="Clear Sans"/>
                  <a:sym typeface="Clear Sans"/>
                </a:rPr>
                <a:t>To identify the m</a:t>
              </a:r>
              <a:r>
                <a:rPr lang="en-US" sz="1292" u="none">
                  <a:solidFill>
                    <a:srgbClr val="0D3639"/>
                  </a:solidFill>
                  <a:latin typeface="Clear Sans"/>
                  <a:ea typeface="Clear Sans"/>
                  <a:cs typeface="Clear Sans"/>
                  <a:sym typeface="Clear Sans"/>
                </a:rPr>
                <a:t>ain environmental chemicals found in urban London that are linked to ASD in newborns.</a:t>
              </a:r>
            </a:p>
            <a:p>
              <a:pPr algn="l" marL="278981" indent="-139490" lvl="1">
                <a:lnSpc>
                  <a:spcPts val="1809"/>
                </a:lnSpc>
                <a:buAutoNum type="arabicPeriod" startAt="1"/>
              </a:pPr>
              <a:r>
                <a:rPr lang="en-US" sz="1292" u="none">
                  <a:solidFill>
                    <a:srgbClr val="0D3639"/>
                  </a:solidFill>
                  <a:latin typeface="Clear Sans"/>
                  <a:ea typeface="Clear Sans"/>
                  <a:cs typeface="Clear Sans"/>
                  <a:sym typeface="Clear Sans"/>
                </a:rPr>
                <a:t>To understand how exposure to these chemicals during pregnancy or soon after birth affects the baby’s brain and contributes to ASD risk.</a:t>
              </a:r>
            </a:p>
            <a:p>
              <a:pPr algn="l" marL="278981" indent="-139490" lvl="1">
                <a:lnSpc>
                  <a:spcPts val="1809"/>
                </a:lnSpc>
                <a:buAutoNum type="arabicPeriod" startAt="1"/>
              </a:pPr>
              <a:r>
                <a:rPr lang="en-US" sz="1292" u="none">
                  <a:solidFill>
                    <a:srgbClr val="0D3639"/>
                  </a:solidFill>
                  <a:latin typeface="Clear Sans"/>
                  <a:ea typeface="Clear Sans"/>
                  <a:cs typeface="Clear Sans"/>
                  <a:sym typeface="Clear Sans"/>
                </a:rPr>
                <a:t>To explore public‑health and prevention steps that can reduce chemical exposure among pregnant women and newborns in London.</a:t>
              </a:r>
            </a:p>
            <a:p>
              <a:pPr algn="l" marL="0" indent="0" lvl="0">
                <a:lnSpc>
                  <a:spcPts val="1809"/>
                </a:lnSpc>
                <a:spcBef>
                  <a:spcPct val="0"/>
                </a:spcBef>
              </a:pPr>
            </a:p>
          </p:txBody>
        </p:sp>
      </p:grpSp>
      <p:grpSp>
        <p:nvGrpSpPr>
          <p:cNvPr name="Group 25" id="25"/>
          <p:cNvGrpSpPr/>
          <p:nvPr/>
        </p:nvGrpSpPr>
        <p:grpSpPr>
          <a:xfrm rot="0">
            <a:off x="747189" y="10192551"/>
            <a:ext cx="2741695" cy="361905"/>
            <a:chOff x="0" y="0"/>
            <a:chExt cx="3655593" cy="482541"/>
          </a:xfrm>
        </p:grpSpPr>
        <p:sp>
          <p:nvSpPr>
            <p:cNvPr name="TextBox 26" id="26"/>
            <p:cNvSpPr txBox="true"/>
            <p:nvPr/>
          </p:nvSpPr>
          <p:spPr>
            <a:xfrm rot="0">
              <a:off x="0" y="-38100"/>
              <a:ext cx="3591161" cy="257433"/>
            </a:xfrm>
            <a:prstGeom prst="rect">
              <a:avLst/>
            </a:prstGeom>
          </p:spPr>
          <p:txBody>
            <a:bodyPr anchor="t" rtlCol="false" tIns="0" lIns="0" bIns="0" rIns="0">
              <a:spAutoFit/>
            </a:bodyPr>
            <a:lstStyle/>
            <a:p>
              <a:pPr algn="l" marL="0" indent="0" lvl="0">
                <a:lnSpc>
                  <a:spcPts val="1543"/>
                </a:lnSpc>
                <a:spcBef>
                  <a:spcPct val="0"/>
                </a:spcBef>
              </a:pPr>
            </a:p>
          </p:txBody>
        </p:sp>
        <p:sp>
          <p:nvSpPr>
            <p:cNvPr name="TextBox 27" id="27"/>
            <p:cNvSpPr txBox="true"/>
            <p:nvPr/>
          </p:nvSpPr>
          <p:spPr>
            <a:xfrm rot="0">
              <a:off x="0" y="265433"/>
              <a:ext cx="3655593" cy="212547"/>
            </a:xfrm>
            <a:prstGeom prst="rect">
              <a:avLst/>
            </a:prstGeom>
          </p:spPr>
          <p:txBody>
            <a:bodyPr anchor="t" rtlCol="false" tIns="0" lIns="0" bIns="0" rIns="0">
              <a:spAutoFit/>
            </a:bodyPr>
            <a:lstStyle/>
            <a:p>
              <a:pPr algn="l" marL="0" indent="0" lvl="0">
                <a:lnSpc>
                  <a:spcPts val="1286"/>
                </a:lnSpc>
                <a:spcBef>
                  <a:spcPct val="0"/>
                </a:spcBef>
              </a:pPr>
            </a:p>
          </p:txBody>
        </p:sp>
      </p:grpSp>
      <p:sp>
        <p:nvSpPr>
          <p:cNvPr name="TextBox 28" id="28"/>
          <p:cNvSpPr txBox="true"/>
          <p:nvPr/>
        </p:nvSpPr>
        <p:spPr>
          <a:xfrm rot="0">
            <a:off x="604889" y="11132272"/>
            <a:ext cx="2431741" cy="344192"/>
          </a:xfrm>
          <a:prstGeom prst="rect">
            <a:avLst/>
          </a:prstGeom>
        </p:spPr>
        <p:txBody>
          <a:bodyPr anchor="t" rtlCol="false" tIns="0" lIns="0" bIns="0" rIns="0">
            <a:spAutoFit/>
          </a:bodyPr>
          <a:lstStyle/>
          <a:p>
            <a:pPr algn="l" marL="0" indent="0" lvl="0">
              <a:lnSpc>
                <a:spcPts val="2750"/>
              </a:lnSpc>
              <a:spcBef>
                <a:spcPct val="0"/>
              </a:spcBef>
            </a:pPr>
            <a:r>
              <a:rPr lang="en-US" b="true" sz="1964">
                <a:solidFill>
                  <a:srgbClr val="FFFFFF"/>
                </a:solidFill>
                <a:latin typeface="Times New Roman Bold"/>
                <a:ea typeface="Times New Roman Bold"/>
                <a:cs typeface="Times New Roman Bold"/>
                <a:sym typeface="Times New Roman Bold"/>
              </a:rPr>
              <a:t>Resear</a:t>
            </a:r>
            <a:r>
              <a:rPr lang="en-US" b="true" sz="1964" u="none">
                <a:solidFill>
                  <a:srgbClr val="FFFFFF"/>
                </a:solidFill>
                <a:latin typeface="Times New Roman Bold"/>
                <a:ea typeface="Times New Roman Bold"/>
                <a:cs typeface="Times New Roman Bold"/>
                <a:sym typeface="Times New Roman Bold"/>
              </a:rPr>
              <a:t>ch Question:</a:t>
            </a:r>
          </a:p>
        </p:txBody>
      </p:sp>
      <p:sp>
        <p:nvSpPr>
          <p:cNvPr name="TextBox 29" id="29"/>
          <p:cNvSpPr txBox="true"/>
          <p:nvPr/>
        </p:nvSpPr>
        <p:spPr>
          <a:xfrm rot="0">
            <a:off x="604889" y="11638392"/>
            <a:ext cx="2883994" cy="1669614"/>
          </a:xfrm>
          <a:prstGeom prst="rect">
            <a:avLst/>
          </a:prstGeom>
        </p:spPr>
        <p:txBody>
          <a:bodyPr anchor="t" rtlCol="false" tIns="0" lIns="0" bIns="0" rIns="0">
            <a:spAutoFit/>
          </a:bodyPr>
          <a:lstStyle/>
          <a:p>
            <a:pPr algn="l" marL="0" indent="0" lvl="0">
              <a:lnSpc>
                <a:spcPts val="1949"/>
              </a:lnSpc>
              <a:spcBef>
                <a:spcPct val="0"/>
              </a:spcBef>
            </a:pPr>
            <a:r>
              <a:rPr lang="en-US" sz="1392">
                <a:solidFill>
                  <a:srgbClr val="FFFFFF"/>
                </a:solidFill>
                <a:latin typeface="Times New Roman"/>
                <a:ea typeface="Times New Roman"/>
                <a:cs typeface="Times New Roman"/>
                <a:sym typeface="Times New Roman"/>
              </a:rPr>
              <a:t>Wh</a:t>
            </a:r>
            <a:r>
              <a:rPr lang="en-US" sz="1392" u="none">
                <a:solidFill>
                  <a:srgbClr val="FFFFFF"/>
                </a:solidFill>
                <a:latin typeface="Times New Roman"/>
                <a:ea typeface="Times New Roman"/>
                <a:cs typeface="Times New Roman"/>
                <a:sym typeface="Times New Roman"/>
              </a:rPr>
              <a:t>ich environmental chemicals in London’s urban areas are responsible for increasing the risk of Autism Spectrum Disorder (ASD) in newborn babies, and how do these chemicals affect early brain development?</a:t>
            </a:r>
          </a:p>
          <a:p>
            <a:pPr algn="l" marL="0" indent="0" lvl="0">
              <a:lnSpc>
                <a:spcPts val="1949"/>
              </a:lnSpc>
              <a:spcBef>
                <a:spcPct val="0"/>
              </a:spcBef>
            </a:pPr>
          </a:p>
        </p:txBody>
      </p:sp>
      <p:sp>
        <p:nvSpPr>
          <p:cNvPr name="TextBox 30" id="30"/>
          <p:cNvSpPr txBox="true"/>
          <p:nvPr/>
        </p:nvSpPr>
        <p:spPr>
          <a:xfrm rot="0">
            <a:off x="5151159" y="11132272"/>
            <a:ext cx="2431741" cy="344192"/>
          </a:xfrm>
          <a:prstGeom prst="rect">
            <a:avLst/>
          </a:prstGeom>
        </p:spPr>
        <p:txBody>
          <a:bodyPr anchor="t" rtlCol="false" tIns="0" lIns="0" bIns="0" rIns="0">
            <a:spAutoFit/>
          </a:bodyPr>
          <a:lstStyle/>
          <a:p>
            <a:pPr algn="l" marL="0" indent="0" lvl="0">
              <a:lnSpc>
                <a:spcPts val="2750"/>
              </a:lnSpc>
              <a:spcBef>
                <a:spcPct val="0"/>
              </a:spcBef>
            </a:pPr>
            <a:r>
              <a:rPr lang="en-US" b="true" sz="1964">
                <a:solidFill>
                  <a:srgbClr val="FFFFFF"/>
                </a:solidFill>
                <a:latin typeface="Times New Roman Bold"/>
                <a:ea typeface="Times New Roman Bold"/>
                <a:cs typeface="Times New Roman Bold"/>
                <a:sym typeface="Times New Roman Bold"/>
              </a:rPr>
              <a:t>Resear</a:t>
            </a:r>
            <a:r>
              <a:rPr lang="en-US" b="true" sz="1964" u="none">
                <a:solidFill>
                  <a:srgbClr val="FFFFFF"/>
                </a:solidFill>
                <a:latin typeface="Times New Roman Bold"/>
                <a:ea typeface="Times New Roman Bold"/>
                <a:cs typeface="Times New Roman Bold"/>
                <a:sym typeface="Times New Roman Bold"/>
              </a:rPr>
              <a:t>ch Aim:</a:t>
            </a:r>
          </a:p>
        </p:txBody>
      </p:sp>
      <p:sp>
        <p:nvSpPr>
          <p:cNvPr name="TextBox 31" id="31"/>
          <p:cNvSpPr txBox="true"/>
          <p:nvPr/>
        </p:nvSpPr>
        <p:spPr>
          <a:xfrm rot="0">
            <a:off x="5151159" y="11638392"/>
            <a:ext cx="2431741" cy="1669614"/>
          </a:xfrm>
          <a:prstGeom prst="rect">
            <a:avLst/>
          </a:prstGeom>
        </p:spPr>
        <p:txBody>
          <a:bodyPr anchor="t" rtlCol="false" tIns="0" lIns="0" bIns="0" rIns="0">
            <a:spAutoFit/>
          </a:bodyPr>
          <a:lstStyle/>
          <a:p>
            <a:pPr algn="l" marL="0" indent="0" lvl="0">
              <a:lnSpc>
                <a:spcPts val="1949"/>
              </a:lnSpc>
              <a:spcBef>
                <a:spcPct val="0"/>
              </a:spcBef>
            </a:pPr>
            <a:r>
              <a:rPr lang="en-US" sz="1392">
                <a:solidFill>
                  <a:srgbClr val="FFFFFF"/>
                </a:solidFill>
                <a:latin typeface="Times New Roman"/>
                <a:ea typeface="Times New Roman"/>
                <a:cs typeface="Times New Roman"/>
                <a:sym typeface="Times New Roman"/>
              </a:rPr>
              <a:t>To ident</a:t>
            </a:r>
            <a:r>
              <a:rPr lang="en-US" sz="1392" u="none">
                <a:solidFill>
                  <a:srgbClr val="FFFFFF"/>
                </a:solidFill>
                <a:latin typeface="Times New Roman"/>
                <a:ea typeface="Times New Roman"/>
                <a:cs typeface="Times New Roman"/>
                <a:sym typeface="Times New Roman"/>
              </a:rPr>
              <a:t>ify and understand the environmental chemicals in urban London that are most strongly linked to the development of ASD in newborn babies and to explore how these chemicals impact early brain growth and development.</a:t>
            </a:r>
          </a:p>
        </p:txBody>
      </p:sp>
      <p:sp>
        <p:nvSpPr>
          <p:cNvPr name="TextBox 32" id="32"/>
          <p:cNvSpPr txBox="true"/>
          <p:nvPr/>
        </p:nvSpPr>
        <p:spPr>
          <a:xfrm rot="0">
            <a:off x="8796237" y="8593341"/>
            <a:ext cx="2431741" cy="357127"/>
          </a:xfrm>
          <a:prstGeom prst="rect">
            <a:avLst/>
          </a:prstGeom>
        </p:spPr>
        <p:txBody>
          <a:bodyPr anchor="t" rtlCol="false" tIns="0" lIns="0" bIns="0" rIns="0">
            <a:spAutoFit/>
          </a:bodyPr>
          <a:lstStyle/>
          <a:p>
            <a:pPr algn="l" marL="0" indent="0" lvl="0">
              <a:lnSpc>
                <a:spcPts val="2890"/>
              </a:lnSpc>
              <a:spcBef>
                <a:spcPct val="0"/>
              </a:spcBef>
            </a:pPr>
            <a:r>
              <a:rPr lang="en-US" b="true" sz="2064">
                <a:solidFill>
                  <a:srgbClr val="000000"/>
                </a:solidFill>
                <a:latin typeface="Times New Roman Bold"/>
                <a:ea typeface="Times New Roman Bold"/>
                <a:cs typeface="Times New Roman Bold"/>
                <a:sym typeface="Times New Roman Bold"/>
              </a:rPr>
              <a:t>Resear</a:t>
            </a:r>
            <a:r>
              <a:rPr lang="en-US" b="true" sz="2064" u="none">
                <a:solidFill>
                  <a:srgbClr val="000000"/>
                </a:solidFill>
                <a:latin typeface="Times New Roman Bold"/>
                <a:ea typeface="Times New Roman Bold"/>
                <a:cs typeface="Times New Roman Bold"/>
                <a:sym typeface="Times New Roman Bold"/>
              </a:rPr>
              <a:t>ch Impact:</a:t>
            </a:r>
          </a:p>
        </p:txBody>
      </p:sp>
      <p:sp>
        <p:nvSpPr>
          <p:cNvPr name="TextBox 33" id="33"/>
          <p:cNvSpPr txBox="true"/>
          <p:nvPr/>
        </p:nvSpPr>
        <p:spPr>
          <a:xfrm rot="0">
            <a:off x="8761515" y="8984145"/>
            <a:ext cx="12185485" cy="2412811"/>
          </a:xfrm>
          <a:prstGeom prst="rect">
            <a:avLst/>
          </a:prstGeom>
        </p:spPr>
        <p:txBody>
          <a:bodyPr anchor="t" rtlCol="false" tIns="0" lIns="0" bIns="0" rIns="0">
            <a:spAutoFit/>
          </a:bodyPr>
          <a:lstStyle/>
          <a:p>
            <a:pPr algn="l" marL="294681" indent="-147340" lvl="1">
              <a:lnSpc>
                <a:spcPts val="1910"/>
              </a:lnSpc>
              <a:buFont typeface="Arial"/>
              <a:buChar char="•"/>
            </a:pPr>
            <a:r>
              <a:rPr lang="en-US" sz="1364">
                <a:solidFill>
                  <a:srgbClr val="000000"/>
                </a:solidFill>
                <a:latin typeface="Times New Roman"/>
                <a:ea typeface="Times New Roman"/>
                <a:cs typeface="Times New Roman"/>
                <a:sym typeface="Times New Roman"/>
              </a:rPr>
              <a:t>A</a:t>
            </a:r>
            <a:r>
              <a:rPr lang="en-US" sz="1364">
                <a:solidFill>
                  <a:srgbClr val="000000"/>
                </a:solidFill>
                <a:latin typeface="Times New Roman"/>
                <a:ea typeface="Times New Roman"/>
                <a:cs typeface="Times New Roman"/>
                <a:sym typeface="Times New Roman"/>
              </a:rPr>
              <a:t>wareness of modifiable environmental exposures may support earlier interventions and guidance for pregnant women and newborns in London, such as reducing indoor air pollution and careful product choices (RCOG, 2021; Tommy’s, 2025).</a:t>
            </a:r>
          </a:p>
          <a:p>
            <a:pPr algn="l" marL="294681" indent="-147340" lvl="1">
              <a:lnSpc>
                <a:spcPts val="1910"/>
              </a:lnSpc>
              <a:buFont typeface="Arial"/>
              <a:buChar char="•"/>
            </a:pPr>
            <a:r>
              <a:rPr lang="en-US" sz="1364">
                <a:solidFill>
                  <a:srgbClr val="000000"/>
                </a:solidFill>
                <a:latin typeface="Times New Roman"/>
                <a:ea typeface="Times New Roman"/>
                <a:cs typeface="Times New Roman"/>
                <a:sym typeface="Times New Roman"/>
              </a:rPr>
              <a:t>Findings could help local authority and NHS antenatal programmes include exposure screening and targeted counselling, especially in higher-risk boroughs (HSE, 2025; RCOG, 2021).</a:t>
            </a:r>
          </a:p>
          <a:p>
            <a:pPr algn="l" marL="294681" indent="-147340" lvl="1">
              <a:lnSpc>
                <a:spcPts val="1910"/>
              </a:lnSpc>
              <a:buFont typeface="Arial"/>
              <a:buChar char="•"/>
            </a:pPr>
            <a:r>
              <a:rPr lang="en-US" sz="1364">
                <a:solidFill>
                  <a:srgbClr val="000000"/>
                </a:solidFill>
                <a:latin typeface="Times New Roman"/>
                <a:ea typeface="Times New Roman"/>
                <a:cs typeface="Times New Roman"/>
                <a:sym typeface="Times New Roman"/>
              </a:rPr>
              <a:t>Evidence may guide policymakers on low emission zones, stricter housing regulations, and broader chemical monitoring in urban prenatal populations (Imperial College London, 2025 ).</a:t>
            </a:r>
          </a:p>
          <a:p>
            <a:pPr algn="l" marL="294681" indent="-147340" lvl="1">
              <a:lnSpc>
                <a:spcPts val="1910"/>
              </a:lnSpc>
              <a:buFont typeface="Arial"/>
              <a:buChar char="•"/>
            </a:pPr>
            <a:r>
              <a:rPr lang="en-US" sz="1364">
                <a:solidFill>
                  <a:srgbClr val="000000"/>
                </a:solidFill>
                <a:latin typeface="Times New Roman"/>
                <a:ea typeface="Times New Roman"/>
                <a:cs typeface="Times New Roman"/>
                <a:sym typeface="Times New Roman"/>
              </a:rPr>
              <a:t>Understanding chemical risk factors can enhance early surveillance, referral pathways, and interdisciplinary collaboration among health and social care professionals (HSE, 2025; Tommy’s, 2025).</a:t>
            </a:r>
          </a:p>
          <a:p>
            <a:pPr algn="l" marL="302259" indent="-151129" lvl="1">
              <a:lnSpc>
                <a:spcPts val="1959"/>
              </a:lnSpc>
              <a:buFont typeface="Arial"/>
              <a:buChar char="•"/>
            </a:pPr>
            <a:r>
              <a:rPr lang="en-US" sz="1399">
                <a:solidFill>
                  <a:srgbClr val="000000"/>
                </a:solidFill>
                <a:latin typeface="Times New Roman"/>
                <a:ea typeface="Times New Roman"/>
                <a:cs typeface="Times New Roman"/>
                <a:sym typeface="Times New Roman"/>
              </a:rPr>
              <a:t>Linking actionable chemical exposures to early brain development may contribute to ASD prevention or reduced severity at the population level (RCOG, 2021; Imperial College London, 2025).</a:t>
            </a:r>
          </a:p>
        </p:txBody>
      </p:sp>
      <p:sp>
        <p:nvSpPr>
          <p:cNvPr name="TextBox 34" id="34"/>
          <p:cNvSpPr txBox="true"/>
          <p:nvPr/>
        </p:nvSpPr>
        <p:spPr>
          <a:xfrm rot="0">
            <a:off x="8724708" y="11684366"/>
            <a:ext cx="12259098" cy="3206115"/>
          </a:xfrm>
          <a:prstGeom prst="rect">
            <a:avLst/>
          </a:prstGeom>
        </p:spPr>
        <p:txBody>
          <a:bodyPr anchor="t" rtlCol="false" tIns="0" lIns="0" bIns="0" rIns="0">
            <a:spAutoFit/>
          </a:bodyPr>
          <a:lstStyle/>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B</a:t>
            </a:r>
            <a:r>
              <a:rPr lang="en-US" sz="900">
                <a:solidFill>
                  <a:srgbClr val="000000"/>
                </a:solidFill>
                <a:latin typeface="Times New Roman"/>
                <a:ea typeface="Times New Roman"/>
                <a:cs typeface="Times New Roman"/>
                <a:sym typeface="Times New Roman"/>
              </a:rPr>
              <a:t>MC Public Health (2024) Environmental pollutants as risk factors for autism spectrum disorders. BMC Public Health, 24, p.19742. [online] Available at: </a:t>
            </a:r>
            <a:r>
              <a:rPr lang="en-US" sz="900" u="sng">
                <a:solidFill>
                  <a:srgbClr val="000000"/>
                </a:solidFill>
                <a:latin typeface="Times New Roman"/>
                <a:ea typeface="Times New Roman"/>
                <a:cs typeface="Times New Roman"/>
                <a:sym typeface="Times New Roman"/>
                <a:hlinkClick r:id="rId13" tooltip="https://bmcpublichealth.biomedcentral.com/articles/10.1186/s12889-024-19742-w"/>
              </a:rPr>
              <a:t>https://bmcpublichealth.biomedcentral.com/articles/10.1186/s12889-024-19742-w</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Crabbe, H., et al. (2022) ‘The risk of childhood lead exposure from housing in England: housing age and type as proxies for lead exposure risk’, Environmental Research, [online] Available at: </a:t>
            </a:r>
            <a:r>
              <a:rPr lang="en-US" sz="900" u="sng">
                <a:solidFill>
                  <a:srgbClr val="000000"/>
                </a:solidFill>
                <a:latin typeface="Times New Roman"/>
                <a:ea typeface="Times New Roman"/>
                <a:cs typeface="Times New Roman"/>
                <a:sym typeface="Times New Roman"/>
                <a:hlinkClick r:id="rId14" tooltip="https://www.ncbi.nlm.nih.gov/articles/PMC9644560/"/>
              </a:rPr>
              <a:t>https://www.ncbi.nlm.nih.gov/articles/PMC9644560/</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Department for Education (DfE) (2024) Children and young people with special educational needs and disabilities (SEND) 2023/24: England. [online] Available at: </a:t>
            </a:r>
            <a:r>
              <a:rPr lang="en-US" sz="900" u="sng">
                <a:solidFill>
                  <a:srgbClr val="000000"/>
                </a:solidFill>
                <a:latin typeface="Times New Roman"/>
                <a:ea typeface="Times New Roman"/>
                <a:cs typeface="Times New Roman"/>
                <a:sym typeface="Times New Roman"/>
                <a:hlinkClick r:id="rId15" tooltip="https://www.gov.uk/government/statistics/send-2023-24"/>
              </a:rPr>
              <a:t>https://www.gov.uk/government/statistics/send-2023-24</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Department of Health and Social Care (2024) Lead: information for the public. [online] Available at: </a:t>
            </a:r>
            <a:r>
              <a:rPr lang="en-US" sz="900" u="sng">
                <a:solidFill>
                  <a:srgbClr val="000000"/>
                </a:solidFill>
                <a:latin typeface="Times New Roman"/>
                <a:ea typeface="Times New Roman"/>
                <a:cs typeface="Times New Roman"/>
                <a:sym typeface="Times New Roman"/>
                <a:hlinkClick r:id="rId16" tooltip="https://www.gov.uk/government/publications/lead-poisoning-advice-for-the-public-and-healthcare-professionals/lead-information-for-the-public"/>
              </a:rPr>
              <a:t>https://www.gov.uk/government/publications/lead-poisoning-advice-for-the-public-and-healthcare-professionals/lead-information-for-the-public</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Dutheil, F., et al. (2021) ‘Air pollution and autism: a systematic review and meta-analysis’, Environmental Research, 196, 110365. [online] Available at: https://doi.org/10.1016/j.envres.2020.110365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Grandjean, P. and Landrigan, P.J. (2014) ‘Neurobehavioural effects of developmental toxicity’, The Lancet Neurology, 13(3), pp. 330–338. [online] Available at: https://doi.org/10.1016/S1474-4422(13)70278-3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Guxens, M., et al. (2015) ‘Air pollution exposure during pregnancy and childhood autistic traits in four European population-based cohort studies: the ESCAPE project’, Environmental Health Perspectives, 124(1), pp. 133–140. [online] Available at: https://doi.org/10.1289/ehp.1408483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Health and Safety Executive (HSE) (2025) Occupational exposure limits for hazardous substances. [online] Available at: </a:t>
            </a:r>
            <a:r>
              <a:rPr lang="en-US" sz="900" u="sng">
                <a:solidFill>
                  <a:srgbClr val="000000"/>
                </a:solidFill>
                <a:latin typeface="Times New Roman"/>
                <a:ea typeface="Times New Roman"/>
                <a:cs typeface="Times New Roman"/>
                <a:sym typeface="Times New Roman"/>
                <a:hlinkClick r:id="rId17" tooltip="https://www.hse.gov.uk"/>
              </a:rPr>
              <a:t>https://www.hse.gov.uk</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Imperial College London (2025) Urban environmental health and prenatal exposure research in London. [online] Available at: </a:t>
            </a:r>
            <a:r>
              <a:rPr lang="en-US" sz="900" u="sng">
                <a:solidFill>
                  <a:srgbClr val="000000"/>
                </a:solidFill>
                <a:latin typeface="Times New Roman"/>
                <a:ea typeface="Times New Roman"/>
                <a:cs typeface="Times New Roman"/>
                <a:sym typeface="Times New Roman"/>
                <a:hlinkClick r:id="rId18" tooltip="https://www.imperial.ac.uk"/>
              </a:rPr>
              <a:t>https://www.imperial.ac.uk</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Jin, X., et al. (2024) ‘Urban chemical exposures and autism spectrum disorder risk: a review of recent evidence’, Environmental Toxicology and Pharmacology, 116, 104095. [online] Available at: https://doi.org/10.1016/j.etap.2024.104095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Marshall, J.D., Levy, J.I., Spengler, J.D., et al. (2021) ‘Urban air pollution exposure in London: exceeding WHO NO₂ guidelines in school environments’, arXiv, [online] Available at: </a:t>
            </a:r>
            <a:r>
              <a:rPr lang="en-US" sz="900" u="sng">
                <a:solidFill>
                  <a:srgbClr val="000000"/>
                </a:solidFill>
                <a:latin typeface="Times New Roman"/>
                <a:ea typeface="Times New Roman"/>
                <a:cs typeface="Times New Roman"/>
                <a:sym typeface="Times New Roman"/>
                <a:hlinkClick r:id="rId19" tooltip="https://arxiv.org/abs/2107.12952"/>
              </a:rPr>
              <a:t>https://arxiv.org/abs/2107.12952</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McGuinn, L., et al. (2020) ‘Early life exposure to air pollution and autism spectrum disorder: findings from a multisite case-control study’, Epidemiology, 31(1), pp. 103–114. [online] Available at: </a:t>
            </a:r>
            <a:r>
              <a:rPr lang="en-US" sz="900" u="sng">
                <a:solidFill>
                  <a:srgbClr val="000000"/>
                </a:solidFill>
                <a:latin typeface="Times New Roman"/>
                <a:ea typeface="Times New Roman"/>
                <a:cs typeface="Times New Roman"/>
                <a:sym typeface="Times New Roman"/>
                <a:hlinkClick r:id="rId20" tooltip="https://assessments.epa.gov/risk/document/%26deid%3D348678"/>
              </a:rPr>
              <a:t>https://assessments.epa.gov/risk/document/%26deid%3D348678</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Royal College of Obstetricians and Gynaecologists (RCOG) (2021) Environmental impacts on reproductive health: guidance for patients. [online] Available at: </a:t>
            </a:r>
            <a:r>
              <a:rPr lang="en-US" sz="900" u="sng">
                <a:solidFill>
                  <a:srgbClr val="000000"/>
                </a:solidFill>
                <a:latin typeface="Times New Roman"/>
                <a:ea typeface="Times New Roman"/>
                <a:cs typeface="Times New Roman"/>
                <a:sym typeface="Times New Roman"/>
                <a:hlinkClick r:id="rId21" tooltip="https://www.rcog.org.uk"/>
              </a:rPr>
              <a:t>https://www.rcog.org.uk</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Shoari, N., et al. (2021) ‘Spatial distribution of air pollution exposure in urban areas: a case study of London’, Environmental Pollution, 268, 115859. [online] Available at: </a:t>
            </a:r>
            <a:r>
              <a:rPr lang="en-US" sz="900" u="sng">
                <a:solidFill>
                  <a:srgbClr val="000000"/>
                </a:solidFill>
                <a:latin typeface="Times New Roman"/>
                <a:ea typeface="Times New Roman"/>
                <a:cs typeface="Times New Roman"/>
                <a:sym typeface="Times New Roman"/>
                <a:hlinkClick r:id="rId22" tooltip="https://doi.org/10.1016/j.envpol.2020.115859"/>
              </a:rPr>
              <a:t>https://doi.org/10.1016/j.envpol.2020.115859</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UK Health Security Agency (UKHSA) (2023) Blood lead surveillance in children: England annual report 2021–2023. [online] Available at: </a:t>
            </a:r>
            <a:r>
              <a:rPr lang="en-US" sz="900" u="sng">
                <a:solidFill>
                  <a:srgbClr val="000000"/>
                </a:solidFill>
                <a:latin typeface="Times New Roman"/>
                <a:ea typeface="Times New Roman"/>
                <a:cs typeface="Times New Roman"/>
                <a:sym typeface="Times New Roman"/>
                <a:hlinkClick r:id="rId23" tooltip="https://www.gov.uk/government/publications/blood-lead-surveillance"/>
              </a:rPr>
              <a:t>https://www.gov.uk/government/publications/blood-lead-surveillance</a:t>
            </a:r>
            <a:r>
              <a:rPr lang="en-US" sz="900">
                <a:solidFill>
                  <a:srgbClr val="000000"/>
                </a:solidFill>
                <a:latin typeface="Times New Roman"/>
                <a:ea typeface="Times New Roman"/>
                <a:cs typeface="Times New Roman"/>
                <a:sym typeface="Times New Roman"/>
              </a:rPr>
              <a:t> [Accessed 3 Nov. 2025].</a:t>
            </a:r>
          </a:p>
          <a:p>
            <a:pPr algn="l" marL="194312" indent="-97156" lvl="1">
              <a:lnSpc>
                <a:spcPts val="1260"/>
              </a:lnSpc>
              <a:buFont typeface="Arial"/>
              <a:buChar char="•"/>
            </a:pPr>
            <a:r>
              <a:rPr lang="en-US" sz="900">
                <a:solidFill>
                  <a:srgbClr val="000000"/>
                </a:solidFill>
                <a:latin typeface="Times New Roman"/>
                <a:ea typeface="Times New Roman"/>
                <a:cs typeface="Times New Roman"/>
                <a:sym typeface="Times New Roman"/>
              </a:rPr>
              <a:t>World Health Organization (WHO) (2021) Air Quality Guidelines: Global Update 2021. Geneva: WHO. [online] Available at: </a:t>
            </a:r>
            <a:r>
              <a:rPr lang="en-US" sz="900" u="sng">
                <a:solidFill>
                  <a:srgbClr val="000000"/>
                </a:solidFill>
                <a:latin typeface="Times New Roman"/>
                <a:ea typeface="Times New Roman"/>
                <a:cs typeface="Times New Roman"/>
                <a:sym typeface="Times New Roman"/>
                <a:hlinkClick r:id="rId24" tooltip="https://www.who.int/publications/i/item/9789240034228"/>
              </a:rPr>
              <a:t>https://www.who.int/publications/i/item/9789240034228</a:t>
            </a:r>
            <a:r>
              <a:rPr lang="en-US" sz="900">
                <a:solidFill>
                  <a:srgbClr val="000000"/>
                </a:solidFill>
                <a:latin typeface="Times New Roman"/>
                <a:ea typeface="Times New Roman"/>
                <a:cs typeface="Times New Roman"/>
                <a:sym typeface="Times New Roman"/>
              </a:rPr>
              <a:t> [Accessed 3 Nov. 2025].</a:t>
            </a:r>
          </a:p>
        </p:txBody>
      </p:sp>
      <p:sp>
        <p:nvSpPr>
          <p:cNvPr name="TextBox 35" id="35"/>
          <p:cNvSpPr txBox="true"/>
          <p:nvPr/>
        </p:nvSpPr>
        <p:spPr>
          <a:xfrm rot="0">
            <a:off x="8761515" y="11428839"/>
            <a:ext cx="2431741" cy="284102"/>
          </a:xfrm>
          <a:prstGeom prst="rect">
            <a:avLst/>
          </a:prstGeom>
        </p:spPr>
        <p:txBody>
          <a:bodyPr anchor="t" rtlCol="false" tIns="0" lIns="0" bIns="0" rIns="0">
            <a:spAutoFit/>
          </a:bodyPr>
          <a:lstStyle/>
          <a:p>
            <a:pPr algn="l" marL="0" indent="0" lvl="0">
              <a:lnSpc>
                <a:spcPts val="2190"/>
              </a:lnSpc>
              <a:spcBef>
                <a:spcPct val="0"/>
              </a:spcBef>
            </a:pPr>
            <a:r>
              <a:rPr lang="en-US" b="true" sz="1564">
                <a:solidFill>
                  <a:srgbClr val="000000"/>
                </a:solidFill>
                <a:latin typeface="Times New Roman Bold"/>
                <a:ea typeface="Times New Roman Bold"/>
                <a:cs typeface="Times New Roman Bold"/>
                <a:sym typeface="Times New Roman Bold"/>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DAG3oJEUmhU</dc:identifier>
  <dcterms:modified xsi:type="dcterms:W3CDTF">2011-08-01T06:04:30Z</dcterms:modified>
  <cp:revision>1</cp:revision>
  <dc:title>Landscape University Research Poster in Green and Brown Minimal Geometry Style</dc:title>
</cp:coreProperties>
</file>