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314" r:id="rId5"/>
    <p:sldId id="333" r:id="rId6"/>
    <p:sldId id="332" r:id="rId7"/>
    <p:sldId id="331" r:id="rId8"/>
    <p:sldId id="338" r:id="rId9"/>
    <p:sldId id="366" r:id="rId10"/>
    <p:sldId id="365" r:id="rId11"/>
    <p:sldId id="364" r:id="rId12"/>
    <p:sldId id="346" r:id="rId13"/>
    <p:sldId id="341" r:id="rId14"/>
    <p:sldId id="360" r:id="rId15"/>
    <p:sldId id="362" r:id="rId16"/>
    <p:sldId id="361" r:id="rId17"/>
    <p:sldId id="363" r:id="rId18"/>
    <p:sldId id="334" r:id="rId19"/>
    <p:sldId id="367" r:id="rId20"/>
    <p:sldId id="339" r:id="rId21"/>
    <p:sldId id="359" r:id="rId22"/>
    <p:sldId id="357" r:id="rId23"/>
    <p:sldId id="340" r:id="rId24"/>
    <p:sldId id="342" r:id="rId25"/>
    <p:sldId id="335" r:id="rId26"/>
    <p:sldId id="343" r:id="rId27"/>
    <p:sldId id="337" r:id="rId28"/>
    <p:sldId id="347" r:id="rId29"/>
    <p:sldId id="354" r:id="rId30"/>
    <p:sldId id="348" r:id="rId31"/>
    <p:sldId id="349" r:id="rId32"/>
    <p:sldId id="350" r:id="rId33"/>
    <p:sldId id="351" r:id="rId34"/>
    <p:sldId id="352" r:id="rId35"/>
    <p:sldId id="353" r:id="rId36"/>
    <p:sldId id="355" r:id="rId37"/>
    <p:sldId id="356" r:id="rId3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6190E8-F1FE-41B3-8D80-392FF179CF65}">
          <p14:sldIdLst>
            <p14:sldId id="314"/>
            <p14:sldId id="333"/>
            <p14:sldId id="332"/>
            <p14:sldId id="331"/>
            <p14:sldId id="338"/>
            <p14:sldId id="366"/>
            <p14:sldId id="365"/>
            <p14:sldId id="364"/>
            <p14:sldId id="346"/>
            <p14:sldId id="341"/>
            <p14:sldId id="360"/>
            <p14:sldId id="362"/>
            <p14:sldId id="361"/>
            <p14:sldId id="363"/>
            <p14:sldId id="334"/>
            <p14:sldId id="367"/>
            <p14:sldId id="339"/>
            <p14:sldId id="359"/>
            <p14:sldId id="357"/>
            <p14:sldId id="340"/>
            <p14:sldId id="342"/>
            <p14:sldId id="335"/>
            <p14:sldId id="343"/>
            <p14:sldId id="337"/>
            <p14:sldId id="347"/>
            <p14:sldId id="354"/>
            <p14:sldId id="348"/>
            <p14:sldId id="349"/>
            <p14:sldId id="350"/>
            <p14:sldId id="351"/>
            <p14:sldId id="352"/>
            <p14:sldId id="353"/>
            <p14:sldId id="355"/>
            <p14:sldId id="356"/>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guide id="3" orient="horz" pos="3072">
          <p15:clr>
            <a:srgbClr val="A4A3A4"/>
          </p15:clr>
        </p15:guide>
        <p15:guide id="4"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75751" autoAdjust="0"/>
  </p:normalViewPr>
  <p:slideViewPr>
    <p:cSldViewPr>
      <p:cViewPr varScale="1">
        <p:scale>
          <a:sx n="90" d="100"/>
          <a:sy n="90" d="100"/>
        </p:scale>
        <p:origin x="768" y="63"/>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2" d="100"/>
          <a:sy n="82" d="100"/>
        </p:scale>
        <p:origin x="-1788" y="-78"/>
      </p:cViewPr>
      <p:guideLst>
        <p:guide orient="horz" pos="3079"/>
        <p:guide pos="2119"/>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96D292DE-8B7A-4254-AA83-74C1F4DD4AF0}" type="datetimeFigureOut">
              <a:rPr lang="en-GB" smtClean="0"/>
              <a:t>05/04/2019</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6C2C9412-41A6-4553-B59C-789CBF87DFAB}" type="datetimeFigureOut">
              <a:rPr lang="en-GB" smtClean="0"/>
              <a:t>05/04/2019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1851668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2070772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1111323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5</a:t>
            </a:fld>
            <a:endParaRPr lang="en-GB"/>
          </a:p>
        </p:txBody>
      </p:sp>
    </p:spTree>
    <p:extLst>
      <p:ext uri="{BB962C8B-B14F-4D97-AF65-F5344CB8AC3E}">
        <p14:creationId xmlns:p14="http://schemas.microsoft.com/office/powerpoint/2010/main" val="3233045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6</a:t>
            </a:fld>
            <a:endParaRPr lang="en-GB"/>
          </a:p>
        </p:txBody>
      </p:sp>
    </p:spTree>
    <p:extLst>
      <p:ext uri="{BB962C8B-B14F-4D97-AF65-F5344CB8AC3E}">
        <p14:creationId xmlns:p14="http://schemas.microsoft.com/office/powerpoint/2010/main" val="6879933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7</a:t>
            </a:fld>
            <a:endParaRPr lang="en-GB"/>
          </a:p>
        </p:txBody>
      </p:sp>
    </p:spTree>
    <p:extLst>
      <p:ext uri="{BB962C8B-B14F-4D97-AF65-F5344CB8AC3E}">
        <p14:creationId xmlns:p14="http://schemas.microsoft.com/office/powerpoint/2010/main" val="24178796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9</a:t>
            </a:fld>
            <a:endParaRPr lang="en-GB"/>
          </a:p>
        </p:txBody>
      </p:sp>
    </p:spTree>
    <p:extLst>
      <p:ext uri="{BB962C8B-B14F-4D97-AF65-F5344CB8AC3E}">
        <p14:creationId xmlns:p14="http://schemas.microsoft.com/office/powerpoint/2010/main" val="709474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10</a:t>
            </a:fld>
            <a:endParaRPr lang="en-GB"/>
          </a:p>
        </p:txBody>
      </p:sp>
    </p:spTree>
    <p:extLst>
      <p:ext uri="{BB962C8B-B14F-4D97-AF65-F5344CB8AC3E}">
        <p14:creationId xmlns:p14="http://schemas.microsoft.com/office/powerpoint/2010/main" val="1692485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smtClean="0"/>
              <a:t>Melitta</a:t>
            </a:r>
            <a:r>
              <a:rPr lang="en-GB" b="1" dirty="0" smtClean="0"/>
              <a:t> </a:t>
            </a:r>
            <a:r>
              <a:rPr lang="en-GB" b="1" dirty="0" err="1" smtClean="0"/>
              <a:t>Bentz</a:t>
            </a:r>
            <a:r>
              <a:rPr lang="en-GB" b="1" dirty="0" smtClean="0"/>
              <a:t> – The first coffee machine</a:t>
            </a:r>
          </a:p>
          <a:p>
            <a:r>
              <a:rPr lang="en-GB" b="1" dirty="0" smtClean="0"/>
              <a:t>Josephine </a:t>
            </a:r>
            <a:r>
              <a:rPr lang="en-GB" b="1" dirty="0" err="1" smtClean="0"/>
              <a:t>Chichrane</a:t>
            </a:r>
            <a:r>
              <a:rPr lang="en-GB" b="1" dirty="0" smtClean="0"/>
              <a:t> – The first dishwasher</a:t>
            </a:r>
          </a:p>
          <a:p>
            <a:r>
              <a:rPr lang="en-GB" b="1" dirty="0" smtClean="0"/>
              <a:t>Jocelyn </a:t>
            </a:r>
            <a:r>
              <a:rPr lang="en-GB" b="1" dirty="0" err="1" smtClean="0"/>
              <a:t>Burnell</a:t>
            </a:r>
            <a:r>
              <a:rPr lang="en-GB" b="1" dirty="0" smtClean="0"/>
              <a:t> – first radio pulsars in 1967</a:t>
            </a:r>
          </a:p>
          <a:p>
            <a:r>
              <a:rPr lang="en-GB" sz="1200" b="0" i="0" u="none" strike="noStrike" kern="1200" dirty="0" smtClean="0">
                <a:solidFill>
                  <a:schemeClr val="tx1"/>
                </a:solidFill>
                <a:effectLst/>
                <a:latin typeface="+mn-lt"/>
                <a:ea typeface="+mn-ea"/>
                <a:cs typeface="+mn-cs"/>
              </a:rPr>
              <a:t>Dame Susan Jocelyn Bell </a:t>
            </a:r>
            <a:r>
              <a:rPr lang="en-GB" sz="1200" b="0" i="0" u="none" strike="noStrike" kern="1200" dirty="0" err="1" smtClean="0">
                <a:solidFill>
                  <a:schemeClr val="tx1"/>
                </a:solidFill>
                <a:effectLst/>
                <a:latin typeface="+mn-lt"/>
                <a:ea typeface="+mn-ea"/>
                <a:cs typeface="+mn-cs"/>
              </a:rPr>
              <a:t>Burnell</a:t>
            </a:r>
            <a:r>
              <a:rPr lang="en-GB" sz="1200" b="0" i="0" u="none" strike="noStrike" kern="1200" dirty="0" smtClean="0">
                <a:solidFill>
                  <a:schemeClr val="tx1"/>
                </a:solidFill>
                <a:effectLst/>
                <a:latin typeface="+mn-lt"/>
                <a:ea typeface="+mn-ea"/>
                <a:cs typeface="+mn-cs"/>
              </a:rPr>
              <a:t> DBE FRS FRSE FRAS is an astrophysicist from Northern Ireland who was credited with "one of the most significant scientific achievements of the 20th Century". As a postgraduate student, she discovered the first radio pulsars in 1967. The discovery was recognised by the award of the Nobel Prize</a:t>
            </a:r>
            <a:endParaRPr lang="en-GB" b="1" dirty="0" smtClean="0"/>
          </a:p>
          <a:p>
            <a:endParaRPr lang="en-GB" b="1" dirty="0" smtClean="0"/>
          </a:p>
          <a:p>
            <a:endParaRPr lang="en-GB" b="1" dirty="0" smtClean="0"/>
          </a:p>
          <a:p>
            <a:endParaRPr lang="en-GB" b="1" dirty="0" smtClean="0"/>
          </a:p>
          <a:p>
            <a:endParaRPr lang="en-GB" b="1" dirty="0" smtClean="0"/>
          </a:p>
          <a:p>
            <a:endParaRPr lang="en-GB" b="1" dirty="0" smtClean="0"/>
          </a:p>
          <a:p>
            <a:r>
              <a:rPr lang="en-GB" b="1" dirty="0" smtClean="0"/>
              <a:t>Anita Roddick </a:t>
            </a:r>
            <a:r>
              <a:rPr lang="en-GB" dirty="0"/>
              <a:t>was a British businesswoman, human rights activist and environmental campaigner, best known as the founder of The Body Shop, a cosmetics company </a:t>
            </a:r>
            <a:endParaRPr lang="en-GB" dirty="0" smtClean="0"/>
          </a:p>
          <a:p>
            <a:r>
              <a:rPr lang="en-GB" b="1" dirty="0"/>
              <a:t>Wendy Kopp</a:t>
            </a:r>
          </a:p>
          <a:p>
            <a:r>
              <a:rPr lang="en-GB" i="1" dirty="0"/>
              <a:t>Founder of Teach for America</a:t>
            </a:r>
            <a:r>
              <a:rPr lang="en-GB" dirty="0"/>
              <a:t/>
            </a:r>
            <a:br>
              <a:rPr lang="en-GB" dirty="0"/>
            </a:br>
            <a:r>
              <a:rPr lang="en-GB" dirty="0"/>
              <a:t>"Change is not always a process of improvement. Sometimes it's a process of invention. When Thomas Edison invented the light bulb, he didn't start by trying to improve the candle. He decided that he wanted better light and went from there</a:t>
            </a:r>
            <a:r>
              <a:rPr lang="en-GB" dirty="0" smtClean="0"/>
              <a:t>.“</a:t>
            </a:r>
          </a:p>
          <a:p>
            <a:r>
              <a:rPr lang="en-GB" b="1" dirty="0"/>
              <a:t>J.K. Rowling</a:t>
            </a:r>
          </a:p>
          <a:p>
            <a:r>
              <a:rPr lang="en-GB" i="1" dirty="0"/>
              <a:t>Author</a:t>
            </a:r>
            <a:endParaRPr lang="en-GB" dirty="0"/>
          </a:p>
          <a:p>
            <a:r>
              <a:rPr lang="en-GB" dirty="0"/>
              <a:t>"It is impossible to live without failing at something, unless you live so cautiously that you might as well not have lived at all--in which case, you fail by default</a:t>
            </a:r>
            <a:r>
              <a:rPr lang="en-GB" dirty="0" smtClean="0"/>
              <a:t>.“</a:t>
            </a:r>
          </a:p>
          <a:p>
            <a:endParaRPr lang="en-GB" dirty="0"/>
          </a:p>
          <a:p>
            <a:r>
              <a:rPr lang="en-GB" b="1" dirty="0"/>
              <a:t>Michelle </a:t>
            </a:r>
            <a:r>
              <a:rPr lang="en-GB" b="1" dirty="0" err="1" smtClean="0"/>
              <a:t>Mone</a:t>
            </a:r>
            <a:r>
              <a:rPr lang="en-GB" dirty="0"/>
              <a:t>, </a:t>
            </a:r>
            <a:r>
              <a:rPr lang="en-GB" dirty="0" smtClean="0"/>
              <a:t>(Baroness </a:t>
            </a:r>
            <a:r>
              <a:rPr lang="en-GB" dirty="0" err="1" smtClean="0"/>
              <a:t>Mone</a:t>
            </a:r>
            <a:r>
              <a:rPr lang="en-GB" dirty="0" smtClean="0"/>
              <a:t>), is </a:t>
            </a:r>
            <a:r>
              <a:rPr lang="en-GB" dirty="0"/>
              <a:t>a Scottish entrepreneur, global speaker, designer, innovator and parliamentarian. Through MJM International, she founded the lingerie company Ultimo, She sold 100% of Ultimo in 2014</a:t>
            </a:r>
            <a:r>
              <a:rPr lang="en-GB" dirty="0" smtClean="0"/>
              <a:t>.</a:t>
            </a:r>
          </a:p>
          <a:p>
            <a:endParaRPr lang="en-GB" dirty="0"/>
          </a:p>
          <a:p>
            <a:r>
              <a:rPr lang="en-GB" b="1" dirty="0"/>
              <a:t>Deborah </a:t>
            </a:r>
            <a:r>
              <a:rPr lang="en-GB" b="1" dirty="0" err="1" smtClean="0"/>
              <a:t>Meaden</a:t>
            </a:r>
            <a:r>
              <a:rPr lang="en-GB" b="1" dirty="0" smtClean="0"/>
              <a:t> </a:t>
            </a:r>
            <a:r>
              <a:rPr lang="en-GB" dirty="0"/>
              <a:t>is an English businesswoman who ran a multimillion-pound family holiday business, before completing a management buyout, but is now best known for her appearances on the BBC Two business programme Dragons' Den</a:t>
            </a:r>
            <a:endParaRPr lang="en-GB" dirty="0" smtClean="0"/>
          </a:p>
          <a:p>
            <a:endParaRPr lang="en-GB" dirty="0"/>
          </a:p>
          <a:p>
            <a:endParaRPr lang="en-GB" dirty="0" smtClean="0"/>
          </a:p>
          <a:p>
            <a:r>
              <a:rPr lang="en-GB" dirty="0" smtClean="0"/>
              <a:t>July 2017 – Financial Times announced that  there has been a surge </a:t>
            </a:r>
            <a:r>
              <a:rPr lang="en-GB" dirty="0"/>
              <a:t>in female </a:t>
            </a:r>
            <a:r>
              <a:rPr lang="en-GB" dirty="0" smtClean="0"/>
              <a:t>entrepreneurs, narrowing the </a:t>
            </a:r>
            <a:r>
              <a:rPr lang="en-GB" dirty="0"/>
              <a:t>UK gender </a:t>
            </a:r>
            <a:r>
              <a:rPr lang="en-GB" dirty="0" smtClean="0"/>
              <a:t>gap. The share </a:t>
            </a:r>
            <a:r>
              <a:rPr lang="en-GB" dirty="0"/>
              <a:t>of women identifying as business owners has soared in past </a:t>
            </a:r>
            <a:r>
              <a:rPr lang="en-GB" dirty="0" smtClean="0"/>
              <a:t>decade</a:t>
            </a:r>
          </a:p>
          <a:p>
            <a:endParaRPr lang="en-GB" dirty="0"/>
          </a:p>
          <a:p>
            <a:r>
              <a:rPr lang="en-GB" dirty="0" smtClean="0"/>
              <a:t>BBC (2013) </a:t>
            </a:r>
            <a:r>
              <a:rPr lang="en-GB" b="1" dirty="0"/>
              <a:t>Women entrepreneurs: Starting out in your forties</a:t>
            </a:r>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12</a:t>
            </a:fld>
            <a:endParaRPr lang="en-GB"/>
          </a:p>
        </p:txBody>
      </p:sp>
    </p:spTree>
    <p:extLst>
      <p:ext uri="{BB962C8B-B14F-4D97-AF65-F5344CB8AC3E}">
        <p14:creationId xmlns:p14="http://schemas.microsoft.com/office/powerpoint/2010/main" val="31482050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Anita </a:t>
            </a:r>
            <a:r>
              <a:rPr lang="en-GB" b="1" dirty="0" smtClean="0"/>
              <a:t>Roddick </a:t>
            </a:r>
            <a:r>
              <a:rPr lang="en-GB" dirty="0"/>
              <a:t>was a British businesswoman, human rights activist and environmental campaigner, best known as the founder of The Body Shop, a cosmetics company </a:t>
            </a:r>
            <a:endParaRPr lang="en-GB" dirty="0" smtClean="0"/>
          </a:p>
          <a:p>
            <a:r>
              <a:rPr lang="en-GB" b="1" dirty="0"/>
              <a:t>Wendy Kopp</a:t>
            </a:r>
          </a:p>
          <a:p>
            <a:r>
              <a:rPr lang="en-GB" i="1" dirty="0"/>
              <a:t>Founder of Teach for America</a:t>
            </a:r>
            <a:r>
              <a:rPr lang="en-GB" dirty="0"/>
              <a:t/>
            </a:r>
            <a:br>
              <a:rPr lang="en-GB" dirty="0"/>
            </a:br>
            <a:r>
              <a:rPr lang="en-GB" dirty="0"/>
              <a:t>"Change is not always a process of improvement. Sometimes it's a process of invention. When Thomas Edison invented the light bulb, he didn't start by trying to improve the candle. He decided that he wanted better light and went from there</a:t>
            </a:r>
            <a:r>
              <a:rPr lang="en-GB" dirty="0" smtClean="0"/>
              <a:t>.“</a:t>
            </a:r>
          </a:p>
          <a:p>
            <a:r>
              <a:rPr lang="en-GB" b="1" dirty="0"/>
              <a:t>J.K. Rowling</a:t>
            </a:r>
          </a:p>
          <a:p>
            <a:r>
              <a:rPr lang="en-GB" i="1" dirty="0"/>
              <a:t>Author</a:t>
            </a:r>
            <a:endParaRPr lang="en-GB" dirty="0"/>
          </a:p>
          <a:p>
            <a:r>
              <a:rPr lang="en-GB" dirty="0"/>
              <a:t>"It is impossible to live without failing at something, unless you live so cautiously that you might as well not have lived at all--in which case, you fail by default</a:t>
            </a:r>
            <a:r>
              <a:rPr lang="en-GB" dirty="0" smtClean="0"/>
              <a:t>.“</a:t>
            </a:r>
          </a:p>
          <a:p>
            <a:endParaRPr lang="en-GB" dirty="0"/>
          </a:p>
          <a:p>
            <a:r>
              <a:rPr lang="en-GB" b="1" dirty="0"/>
              <a:t>Michelle </a:t>
            </a:r>
            <a:r>
              <a:rPr lang="en-GB" b="1" dirty="0" err="1" smtClean="0"/>
              <a:t>Mone</a:t>
            </a:r>
            <a:r>
              <a:rPr lang="en-GB" dirty="0"/>
              <a:t>, </a:t>
            </a:r>
            <a:r>
              <a:rPr lang="en-GB" dirty="0" smtClean="0"/>
              <a:t>(Baroness </a:t>
            </a:r>
            <a:r>
              <a:rPr lang="en-GB" dirty="0" err="1" smtClean="0"/>
              <a:t>Mone</a:t>
            </a:r>
            <a:r>
              <a:rPr lang="en-GB" dirty="0" smtClean="0"/>
              <a:t>), is </a:t>
            </a:r>
            <a:r>
              <a:rPr lang="en-GB" dirty="0"/>
              <a:t>a Scottish entrepreneur, global speaker, designer, innovator and parliamentarian. Through MJM International, she founded the lingerie company Ultimo, She sold 100% of Ultimo in 2014</a:t>
            </a:r>
            <a:r>
              <a:rPr lang="en-GB" dirty="0" smtClean="0"/>
              <a:t>.</a:t>
            </a:r>
          </a:p>
          <a:p>
            <a:endParaRPr lang="en-GB" dirty="0"/>
          </a:p>
          <a:p>
            <a:r>
              <a:rPr lang="en-GB" b="1" dirty="0"/>
              <a:t>Deborah </a:t>
            </a:r>
            <a:r>
              <a:rPr lang="en-GB" b="1" dirty="0" err="1" smtClean="0"/>
              <a:t>Meaden</a:t>
            </a:r>
            <a:r>
              <a:rPr lang="en-GB" b="1" dirty="0" smtClean="0"/>
              <a:t> </a:t>
            </a:r>
            <a:r>
              <a:rPr lang="en-GB" dirty="0"/>
              <a:t>is an English businesswoman who ran a multimillion-pound family holiday business, before completing a management buyout, but is now best known for her appearances on the BBC Two business programme Dragons' Den</a:t>
            </a:r>
            <a:endParaRPr lang="en-GB" dirty="0" smtClean="0"/>
          </a:p>
          <a:p>
            <a:endParaRPr lang="en-GB" dirty="0"/>
          </a:p>
          <a:p>
            <a:endParaRPr lang="en-GB" dirty="0" smtClean="0"/>
          </a:p>
          <a:p>
            <a:r>
              <a:rPr lang="en-GB" dirty="0" smtClean="0"/>
              <a:t>July 2017 – Financial Times announced that  there has been a surge </a:t>
            </a:r>
            <a:r>
              <a:rPr lang="en-GB" dirty="0"/>
              <a:t>in female </a:t>
            </a:r>
            <a:r>
              <a:rPr lang="en-GB" dirty="0" smtClean="0"/>
              <a:t>entrepreneurs, narrowing the </a:t>
            </a:r>
            <a:r>
              <a:rPr lang="en-GB" dirty="0"/>
              <a:t>UK gender </a:t>
            </a:r>
            <a:r>
              <a:rPr lang="en-GB" dirty="0" smtClean="0"/>
              <a:t>gap. The share </a:t>
            </a:r>
            <a:r>
              <a:rPr lang="en-GB" dirty="0"/>
              <a:t>of women identifying as business owners has soared in past </a:t>
            </a:r>
            <a:r>
              <a:rPr lang="en-GB" dirty="0" smtClean="0"/>
              <a:t>decade</a:t>
            </a:r>
          </a:p>
          <a:p>
            <a:endParaRPr lang="en-GB" dirty="0"/>
          </a:p>
          <a:p>
            <a:r>
              <a:rPr lang="en-GB" dirty="0" smtClean="0"/>
              <a:t>BBC (2013) </a:t>
            </a:r>
            <a:r>
              <a:rPr lang="en-GB" b="1" dirty="0"/>
              <a:t>Women entrepreneurs: Starting out in your forties</a:t>
            </a:r>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31482050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18761568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17</a:t>
            </a:fld>
            <a:endParaRPr lang="en-GB"/>
          </a:p>
        </p:txBody>
      </p:sp>
    </p:spTree>
    <p:extLst>
      <p:ext uri="{BB962C8B-B14F-4D97-AF65-F5344CB8AC3E}">
        <p14:creationId xmlns:p14="http://schemas.microsoft.com/office/powerpoint/2010/main" val="17470354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2443100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17477743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20</a:t>
            </a:fld>
            <a:endParaRPr lang="en-GB"/>
          </a:p>
        </p:txBody>
      </p:sp>
    </p:spTree>
    <p:extLst>
      <p:ext uri="{BB962C8B-B14F-4D97-AF65-F5344CB8AC3E}">
        <p14:creationId xmlns:p14="http://schemas.microsoft.com/office/powerpoint/2010/main" val="35432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21</a:t>
            </a:fld>
            <a:endParaRPr lang="en-GB"/>
          </a:p>
        </p:txBody>
      </p:sp>
    </p:spTree>
    <p:extLst>
      <p:ext uri="{BB962C8B-B14F-4D97-AF65-F5344CB8AC3E}">
        <p14:creationId xmlns:p14="http://schemas.microsoft.com/office/powerpoint/2010/main" val="29249513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22</a:t>
            </a:fld>
            <a:endParaRPr lang="en-GB"/>
          </a:p>
        </p:txBody>
      </p:sp>
    </p:spTree>
    <p:extLst>
      <p:ext uri="{BB962C8B-B14F-4D97-AF65-F5344CB8AC3E}">
        <p14:creationId xmlns:p14="http://schemas.microsoft.com/office/powerpoint/2010/main" val="5190523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23</a:t>
            </a:fld>
            <a:endParaRPr lang="en-GB"/>
          </a:p>
        </p:txBody>
      </p:sp>
    </p:spTree>
    <p:extLst>
      <p:ext uri="{BB962C8B-B14F-4D97-AF65-F5344CB8AC3E}">
        <p14:creationId xmlns:p14="http://schemas.microsoft.com/office/powerpoint/2010/main" val="2018586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Indeed, the classroom is likely to be one of the most difficult places to bring innovation, because of the barriers are so high: budget constraints, time constraints, pressures to perform, and the understandable chaos that every change in the lesson plan brings, to name a few. We all have, I think, our own stories to tell about how we wanted to try out something new in class, but couldn’t, because of something outside of our control.</a:t>
            </a:r>
          </a:p>
          <a:p>
            <a:r>
              <a:rPr lang="en-GB" dirty="0" smtClean="0"/>
              <a:t>But today, let’s talk instead about all the good things that innovation in the classroom brings, and why it’s worth the effort of pursuing.</a:t>
            </a:r>
          </a:p>
          <a:p>
            <a:r>
              <a:rPr lang="en-GB" b="1" dirty="0" smtClean="0"/>
              <a:t>We learn best when we are presented with problems to solve. </a:t>
            </a:r>
            <a:r>
              <a:rPr lang="en-GB" dirty="0" smtClean="0"/>
              <a:t>Not even the greatest innovators came up with an idea from the ether. Usually, they started out some sort of problem, or with an existing process that could have been improved. James Dyson wanted a solution to the problem of disposable Hoover bags. He continues to innovate to this day. A new element in the lesson plan could seem like a lot of hassle, but it introduces a new element which would pique students’ interest. </a:t>
            </a:r>
          </a:p>
          <a:p>
            <a:endParaRPr lang="en-GB" b="1" dirty="0" smtClean="0"/>
          </a:p>
          <a:p>
            <a:r>
              <a:rPr lang="en-GB" b="1" dirty="0" smtClean="0"/>
              <a:t>New problems means new ways of solving them.</a:t>
            </a:r>
            <a:r>
              <a:rPr lang="en-GB" dirty="0" smtClean="0"/>
              <a:t> Creative thinking isn’t something that should be taught in universities, or in computing classes. Indeed, children are some of the most creative thinkers there are – just show them a Rorschach drawing and watch the fireworks. What we need to do is encourage that creative thinking in the classroom. Why not by presenting them with something new to work with.</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24</a:t>
            </a:fld>
            <a:endParaRPr lang="en-GB"/>
          </a:p>
        </p:txBody>
      </p:sp>
    </p:spTree>
    <p:extLst>
      <p:ext uri="{BB962C8B-B14F-4D97-AF65-F5344CB8AC3E}">
        <p14:creationId xmlns:p14="http://schemas.microsoft.com/office/powerpoint/2010/main" val="15102788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Creative Thinking breeds Independence breeds Confidence.</a:t>
            </a:r>
            <a:r>
              <a:rPr lang="en-GB" dirty="0" smtClean="0"/>
              <a:t> </a:t>
            </a:r>
            <a:r>
              <a:rPr lang="en-GB" b="1" dirty="0" smtClean="0"/>
              <a:t>Which usually breeds Leadership.</a:t>
            </a:r>
            <a:r>
              <a:rPr lang="en-GB" dirty="0" smtClean="0"/>
              <a:t> Again, independent learning is not just a special skill to learn at University. (Indeed, by some bizarre coincidence, quite a lot of great innovators and leaders were really poor students.) A lot of the time, we shelve great ideas because we lack the confidence to share them with the world. Whether they bank or not is a different question entirely – trying is what’s most important.</a:t>
            </a:r>
          </a:p>
          <a:p>
            <a:r>
              <a:rPr lang="en-GB" dirty="0" smtClean="0"/>
              <a:t>It’s amazing, considering the impact, what a payoff a change could have to a person’s life. There is a lot of discussion about the curriculum at schools, with some very good arguments about what should be taught and whether it can be taught; but we would like to also put the question of how the content can be delivered, because sometimes the </a:t>
            </a:r>
            <a:r>
              <a:rPr lang="en-GB" b="1" dirty="0" smtClean="0"/>
              <a:t>how</a:t>
            </a:r>
            <a:r>
              <a:rPr lang="en-GB" dirty="0" smtClean="0"/>
              <a:t> makes all the difference between the </a:t>
            </a:r>
            <a:r>
              <a:rPr lang="en-GB" b="1" dirty="0" smtClean="0"/>
              <a:t>should</a:t>
            </a:r>
            <a:r>
              <a:rPr lang="en-GB" dirty="0" smtClean="0"/>
              <a:t> and the </a:t>
            </a:r>
            <a:r>
              <a:rPr lang="en-GB" b="1" dirty="0" smtClean="0"/>
              <a:t>can</a:t>
            </a:r>
            <a:r>
              <a:rPr lang="en-GB" dirty="0" smtClean="0"/>
              <a:t>.</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25</a:t>
            </a:fld>
            <a:endParaRPr lang="en-GB"/>
          </a:p>
        </p:txBody>
      </p:sp>
    </p:spTree>
    <p:extLst>
      <p:ext uri="{BB962C8B-B14F-4D97-AF65-F5344CB8AC3E}">
        <p14:creationId xmlns:p14="http://schemas.microsoft.com/office/powerpoint/2010/main" val="41805773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26</a:t>
            </a:fld>
            <a:endParaRPr lang="en-GB"/>
          </a:p>
        </p:txBody>
      </p:sp>
    </p:spTree>
    <p:extLst>
      <p:ext uri="{BB962C8B-B14F-4D97-AF65-F5344CB8AC3E}">
        <p14:creationId xmlns:p14="http://schemas.microsoft.com/office/powerpoint/2010/main" val="26863900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Little ‘c’ involves resourcefulness of the ordinary rather than the extraordinary.</a:t>
            </a:r>
          </a:p>
          <a:p>
            <a:r>
              <a:rPr lang="en-GB" dirty="0" smtClean="0"/>
              <a:t>It involves seeing things in a different way and learning from past experiences.</a:t>
            </a:r>
          </a:p>
          <a:p>
            <a:endParaRPr lang="en-GB" dirty="0" smtClean="0"/>
          </a:p>
          <a:p>
            <a:r>
              <a:rPr lang="en-GB" dirty="0" smtClean="0"/>
              <a:t>It is a process of conscious invention and describes the resourcefulness of ordinary people. </a:t>
            </a:r>
          </a:p>
          <a:p>
            <a:endParaRPr lang="en-GB" dirty="0" smtClean="0"/>
          </a:p>
          <a:p>
            <a:r>
              <a:rPr lang="en-GB" dirty="0" smtClean="0"/>
              <a:t>Children’s creativity is viewed as ‘little c’ – they use materials in new ways and make discoveries that are new to them. </a:t>
            </a:r>
          </a:p>
          <a:p>
            <a:endParaRPr lang="en-GB" dirty="0" smtClean="0"/>
          </a:p>
          <a:p>
            <a:r>
              <a:rPr lang="en-GB" dirty="0" smtClean="0"/>
              <a:t>The role of the adult here is to provide meaningful learning experiences that have ‘little c’ potential.</a:t>
            </a:r>
          </a:p>
          <a:p>
            <a:r>
              <a:rPr lang="en-GB" dirty="0" smtClean="0"/>
              <a:t>Adults need to consider their practice as they need to provide opportunities where children use ‘little c’ thinking and skills.</a:t>
            </a:r>
          </a:p>
          <a:p>
            <a:endParaRPr lang="en-GB" dirty="0" smtClean="0"/>
          </a:p>
          <a:p>
            <a:r>
              <a:rPr lang="en-GB" dirty="0" smtClean="0"/>
              <a:t>Children also need to work and play with adults who recognise the relationship between </a:t>
            </a:r>
            <a:r>
              <a:rPr lang="en-GB" b="1" dirty="0" smtClean="0"/>
              <a:t>teaching creatively </a:t>
            </a:r>
            <a:r>
              <a:rPr lang="en-GB" dirty="0" smtClean="0"/>
              <a:t>and </a:t>
            </a:r>
            <a:r>
              <a:rPr lang="en-GB" b="1" dirty="0" smtClean="0"/>
              <a:t>teaching for creativity</a:t>
            </a:r>
            <a:r>
              <a:rPr lang="en-GB" dirty="0" smtClean="0"/>
              <a:t> and inspiring children into a </a:t>
            </a:r>
            <a:r>
              <a:rPr lang="en-GB" b="1" dirty="0" smtClean="0"/>
              <a:t>can-do approach </a:t>
            </a:r>
            <a:r>
              <a:rPr lang="en-GB" dirty="0" smtClean="0"/>
              <a:t>to life and learning – not being afraid of getting it wrong.   </a:t>
            </a:r>
          </a:p>
          <a:p>
            <a:endParaRPr lang="en-GB" dirty="0" smtClean="0"/>
          </a:p>
          <a:p>
            <a:r>
              <a:rPr lang="en-GB" b="1" dirty="0" smtClean="0"/>
              <a:t>Possibility thinking </a:t>
            </a:r>
            <a:r>
              <a:rPr lang="en-GB" dirty="0" smtClean="0"/>
              <a:t>means considering alternatives futures, different </a:t>
            </a:r>
            <a:r>
              <a:rPr lang="en-GB" dirty="0" err="1" smtClean="0"/>
              <a:t>possbiltis</a:t>
            </a:r>
            <a:r>
              <a:rPr lang="en-GB" dirty="0" smtClean="0"/>
              <a:t> and thinking which shapes the future as well as the present. </a:t>
            </a:r>
          </a:p>
          <a:p>
            <a:endParaRPr lang="en-GB" dirty="0" smtClean="0"/>
          </a:p>
          <a:p>
            <a:r>
              <a:rPr lang="en-GB" dirty="0" smtClean="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27</a:t>
            </a:fld>
            <a:endParaRPr lang="en-GB"/>
          </a:p>
        </p:txBody>
      </p:sp>
    </p:spTree>
    <p:extLst>
      <p:ext uri="{BB962C8B-B14F-4D97-AF65-F5344CB8AC3E}">
        <p14:creationId xmlns:p14="http://schemas.microsoft.com/office/powerpoint/2010/main" val="35426595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May be described as high creativity or big C creativity</a:t>
            </a:r>
          </a:p>
          <a:p>
            <a:r>
              <a:rPr lang="en-GB" dirty="0" smtClean="0"/>
              <a:t>Big ‘C’ – </a:t>
            </a:r>
            <a:r>
              <a:rPr lang="en-GB" dirty="0" err="1" smtClean="0"/>
              <a:t>onvolves</a:t>
            </a:r>
            <a:r>
              <a:rPr lang="en-GB" dirty="0" smtClean="0"/>
              <a:t> invention and a break with past </a:t>
            </a:r>
            <a:r>
              <a:rPr lang="en-GB" dirty="0" err="1" smtClean="0"/>
              <a:t>undersstadning</a:t>
            </a:r>
            <a:r>
              <a:rPr lang="en-GB" dirty="0" smtClean="0"/>
              <a:t>.</a:t>
            </a:r>
          </a:p>
          <a:p>
            <a:endParaRPr lang="en-GB" dirty="0" smtClean="0"/>
          </a:p>
          <a:p>
            <a:r>
              <a:rPr lang="en-GB" dirty="0" smtClean="0"/>
              <a:t>Few children and adults reach </a:t>
            </a:r>
            <a:r>
              <a:rPr lang="en-GB" dirty="0" err="1" smtClean="0"/>
              <a:t>thislevel</a:t>
            </a:r>
            <a:r>
              <a:rPr lang="en-GB" dirty="0" smtClean="0"/>
              <a:t>.</a:t>
            </a:r>
          </a:p>
          <a:p>
            <a:endParaRPr lang="en-GB" dirty="0" smtClean="0"/>
          </a:p>
          <a:p>
            <a:r>
              <a:rPr lang="en-GB" dirty="0" smtClean="0"/>
              <a:t>An you think of people like this?</a:t>
            </a:r>
          </a:p>
          <a:p>
            <a:r>
              <a:rPr lang="en-GB" dirty="0" smtClean="0"/>
              <a:t>Jocelyn </a:t>
            </a:r>
            <a:r>
              <a:rPr lang="en-GB" dirty="0" err="1" smtClean="0"/>
              <a:t>Burnell</a:t>
            </a:r>
            <a:r>
              <a:rPr lang="en-GB" dirty="0" smtClean="0"/>
              <a:t> – as already mentioned</a:t>
            </a:r>
          </a:p>
          <a:p>
            <a:r>
              <a:rPr lang="en-GB" dirty="0" smtClean="0"/>
              <a:t>Einstein</a:t>
            </a:r>
          </a:p>
          <a:p>
            <a:r>
              <a:rPr lang="en-GB" dirty="0" smtClean="0"/>
              <a:t>Mozart</a:t>
            </a:r>
          </a:p>
          <a:p>
            <a:r>
              <a:rPr lang="en-GB" dirty="0" smtClean="0"/>
              <a:t>Picasso</a:t>
            </a:r>
          </a:p>
          <a:p>
            <a:endParaRPr lang="en-GB" dirty="0" smtClean="0"/>
          </a:p>
          <a:p>
            <a:r>
              <a:rPr lang="en-GB" dirty="0" smtClean="0"/>
              <a:t>Creativity is a continuum</a:t>
            </a:r>
          </a:p>
          <a:p>
            <a:endParaRPr lang="en-GB" dirty="0" smtClean="0"/>
          </a:p>
          <a:p>
            <a:r>
              <a:rPr lang="en-GB" dirty="0" smtClean="0"/>
              <a:t>So at one end there is little c creativity which all are capable of and at the other end there is big C creativity – the domain of creative genius.</a:t>
            </a:r>
          </a:p>
          <a:p>
            <a:endParaRPr lang="en-GB" dirty="0" smtClean="0"/>
          </a:p>
          <a:p>
            <a:r>
              <a:rPr lang="en-GB" dirty="0" smtClean="0"/>
              <a:t>So where are we on the continuum depends on:</a:t>
            </a:r>
          </a:p>
          <a:p>
            <a:r>
              <a:rPr lang="en-GB" dirty="0" smtClean="0"/>
              <a:t>1. The dispositions we are born with</a:t>
            </a:r>
          </a:p>
          <a:p>
            <a:r>
              <a:rPr lang="en-GB" dirty="0" smtClean="0"/>
              <a:t>2. The ways these dispositions are nurtured by those around us</a:t>
            </a:r>
          </a:p>
          <a:p>
            <a:r>
              <a:rPr lang="en-GB" dirty="0" smtClean="0"/>
              <a:t>3. Opportunities to immerse ourselves in the creative process.</a:t>
            </a:r>
          </a:p>
          <a:p>
            <a:endParaRPr lang="en-GB" dirty="0" smtClean="0"/>
          </a:p>
          <a:p>
            <a:r>
              <a:rPr lang="en-GB" dirty="0" smtClean="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28</a:t>
            </a:fld>
            <a:endParaRPr lang="en-GB"/>
          </a:p>
        </p:txBody>
      </p:sp>
    </p:spTree>
    <p:extLst>
      <p:ext uri="{BB962C8B-B14F-4D97-AF65-F5344CB8AC3E}">
        <p14:creationId xmlns:p14="http://schemas.microsoft.com/office/powerpoint/2010/main" val="28021027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29</a:t>
            </a:fld>
            <a:endParaRPr lang="en-GB"/>
          </a:p>
        </p:txBody>
      </p:sp>
    </p:spTree>
    <p:extLst>
      <p:ext uri="{BB962C8B-B14F-4D97-AF65-F5344CB8AC3E}">
        <p14:creationId xmlns:p14="http://schemas.microsoft.com/office/powerpoint/2010/main" val="7535906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30</a:t>
            </a:fld>
            <a:endParaRPr lang="en-GB"/>
          </a:p>
        </p:txBody>
      </p:sp>
    </p:spTree>
    <p:extLst>
      <p:ext uri="{BB962C8B-B14F-4D97-AF65-F5344CB8AC3E}">
        <p14:creationId xmlns:p14="http://schemas.microsoft.com/office/powerpoint/2010/main" val="23469546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31</a:t>
            </a:fld>
            <a:endParaRPr lang="en-GB"/>
          </a:p>
        </p:txBody>
      </p:sp>
    </p:spTree>
    <p:extLst>
      <p:ext uri="{BB962C8B-B14F-4D97-AF65-F5344CB8AC3E}">
        <p14:creationId xmlns:p14="http://schemas.microsoft.com/office/powerpoint/2010/main" val="26785588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32</a:t>
            </a:fld>
            <a:endParaRPr lang="en-GB"/>
          </a:p>
        </p:txBody>
      </p:sp>
    </p:spTree>
    <p:extLst>
      <p:ext uri="{BB962C8B-B14F-4D97-AF65-F5344CB8AC3E}">
        <p14:creationId xmlns:p14="http://schemas.microsoft.com/office/powerpoint/2010/main" val="14956656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33</a:t>
            </a:fld>
            <a:endParaRPr lang="en-GB"/>
          </a:p>
        </p:txBody>
      </p:sp>
    </p:spTree>
    <p:extLst>
      <p:ext uri="{BB962C8B-B14F-4D97-AF65-F5344CB8AC3E}">
        <p14:creationId xmlns:p14="http://schemas.microsoft.com/office/powerpoint/2010/main" val="9782387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34</a:t>
            </a:fld>
            <a:endParaRPr lang="en-GB"/>
          </a:p>
        </p:txBody>
      </p:sp>
    </p:spTree>
    <p:extLst>
      <p:ext uri="{BB962C8B-B14F-4D97-AF65-F5344CB8AC3E}">
        <p14:creationId xmlns:p14="http://schemas.microsoft.com/office/powerpoint/2010/main" val="41446013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05/04/2019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05/04/2019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05/04/2019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05/04/2019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05/04/2019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05/04/2019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YzyVgimV6k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ltLang="en-US" b="1" dirty="0" smtClean="0">
                <a:solidFill>
                  <a:schemeClr val="bg1"/>
                </a:solidFill>
                <a:latin typeface="Arial" panose="020B0604020202020204" pitchFamily="34" charset="0"/>
                <a:cs typeface="Arial" panose="020B0604020202020204" pitchFamily="34" charset="0"/>
              </a:rPr>
              <a:t>EAEE6004/C</a:t>
            </a:r>
            <a:r>
              <a:rPr lang="en-US" altLang="en-US" b="1" dirty="0">
                <a:solidFill>
                  <a:schemeClr val="bg1"/>
                </a:solidFill>
                <a:latin typeface="Arial" panose="020B0604020202020204" pitchFamily="34" charset="0"/>
                <a:cs typeface="Arial" panose="020B0604020202020204" pitchFamily="34" charset="0"/>
              </a:rPr>
              <a:t/>
            </a:r>
            <a:br>
              <a:rPr lang="en-US" altLang="en-US" b="1" dirty="0">
                <a:solidFill>
                  <a:schemeClr val="bg1"/>
                </a:solidFill>
                <a:latin typeface="Arial" panose="020B0604020202020204" pitchFamily="34" charset="0"/>
                <a:cs typeface="Arial" panose="020B0604020202020204" pitchFamily="34" charset="0"/>
              </a:rPr>
            </a:br>
            <a:r>
              <a:rPr lang="cy-GB" b="1" dirty="0" smtClean="0">
                <a:solidFill>
                  <a:schemeClr val="bg1"/>
                </a:solidFill>
                <a:latin typeface="Arial" panose="020B0604020202020204" pitchFamily="34" charset="0"/>
                <a:cs typeface="Arial" panose="020B0604020202020204" pitchFamily="34" charset="0"/>
              </a:rPr>
              <a:t>Sgiliau </a:t>
            </a:r>
            <a:r>
              <a:rPr lang="cy-GB" b="1" dirty="0">
                <a:solidFill>
                  <a:schemeClr val="bg1"/>
                </a:solidFill>
                <a:latin typeface="Arial" panose="020B0604020202020204" pitchFamily="34" charset="0"/>
                <a:cs typeface="Arial" panose="020B0604020202020204" pitchFamily="34" charset="0"/>
              </a:rPr>
              <a:t>arwain mewn </a:t>
            </a:r>
            <a:r>
              <a:rPr lang="cy-GB" b="1" dirty="0" smtClean="0">
                <a:solidFill>
                  <a:schemeClr val="bg1"/>
                </a:solidFill>
                <a:latin typeface="Arial" panose="020B0604020202020204" pitchFamily="34" charset="0"/>
                <a:cs typeface="Arial" panose="020B0604020202020204" pitchFamily="34" charset="0"/>
              </a:rPr>
              <a:t>entrepreneuriaeth</a:t>
            </a:r>
            <a:r>
              <a:rPr lang="cy-GB" altLang="en-US" b="1" dirty="0">
                <a:solidFill>
                  <a:schemeClr val="bg1"/>
                </a:solidFill>
                <a:latin typeface="Arial" panose="020B0604020202020204" pitchFamily="34" charset="0"/>
                <a:cs typeface="Arial" panose="020B0604020202020204" pitchFamily="34" charset="0"/>
              </a:rPr>
              <a:t/>
            </a:r>
            <a:br>
              <a:rPr lang="cy-GB" altLang="en-US" b="1" dirty="0">
                <a:solidFill>
                  <a:schemeClr val="bg1"/>
                </a:solidFill>
                <a:latin typeface="Arial" panose="020B0604020202020204" pitchFamily="34" charset="0"/>
                <a:cs typeface="Arial" panose="020B0604020202020204" pitchFamily="34" charset="0"/>
              </a:rPr>
            </a:br>
            <a:r>
              <a:rPr lang="cy-GB" altLang="en-US" b="1" dirty="0" smtClean="0">
                <a:solidFill>
                  <a:schemeClr val="bg1"/>
                </a:solidFill>
                <a:latin typeface="Arial" panose="020B0604020202020204" pitchFamily="34" charset="0"/>
                <a:cs typeface="Arial" panose="020B0604020202020204" pitchFamily="34" charset="0"/>
              </a:rPr>
              <a:t/>
            </a:r>
            <a:br>
              <a:rPr lang="cy-GB" altLang="en-US" b="1" dirty="0" smtClean="0">
                <a:solidFill>
                  <a:schemeClr val="bg1"/>
                </a:solidFill>
                <a:latin typeface="Arial" panose="020B0604020202020204" pitchFamily="34" charset="0"/>
                <a:cs typeface="Arial" panose="020B0604020202020204" pitchFamily="34" charset="0"/>
              </a:rPr>
            </a:br>
            <a:r>
              <a:rPr lang="en-GB" altLang="en-US" b="1" dirty="0" smtClean="0">
                <a:solidFill>
                  <a:schemeClr val="bg1"/>
                </a:solidFill>
                <a:latin typeface="Arial" panose="020B0604020202020204" pitchFamily="34" charset="0"/>
                <a:cs typeface="Arial" panose="020B0604020202020204" pitchFamily="34" charset="0"/>
              </a:rPr>
              <a:t>Leadership skills in entrepreneurship  </a:t>
            </a:r>
            <a:endParaRPr lang="en-GB" b="1"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endParaRPr lang="en-GB" dirty="0" smtClean="0"/>
          </a:p>
          <a:p>
            <a:endParaRPr lang="en-GB" b="1" dirty="0" smtClean="0">
              <a:solidFill>
                <a:schemeClr val="bg1"/>
              </a:solidFill>
            </a:endParaRPr>
          </a:p>
          <a:p>
            <a:r>
              <a:rPr lang="en-GB" b="1" dirty="0" err="1" smtClean="0">
                <a:solidFill>
                  <a:schemeClr val="bg1"/>
                </a:solidFill>
                <a:latin typeface="Arial" panose="020B0604020202020204" pitchFamily="34" charset="0"/>
                <a:cs typeface="Arial" panose="020B0604020202020204" pitchFamily="34" charset="0"/>
              </a:rPr>
              <a:t>Darlith</a:t>
            </a:r>
            <a:r>
              <a:rPr lang="en-GB" b="1" smtClean="0">
                <a:solidFill>
                  <a:schemeClr val="bg1"/>
                </a:solidFill>
                <a:latin typeface="Arial" panose="020B0604020202020204" pitchFamily="34" charset="0"/>
                <a:cs typeface="Arial" panose="020B0604020202020204" pitchFamily="34" charset="0"/>
              </a:rPr>
              <a:t>/Lecture 3</a:t>
            </a: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62598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Arial" panose="020B0604020202020204" pitchFamily="34" charset="0"/>
                <a:cs typeface="Arial" panose="020B0604020202020204" pitchFamily="34" charset="0"/>
              </a:rPr>
              <a:t>Sgiliau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Cyflogadwyedd</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Employability Skills</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p:txBody>
          <a:bodyPr>
            <a:normAutofit fontScale="92500" lnSpcReduction="10000"/>
          </a:bodyPr>
          <a:lstStyle/>
          <a:p>
            <a:r>
              <a:rPr lang="en-GB" dirty="0" err="1" smtClean="0"/>
              <a:t>Cyfrifoldeb</a:t>
            </a:r>
            <a:r>
              <a:rPr lang="en-GB" dirty="0" smtClean="0"/>
              <a:t> ac </a:t>
            </a:r>
            <a:r>
              <a:rPr lang="en-GB" dirty="0" err="1" smtClean="0"/>
              <a:t>ymwybyddiaeth</a:t>
            </a:r>
            <a:r>
              <a:rPr lang="en-GB" dirty="0" smtClean="0"/>
              <a:t> </a:t>
            </a:r>
            <a:r>
              <a:rPr lang="en-GB" dirty="0" err="1" smtClean="0"/>
              <a:t>personol</a:t>
            </a:r>
            <a:endParaRPr lang="en-GB" dirty="0" smtClean="0"/>
          </a:p>
          <a:p>
            <a:r>
              <a:rPr lang="en-GB" dirty="0" err="1" smtClean="0"/>
              <a:t>Dyfeisgarwch</a:t>
            </a:r>
            <a:endParaRPr lang="en-GB" dirty="0" smtClean="0"/>
          </a:p>
          <a:p>
            <a:r>
              <a:rPr lang="en-GB" dirty="0" err="1" smtClean="0"/>
              <a:t>Cymhelliant</a:t>
            </a:r>
            <a:endParaRPr lang="en-GB" dirty="0" smtClean="0"/>
          </a:p>
          <a:p>
            <a:r>
              <a:rPr lang="en-GB" dirty="0" err="1" smtClean="0"/>
              <a:t>Dychymyg</a:t>
            </a:r>
            <a:endParaRPr lang="en-GB" dirty="0" smtClean="0"/>
          </a:p>
          <a:p>
            <a:r>
              <a:rPr lang="en-GB" dirty="0" err="1" smtClean="0"/>
              <a:t>Creadigedd</a:t>
            </a:r>
            <a:endParaRPr lang="en-GB" dirty="0" smtClean="0"/>
          </a:p>
          <a:p>
            <a:r>
              <a:rPr lang="en-GB" dirty="0" err="1" smtClean="0"/>
              <a:t>Hyblygrwydd</a:t>
            </a:r>
            <a:endParaRPr lang="en-GB" dirty="0" smtClean="0"/>
          </a:p>
          <a:p>
            <a:r>
              <a:rPr lang="en-GB" dirty="0" err="1" smtClean="0"/>
              <a:t>Datrys</a:t>
            </a:r>
            <a:r>
              <a:rPr lang="en-GB" dirty="0" smtClean="0"/>
              <a:t> </a:t>
            </a:r>
            <a:r>
              <a:rPr lang="en-GB" dirty="0" err="1" smtClean="0"/>
              <a:t>problemau</a:t>
            </a:r>
            <a:endParaRPr lang="en-GB" dirty="0"/>
          </a:p>
        </p:txBody>
      </p:sp>
      <p:sp>
        <p:nvSpPr>
          <p:cNvPr id="5" name="Content Placeholder 4"/>
          <p:cNvSpPr>
            <a:spLocks noGrp="1"/>
          </p:cNvSpPr>
          <p:nvPr>
            <p:ph sz="half" idx="2"/>
          </p:nvPr>
        </p:nvSpPr>
        <p:spPr/>
        <p:txBody>
          <a:bodyPr>
            <a:normAutofit fontScale="92500" lnSpcReduction="10000"/>
          </a:bodyPr>
          <a:lstStyle/>
          <a:p>
            <a:r>
              <a:rPr lang="en-GB" altLang="en-US" dirty="0">
                <a:latin typeface="Arial" panose="020B0604020202020204" pitchFamily="34" charset="0"/>
                <a:cs typeface="Arial" panose="020B0604020202020204" pitchFamily="34" charset="0"/>
              </a:rPr>
              <a:t>Personal responsibility and awareness</a:t>
            </a:r>
            <a:endParaRPr lang="en-US" altLang="en-US"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Innovation</a:t>
            </a:r>
          </a:p>
          <a:p>
            <a:r>
              <a:rPr lang="en-GB" dirty="0" smtClean="0">
                <a:latin typeface="Arial" panose="020B0604020202020204" pitchFamily="34" charset="0"/>
                <a:cs typeface="Arial" panose="020B0604020202020204" pitchFamily="34" charset="0"/>
              </a:rPr>
              <a:t>Motivation</a:t>
            </a:r>
          </a:p>
          <a:p>
            <a:r>
              <a:rPr lang="en-GB" dirty="0" smtClean="0">
                <a:latin typeface="Arial" panose="020B0604020202020204" pitchFamily="34" charset="0"/>
                <a:cs typeface="Arial" panose="020B0604020202020204" pitchFamily="34" charset="0"/>
              </a:rPr>
              <a:t>Imagination</a:t>
            </a:r>
          </a:p>
          <a:p>
            <a:r>
              <a:rPr lang="en-GB" dirty="0" smtClean="0">
                <a:latin typeface="Arial" panose="020B0604020202020204" pitchFamily="34" charset="0"/>
                <a:cs typeface="Arial" panose="020B0604020202020204" pitchFamily="34" charset="0"/>
              </a:rPr>
              <a:t>Creativity</a:t>
            </a:r>
          </a:p>
          <a:p>
            <a:r>
              <a:rPr lang="en-GB" dirty="0" smtClean="0">
                <a:latin typeface="Arial" panose="020B0604020202020204" pitchFamily="34" charset="0"/>
                <a:cs typeface="Arial" panose="020B0604020202020204" pitchFamily="34" charset="0"/>
              </a:rPr>
              <a:t>Flexibility</a:t>
            </a:r>
          </a:p>
          <a:p>
            <a:r>
              <a:rPr lang="en-GB" dirty="0" smtClean="0">
                <a:latin typeface="Arial" panose="020B0604020202020204" pitchFamily="34" charset="0"/>
                <a:cs typeface="Arial" panose="020B0604020202020204" pitchFamily="34" charset="0"/>
              </a:rPr>
              <a:t>Problem solving</a:t>
            </a:r>
          </a:p>
          <a:p>
            <a:endParaRPr lang="en-GB" dirty="0"/>
          </a:p>
        </p:txBody>
      </p:sp>
    </p:spTree>
    <p:extLst>
      <p:ext uri="{BB962C8B-B14F-4D97-AF65-F5344CB8AC3E}">
        <p14:creationId xmlns:p14="http://schemas.microsoft.com/office/powerpoint/2010/main" val="25746825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Deilliannau</a:t>
            </a:r>
            <a:r>
              <a:rPr lang="en-GB" dirty="0" smtClean="0"/>
              <a:t> </a:t>
            </a:r>
            <a:r>
              <a:rPr lang="en-GB" dirty="0" err="1" smtClean="0"/>
              <a:t>Dysgu</a:t>
            </a:r>
            <a:endParaRPr lang="en-GB" dirty="0"/>
          </a:p>
        </p:txBody>
      </p:sp>
      <p:sp>
        <p:nvSpPr>
          <p:cNvPr id="5" name="Content Placeholder 4"/>
          <p:cNvSpPr>
            <a:spLocks noGrp="1"/>
          </p:cNvSpPr>
          <p:nvPr>
            <p:ph idx="1"/>
          </p:nvPr>
        </p:nvSpPr>
        <p:spPr>
          <a:ln>
            <a:solidFill>
              <a:schemeClr val="accent2">
                <a:lumMod val="20000"/>
                <a:lumOff val="80000"/>
              </a:schemeClr>
            </a:solidFill>
          </a:ln>
        </p:spPr>
        <p:txBody>
          <a:bodyPr>
            <a:normAutofit lnSpcReduction="10000"/>
          </a:bodyPr>
          <a:lstStyle/>
          <a:p>
            <a:pPr lvl="0" fontAlgn="base" hangingPunct="0"/>
            <a:r>
              <a:rPr lang="cy-GB" dirty="0"/>
              <a:t>ymchwilio a dangos dadansoddiad beirniadol o egwyddorion sgiliau arwain effeithiol ac arfer da gyda chysylltiadau ag </a:t>
            </a:r>
            <a:r>
              <a:rPr lang="cy-GB" b="1" dirty="0"/>
              <a:t>entrepreneuriaeth ac arloesi</a:t>
            </a:r>
            <a:r>
              <a:rPr lang="cy-GB" dirty="0"/>
              <a:t>;</a:t>
            </a:r>
            <a:endParaRPr lang="en-GB" dirty="0"/>
          </a:p>
          <a:p>
            <a:pPr lvl="0" fontAlgn="base" hangingPunct="0"/>
            <a:r>
              <a:rPr lang="cy-GB" dirty="0"/>
              <a:t>gwerthuso’n feirniadol athroniaeth </a:t>
            </a:r>
            <a:r>
              <a:rPr lang="cy-GB" b="1" dirty="0"/>
              <a:t>meithrin a chynnal partneriaethau llwyddiannus </a:t>
            </a:r>
            <a:r>
              <a:rPr lang="cy-GB" dirty="0"/>
              <a:t>gyda </a:t>
            </a:r>
            <a:r>
              <a:rPr lang="cy-GB" b="1" dirty="0" err="1"/>
              <a:t>rhanddeiliaid</a:t>
            </a:r>
            <a:r>
              <a:rPr lang="cy-GB" b="1" dirty="0"/>
              <a:t> ac asiantaethau allanol; </a:t>
            </a:r>
            <a:endParaRPr lang="en-GB" b="1" dirty="0"/>
          </a:p>
          <a:p>
            <a:endParaRPr lang="en-GB" dirty="0"/>
          </a:p>
        </p:txBody>
      </p:sp>
    </p:spTree>
    <p:extLst>
      <p:ext uri="{BB962C8B-B14F-4D97-AF65-F5344CB8AC3E}">
        <p14:creationId xmlns:p14="http://schemas.microsoft.com/office/powerpoint/2010/main" val="31981924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normAutofit fontScale="92500"/>
          </a:bodyPr>
          <a:lstStyle/>
          <a:p>
            <a:pPr lvl="0" hangingPunct="0"/>
            <a:r>
              <a:rPr lang="en-GB" dirty="0"/>
              <a:t>research and demonstrate a critical analysis of the principles of effective leadership skills and good practice with links to </a:t>
            </a:r>
            <a:r>
              <a:rPr lang="en-GB" b="1" dirty="0"/>
              <a:t>entrepreneurship and innovation</a:t>
            </a:r>
            <a:r>
              <a:rPr lang="en-GB" dirty="0"/>
              <a:t>;</a:t>
            </a:r>
          </a:p>
          <a:p>
            <a:pPr lvl="0" hangingPunct="0"/>
            <a:r>
              <a:rPr lang="en-GB" dirty="0"/>
              <a:t>critically evaluate the </a:t>
            </a:r>
            <a:r>
              <a:rPr lang="en-GB" b="1" dirty="0"/>
              <a:t>philosophy of building and sustaining successful partnerships </a:t>
            </a:r>
            <a:r>
              <a:rPr lang="en-GB" dirty="0"/>
              <a:t>with stakeholders and external agencies; </a:t>
            </a:r>
          </a:p>
          <a:p>
            <a:endParaRPr lang="en-GB" dirty="0"/>
          </a:p>
        </p:txBody>
      </p:sp>
    </p:spTree>
    <p:extLst>
      <p:ext uri="{BB962C8B-B14F-4D97-AF65-F5344CB8AC3E}">
        <p14:creationId xmlns:p14="http://schemas.microsoft.com/office/powerpoint/2010/main" val="33434892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Erthyglau</a:t>
            </a:r>
            <a:r>
              <a:rPr lang="en-GB" dirty="0" smtClean="0"/>
              <a:t> </a:t>
            </a:r>
            <a:r>
              <a:rPr lang="en-GB" dirty="0" err="1" smtClean="0"/>
              <a:t>ar</a:t>
            </a:r>
            <a:r>
              <a:rPr lang="en-GB" dirty="0" smtClean="0"/>
              <a:t> Moodle</a:t>
            </a:r>
            <a:br>
              <a:rPr lang="en-GB" dirty="0" smtClean="0"/>
            </a:br>
            <a:r>
              <a:rPr lang="en-GB" dirty="0" smtClean="0"/>
              <a:t>Articles on Moodle</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Article on 21</a:t>
            </a:r>
            <a:r>
              <a:rPr lang="en-GB" baseline="30000" dirty="0" smtClean="0"/>
              <a:t>st</a:t>
            </a:r>
            <a:r>
              <a:rPr lang="en-GB" dirty="0" smtClean="0"/>
              <a:t> Century Skill</a:t>
            </a:r>
          </a:p>
          <a:p>
            <a:pPr marL="514350" indent="-514350">
              <a:buFont typeface="+mj-lt"/>
              <a:buAutoNum type="arabicPeriod"/>
            </a:pPr>
            <a:r>
              <a:rPr lang="en-GB" dirty="0" smtClean="0"/>
              <a:t>Article on Women Entrepreneurs</a:t>
            </a:r>
          </a:p>
          <a:p>
            <a:pPr marL="514350" indent="-514350">
              <a:buFont typeface="+mj-lt"/>
              <a:buAutoNum type="arabicPeriod"/>
            </a:pPr>
            <a:r>
              <a:rPr lang="en-GB" dirty="0" smtClean="0"/>
              <a:t>Article on Passion</a:t>
            </a:r>
          </a:p>
          <a:p>
            <a:pPr marL="514350" indent="-514350">
              <a:buFont typeface="+mj-lt"/>
              <a:buAutoNum type="arabicPeriod"/>
            </a:pPr>
            <a:r>
              <a:rPr lang="en-GB" dirty="0" smtClean="0"/>
              <a:t>Article on Personality</a:t>
            </a:r>
          </a:p>
        </p:txBody>
      </p:sp>
    </p:spTree>
    <p:extLst>
      <p:ext uri="{BB962C8B-B14F-4D97-AF65-F5344CB8AC3E}">
        <p14:creationId xmlns:p14="http://schemas.microsoft.com/office/powerpoint/2010/main" val="33741010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
            </a:r>
            <a:br>
              <a:rPr lang="en-GB" dirty="0" smtClean="0"/>
            </a:br>
            <a:r>
              <a:rPr lang="en-GB" dirty="0" err="1" smtClean="0"/>
              <a:t>Erthygl</a:t>
            </a:r>
            <a:r>
              <a:rPr lang="en-GB" dirty="0" smtClean="0"/>
              <a:t> </a:t>
            </a:r>
            <a:r>
              <a:rPr lang="en-GB" dirty="0" err="1" smtClean="0"/>
              <a:t>ar</a:t>
            </a:r>
            <a:r>
              <a:rPr lang="en-GB" dirty="0" smtClean="0"/>
              <a:t> </a:t>
            </a:r>
            <a:r>
              <a:rPr lang="en-GB" dirty="0" err="1" smtClean="0"/>
              <a:t>Sgil</a:t>
            </a:r>
            <a:r>
              <a:rPr lang="en-GB" dirty="0" smtClean="0"/>
              <a:t> y 21ain </a:t>
            </a:r>
            <a:r>
              <a:rPr lang="en-GB" dirty="0" err="1" smtClean="0"/>
              <a:t>Ganrif</a:t>
            </a:r>
            <a:r>
              <a:rPr lang="en-GB" dirty="0" smtClean="0"/>
              <a:t/>
            </a:r>
            <a:br>
              <a:rPr lang="en-GB" dirty="0" smtClean="0"/>
            </a:br>
            <a:r>
              <a:rPr lang="en-GB" dirty="0" smtClean="0"/>
              <a:t>Article </a:t>
            </a:r>
            <a:r>
              <a:rPr lang="en-GB" dirty="0"/>
              <a:t>on 21</a:t>
            </a:r>
            <a:r>
              <a:rPr lang="en-GB" baseline="30000" dirty="0"/>
              <a:t>st</a:t>
            </a:r>
            <a:r>
              <a:rPr lang="en-GB" dirty="0"/>
              <a:t> Century Skill</a:t>
            </a:r>
            <a:br>
              <a:rPr lang="en-GB" dirty="0"/>
            </a:br>
            <a:endParaRPr lang="en-GB" dirty="0"/>
          </a:p>
        </p:txBody>
      </p:sp>
      <p:sp>
        <p:nvSpPr>
          <p:cNvPr id="5" name="Content Placeholder 4"/>
          <p:cNvSpPr>
            <a:spLocks noGrp="1"/>
          </p:cNvSpPr>
          <p:nvPr>
            <p:ph sz="half" idx="1"/>
          </p:nvPr>
        </p:nvSpPr>
        <p:spPr/>
        <p:txBody>
          <a:bodyPr>
            <a:normAutofit fontScale="85000" lnSpcReduction="10000"/>
          </a:bodyPr>
          <a:lstStyle/>
          <a:p>
            <a:r>
              <a:rPr lang="en-GB" dirty="0" err="1" smtClean="0"/>
              <a:t>Meddwl</a:t>
            </a:r>
            <a:r>
              <a:rPr lang="en-GB" dirty="0" smtClean="0"/>
              <a:t> </a:t>
            </a:r>
            <a:r>
              <a:rPr lang="en-GB" dirty="0" err="1" smtClean="0"/>
              <a:t>entrepreneriaeth</a:t>
            </a:r>
            <a:r>
              <a:rPr lang="en-GB" dirty="0" smtClean="0"/>
              <a:t> – </a:t>
            </a:r>
            <a:r>
              <a:rPr lang="en-GB" dirty="0" err="1" smtClean="0"/>
              <a:t>sgiliau</a:t>
            </a:r>
            <a:r>
              <a:rPr lang="en-GB" dirty="0" smtClean="0"/>
              <a:t> am </a:t>
            </a:r>
            <a:r>
              <a:rPr lang="en-GB" dirty="0" err="1" smtClean="0"/>
              <a:t>ddyfodol</a:t>
            </a:r>
            <a:r>
              <a:rPr lang="en-GB" dirty="0" smtClean="0"/>
              <a:t> y </a:t>
            </a:r>
            <a:r>
              <a:rPr lang="en-GB" dirty="0" err="1" smtClean="0"/>
              <a:t>byd</a:t>
            </a:r>
            <a:r>
              <a:rPr lang="en-GB" dirty="0" smtClean="0"/>
              <a:t> </a:t>
            </a:r>
            <a:r>
              <a:rPr lang="en-GB" dirty="0" err="1" smtClean="0"/>
              <a:t>gwaith</a:t>
            </a:r>
            <a:endParaRPr lang="en-GB" dirty="0" smtClean="0"/>
          </a:p>
          <a:p>
            <a:r>
              <a:rPr lang="en-GB" dirty="0" err="1" smtClean="0"/>
              <a:t>Datblygu</a:t>
            </a:r>
            <a:r>
              <a:rPr lang="en-GB" dirty="0" smtClean="0"/>
              <a:t> </a:t>
            </a:r>
            <a:r>
              <a:rPr lang="en-GB" dirty="0" err="1" smtClean="0"/>
              <a:t>ffordd</a:t>
            </a:r>
            <a:r>
              <a:rPr lang="en-GB" dirty="0" smtClean="0"/>
              <a:t> o </a:t>
            </a:r>
            <a:r>
              <a:rPr lang="en-GB" dirty="0" err="1" smtClean="0"/>
              <a:t>feddwl</a:t>
            </a:r>
            <a:r>
              <a:rPr lang="en-GB" dirty="0" smtClean="0"/>
              <a:t> </a:t>
            </a:r>
            <a:r>
              <a:rPr lang="en-GB" dirty="0" err="1" smtClean="0"/>
              <a:t>ar</a:t>
            </a:r>
            <a:r>
              <a:rPr lang="en-GB" dirty="0" smtClean="0"/>
              <a:t> </a:t>
            </a:r>
            <a:r>
              <a:rPr lang="en-GB" dirty="0" err="1" smtClean="0"/>
              <a:t>gyfer</a:t>
            </a:r>
            <a:r>
              <a:rPr lang="en-GB" dirty="0" smtClean="0"/>
              <a:t> </a:t>
            </a:r>
            <a:r>
              <a:rPr lang="en-GB" dirty="0" err="1" smtClean="0"/>
              <a:t>cyfnod</a:t>
            </a:r>
            <a:r>
              <a:rPr lang="en-GB" dirty="0" smtClean="0"/>
              <a:t> </a:t>
            </a:r>
            <a:r>
              <a:rPr lang="en-GB" dirty="0" err="1" smtClean="0"/>
              <a:t>oedolyn</a:t>
            </a:r>
            <a:endParaRPr lang="en-GB" dirty="0" smtClean="0"/>
          </a:p>
          <a:p>
            <a:r>
              <a:rPr lang="en-GB" dirty="0" err="1" smtClean="0"/>
              <a:t>Ffactorau</a:t>
            </a:r>
            <a:r>
              <a:rPr lang="en-GB" dirty="0" smtClean="0"/>
              <a:t>: </a:t>
            </a:r>
            <a:r>
              <a:rPr lang="en-GB" dirty="0" err="1" smtClean="0"/>
              <a:t>personoliaeth</a:t>
            </a:r>
            <a:r>
              <a:rPr lang="en-GB" dirty="0" smtClean="0"/>
              <a:t>, </a:t>
            </a:r>
            <a:r>
              <a:rPr lang="en-GB" dirty="0" err="1" smtClean="0"/>
              <a:t>hunan-fri</a:t>
            </a:r>
            <a:r>
              <a:rPr lang="en-GB" dirty="0" smtClean="0"/>
              <a:t>, </a:t>
            </a:r>
            <a:r>
              <a:rPr lang="en-GB" dirty="0" err="1" smtClean="0"/>
              <a:t>arweinyddiaeth</a:t>
            </a:r>
            <a:r>
              <a:rPr lang="en-GB" dirty="0" smtClean="0"/>
              <a:t>, </a:t>
            </a:r>
            <a:r>
              <a:rPr lang="en-GB" dirty="0" err="1" smtClean="0"/>
              <a:t>creadigedd</a:t>
            </a:r>
            <a:r>
              <a:rPr lang="en-GB" dirty="0" smtClean="0"/>
              <a:t> a </a:t>
            </a:r>
            <a:r>
              <a:rPr lang="en-GB" dirty="0" err="1" smtClean="0"/>
              <a:t>chymhelliant</a:t>
            </a:r>
            <a:r>
              <a:rPr lang="en-GB" dirty="0" smtClean="0"/>
              <a:t>.</a:t>
            </a:r>
          </a:p>
          <a:p>
            <a:r>
              <a:rPr lang="en-GB" dirty="0" err="1" smtClean="0"/>
              <a:t>Yn</a:t>
            </a:r>
            <a:r>
              <a:rPr lang="en-GB" dirty="0" smtClean="0"/>
              <a:t> </a:t>
            </a:r>
            <a:r>
              <a:rPr lang="en-GB" dirty="0" err="1" smtClean="0"/>
              <a:t>effro</a:t>
            </a:r>
            <a:r>
              <a:rPr lang="en-GB" dirty="0" smtClean="0"/>
              <a:t> a </a:t>
            </a:r>
            <a:r>
              <a:rPr lang="en-GB" dirty="0" err="1" smtClean="0"/>
              <a:t>llawn</a:t>
            </a:r>
            <a:r>
              <a:rPr lang="en-GB" dirty="0" smtClean="0"/>
              <a:t> </a:t>
            </a:r>
            <a:r>
              <a:rPr lang="en-GB" dirty="0" err="1" smtClean="0"/>
              <a:t>bwriad</a:t>
            </a:r>
            <a:endParaRPr lang="en-GB" dirty="0"/>
          </a:p>
        </p:txBody>
      </p:sp>
      <p:sp>
        <p:nvSpPr>
          <p:cNvPr id="6" name="Content Placeholder 5"/>
          <p:cNvSpPr>
            <a:spLocks noGrp="1"/>
          </p:cNvSpPr>
          <p:nvPr>
            <p:ph sz="half" idx="2"/>
          </p:nvPr>
        </p:nvSpPr>
        <p:spPr/>
        <p:txBody>
          <a:bodyPr>
            <a:normAutofit fontScale="85000" lnSpcReduction="10000"/>
          </a:bodyPr>
          <a:lstStyle/>
          <a:p>
            <a:r>
              <a:rPr lang="en-GB" dirty="0" smtClean="0"/>
              <a:t>Entrepreneurial thinking – skills for future world of work</a:t>
            </a:r>
          </a:p>
          <a:p>
            <a:r>
              <a:rPr lang="en-GB" dirty="0" smtClean="0"/>
              <a:t>Developing a </a:t>
            </a:r>
            <a:r>
              <a:rPr lang="en-GB" dirty="0" err="1" smtClean="0"/>
              <a:t>mindset</a:t>
            </a:r>
            <a:r>
              <a:rPr lang="en-GB" dirty="0" smtClean="0"/>
              <a:t> for adulthood</a:t>
            </a:r>
          </a:p>
          <a:p>
            <a:r>
              <a:rPr lang="en-GB" dirty="0" smtClean="0"/>
              <a:t>Factors: personality, self-esteem, leadership, creativity and motivation</a:t>
            </a:r>
          </a:p>
          <a:p>
            <a:r>
              <a:rPr lang="en-GB" dirty="0" smtClean="0"/>
              <a:t>Alertness and intention</a:t>
            </a:r>
          </a:p>
          <a:p>
            <a:endParaRPr lang="en-GB" dirty="0"/>
          </a:p>
        </p:txBody>
      </p:sp>
    </p:spTree>
    <p:extLst>
      <p:ext uri="{BB962C8B-B14F-4D97-AF65-F5344CB8AC3E}">
        <p14:creationId xmlns:p14="http://schemas.microsoft.com/office/powerpoint/2010/main" val="25806266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err="1" smtClean="0"/>
              <a:t>Erthygl</a:t>
            </a:r>
            <a:r>
              <a:rPr lang="en-GB" dirty="0" smtClean="0"/>
              <a:t> </a:t>
            </a:r>
            <a:r>
              <a:rPr lang="en-GB" dirty="0" err="1" smtClean="0"/>
              <a:t>ar</a:t>
            </a:r>
            <a:r>
              <a:rPr lang="en-GB" dirty="0" smtClean="0"/>
              <a:t> </a:t>
            </a:r>
            <a:r>
              <a:rPr lang="en-GB" dirty="0" err="1" smtClean="0"/>
              <a:t>Angerdd</a:t>
            </a:r>
            <a:r>
              <a:rPr lang="en-GB" dirty="0" smtClean="0"/>
              <a:t/>
            </a:r>
            <a:br>
              <a:rPr lang="en-GB" dirty="0" smtClean="0"/>
            </a:br>
            <a:r>
              <a:rPr lang="en-GB" dirty="0" smtClean="0"/>
              <a:t>Article </a:t>
            </a:r>
            <a:r>
              <a:rPr lang="en-GB" dirty="0"/>
              <a:t>on Passion</a:t>
            </a:r>
            <a:br>
              <a:rPr lang="en-GB" dirty="0"/>
            </a:br>
            <a:endParaRPr lang="en-GB" dirty="0"/>
          </a:p>
        </p:txBody>
      </p:sp>
      <p:sp>
        <p:nvSpPr>
          <p:cNvPr id="4" name="Content Placeholder 3"/>
          <p:cNvSpPr>
            <a:spLocks noGrp="1"/>
          </p:cNvSpPr>
          <p:nvPr>
            <p:ph sz="half" idx="1"/>
          </p:nvPr>
        </p:nvSpPr>
        <p:spPr/>
        <p:txBody>
          <a:bodyPr>
            <a:normAutofit fontScale="85000" lnSpcReduction="20000"/>
          </a:bodyPr>
          <a:lstStyle/>
          <a:p>
            <a:r>
              <a:rPr lang="en-GB" dirty="0" err="1" smtClean="0"/>
              <a:t>Agwedd</a:t>
            </a:r>
            <a:r>
              <a:rPr lang="en-GB" dirty="0" smtClean="0"/>
              <a:t> </a:t>
            </a:r>
            <a:r>
              <a:rPr lang="en-GB" dirty="0" err="1" smtClean="0"/>
              <a:t>pwysig</a:t>
            </a:r>
            <a:r>
              <a:rPr lang="en-GB" dirty="0" smtClean="0"/>
              <a:t> o </a:t>
            </a:r>
            <a:r>
              <a:rPr lang="en-GB" dirty="0" err="1" smtClean="0"/>
              <a:t>entrepreneriaeth</a:t>
            </a:r>
            <a:endParaRPr lang="en-GB" dirty="0" smtClean="0"/>
          </a:p>
          <a:p>
            <a:r>
              <a:rPr lang="en-GB" dirty="0" err="1" smtClean="0"/>
              <a:t>Ymroddiad</a:t>
            </a:r>
            <a:r>
              <a:rPr lang="en-GB" dirty="0" smtClean="0"/>
              <a:t>, </a:t>
            </a:r>
            <a:r>
              <a:rPr lang="en-GB" dirty="0" err="1" smtClean="0"/>
              <a:t>ymrwymiad</a:t>
            </a:r>
            <a:r>
              <a:rPr lang="en-GB" dirty="0" smtClean="0"/>
              <a:t>, </a:t>
            </a:r>
            <a:r>
              <a:rPr lang="en-GB" dirty="0" err="1" smtClean="0"/>
              <a:t>dyfalbarhad</a:t>
            </a:r>
            <a:r>
              <a:rPr lang="en-GB" dirty="0" smtClean="0"/>
              <a:t> ac </a:t>
            </a:r>
            <a:r>
              <a:rPr lang="en-GB" dirty="0" err="1" smtClean="0"/>
              <a:t>i</a:t>
            </a:r>
            <a:r>
              <a:rPr lang="en-GB" dirty="0" smtClean="0"/>
              <a:t> </a:t>
            </a:r>
            <a:r>
              <a:rPr lang="en-GB" dirty="0" err="1" smtClean="0"/>
              <a:t>ymgysylltu</a:t>
            </a:r>
            <a:r>
              <a:rPr lang="en-GB" dirty="0" smtClean="0"/>
              <a:t> </a:t>
            </a:r>
            <a:r>
              <a:rPr lang="en-GB" dirty="0" err="1" smtClean="0"/>
              <a:t>yn</a:t>
            </a:r>
            <a:r>
              <a:rPr lang="en-GB" dirty="0" smtClean="0"/>
              <a:t> </a:t>
            </a:r>
            <a:r>
              <a:rPr lang="en-GB" dirty="0" err="1" smtClean="0"/>
              <a:t>llawn</a:t>
            </a:r>
            <a:r>
              <a:rPr lang="en-GB" dirty="0" smtClean="0"/>
              <a:t> </a:t>
            </a:r>
            <a:r>
              <a:rPr lang="en-GB" dirty="0" err="1" smtClean="0"/>
              <a:t>yn</a:t>
            </a:r>
            <a:r>
              <a:rPr lang="en-GB" dirty="0" smtClean="0"/>
              <a:t> </a:t>
            </a:r>
            <a:r>
              <a:rPr lang="en-GB" dirty="0" err="1" smtClean="0"/>
              <a:t>barhaol</a:t>
            </a:r>
            <a:endParaRPr lang="en-GB" dirty="0" smtClean="0"/>
          </a:p>
          <a:p>
            <a:r>
              <a:rPr lang="en-GB" dirty="0" err="1" smtClean="0"/>
              <a:t>Dyfeisio</a:t>
            </a:r>
            <a:r>
              <a:rPr lang="en-GB" dirty="0" smtClean="0"/>
              <a:t>, </a:t>
            </a:r>
            <a:r>
              <a:rPr lang="en-GB" dirty="0" err="1" smtClean="0"/>
              <a:t>darganfod</a:t>
            </a:r>
            <a:r>
              <a:rPr lang="en-GB" dirty="0" smtClean="0"/>
              <a:t> a </a:t>
            </a:r>
            <a:r>
              <a:rPr lang="en-GB" dirty="0" err="1" smtClean="0"/>
              <a:t>datblygu</a:t>
            </a:r>
            <a:endParaRPr lang="en-GB" dirty="0" smtClean="0"/>
          </a:p>
          <a:p>
            <a:r>
              <a:rPr lang="en-GB" dirty="0" err="1" smtClean="0"/>
              <a:t>Yn</a:t>
            </a:r>
            <a:r>
              <a:rPr lang="en-GB" dirty="0" smtClean="0"/>
              <a:t> </a:t>
            </a:r>
            <a:r>
              <a:rPr lang="en-GB" dirty="0" err="1" smtClean="0"/>
              <a:t>heintus</a:t>
            </a:r>
            <a:r>
              <a:rPr lang="en-GB" dirty="0" smtClean="0"/>
              <a:t> </a:t>
            </a:r>
            <a:r>
              <a:rPr lang="en-GB" dirty="0" err="1" smtClean="0"/>
              <a:t>i</a:t>
            </a:r>
            <a:r>
              <a:rPr lang="en-GB" dirty="0" smtClean="0"/>
              <a:t> </a:t>
            </a:r>
            <a:r>
              <a:rPr lang="en-GB" dirty="0" err="1" smtClean="0"/>
              <a:t>rhanddeiliadau</a:t>
            </a:r>
            <a:r>
              <a:rPr lang="en-GB" dirty="0" smtClean="0"/>
              <a:t> </a:t>
            </a:r>
            <a:r>
              <a:rPr lang="en-GB" dirty="0" err="1" smtClean="0"/>
              <a:t>eraill</a:t>
            </a:r>
            <a:r>
              <a:rPr lang="en-GB" dirty="0" smtClean="0"/>
              <a:t> </a:t>
            </a:r>
            <a:r>
              <a:rPr lang="en-GB" dirty="0" err="1" smtClean="0"/>
              <a:t>fel</a:t>
            </a:r>
            <a:r>
              <a:rPr lang="en-GB" dirty="0" smtClean="0"/>
              <a:t> </a:t>
            </a:r>
            <a:r>
              <a:rPr lang="en-GB" dirty="0" err="1" smtClean="0"/>
              <a:t>gweithwyr</a:t>
            </a:r>
            <a:r>
              <a:rPr lang="en-GB" dirty="0" smtClean="0"/>
              <a:t> – ac </a:t>
            </a:r>
            <a:r>
              <a:rPr lang="en-GB" dirty="0" err="1" smtClean="0"/>
              <a:t>i</a:t>
            </a:r>
            <a:r>
              <a:rPr lang="en-GB" dirty="0" smtClean="0"/>
              <a:t> </a:t>
            </a:r>
            <a:r>
              <a:rPr lang="en-GB" dirty="0" err="1" smtClean="0"/>
              <a:t>gadw</a:t>
            </a:r>
            <a:r>
              <a:rPr lang="en-GB" dirty="0" smtClean="0"/>
              <a:t> </a:t>
            </a:r>
            <a:r>
              <a:rPr lang="en-GB" dirty="0" err="1" smtClean="0"/>
              <a:t>ymrwymiad</a:t>
            </a:r>
            <a:r>
              <a:rPr lang="en-GB" dirty="0" smtClean="0"/>
              <a:t> </a:t>
            </a:r>
            <a:r>
              <a:rPr lang="en-GB" dirty="0" err="1" smtClean="0"/>
              <a:t>gweithwyr</a:t>
            </a:r>
            <a:r>
              <a:rPr lang="en-GB" dirty="0" smtClean="0"/>
              <a:t>   </a:t>
            </a:r>
            <a:endParaRPr lang="en-GB" dirty="0"/>
          </a:p>
        </p:txBody>
      </p:sp>
      <p:sp>
        <p:nvSpPr>
          <p:cNvPr id="5" name="Content Placeholder 4"/>
          <p:cNvSpPr>
            <a:spLocks noGrp="1"/>
          </p:cNvSpPr>
          <p:nvPr>
            <p:ph sz="half" idx="2"/>
          </p:nvPr>
        </p:nvSpPr>
        <p:spPr/>
        <p:txBody>
          <a:bodyPr>
            <a:normAutofit fontScale="85000" lnSpcReduction="20000"/>
          </a:bodyPr>
          <a:lstStyle/>
          <a:p>
            <a:r>
              <a:rPr lang="en-GB" dirty="0"/>
              <a:t>Important aspect of entrepreneurship</a:t>
            </a:r>
          </a:p>
          <a:p>
            <a:r>
              <a:rPr lang="en-GB" dirty="0"/>
              <a:t>Dedication, commitment, persistence and to stay fully engaged</a:t>
            </a:r>
          </a:p>
          <a:p>
            <a:r>
              <a:rPr lang="en-GB" dirty="0"/>
              <a:t>Inventing, founding and developing</a:t>
            </a:r>
          </a:p>
          <a:p>
            <a:r>
              <a:rPr lang="en-GB" dirty="0"/>
              <a:t>Contagious to other stakeholders such as employees – retain employee commitment.</a:t>
            </a:r>
          </a:p>
          <a:p>
            <a:endParaRPr lang="en-GB" dirty="0"/>
          </a:p>
        </p:txBody>
      </p:sp>
    </p:spTree>
    <p:extLst>
      <p:ext uri="{BB962C8B-B14F-4D97-AF65-F5344CB8AC3E}">
        <p14:creationId xmlns:p14="http://schemas.microsoft.com/office/powerpoint/2010/main" val="3487979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 </a:t>
            </a:r>
            <a:r>
              <a:rPr lang="en-GB" dirty="0" err="1" smtClean="0"/>
              <a:t>cwestiwn</a:t>
            </a:r>
            <a:r>
              <a:rPr lang="en-GB" dirty="0" smtClean="0"/>
              <a:t> o </a:t>
            </a:r>
            <a:r>
              <a:rPr lang="en-GB" dirty="0" err="1" smtClean="0"/>
              <a:t>angerdd</a:t>
            </a:r>
            <a:r>
              <a:rPr lang="en-GB" dirty="0" smtClean="0"/>
              <a:t/>
            </a:r>
            <a:br>
              <a:rPr lang="en-GB" dirty="0" smtClean="0"/>
            </a:br>
            <a:r>
              <a:rPr lang="en-GB" dirty="0" smtClean="0"/>
              <a:t>The question of passion</a:t>
            </a:r>
            <a:endParaRPr lang="en-GB" dirty="0"/>
          </a:p>
        </p:txBody>
      </p:sp>
      <p:sp>
        <p:nvSpPr>
          <p:cNvPr id="4" name="Content Placeholder 3"/>
          <p:cNvSpPr>
            <a:spLocks noGrp="1"/>
          </p:cNvSpPr>
          <p:nvPr>
            <p:ph sz="half" idx="1"/>
          </p:nvPr>
        </p:nvSpPr>
        <p:spPr/>
        <p:txBody>
          <a:bodyPr>
            <a:normAutofit/>
          </a:bodyPr>
          <a:lstStyle/>
          <a:p>
            <a:pPr marL="0" indent="0">
              <a:buNone/>
            </a:pPr>
            <a:r>
              <a:rPr lang="en-GB" dirty="0" err="1" smtClean="0"/>
              <a:t>Yng</a:t>
            </a:r>
            <a:r>
              <a:rPr lang="en-GB" dirty="0" smtClean="0"/>
              <a:t> </a:t>
            </a:r>
            <a:r>
              <a:rPr lang="en-GB" dirty="0" err="1"/>
              <a:t>nghysyniad</a:t>
            </a:r>
            <a:r>
              <a:rPr lang="en-GB" dirty="0"/>
              <a:t> </a:t>
            </a:r>
            <a:r>
              <a:rPr lang="en-GB" dirty="0" err="1"/>
              <a:t>entrepreneriaeth</a:t>
            </a:r>
            <a:r>
              <a:rPr lang="en-GB" dirty="0"/>
              <a:t>…</a:t>
            </a:r>
          </a:p>
          <a:p>
            <a:r>
              <a:rPr lang="en-GB" dirty="0" err="1"/>
              <a:t>Syniad</a:t>
            </a:r>
            <a:r>
              <a:rPr lang="en-GB" dirty="0"/>
              <a:t> </a:t>
            </a:r>
            <a:r>
              <a:rPr lang="en-GB" dirty="0" err="1"/>
              <a:t>allan</a:t>
            </a:r>
            <a:r>
              <a:rPr lang="en-GB" dirty="0"/>
              <a:t> o </a:t>
            </a:r>
            <a:r>
              <a:rPr lang="en-GB" dirty="0" err="1"/>
              <a:t>ddiddordeb</a:t>
            </a:r>
            <a:r>
              <a:rPr lang="en-GB" dirty="0"/>
              <a:t>?</a:t>
            </a:r>
          </a:p>
          <a:p>
            <a:r>
              <a:rPr lang="en-GB" dirty="0"/>
              <a:t>Y nod </a:t>
            </a:r>
            <a:r>
              <a:rPr lang="en-GB" dirty="0" err="1"/>
              <a:t>i</a:t>
            </a:r>
            <a:r>
              <a:rPr lang="en-GB" dirty="0"/>
              <a:t> </a:t>
            </a:r>
            <a:r>
              <a:rPr lang="en-GB" dirty="0" err="1"/>
              <a:t>lwyddo</a:t>
            </a:r>
            <a:r>
              <a:rPr lang="en-GB" dirty="0"/>
              <a:t> a bod </a:t>
            </a:r>
            <a:r>
              <a:rPr lang="en-GB" dirty="0" err="1"/>
              <a:t>yn</a:t>
            </a:r>
            <a:r>
              <a:rPr lang="en-GB" dirty="0"/>
              <a:t> </a:t>
            </a:r>
            <a:r>
              <a:rPr lang="en-GB" dirty="0" err="1"/>
              <a:t>gyfoethog</a:t>
            </a:r>
            <a:r>
              <a:rPr lang="en-GB" dirty="0"/>
              <a:t>? </a:t>
            </a:r>
          </a:p>
          <a:p>
            <a:endParaRPr lang="en-GB" dirty="0"/>
          </a:p>
        </p:txBody>
      </p:sp>
      <p:sp>
        <p:nvSpPr>
          <p:cNvPr id="5" name="Content Placeholder 4"/>
          <p:cNvSpPr>
            <a:spLocks noGrp="1"/>
          </p:cNvSpPr>
          <p:nvPr>
            <p:ph sz="half" idx="2"/>
          </p:nvPr>
        </p:nvSpPr>
        <p:spPr/>
        <p:txBody>
          <a:bodyPr>
            <a:normAutofit/>
          </a:bodyPr>
          <a:lstStyle/>
          <a:p>
            <a:r>
              <a:rPr lang="en-GB" dirty="0"/>
              <a:t>In the context of entrepreneurship…</a:t>
            </a:r>
          </a:p>
          <a:p>
            <a:r>
              <a:rPr lang="en-GB" dirty="0"/>
              <a:t>Does this stem from interest?</a:t>
            </a:r>
          </a:p>
          <a:p>
            <a:r>
              <a:rPr lang="en-GB" dirty="0"/>
              <a:t>The goal to succeed and be prosperous?</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714205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err="1" smtClean="0"/>
              <a:t>Erthygl</a:t>
            </a:r>
            <a:r>
              <a:rPr lang="en-GB" dirty="0" smtClean="0"/>
              <a:t> </a:t>
            </a:r>
            <a:r>
              <a:rPr lang="en-GB" dirty="0" err="1" smtClean="0"/>
              <a:t>ar</a:t>
            </a:r>
            <a:r>
              <a:rPr lang="en-GB" dirty="0" smtClean="0"/>
              <a:t> </a:t>
            </a:r>
            <a:r>
              <a:rPr lang="en-GB" dirty="0" err="1" smtClean="0"/>
              <a:t>Personoliaeth</a:t>
            </a:r>
            <a:r>
              <a:rPr lang="en-GB" dirty="0" smtClean="0"/>
              <a:t/>
            </a:r>
            <a:br>
              <a:rPr lang="en-GB" dirty="0" smtClean="0"/>
            </a:br>
            <a:r>
              <a:rPr lang="en-GB" dirty="0" smtClean="0"/>
              <a:t>Article </a:t>
            </a:r>
            <a:r>
              <a:rPr lang="en-GB" dirty="0"/>
              <a:t>on Personality</a:t>
            </a:r>
            <a:br>
              <a:rPr lang="en-GB" dirty="0"/>
            </a:br>
            <a:endParaRPr lang="en-GB" dirty="0"/>
          </a:p>
        </p:txBody>
      </p:sp>
      <p:sp>
        <p:nvSpPr>
          <p:cNvPr id="3" name="Content Placeholder 2"/>
          <p:cNvSpPr>
            <a:spLocks noGrp="1"/>
          </p:cNvSpPr>
          <p:nvPr>
            <p:ph sz="half" idx="1"/>
          </p:nvPr>
        </p:nvSpPr>
        <p:spPr/>
        <p:txBody>
          <a:bodyPr>
            <a:normAutofit fontScale="92500"/>
          </a:bodyPr>
          <a:lstStyle/>
          <a:p>
            <a:r>
              <a:rPr lang="en-GB" dirty="0" err="1"/>
              <a:t>Ymddygiad</a:t>
            </a:r>
            <a:r>
              <a:rPr lang="en-GB" dirty="0"/>
              <a:t> </a:t>
            </a:r>
            <a:r>
              <a:rPr lang="en-GB" dirty="0" err="1"/>
              <a:t>dynol</a:t>
            </a:r>
            <a:endParaRPr lang="en-GB" dirty="0"/>
          </a:p>
          <a:p>
            <a:r>
              <a:rPr lang="en-GB" dirty="0" err="1" smtClean="0"/>
              <a:t>Nodweddion</a:t>
            </a:r>
            <a:r>
              <a:rPr lang="en-GB" dirty="0" smtClean="0"/>
              <a:t> </a:t>
            </a:r>
            <a:r>
              <a:rPr lang="en-GB" dirty="0" err="1"/>
              <a:t>personoliaeth</a:t>
            </a:r>
            <a:endParaRPr lang="en-GB" dirty="0"/>
          </a:p>
          <a:p>
            <a:r>
              <a:rPr lang="en-GB" dirty="0" err="1" smtClean="0"/>
              <a:t>Canllawiau</a:t>
            </a:r>
            <a:r>
              <a:rPr lang="en-GB" dirty="0" smtClean="0"/>
              <a:t> </a:t>
            </a:r>
            <a:r>
              <a:rPr lang="en-GB" dirty="0" err="1" smtClean="0"/>
              <a:t>datblydiadol</a:t>
            </a:r>
            <a:endParaRPr lang="en-GB" dirty="0" smtClean="0"/>
          </a:p>
          <a:p>
            <a:r>
              <a:rPr lang="en-GB" dirty="0" err="1" smtClean="0"/>
              <a:t>Olion-traed</a:t>
            </a:r>
            <a:r>
              <a:rPr lang="en-GB" dirty="0" smtClean="0"/>
              <a:t> </a:t>
            </a:r>
            <a:r>
              <a:rPr lang="en-GB" dirty="0" err="1" smtClean="0"/>
              <a:t>digidol</a:t>
            </a:r>
            <a:r>
              <a:rPr lang="en-GB" dirty="0" smtClean="0"/>
              <a:t> (</a:t>
            </a:r>
            <a:r>
              <a:rPr lang="en-GB" dirty="0" err="1" smtClean="0"/>
              <a:t>yr</a:t>
            </a:r>
            <a:r>
              <a:rPr lang="en-GB" dirty="0" smtClean="0"/>
              <a:t> </a:t>
            </a:r>
            <a:r>
              <a:rPr lang="en-GB" dirty="0" err="1" smtClean="0"/>
              <a:t>iaith</a:t>
            </a:r>
            <a:r>
              <a:rPr lang="en-GB" dirty="0" smtClean="0"/>
              <a:t> a </a:t>
            </a:r>
            <a:r>
              <a:rPr lang="en-GB" dirty="0" err="1" smtClean="0"/>
              <a:t>ddefnyddiwydd</a:t>
            </a:r>
            <a:endParaRPr lang="en-GB" dirty="0" smtClean="0"/>
          </a:p>
          <a:p>
            <a:r>
              <a:rPr lang="en-GB" dirty="0" err="1" smtClean="0"/>
              <a:t>Gwahaniaethau</a:t>
            </a:r>
            <a:r>
              <a:rPr lang="en-GB" dirty="0" smtClean="0"/>
              <a:t> </a:t>
            </a:r>
            <a:r>
              <a:rPr lang="en-GB" dirty="0" err="1" smtClean="0"/>
              <a:t>rhwng</a:t>
            </a:r>
            <a:r>
              <a:rPr lang="en-GB" dirty="0" smtClean="0"/>
              <a:t> </a:t>
            </a:r>
            <a:r>
              <a:rPr lang="en-GB" dirty="0" err="1" smtClean="0"/>
              <a:t>entrepreneriaid</a:t>
            </a:r>
            <a:r>
              <a:rPr lang="en-GB" dirty="0" smtClean="0"/>
              <a:t> a </a:t>
            </a:r>
            <a:r>
              <a:rPr lang="en-GB" dirty="0" err="1" smtClean="0"/>
              <a:t>rheolwyr</a:t>
            </a:r>
            <a:endParaRPr lang="en-GB" dirty="0"/>
          </a:p>
          <a:p>
            <a:endParaRPr lang="en-GB" dirty="0"/>
          </a:p>
        </p:txBody>
      </p:sp>
      <p:sp>
        <p:nvSpPr>
          <p:cNvPr id="4" name="Content Placeholder 3"/>
          <p:cNvSpPr>
            <a:spLocks noGrp="1"/>
          </p:cNvSpPr>
          <p:nvPr>
            <p:ph sz="half" idx="2"/>
          </p:nvPr>
        </p:nvSpPr>
        <p:spPr/>
        <p:txBody>
          <a:bodyPr>
            <a:normAutofit fontScale="92500"/>
          </a:bodyPr>
          <a:lstStyle/>
          <a:p>
            <a:r>
              <a:rPr lang="en-GB" dirty="0" smtClean="0"/>
              <a:t>Human development</a:t>
            </a:r>
          </a:p>
          <a:p>
            <a:r>
              <a:rPr lang="en-GB" dirty="0" smtClean="0"/>
              <a:t>Developmental outcomes</a:t>
            </a:r>
          </a:p>
          <a:p>
            <a:r>
              <a:rPr lang="en-GB" dirty="0" smtClean="0"/>
              <a:t>Digital footprints           (language used)</a:t>
            </a:r>
          </a:p>
          <a:p>
            <a:r>
              <a:rPr lang="en-GB" dirty="0" smtClean="0"/>
              <a:t>Personality features</a:t>
            </a:r>
          </a:p>
          <a:p>
            <a:r>
              <a:rPr lang="en-GB" dirty="0" smtClean="0"/>
              <a:t>Differences between entrepreneurs and managers </a:t>
            </a:r>
            <a:endParaRPr lang="en-GB" dirty="0"/>
          </a:p>
        </p:txBody>
      </p:sp>
    </p:spTree>
    <p:extLst>
      <p:ext uri="{BB962C8B-B14F-4D97-AF65-F5344CB8AC3E}">
        <p14:creationId xmlns:p14="http://schemas.microsoft.com/office/powerpoint/2010/main" val="876066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Personoliaeth</a:t>
            </a:r>
            <a:r>
              <a:rPr lang="en-GB" dirty="0" smtClean="0"/>
              <a:t/>
            </a:r>
            <a:br>
              <a:rPr lang="en-GB" dirty="0" smtClean="0"/>
            </a:br>
            <a:r>
              <a:rPr lang="en-GB" dirty="0" smtClean="0"/>
              <a:t>Personality</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b="1" dirty="0" smtClean="0"/>
              <a:t>Y 5 </a:t>
            </a:r>
            <a:r>
              <a:rPr lang="en-GB" b="1" dirty="0" err="1" smtClean="0"/>
              <a:t>Mawr</a:t>
            </a:r>
            <a:endParaRPr lang="en-GB" b="1" dirty="0" smtClean="0"/>
          </a:p>
          <a:p>
            <a:r>
              <a:rPr lang="en-GB" dirty="0" smtClean="0"/>
              <a:t>Bod </a:t>
            </a:r>
            <a:r>
              <a:rPr lang="en-GB" dirty="0" err="1" smtClean="0"/>
              <a:t>yn</a:t>
            </a:r>
            <a:r>
              <a:rPr lang="en-GB" dirty="0" smtClean="0"/>
              <a:t> </a:t>
            </a:r>
            <a:r>
              <a:rPr lang="en-GB" dirty="0" err="1" smtClean="0"/>
              <a:t>agored</a:t>
            </a:r>
            <a:r>
              <a:rPr lang="en-GB" dirty="0" smtClean="0"/>
              <a:t> – </a:t>
            </a:r>
            <a:r>
              <a:rPr lang="en-GB" dirty="0" err="1" smtClean="0"/>
              <a:t>syniadau</a:t>
            </a:r>
            <a:r>
              <a:rPr lang="en-GB" dirty="0" smtClean="0"/>
              <a:t> a </a:t>
            </a:r>
            <a:r>
              <a:rPr lang="en-GB" dirty="0" err="1" smtClean="0"/>
              <a:t>phrofiadau</a:t>
            </a:r>
            <a:r>
              <a:rPr lang="en-GB" dirty="0" smtClean="0"/>
              <a:t> </a:t>
            </a:r>
            <a:r>
              <a:rPr lang="en-GB" dirty="0" err="1" smtClean="0"/>
              <a:t>newydd</a:t>
            </a:r>
            <a:endParaRPr lang="en-GB" dirty="0" smtClean="0"/>
          </a:p>
          <a:p>
            <a:r>
              <a:rPr lang="en-GB" dirty="0" err="1" smtClean="0"/>
              <a:t>Ymrwymo</a:t>
            </a:r>
            <a:r>
              <a:rPr lang="en-GB" dirty="0" smtClean="0"/>
              <a:t> ac </a:t>
            </a:r>
            <a:r>
              <a:rPr lang="en-GB" dirty="0" err="1" smtClean="0"/>
              <a:t>egnio</a:t>
            </a:r>
            <a:r>
              <a:rPr lang="en-GB" dirty="0" smtClean="0"/>
              <a:t> </a:t>
            </a:r>
            <a:r>
              <a:rPr lang="en-GB" dirty="0" err="1" smtClean="0"/>
              <a:t>eraill</a:t>
            </a:r>
            <a:endParaRPr lang="en-GB" dirty="0" smtClean="0"/>
          </a:p>
          <a:p>
            <a:r>
              <a:rPr lang="en-GB" dirty="0" err="1" smtClean="0"/>
              <a:t>Ymwybyddiaeth</a:t>
            </a:r>
            <a:r>
              <a:rPr lang="en-GB" dirty="0" smtClean="0"/>
              <a:t> – bod </a:t>
            </a:r>
            <a:r>
              <a:rPr lang="en-GB" dirty="0" err="1" smtClean="0"/>
              <a:t>yn</a:t>
            </a:r>
            <a:r>
              <a:rPr lang="en-GB" dirty="0" smtClean="0"/>
              <a:t> </a:t>
            </a:r>
            <a:r>
              <a:rPr lang="en-GB" dirty="0" err="1" smtClean="0"/>
              <a:t>ddibenadwy</a:t>
            </a:r>
            <a:endParaRPr lang="en-GB" dirty="0" smtClean="0"/>
          </a:p>
          <a:p>
            <a:r>
              <a:rPr lang="en-GB" dirty="0" err="1" smtClean="0"/>
              <a:t>Cytuno</a:t>
            </a:r>
            <a:r>
              <a:rPr lang="en-GB" dirty="0" smtClean="0"/>
              <a:t> a </a:t>
            </a:r>
            <a:r>
              <a:rPr lang="en-GB" dirty="0" err="1" smtClean="0"/>
              <a:t>dod</a:t>
            </a:r>
            <a:r>
              <a:rPr lang="en-GB" dirty="0" smtClean="0"/>
              <a:t> a </a:t>
            </a:r>
            <a:r>
              <a:rPr lang="en-GB" dirty="0" err="1" smtClean="0"/>
              <a:t>boddhad</a:t>
            </a:r>
            <a:r>
              <a:rPr lang="en-GB" dirty="0" smtClean="0"/>
              <a:t> </a:t>
            </a:r>
            <a:r>
              <a:rPr lang="en-GB" dirty="0" err="1" smtClean="0"/>
              <a:t>i</a:t>
            </a:r>
            <a:r>
              <a:rPr lang="en-GB" dirty="0" smtClean="0"/>
              <a:t> </a:t>
            </a:r>
            <a:r>
              <a:rPr lang="en-GB" dirty="0" err="1" smtClean="0"/>
              <a:t>eraill</a:t>
            </a:r>
            <a:endParaRPr lang="en-GB" dirty="0" smtClean="0"/>
          </a:p>
          <a:p>
            <a:r>
              <a:rPr lang="en-GB" dirty="0" err="1" smtClean="0"/>
              <a:t>Emosiynau</a:t>
            </a:r>
            <a:r>
              <a:rPr lang="en-GB" dirty="0" smtClean="0"/>
              <a:t> </a:t>
            </a:r>
            <a:r>
              <a:rPr lang="en-GB" dirty="0" err="1" smtClean="0"/>
              <a:t>negyddol</a:t>
            </a:r>
            <a:endParaRPr lang="en-GB" dirty="0" smtClean="0"/>
          </a:p>
          <a:p>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b="1" dirty="0" smtClean="0"/>
              <a:t>The Big 5</a:t>
            </a:r>
          </a:p>
          <a:p>
            <a:pPr marL="0" indent="0">
              <a:buNone/>
            </a:pPr>
            <a:r>
              <a:rPr lang="en-GB" dirty="0" smtClean="0"/>
              <a:t>Openness – new ideas and experiences</a:t>
            </a:r>
          </a:p>
          <a:p>
            <a:pPr marL="0" indent="0">
              <a:buNone/>
            </a:pPr>
            <a:r>
              <a:rPr lang="en-GB" dirty="0" smtClean="0"/>
              <a:t>Extraversion – energising and engaging others</a:t>
            </a:r>
          </a:p>
          <a:p>
            <a:pPr marL="0" indent="0">
              <a:buNone/>
            </a:pPr>
            <a:r>
              <a:rPr lang="en-GB" dirty="0" smtClean="0"/>
              <a:t>Conscientiousness – reliability</a:t>
            </a:r>
          </a:p>
          <a:p>
            <a:pPr marL="0" indent="0">
              <a:buNone/>
            </a:pPr>
            <a:r>
              <a:rPr lang="en-GB" dirty="0" smtClean="0"/>
              <a:t>Agreeableness  -pleasing others</a:t>
            </a:r>
          </a:p>
          <a:p>
            <a:pPr marL="0" indent="0">
              <a:buNone/>
            </a:pPr>
            <a:r>
              <a:rPr lang="en-GB" dirty="0" smtClean="0"/>
              <a:t>Neuroticism – negative emotions </a:t>
            </a:r>
          </a:p>
          <a:p>
            <a:endParaRPr lang="en-GB" dirty="0"/>
          </a:p>
        </p:txBody>
      </p:sp>
    </p:spTree>
    <p:extLst>
      <p:ext uri="{BB962C8B-B14F-4D97-AF65-F5344CB8AC3E}">
        <p14:creationId xmlns:p14="http://schemas.microsoft.com/office/powerpoint/2010/main" val="13648987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
            </a:r>
            <a:br>
              <a:rPr lang="en-GB" sz="3600" dirty="0" smtClean="0"/>
            </a:br>
            <a:r>
              <a:rPr lang="en-GB" sz="3600" dirty="0" err="1" smtClean="0"/>
              <a:t>Erthygl</a:t>
            </a:r>
            <a:r>
              <a:rPr lang="en-GB" sz="3600" dirty="0" smtClean="0"/>
              <a:t> </a:t>
            </a:r>
            <a:r>
              <a:rPr lang="en-GB" sz="3600" dirty="0" err="1" smtClean="0"/>
              <a:t>ar</a:t>
            </a:r>
            <a:r>
              <a:rPr lang="en-GB" sz="3600" dirty="0" smtClean="0"/>
              <a:t> </a:t>
            </a:r>
            <a:r>
              <a:rPr lang="en-GB" sz="3600" dirty="0" err="1" smtClean="0"/>
              <a:t>menywod</a:t>
            </a:r>
            <a:r>
              <a:rPr lang="en-GB" sz="3600" dirty="0" smtClean="0"/>
              <a:t> </a:t>
            </a:r>
            <a:r>
              <a:rPr lang="en-GB" sz="3600" dirty="0" err="1" smtClean="0"/>
              <a:t>fel</a:t>
            </a:r>
            <a:r>
              <a:rPr lang="en-GB" sz="3600" dirty="0" smtClean="0"/>
              <a:t> </a:t>
            </a:r>
            <a:r>
              <a:rPr lang="en-GB" sz="3600" dirty="0" err="1" smtClean="0"/>
              <a:t>entrepreneriaid</a:t>
            </a:r>
            <a:r>
              <a:rPr lang="en-GB" sz="3600" dirty="0" smtClean="0"/>
              <a:t> </a:t>
            </a:r>
            <a:br>
              <a:rPr lang="en-GB" sz="3600" dirty="0" smtClean="0"/>
            </a:br>
            <a:r>
              <a:rPr lang="en-GB" sz="3600" dirty="0" smtClean="0"/>
              <a:t>Article on women entrepreneurs</a:t>
            </a:r>
            <a:br>
              <a:rPr lang="en-GB" sz="3600" dirty="0" smtClean="0"/>
            </a:br>
            <a:endParaRPr lang="en-GB" sz="3600" dirty="0"/>
          </a:p>
        </p:txBody>
      </p:sp>
      <p:sp>
        <p:nvSpPr>
          <p:cNvPr id="3" name="Content Placeholder 2"/>
          <p:cNvSpPr>
            <a:spLocks noGrp="1"/>
          </p:cNvSpPr>
          <p:nvPr>
            <p:ph sz="half" idx="1"/>
          </p:nvPr>
        </p:nvSpPr>
        <p:spPr/>
        <p:txBody>
          <a:bodyPr>
            <a:normAutofit fontScale="85000" lnSpcReduction="20000"/>
          </a:bodyPr>
          <a:lstStyle/>
          <a:p>
            <a:r>
              <a:rPr lang="en-GB" dirty="0"/>
              <a:t>Cynllun </a:t>
            </a:r>
            <a:r>
              <a:rPr lang="en-GB" dirty="0" err="1"/>
              <a:t>Gweithredu</a:t>
            </a:r>
            <a:r>
              <a:rPr lang="en-GB" dirty="0"/>
              <a:t> 2020 </a:t>
            </a:r>
            <a:r>
              <a:rPr lang="en-GB" dirty="0" err="1"/>
              <a:t>Entrepreneriaeth</a:t>
            </a:r>
            <a:r>
              <a:rPr lang="en-GB" dirty="0"/>
              <a:t> </a:t>
            </a:r>
            <a:r>
              <a:rPr lang="en-GB" dirty="0" err="1"/>
              <a:t>yr</a:t>
            </a:r>
            <a:r>
              <a:rPr lang="en-GB" dirty="0"/>
              <a:t> EU</a:t>
            </a:r>
          </a:p>
          <a:p>
            <a:r>
              <a:rPr lang="en-GB" dirty="0" err="1"/>
              <a:t>Creu</a:t>
            </a:r>
            <a:r>
              <a:rPr lang="en-GB" dirty="0"/>
              <a:t> </a:t>
            </a:r>
            <a:r>
              <a:rPr lang="en-GB" dirty="0" err="1"/>
              <a:t>gwaith</a:t>
            </a:r>
            <a:r>
              <a:rPr lang="en-GB" dirty="0"/>
              <a:t> </a:t>
            </a:r>
            <a:r>
              <a:rPr lang="en-GB" dirty="0" err="1"/>
              <a:t>ar</a:t>
            </a:r>
            <a:r>
              <a:rPr lang="en-GB" dirty="0"/>
              <a:t> </a:t>
            </a:r>
            <a:r>
              <a:rPr lang="en-GB" dirty="0" err="1"/>
              <a:t>gyfer</a:t>
            </a:r>
            <a:r>
              <a:rPr lang="en-GB" dirty="0"/>
              <a:t> </a:t>
            </a:r>
            <a:r>
              <a:rPr lang="en-GB" dirty="0" err="1"/>
              <a:t>tyfiant</a:t>
            </a:r>
            <a:r>
              <a:rPr lang="en-GB" dirty="0"/>
              <a:t> </a:t>
            </a:r>
            <a:r>
              <a:rPr lang="en-GB" dirty="0" err="1"/>
              <a:t>economig</a:t>
            </a:r>
            <a:endParaRPr lang="en-GB" dirty="0"/>
          </a:p>
          <a:p>
            <a:r>
              <a:rPr lang="en-GB" dirty="0" err="1"/>
              <a:t>Yr</a:t>
            </a:r>
            <a:r>
              <a:rPr lang="en-GB" dirty="0"/>
              <a:t> </a:t>
            </a:r>
            <a:r>
              <a:rPr lang="en-GB" dirty="0" err="1"/>
              <a:t>Almaen</a:t>
            </a:r>
            <a:r>
              <a:rPr lang="en-GB" dirty="0"/>
              <a:t> ac </a:t>
            </a:r>
            <a:r>
              <a:rPr lang="en-GB" dirty="0" err="1"/>
              <a:t>Iwerddon</a:t>
            </a:r>
            <a:endParaRPr lang="en-GB" dirty="0"/>
          </a:p>
          <a:p>
            <a:r>
              <a:rPr lang="en-GB" dirty="0" err="1"/>
              <a:t>Nifer</a:t>
            </a:r>
            <a:r>
              <a:rPr lang="en-GB" dirty="0"/>
              <a:t> </a:t>
            </a:r>
            <a:r>
              <a:rPr lang="en-GB" dirty="0" err="1"/>
              <a:t>isel</a:t>
            </a:r>
            <a:r>
              <a:rPr lang="en-GB" dirty="0"/>
              <a:t> o </a:t>
            </a:r>
            <a:r>
              <a:rPr lang="en-GB" dirty="0" err="1"/>
              <a:t>fenywod</a:t>
            </a:r>
            <a:r>
              <a:rPr lang="en-GB" dirty="0"/>
              <a:t> o </a:t>
            </a:r>
            <a:r>
              <a:rPr lang="en-GB" dirty="0" err="1"/>
              <a:t>fewn</a:t>
            </a:r>
            <a:r>
              <a:rPr lang="en-GB" dirty="0"/>
              <a:t> </a:t>
            </a:r>
            <a:r>
              <a:rPr lang="en-GB" dirty="0" err="1"/>
              <a:t>economi</a:t>
            </a:r>
            <a:r>
              <a:rPr lang="en-GB" dirty="0"/>
              <a:t> </a:t>
            </a:r>
            <a:r>
              <a:rPr lang="en-GB" dirty="0" err="1"/>
              <a:t>busnes</a:t>
            </a:r>
            <a:endParaRPr lang="en-GB" dirty="0"/>
          </a:p>
          <a:p>
            <a:r>
              <a:rPr lang="en-GB" dirty="0" err="1"/>
              <a:t>Ffactorau</a:t>
            </a:r>
            <a:r>
              <a:rPr lang="en-GB" dirty="0"/>
              <a:t>: </a:t>
            </a:r>
            <a:r>
              <a:rPr lang="en-GB" dirty="0" err="1"/>
              <a:t>economi-gymdeithasol</a:t>
            </a:r>
            <a:r>
              <a:rPr lang="en-GB" dirty="0"/>
              <a:t>, </a:t>
            </a:r>
            <a:r>
              <a:rPr lang="en-GB" dirty="0" err="1"/>
              <a:t>economi-diwylliannol</a:t>
            </a:r>
            <a:r>
              <a:rPr lang="en-GB" dirty="0"/>
              <a:t>, </a:t>
            </a:r>
            <a:r>
              <a:rPr lang="en-GB" dirty="0" err="1"/>
              <a:t>cefndiroedd</a:t>
            </a:r>
            <a:r>
              <a:rPr lang="en-GB" dirty="0"/>
              <a:t> </a:t>
            </a:r>
            <a:r>
              <a:rPr lang="en-GB" dirty="0" err="1"/>
              <a:t>addysgol</a:t>
            </a:r>
            <a:endParaRPr lang="en-GB" dirty="0"/>
          </a:p>
          <a:p>
            <a:r>
              <a:rPr lang="en-GB" dirty="0" err="1"/>
              <a:t>Hyfforddiant</a:t>
            </a:r>
            <a:r>
              <a:rPr lang="en-GB" dirty="0"/>
              <a:t> ac </a:t>
            </a:r>
            <a:r>
              <a:rPr lang="en-GB" dirty="0" err="1"/>
              <a:t>addysg</a:t>
            </a:r>
            <a:endParaRPr lang="en-GB" dirty="0"/>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a:t>EU </a:t>
            </a:r>
            <a:r>
              <a:rPr lang="en-GB" dirty="0" err="1"/>
              <a:t>Entreprenerial</a:t>
            </a:r>
            <a:r>
              <a:rPr lang="en-GB" dirty="0"/>
              <a:t> Action Plan 2020</a:t>
            </a:r>
          </a:p>
          <a:p>
            <a:r>
              <a:rPr lang="en-GB" dirty="0"/>
              <a:t>Economic growth for job creation</a:t>
            </a:r>
          </a:p>
          <a:p>
            <a:r>
              <a:rPr lang="en-GB" dirty="0"/>
              <a:t>Germany and Ireland</a:t>
            </a:r>
          </a:p>
          <a:p>
            <a:r>
              <a:rPr lang="en-GB" dirty="0"/>
              <a:t>Under representation of women in business driven economies</a:t>
            </a:r>
          </a:p>
          <a:p>
            <a:r>
              <a:rPr lang="en-GB" dirty="0"/>
              <a:t>Factors: socio-economic, socio-cultural, educational backgrounds</a:t>
            </a:r>
          </a:p>
          <a:p>
            <a:r>
              <a:rPr lang="en-GB" dirty="0"/>
              <a:t>Training and education</a:t>
            </a:r>
          </a:p>
          <a:p>
            <a:endParaRPr lang="en-GB" dirty="0"/>
          </a:p>
        </p:txBody>
      </p:sp>
    </p:spTree>
    <p:extLst>
      <p:ext uri="{BB962C8B-B14F-4D97-AF65-F5344CB8AC3E}">
        <p14:creationId xmlns:p14="http://schemas.microsoft.com/office/powerpoint/2010/main" val="3613491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err="1" smtClean="0"/>
              <a:t>Menywod</a:t>
            </a:r>
            <a:r>
              <a:rPr lang="en-GB" dirty="0" smtClean="0"/>
              <a:t> </a:t>
            </a:r>
            <a:r>
              <a:rPr lang="en-GB" dirty="0" err="1" smtClean="0"/>
              <a:t>fel</a:t>
            </a:r>
            <a:r>
              <a:rPr lang="en-GB" dirty="0" smtClean="0"/>
              <a:t> </a:t>
            </a:r>
            <a:r>
              <a:rPr lang="en-GB" dirty="0" err="1" smtClean="0"/>
              <a:t>entrepreneriaid</a:t>
            </a:r>
            <a:r>
              <a:rPr lang="en-GB" dirty="0" smtClean="0"/>
              <a:t> </a:t>
            </a:r>
            <a:br>
              <a:rPr lang="en-GB" dirty="0" smtClean="0"/>
            </a:br>
            <a:r>
              <a:rPr lang="en-GB" dirty="0" smtClean="0"/>
              <a:t>Women entrepreneurs</a:t>
            </a:r>
            <a:br>
              <a:rPr lang="en-GB" dirty="0" smtClean="0"/>
            </a:br>
            <a:endParaRPr lang="en-GB" dirty="0"/>
          </a:p>
        </p:txBody>
      </p:sp>
      <p:pic>
        <p:nvPicPr>
          <p:cNvPr id="5"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6406" y="2276872"/>
            <a:ext cx="2808312" cy="3054763"/>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15816" y="1432629"/>
            <a:ext cx="3168352" cy="3168352"/>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28184" y="1417638"/>
            <a:ext cx="2795229" cy="2795229"/>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92180" y="3717032"/>
            <a:ext cx="3251820" cy="2438865"/>
          </a:xfrm>
          <a:prstGeom prst="rect">
            <a:avLst/>
          </a:prstGeom>
        </p:spPr>
      </p:pic>
    </p:spTree>
    <p:extLst>
      <p:ext uri="{BB962C8B-B14F-4D97-AF65-F5344CB8AC3E}">
        <p14:creationId xmlns:p14="http://schemas.microsoft.com/office/powerpoint/2010/main" val="2013634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
            </a:r>
            <a:br>
              <a:rPr lang="en-GB" smtClean="0"/>
            </a:br>
            <a:r>
              <a:rPr lang="en-GB" smtClean="0"/>
              <a:t>Menywod fel entrepreneriaid </a:t>
            </a:r>
            <a:br>
              <a:rPr lang="en-GB" smtClean="0"/>
            </a:br>
            <a:r>
              <a:rPr lang="en-GB" smtClean="0"/>
              <a:t>Women entrepreneurs</a:t>
            </a:r>
            <a:br>
              <a:rPr lang="en-GB" smtClean="0"/>
            </a:br>
            <a:endParaRPr lang="en-GB" dirty="0"/>
          </a:p>
        </p:txBody>
      </p:sp>
      <p:sp>
        <p:nvSpPr>
          <p:cNvPr id="4" name="Content Placeholder 3"/>
          <p:cNvSpPr>
            <a:spLocks noGrp="1"/>
          </p:cNvSpPr>
          <p:nvPr>
            <p:ph idx="1"/>
          </p:nvPr>
        </p:nvSpPr>
        <p:spPr/>
        <p:txBody>
          <a:bodyPr>
            <a:normAutofit lnSpcReduction="10000"/>
          </a:bodyPr>
          <a:lstStyle/>
          <a:p>
            <a:r>
              <a:rPr lang="en-GB" dirty="0" smtClean="0"/>
              <a:t>Anita Roddick – the Body Shop</a:t>
            </a:r>
          </a:p>
          <a:p>
            <a:r>
              <a:rPr lang="en-GB" dirty="0" smtClean="0"/>
              <a:t>Wendy Kopp – founder of Teach America</a:t>
            </a:r>
          </a:p>
          <a:p>
            <a:r>
              <a:rPr lang="en-GB" dirty="0" smtClean="0"/>
              <a:t>Julia Donaldson – The Gruffalo </a:t>
            </a:r>
          </a:p>
          <a:p>
            <a:r>
              <a:rPr lang="en-GB" dirty="0" err="1" smtClean="0"/>
              <a:t>J.K.Rowling</a:t>
            </a:r>
            <a:r>
              <a:rPr lang="en-GB" dirty="0" smtClean="0"/>
              <a:t> – Harry Potter</a:t>
            </a:r>
          </a:p>
          <a:p>
            <a:r>
              <a:rPr lang="en-GB" dirty="0" smtClean="0"/>
              <a:t>Coco Chanel – fashion/</a:t>
            </a:r>
            <a:r>
              <a:rPr lang="en-GB" dirty="0" err="1" smtClean="0"/>
              <a:t>ffasiwn</a:t>
            </a:r>
            <a:r>
              <a:rPr lang="en-GB" dirty="0" smtClean="0"/>
              <a:t> </a:t>
            </a:r>
          </a:p>
          <a:p>
            <a:r>
              <a:rPr lang="en-GB" dirty="0" smtClean="0"/>
              <a:t>Michelle </a:t>
            </a:r>
            <a:r>
              <a:rPr lang="en-GB" dirty="0" err="1" smtClean="0"/>
              <a:t>Moane</a:t>
            </a:r>
            <a:r>
              <a:rPr lang="en-GB" dirty="0" smtClean="0"/>
              <a:t> – Ultimo</a:t>
            </a:r>
          </a:p>
          <a:p>
            <a:r>
              <a:rPr lang="en-GB" dirty="0" smtClean="0"/>
              <a:t>Deborah </a:t>
            </a:r>
            <a:r>
              <a:rPr lang="en-GB" dirty="0" err="1" smtClean="0"/>
              <a:t>Meadon</a:t>
            </a:r>
            <a:r>
              <a:rPr lang="en-GB" dirty="0" smtClean="0"/>
              <a:t> – Dragon’s Den</a:t>
            </a:r>
          </a:p>
          <a:p>
            <a:endParaRPr lang="en-GB" dirty="0"/>
          </a:p>
        </p:txBody>
      </p:sp>
    </p:spTree>
    <p:extLst>
      <p:ext uri="{BB962C8B-B14F-4D97-AF65-F5344CB8AC3E}">
        <p14:creationId xmlns:p14="http://schemas.microsoft.com/office/powerpoint/2010/main" val="249252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Parhau</a:t>
            </a:r>
            <a:r>
              <a:rPr lang="en-GB" dirty="0" smtClean="0"/>
              <a:t> </a:t>
            </a:r>
            <a:r>
              <a:rPr lang="en-GB" dirty="0" err="1" smtClean="0"/>
              <a:t>i</a:t>
            </a:r>
            <a:r>
              <a:rPr lang="en-GB" dirty="0" smtClean="0"/>
              <a:t> </a:t>
            </a:r>
            <a:r>
              <a:rPr lang="en-GB" dirty="0" err="1" smtClean="0"/>
              <a:t>ddiffinio</a:t>
            </a:r>
            <a:r>
              <a:rPr lang="en-GB" dirty="0" smtClean="0"/>
              <a:t>…</a:t>
            </a:r>
            <a:br>
              <a:rPr lang="en-GB" dirty="0" smtClean="0"/>
            </a:br>
            <a:r>
              <a:rPr lang="en-GB" dirty="0" smtClean="0"/>
              <a:t>Continuing to define…</a:t>
            </a:r>
            <a:endParaRPr lang="en-GB" dirty="0"/>
          </a:p>
        </p:txBody>
      </p:sp>
      <p:sp>
        <p:nvSpPr>
          <p:cNvPr id="3" name="Content Placeholder 2"/>
          <p:cNvSpPr>
            <a:spLocks noGrp="1"/>
          </p:cNvSpPr>
          <p:nvPr>
            <p:ph idx="1"/>
          </p:nvPr>
        </p:nvSpPr>
        <p:spPr/>
        <p:txBody>
          <a:bodyPr/>
          <a:lstStyle/>
          <a:p>
            <a:r>
              <a:rPr lang="en-GB" dirty="0"/>
              <a:t>It is believed that the term </a:t>
            </a:r>
            <a:r>
              <a:rPr lang="en-GB" dirty="0" smtClean="0"/>
              <a:t>‘entrepreneurship’ combined </a:t>
            </a:r>
            <a:r>
              <a:rPr lang="en-GB" dirty="0"/>
              <a:t>two Latin words </a:t>
            </a:r>
            <a:r>
              <a:rPr lang="en-GB" b="1" dirty="0"/>
              <a:t>“</a:t>
            </a:r>
            <a:r>
              <a:rPr lang="en-GB" b="1" i="1" dirty="0"/>
              <a:t>entre</a:t>
            </a:r>
            <a:r>
              <a:rPr lang="en-GB" b="1" dirty="0"/>
              <a:t>” </a:t>
            </a:r>
            <a:r>
              <a:rPr lang="en-GB" dirty="0"/>
              <a:t>(meaning ‘to swim out’) and </a:t>
            </a:r>
            <a:r>
              <a:rPr lang="en-GB" b="1" dirty="0"/>
              <a:t>“</a:t>
            </a:r>
            <a:r>
              <a:rPr lang="en-GB" b="1" i="1" dirty="0" err="1"/>
              <a:t>prendes</a:t>
            </a:r>
            <a:r>
              <a:rPr lang="en-GB" b="1" dirty="0"/>
              <a:t>” </a:t>
            </a:r>
            <a:r>
              <a:rPr lang="en-GB" dirty="0"/>
              <a:t>(meaning ‘to grasp, understand, or capture’) to create the term “</a:t>
            </a:r>
            <a:r>
              <a:rPr lang="en-GB" i="1" dirty="0"/>
              <a:t>entrepreneur</a:t>
            </a:r>
            <a:r>
              <a:rPr lang="en-GB" dirty="0" smtClean="0"/>
              <a:t>”.</a:t>
            </a:r>
          </a:p>
          <a:p>
            <a:endParaRPr lang="en-GB" dirty="0"/>
          </a:p>
        </p:txBody>
      </p:sp>
    </p:spTree>
    <p:extLst>
      <p:ext uri="{BB962C8B-B14F-4D97-AF65-F5344CB8AC3E}">
        <p14:creationId xmlns:p14="http://schemas.microsoft.com/office/powerpoint/2010/main" val="99529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Entrepreneurship</a:t>
            </a:r>
            <a:br>
              <a:rPr lang="en-GB" dirty="0" smtClean="0"/>
            </a:br>
            <a:r>
              <a:rPr lang="en-GB" dirty="0" err="1" smtClean="0"/>
              <a:t>Entrepreneriaeth</a:t>
            </a:r>
            <a:r>
              <a:rPr lang="en-GB" dirty="0" smtClean="0"/>
              <a:t> </a:t>
            </a:r>
            <a:endParaRPr lang="en-GB" dirty="0"/>
          </a:p>
        </p:txBody>
      </p:sp>
      <p:sp>
        <p:nvSpPr>
          <p:cNvPr id="4" name="Content Placeholder 3"/>
          <p:cNvSpPr>
            <a:spLocks noGrp="1"/>
          </p:cNvSpPr>
          <p:nvPr>
            <p:ph sz="half" idx="1"/>
          </p:nvPr>
        </p:nvSpPr>
        <p:spPr/>
        <p:txBody>
          <a:bodyPr/>
          <a:lstStyle/>
          <a:p>
            <a:r>
              <a:rPr lang="en-GB" dirty="0" smtClean="0"/>
              <a:t>Beth </a:t>
            </a:r>
            <a:r>
              <a:rPr lang="en-GB" dirty="0" err="1" smtClean="0"/>
              <a:t>yw</a:t>
            </a:r>
            <a:r>
              <a:rPr lang="en-GB" dirty="0" smtClean="0"/>
              <a:t> </a:t>
            </a:r>
            <a:r>
              <a:rPr lang="en-GB" dirty="0" err="1" smtClean="0"/>
              <a:t>hwn</a:t>
            </a:r>
            <a:r>
              <a:rPr lang="en-GB" dirty="0" smtClean="0"/>
              <a:t>?</a:t>
            </a:r>
          </a:p>
          <a:p>
            <a:r>
              <a:rPr lang="en-GB" dirty="0" smtClean="0"/>
              <a:t>Beth </a:t>
            </a:r>
            <a:r>
              <a:rPr lang="en-GB" dirty="0" err="1" smtClean="0"/>
              <a:t>mae</a:t>
            </a:r>
            <a:r>
              <a:rPr lang="en-GB" dirty="0" smtClean="0"/>
              <a:t> </a:t>
            </a:r>
            <a:r>
              <a:rPr lang="en-GB" dirty="0" err="1" smtClean="0"/>
              <a:t>hwn</a:t>
            </a:r>
            <a:r>
              <a:rPr lang="en-GB" dirty="0" smtClean="0"/>
              <a:t> </a:t>
            </a:r>
            <a:r>
              <a:rPr lang="en-GB" dirty="0" err="1" smtClean="0"/>
              <a:t>yn</a:t>
            </a:r>
            <a:r>
              <a:rPr lang="en-GB" dirty="0" smtClean="0"/>
              <a:t> </a:t>
            </a:r>
            <a:r>
              <a:rPr lang="en-GB" dirty="0" err="1" smtClean="0"/>
              <a:t>edrych</a:t>
            </a:r>
            <a:r>
              <a:rPr lang="en-GB" dirty="0" smtClean="0"/>
              <a:t> </a:t>
            </a:r>
            <a:r>
              <a:rPr lang="en-GB" dirty="0" err="1" smtClean="0"/>
              <a:t>fel</a:t>
            </a:r>
            <a:r>
              <a:rPr lang="en-GB" dirty="0" smtClean="0"/>
              <a:t> </a:t>
            </a:r>
            <a:r>
              <a:rPr lang="en-GB" dirty="0" err="1" smtClean="0"/>
              <a:t>heddiw</a:t>
            </a:r>
            <a:r>
              <a:rPr lang="en-GB" dirty="0" smtClean="0"/>
              <a:t>?</a:t>
            </a:r>
          </a:p>
          <a:p>
            <a:r>
              <a:rPr lang="en-GB" dirty="0" smtClean="0"/>
              <a:t>Beth </a:t>
            </a:r>
            <a:r>
              <a:rPr lang="en-GB" dirty="0" err="1" smtClean="0"/>
              <a:t>yw’r</a:t>
            </a:r>
            <a:r>
              <a:rPr lang="en-GB" dirty="0" smtClean="0"/>
              <a:t> </a:t>
            </a:r>
            <a:r>
              <a:rPr lang="en-GB" dirty="0" err="1" smtClean="0"/>
              <a:t>sgiliau</a:t>
            </a:r>
            <a:r>
              <a:rPr lang="en-GB" dirty="0" smtClean="0"/>
              <a:t> </a:t>
            </a:r>
            <a:r>
              <a:rPr lang="en-GB" dirty="0" err="1" smtClean="0"/>
              <a:t>cynnar</a:t>
            </a:r>
            <a:r>
              <a:rPr lang="en-GB" dirty="0" smtClean="0"/>
              <a:t> </a:t>
            </a:r>
            <a:r>
              <a:rPr lang="en-GB" dirty="0" err="1" smtClean="0"/>
              <a:t>sydd</a:t>
            </a:r>
            <a:r>
              <a:rPr lang="en-GB" dirty="0" smtClean="0"/>
              <a:t> </a:t>
            </a:r>
            <a:r>
              <a:rPr lang="en-GB" dirty="0" err="1" smtClean="0"/>
              <a:t>angen</a:t>
            </a:r>
            <a:r>
              <a:rPr lang="en-GB" dirty="0" smtClean="0"/>
              <a:t>?</a:t>
            </a:r>
            <a:endParaRPr lang="en-GB" dirty="0"/>
          </a:p>
        </p:txBody>
      </p:sp>
      <p:sp>
        <p:nvSpPr>
          <p:cNvPr id="5" name="Content Placeholder 4"/>
          <p:cNvSpPr>
            <a:spLocks noGrp="1"/>
          </p:cNvSpPr>
          <p:nvPr>
            <p:ph sz="half" idx="2"/>
          </p:nvPr>
        </p:nvSpPr>
        <p:spPr/>
        <p:txBody>
          <a:bodyPr/>
          <a:lstStyle/>
          <a:p>
            <a:r>
              <a:rPr lang="en-GB" dirty="0" smtClean="0"/>
              <a:t>What is it?</a:t>
            </a:r>
          </a:p>
          <a:p>
            <a:r>
              <a:rPr lang="en-GB" dirty="0" smtClean="0"/>
              <a:t>What does it look like today?</a:t>
            </a:r>
          </a:p>
          <a:p>
            <a:r>
              <a:rPr lang="en-GB" dirty="0" smtClean="0"/>
              <a:t>What are the early skills required?</a:t>
            </a:r>
          </a:p>
          <a:p>
            <a:endParaRPr lang="en-GB" dirty="0"/>
          </a:p>
        </p:txBody>
      </p:sp>
    </p:spTree>
    <p:extLst>
      <p:ext uri="{BB962C8B-B14F-4D97-AF65-F5344CB8AC3E}">
        <p14:creationId xmlns:p14="http://schemas.microsoft.com/office/powerpoint/2010/main" val="289630075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Dragon’s Den - 1</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www.youtube.com/watch?v=YzyVgimV6kM</a:t>
            </a:r>
            <a:endParaRPr lang="en-GB" dirty="0" smtClean="0"/>
          </a:p>
          <a:p>
            <a:endParaRPr lang="en-GB" dirty="0"/>
          </a:p>
        </p:txBody>
      </p:sp>
    </p:spTree>
    <p:extLst>
      <p:ext uri="{BB962C8B-B14F-4D97-AF65-F5344CB8AC3E}">
        <p14:creationId xmlns:p14="http://schemas.microsoft.com/office/powerpoint/2010/main" val="29998590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Entrepreneurial Leader</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err="1" smtClean="0"/>
              <a:t>Sgiliau</a:t>
            </a:r>
            <a:r>
              <a:rPr lang="en-GB" dirty="0" smtClean="0"/>
              <a:t> </a:t>
            </a:r>
            <a:r>
              <a:rPr lang="en-GB" dirty="0" err="1" smtClean="0"/>
              <a:t>cyfathrebu</a:t>
            </a:r>
            <a:endParaRPr lang="en-GB" dirty="0" smtClean="0"/>
          </a:p>
          <a:p>
            <a:r>
              <a:rPr lang="en-GB" dirty="0" err="1" smtClean="0"/>
              <a:t>Gweledigaeth</a:t>
            </a:r>
            <a:endParaRPr lang="en-GB" dirty="0" smtClean="0"/>
          </a:p>
          <a:p>
            <a:r>
              <a:rPr lang="en-GB" dirty="0" err="1" smtClean="0"/>
              <a:t>Cefnogaeth</a:t>
            </a:r>
            <a:endParaRPr lang="en-GB" dirty="0" smtClean="0"/>
          </a:p>
          <a:p>
            <a:r>
              <a:rPr lang="en-GB" dirty="0" smtClean="0"/>
              <a:t>Hunan-</a:t>
            </a:r>
            <a:r>
              <a:rPr lang="en-GB" dirty="0" err="1" smtClean="0"/>
              <a:t>gred</a:t>
            </a:r>
            <a:endParaRPr lang="en-GB" dirty="0" smtClean="0"/>
          </a:p>
          <a:p>
            <a:r>
              <a:rPr lang="en-GB" dirty="0" err="1" smtClean="0"/>
              <a:t>Rhannu</a:t>
            </a:r>
            <a:r>
              <a:rPr lang="en-GB" dirty="0" smtClean="0"/>
              <a:t> </a:t>
            </a:r>
            <a:r>
              <a:rPr lang="en-GB" dirty="0" err="1" smtClean="0"/>
              <a:t>llwyddiant</a:t>
            </a:r>
            <a:endParaRPr lang="en-GB" dirty="0" smtClean="0"/>
          </a:p>
          <a:p>
            <a:r>
              <a:rPr lang="en-GB" dirty="0" err="1" smtClean="0"/>
              <a:t>Yn</a:t>
            </a:r>
            <a:r>
              <a:rPr lang="en-GB" dirty="0" smtClean="0"/>
              <a:t> </a:t>
            </a:r>
            <a:r>
              <a:rPr lang="en-GB" dirty="0" err="1" smtClean="0"/>
              <a:t>ymrwymo</a:t>
            </a:r>
            <a:endParaRPr lang="en-GB" dirty="0" smtClean="0"/>
          </a:p>
          <a:p>
            <a:r>
              <a:rPr lang="en-GB" dirty="0" err="1" smtClean="0"/>
              <a:t>Yn</a:t>
            </a:r>
            <a:r>
              <a:rPr lang="en-GB" dirty="0" smtClean="0"/>
              <a:t> </a:t>
            </a:r>
            <a:r>
              <a:rPr lang="en-GB" dirty="0" err="1" smtClean="0"/>
              <a:t>creu</a:t>
            </a:r>
            <a:r>
              <a:rPr lang="en-GB" dirty="0" smtClean="0"/>
              <a:t> </a:t>
            </a:r>
            <a:r>
              <a:rPr lang="en-GB" dirty="0" err="1" smtClean="0"/>
              <a:t>naws</a:t>
            </a:r>
            <a:r>
              <a:rPr lang="en-GB" dirty="0" smtClean="0"/>
              <a:t> </a:t>
            </a:r>
            <a:r>
              <a:rPr lang="en-GB" dirty="0" err="1" smtClean="0"/>
              <a:t>sydd</a:t>
            </a:r>
            <a:r>
              <a:rPr lang="en-GB" dirty="0" smtClean="0"/>
              <a:t> </a:t>
            </a:r>
            <a:r>
              <a:rPr lang="en-GB" dirty="0" err="1" smtClean="0"/>
              <a:t>yn</a:t>
            </a:r>
            <a:r>
              <a:rPr lang="en-GB" dirty="0" smtClean="0"/>
              <a:t> </a:t>
            </a:r>
            <a:r>
              <a:rPr lang="en-GB" dirty="0" err="1" smtClean="0"/>
              <a:t>annog</a:t>
            </a:r>
            <a:r>
              <a:rPr lang="en-GB" dirty="0" smtClean="0"/>
              <a:t> </a:t>
            </a:r>
            <a:r>
              <a:rPr lang="en-GB" dirty="0" err="1" smtClean="0"/>
              <a:t>tyfiant</a:t>
            </a:r>
            <a:r>
              <a:rPr lang="en-GB" dirty="0" smtClean="0"/>
              <a:t>/</a:t>
            </a:r>
            <a:r>
              <a:rPr lang="en-GB" dirty="0" err="1" smtClean="0"/>
              <a:t>datblygiad</a:t>
            </a:r>
            <a:endParaRPr lang="en-GB" dirty="0" smtClean="0"/>
          </a:p>
          <a:p>
            <a:r>
              <a:rPr lang="en-GB" dirty="0" err="1" smtClean="0"/>
              <a:t>Yn</a:t>
            </a:r>
            <a:r>
              <a:rPr lang="en-GB" dirty="0" smtClean="0"/>
              <a:t> </a:t>
            </a:r>
            <a:r>
              <a:rPr lang="en-GB" dirty="0" err="1" smtClean="0"/>
              <a:t>onest</a:t>
            </a:r>
            <a:endParaRPr lang="en-GB" dirty="0" smtClean="0"/>
          </a:p>
          <a:p>
            <a:r>
              <a:rPr lang="en-GB" dirty="0" err="1" smtClean="0"/>
              <a:t>Dyfalbarhad</a:t>
            </a:r>
            <a:endParaRPr lang="en-GB" dirty="0" smtClean="0"/>
          </a:p>
          <a:p>
            <a:r>
              <a:rPr lang="en-GB" dirty="0" err="1" smtClean="0"/>
              <a:t>Dysgu</a:t>
            </a:r>
            <a:r>
              <a:rPr lang="en-GB" dirty="0" smtClean="0"/>
              <a:t> </a:t>
            </a:r>
            <a:endParaRPr lang="en-GB" dirty="0"/>
          </a:p>
        </p:txBody>
      </p:sp>
      <p:sp>
        <p:nvSpPr>
          <p:cNvPr id="4" name="Content Placeholder 3"/>
          <p:cNvSpPr>
            <a:spLocks noGrp="1"/>
          </p:cNvSpPr>
          <p:nvPr>
            <p:ph sz="half" idx="2"/>
          </p:nvPr>
        </p:nvSpPr>
        <p:spPr/>
        <p:txBody>
          <a:bodyPr>
            <a:normAutofit fontScale="85000" lnSpcReduction="20000"/>
          </a:bodyPr>
          <a:lstStyle/>
          <a:p>
            <a:r>
              <a:rPr lang="en-GB" dirty="0" smtClean="0"/>
              <a:t>Communication skills</a:t>
            </a:r>
          </a:p>
          <a:p>
            <a:r>
              <a:rPr lang="en-GB" dirty="0" smtClean="0"/>
              <a:t>Vision</a:t>
            </a:r>
          </a:p>
          <a:p>
            <a:r>
              <a:rPr lang="en-GB" dirty="0" smtClean="0"/>
              <a:t>Supportive</a:t>
            </a:r>
          </a:p>
          <a:p>
            <a:r>
              <a:rPr lang="en-GB" dirty="0" smtClean="0"/>
              <a:t>Self-belief</a:t>
            </a:r>
          </a:p>
          <a:p>
            <a:r>
              <a:rPr lang="en-GB" dirty="0" smtClean="0"/>
              <a:t>Shares success</a:t>
            </a:r>
          </a:p>
          <a:p>
            <a:r>
              <a:rPr lang="en-GB" dirty="0" smtClean="0"/>
              <a:t>Is involved</a:t>
            </a:r>
          </a:p>
          <a:p>
            <a:r>
              <a:rPr lang="en-GB" dirty="0" smtClean="0"/>
              <a:t>Creates an atmosphere conducive for growth</a:t>
            </a:r>
          </a:p>
          <a:p>
            <a:r>
              <a:rPr lang="en-GB" dirty="0" smtClean="0"/>
              <a:t>Honest</a:t>
            </a:r>
          </a:p>
          <a:p>
            <a:r>
              <a:rPr lang="en-GB" dirty="0" smtClean="0"/>
              <a:t>Perseverance</a:t>
            </a:r>
          </a:p>
          <a:p>
            <a:r>
              <a:rPr lang="en-GB" dirty="0" smtClean="0"/>
              <a:t>Learning  </a:t>
            </a:r>
            <a:endParaRPr lang="en-GB" dirty="0"/>
          </a:p>
        </p:txBody>
      </p:sp>
    </p:spTree>
    <p:extLst>
      <p:ext uri="{BB962C8B-B14F-4D97-AF65-F5344CB8AC3E}">
        <p14:creationId xmlns:p14="http://schemas.microsoft.com/office/powerpoint/2010/main" val="11249505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Renko</a:t>
            </a:r>
            <a:r>
              <a:rPr lang="en-GB" dirty="0" smtClean="0"/>
              <a:t> et al.(2013)</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Dylanwadu</a:t>
            </a:r>
            <a:r>
              <a:rPr lang="en-GB" dirty="0" smtClean="0"/>
              <a:t> a </a:t>
            </a:r>
            <a:r>
              <a:rPr lang="en-GB" dirty="0" err="1" smtClean="0"/>
              <a:t>chyfarwyddo</a:t>
            </a:r>
            <a:r>
              <a:rPr lang="en-GB" dirty="0" smtClean="0"/>
              <a:t> </a:t>
            </a:r>
            <a:r>
              <a:rPr lang="en-GB" dirty="0" err="1" smtClean="0"/>
              <a:t>perfformiad</a:t>
            </a:r>
            <a:r>
              <a:rPr lang="en-GB" dirty="0" smtClean="0"/>
              <a:t> </a:t>
            </a:r>
            <a:r>
              <a:rPr lang="en-GB" dirty="0" err="1" smtClean="0"/>
              <a:t>grŵp</a:t>
            </a:r>
            <a:r>
              <a:rPr lang="en-GB" dirty="0" smtClean="0"/>
              <a:t> </a:t>
            </a:r>
            <a:r>
              <a:rPr lang="en-GB" dirty="0" err="1" smtClean="0"/>
              <a:t>i</a:t>
            </a:r>
            <a:r>
              <a:rPr lang="en-GB" dirty="0" smtClean="0"/>
              <a:t> </a:t>
            </a:r>
            <a:r>
              <a:rPr lang="en-GB" dirty="0" err="1" smtClean="0"/>
              <a:t>lwyddo</a:t>
            </a:r>
            <a:r>
              <a:rPr lang="en-GB" dirty="0" smtClean="0"/>
              <a:t> a </a:t>
            </a:r>
            <a:r>
              <a:rPr lang="en-GB" dirty="0" err="1" smtClean="0"/>
              <a:t>chwrdd</a:t>
            </a:r>
            <a:r>
              <a:rPr lang="en-GB" dirty="0" smtClean="0"/>
              <a:t> a </a:t>
            </a:r>
            <a:r>
              <a:rPr lang="en-GB" dirty="0" err="1" smtClean="0"/>
              <a:t>nodau</a:t>
            </a:r>
            <a:r>
              <a:rPr lang="en-GB" dirty="0" smtClean="0"/>
              <a:t> </a:t>
            </a:r>
            <a:r>
              <a:rPr lang="en-GB" dirty="0" err="1" smtClean="0"/>
              <a:t>sydd</a:t>
            </a:r>
            <a:r>
              <a:rPr lang="en-GB" dirty="0" smtClean="0"/>
              <a:t> </a:t>
            </a:r>
            <a:r>
              <a:rPr lang="en-GB" dirty="0" err="1" smtClean="0"/>
              <a:t>yn</a:t>
            </a:r>
            <a:r>
              <a:rPr lang="en-GB" dirty="0" smtClean="0"/>
              <a:t> </a:t>
            </a:r>
            <a:r>
              <a:rPr lang="en-GB" dirty="0" err="1" smtClean="0"/>
              <a:t>cynnwys</a:t>
            </a:r>
            <a:r>
              <a:rPr lang="en-GB" dirty="0" smtClean="0"/>
              <a:t> </a:t>
            </a:r>
            <a:r>
              <a:rPr lang="en-GB" dirty="0" err="1" smtClean="0"/>
              <a:t>newid</a:t>
            </a:r>
            <a:r>
              <a:rPr lang="en-GB" dirty="0" smtClean="0"/>
              <a:t> a </a:t>
            </a:r>
            <a:r>
              <a:rPr lang="en-GB" dirty="0" err="1" smtClean="0"/>
              <a:t>chyfleoedd</a:t>
            </a:r>
            <a:r>
              <a:rPr lang="en-GB" dirty="0" smtClean="0"/>
              <a:t> </a:t>
            </a:r>
            <a:r>
              <a:rPr lang="en-GB" dirty="0" err="1" smtClean="0"/>
              <a:t>newydd</a:t>
            </a:r>
            <a:endParaRPr lang="en-GB" dirty="0" smtClean="0"/>
          </a:p>
          <a:p>
            <a:r>
              <a:rPr lang="en-GB" dirty="0" err="1" smtClean="0"/>
              <a:t>Creu</a:t>
            </a:r>
            <a:r>
              <a:rPr lang="en-GB" dirty="0" smtClean="0"/>
              <a:t> </a:t>
            </a:r>
            <a:r>
              <a:rPr lang="en-GB" dirty="0" err="1" smtClean="0"/>
              <a:t>yr</a:t>
            </a:r>
            <a:r>
              <a:rPr lang="en-GB" dirty="0" smtClean="0"/>
              <a:t> </a:t>
            </a:r>
            <a:r>
              <a:rPr lang="en-GB" dirty="0" err="1" smtClean="0"/>
              <a:t>amgylchedd</a:t>
            </a:r>
            <a:r>
              <a:rPr lang="en-GB" dirty="0" smtClean="0"/>
              <a:t> </a:t>
            </a:r>
            <a:r>
              <a:rPr lang="en-GB" dirty="0" err="1" smtClean="0"/>
              <a:t>cywir</a:t>
            </a:r>
            <a:r>
              <a:rPr lang="en-GB" dirty="0" smtClean="0"/>
              <a:t> </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Influencing and directing the performance of a group to achieve goals that involve change and new opportunities</a:t>
            </a:r>
          </a:p>
          <a:p>
            <a:r>
              <a:rPr lang="en-GB" dirty="0" smtClean="0"/>
              <a:t>Creating the right environment </a:t>
            </a:r>
            <a:endParaRPr lang="en-GB" dirty="0"/>
          </a:p>
        </p:txBody>
      </p:sp>
    </p:spTree>
    <p:extLst>
      <p:ext uri="{BB962C8B-B14F-4D97-AF65-F5344CB8AC3E}">
        <p14:creationId xmlns:p14="http://schemas.microsoft.com/office/powerpoint/2010/main" val="2341642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Koryak et al.(2015)</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Adnoddau</a:t>
            </a:r>
            <a:endParaRPr lang="en-GB" dirty="0" smtClean="0"/>
          </a:p>
          <a:p>
            <a:r>
              <a:rPr lang="en-GB" dirty="0" err="1" smtClean="0"/>
              <a:t>Yn</a:t>
            </a:r>
            <a:r>
              <a:rPr lang="en-GB" dirty="0" smtClean="0"/>
              <a:t> </a:t>
            </a:r>
            <a:r>
              <a:rPr lang="en-GB" dirty="0" err="1" smtClean="0"/>
              <a:t>galluogi</a:t>
            </a:r>
            <a:r>
              <a:rPr lang="en-GB" dirty="0" smtClean="0"/>
              <a:t> </a:t>
            </a:r>
            <a:r>
              <a:rPr lang="en-GB" dirty="0" err="1" smtClean="0"/>
              <a:t>rhywbeth</a:t>
            </a:r>
            <a:r>
              <a:rPr lang="en-GB" dirty="0" smtClean="0"/>
              <a:t> I ‘</a:t>
            </a:r>
            <a:r>
              <a:rPr lang="en-GB" dirty="0" err="1" smtClean="0"/>
              <a:t>dyfu</a:t>
            </a:r>
            <a:r>
              <a:rPr lang="en-GB" dirty="0" smtClean="0"/>
              <a:t>’ </a:t>
            </a:r>
            <a:r>
              <a:rPr lang="en-GB" dirty="0" err="1" smtClean="0"/>
              <a:t>wrth</a:t>
            </a:r>
            <a:r>
              <a:rPr lang="en-GB" dirty="0" smtClean="0"/>
              <a:t> </a:t>
            </a:r>
            <a:r>
              <a:rPr lang="en-GB" dirty="0" err="1" smtClean="0"/>
              <a:t>gystadlu</a:t>
            </a:r>
            <a:r>
              <a:rPr lang="en-GB" dirty="0" smtClean="0"/>
              <a:t> </a:t>
            </a:r>
            <a:r>
              <a:rPr lang="en-GB" dirty="0" err="1" smtClean="0"/>
              <a:t>yn</a:t>
            </a:r>
            <a:r>
              <a:rPr lang="en-GB" dirty="0" smtClean="0"/>
              <a:t> y </a:t>
            </a:r>
            <a:r>
              <a:rPr lang="en-GB" dirty="0" err="1" smtClean="0"/>
              <a:t>farchnad</a:t>
            </a:r>
            <a:r>
              <a:rPr lang="en-GB" dirty="0" smtClean="0"/>
              <a:t>,</a:t>
            </a:r>
          </a:p>
          <a:p>
            <a:r>
              <a:rPr lang="en-GB" dirty="0" err="1" smtClean="0"/>
              <a:t>Arwyddocad</a:t>
            </a:r>
            <a:r>
              <a:rPr lang="en-GB" dirty="0" smtClean="0"/>
              <a:t> a </a:t>
            </a:r>
            <a:r>
              <a:rPr lang="en-GB" dirty="0" err="1" smtClean="0"/>
              <a:t>phwysigrwydd</a:t>
            </a:r>
            <a:r>
              <a:rPr lang="en-GB" dirty="0" smtClean="0"/>
              <a:t> </a:t>
            </a:r>
            <a:r>
              <a:rPr lang="en-GB" dirty="0" err="1" smtClean="0"/>
              <a:t>perthnasoedd</a:t>
            </a:r>
            <a:r>
              <a:rPr lang="en-GB" dirty="0" smtClean="0"/>
              <a:t>, </a:t>
            </a:r>
            <a:r>
              <a:rPr lang="en-GB" dirty="0" err="1" smtClean="0"/>
              <a:t>dynamig</a:t>
            </a:r>
            <a:r>
              <a:rPr lang="en-GB" dirty="0" smtClean="0"/>
              <a:t> y </a:t>
            </a:r>
            <a:r>
              <a:rPr lang="en-GB" dirty="0" err="1" smtClean="0"/>
              <a:t>tîm</a:t>
            </a:r>
            <a:r>
              <a:rPr lang="en-GB" dirty="0" smtClean="0"/>
              <a:t>, </a:t>
            </a:r>
            <a:r>
              <a:rPr lang="en-GB" dirty="0" err="1" smtClean="0"/>
              <a:t>gallu</a:t>
            </a:r>
            <a:r>
              <a:rPr lang="en-GB" dirty="0" smtClean="0"/>
              <a:t> y </a:t>
            </a:r>
            <a:r>
              <a:rPr lang="en-GB" dirty="0" err="1" smtClean="0"/>
              <a:t>tîm</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Resources</a:t>
            </a:r>
          </a:p>
          <a:p>
            <a:r>
              <a:rPr lang="en-GB" dirty="0" smtClean="0"/>
              <a:t>Enables something to ‘grow’ by competing in its market</a:t>
            </a:r>
          </a:p>
          <a:p>
            <a:r>
              <a:rPr lang="en-GB" dirty="0" smtClean="0"/>
              <a:t>Significance and importance of relationships within the team, dynamics and capabilities</a:t>
            </a:r>
            <a:endParaRPr lang="en-GB" dirty="0"/>
          </a:p>
        </p:txBody>
      </p:sp>
    </p:spTree>
    <p:extLst>
      <p:ext uri="{BB962C8B-B14F-4D97-AF65-F5344CB8AC3E}">
        <p14:creationId xmlns:p14="http://schemas.microsoft.com/office/powerpoint/2010/main" val="40588886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Social Entrepreneur</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Y </a:t>
            </a:r>
            <a:r>
              <a:rPr lang="en-GB" dirty="0" err="1" smtClean="0"/>
              <a:t>dysgwr</a:t>
            </a:r>
            <a:r>
              <a:rPr lang="en-GB" dirty="0" smtClean="0"/>
              <a:t> </a:t>
            </a:r>
            <a:r>
              <a:rPr lang="en-GB" dirty="0" err="1" smtClean="0"/>
              <a:t>barhaol</a:t>
            </a:r>
            <a:endParaRPr lang="en-GB" dirty="0" smtClean="0"/>
          </a:p>
          <a:p>
            <a:r>
              <a:rPr lang="en-GB" dirty="0" err="1" smtClean="0"/>
              <a:t>Hyfforddi</a:t>
            </a:r>
            <a:endParaRPr lang="en-GB" dirty="0" smtClean="0"/>
          </a:p>
          <a:p>
            <a:r>
              <a:rPr lang="en-GB" dirty="0" err="1" smtClean="0"/>
              <a:t>Mentora</a:t>
            </a:r>
            <a:endParaRPr lang="en-GB" dirty="0" smtClean="0"/>
          </a:p>
          <a:p>
            <a:r>
              <a:rPr lang="en-GB" dirty="0" err="1" smtClean="0"/>
              <a:t>Datblygiad</a:t>
            </a:r>
            <a:r>
              <a:rPr lang="en-GB" dirty="0" smtClean="0"/>
              <a:t> </a:t>
            </a:r>
            <a:r>
              <a:rPr lang="en-GB" dirty="0" err="1" smtClean="0"/>
              <a:t>Proffesiynol</a:t>
            </a:r>
            <a:r>
              <a:rPr lang="en-GB" dirty="0" smtClean="0"/>
              <a:t> </a:t>
            </a:r>
            <a:r>
              <a:rPr lang="en-GB" dirty="0" err="1" smtClean="0"/>
              <a:t>Parhaus</a:t>
            </a:r>
            <a:r>
              <a:rPr lang="en-GB" dirty="0" smtClean="0"/>
              <a:t> (DPP)</a:t>
            </a:r>
          </a:p>
          <a:p>
            <a:r>
              <a:rPr lang="en-GB" dirty="0" smtClean="0"/>
              <a:t>Ethos y </a:t>
            </a:r>
            <a:r>
              <a:rPr lang="en-GB" dirty="0" err="1" smtClean="0"/>
              <a:t>tim</a:t>
            </a:r>
            <a:endParaRPr lang="en-GB" dirty="0" smtClean="0"/>
          </a:p>
          <a:p>
            <a:r>
              <a:rPr lang="en-GB" dirty="0" err="1" smtClean="0"/>
              <a:t>Cefnogaeth</a:t>
            </a:r>
            <a:endParaRPr lang="en-GB" dirty="0" smtClean="0"/>
          </a:p>
          <a:p>
            <a:r>
              <a:rPr lang="en-GB" dirty="0" err="1" smtClean="0"/>
              <a:t>Ymrwymiad</a:t>
            </a:r>
            <a:r>
              <a:rPr lang="en-GB" dirty="0" smtClean="0"/>
              <a:t> </a:t>
            </a:r>
            <a:r>
              <a:rPr lang="en-GB" dirty="0" err="1" smtClean="0"/>
              <a:t>i’r</a:t>
            </a:r>
            <a:r>
              <a:rPr lang="en-GB" dirty="0" smtClean="0"/>
              <a:t> </a:t>
            </a:r>
            <a:r>
              <a:rPr lang="en-GB" dirty="0" err="1" smtClean="0"/>
              <a:t>gweithle</a:t>
            </a:r>
            <a:endParaRPr lang="en-GB" dirty="0" smtClean="0"/>
          </a:p>
          <a:p>
            <a:r>
              <a:rPr lang="en-GB" dirty="0" err="1" smtClean="0"/>
              <a:t>Cyflogadwyedd</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Continual learner</a:t>
            </a:r>
          </a:p>
          <a:p>
            <a:r>
              <a:rPr lang="en-GB" dirty="0" smtClean="0"/>
              <a:t>Coaching</a:t>
            </a:r>
          </a:p>
          <a:p>
            <a:r>
              <a:rPr lang="en-GB" dirty="0" smtClean="0"/>
              <a:t>Mentoring </a:t>
            </a:r>
          </a:p>
          <a:p>
            <a:r>
              <a:rPr lang="en-GB" dirty="0" smtClean="0"/>
              <a:t>CPD</a:t>
            </a:r>
          </a:p>
          <a:p>
            <a:r>
              <a:rPr lang="en-GB" dirty="0" smtClean="0"/>
              <a:t>Team ethos</a:t>
            </a:r>
          </a:p>
          <a:p>
            <a:r>
              <a:rPr lang="en-GB" dirty="0" smtClean="0"/>
              <a:t>Support </a:t>
            </a:r>
          </a:p>
          <a:p>
            <a:r>
              <a:rPr lang="en-GB" dirty="0" smtClean="0"/>
              <a:t>Commitment to workforce</a:t>
            </a:r>
          </a:p>
          <a:p>
            <a:r>
              <a:rPr lang="en-GB" dirty="0" smtClean="0"/>
              <a:t>Employability</a:t>
            </a:r>
          </a:p>
          <a:p>
            <a:endParaRPr lang="en-GB" dirty="0" smtClean="0"/>
          </a:p>
          <a:p>
            <a:endParaRPr lang="en-GB" dirty="0" smtClean="0"/>
          </a:p>
          <a:p>
            <a:endParaRPr lang="en-GB" dirty="0"/>
          </a:p>
        </p:txBody>
      </p:sp>
    </p:spTree>
    <p:extLst>
      <p:ext uri="{BB962C8B-B14F-4D97-AF65-F5344CB8AC3E}">
        <p14:creationId xmlns:p14="http://schemas.microsoft.com/office/powerpoint/2010/main" val="3818142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Yr</a:t>
            </a:r>
            <a:r>
              <a:rPr lang="en-GB" dirty="0" smtClean="0"/>
              <a:t> </a:t>
            </a:r>
            <a:r>
              <a:rPr lang="en-GB" dirty="0" err="1" smtClean="0"/>
              <a:t>amgylchedd</a:t>
            </a:r>
            <a:r>
              <a:rPr lang="en-GB" dirty="0" smtClean="0"/>
              <a:t> </a:t>
            </a:r>
            <a:r>
              <a:rPr lang="en-GB" dirty="0" err="1" smtClean="0"/>
              <a:t>dysgu</a:t>
            </a:r>
            <a:r>
              <a:rPr lang="en-GB" dirty="0" smtClean="0"/>
              <a:t/>
            </a:r>
            <a:br>
              <a:rPr lang="en-GB" dirty="0" smtClean="0"/>
            </a:br>
            <a:r>
              <a:rPr lang="en-GB" dirty="0" smtClean="0"/>
              <a:t>The learning environment</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err="1" smtClean="0"/>
              <a:t>Corfforol</a:t>
            </a:r>
            <a:endParaRPr lang="en-GB" dirty="0" smtClean="0"/>
          </a:p>
          <a:p>
            <a:r>
              <a:rPr lang="en-GB" dirty="0" err="1" smtClean="0"/>
              <a:t>Cymdeithasol</a:t>
            </a:r>
            <a:endParaRPr lang="en-GB" dirty="0" smtClean="0"/>
          </a:p>
          <a:p>
            <a:r>
              <a:rPr lang="en-GB" dirty="0" err="1" smtClean="0"/>
              <a:t>Pedagogaidd</a:t>
            </a:r>
            <a:endParaRPr lang="en-GB" dirty="0" smtClean="0"/>
          </a:p>
          <a:p>
            <a:pPr marL="0" indent="0">
              <a:buNone/>
            </a:pPr>
            <a:r>
              <a:rPr lang="en-GB" b="1" dirty="0" err="1" smtClean="0"/>
              <a:t>Llefydd</a:t>
            </a:r>
            <a:r>
              <a:rPr lang="en-GB" dirty="0" smtClean="0"/>
              <a:t> </a:t>
            </a:r>
            <a:r>
              <a:rPr lang="en-GB" dirty="0" err="1" smtClean="0"/>
              <a:t>lle</a:t>
            </a:r>
            <a:r>
              <a:rPr lang="en-GB" dirty="0" smtClean="0"/>
              <a:t> </a:t>
            </a:r>
            <a:r>
              <a:rPr lang="en-GB" dirty="0" err="1" smtClean="0"/>
              <a:t>mae</a:t>
            </a:r>
            <a:r>
              <a:rPr lang="en-GB" dirty="0" smtClean="0"/>
              <a:t> </a:t>
            </a:r>
            <a:r>
              <a:rPr lang="en-GB" dirty="0" err="1" smtClean="0"/>
              <a:t>dysgu</a:t>
            </a:r>
            <a:r>
              <a:rPr lang="en-GB" dirty="0" smtClean="0"/>
              <a:t> </a:t>
            </a:r>
            <a:r>
              <a:rPr lang="en-GB" dirty="0" err="1" smtClean="0"/>
              <a:t>yn</a:t>
            </a:r>
            <a:r>
              <a:rPr lang="en-GB" dirty="0" smtClean="0"/>
              <a:t> </a:t>
            </a:r>
            <a:r>
              <a:rPr lang="en-GB" dirty="0" err="1" smtClean="0"/>
              <a:t>digwydd</a:t>
            </a:r>
            <a:r>
              <a:rPr lang="en-GB" dirty="0" smtClean="0"/>
              <a:t>.</a:t>
            </a:r>
          </a:p>
          <a:p>
            <a:r>
              <a:rPr lang="en-GB" dirty="0" smtClean="0"/>
              <a:t>Mae </a:t>
            </a:r>
            <a:r>
              <a:rPr lang="en-GB" dirty="0" err="1" smtClean="0"/>
              <a:t>amgylchedd</a:t>
            </a:r>
            <a:r>
              <a:rPr lang="en-GB" dirty="0" smtClean="0"/>
              <a:t> </a:t>
            </a:r>
            <a:r>
              <a:rPr lang="en-GB" b="1" dirty="0" err="1" smtClean="0"/>
              <a:t>dyfeisgar</a:t>
            </a:r>
            <a:r>
              <a:rPr lang="en-GB" b="1" dirty="0" smtClean="0"/>
              <a:t> </a:t>
            </a:r>
            <a:r>
              <a:rPr lang="en-GB" dirty="0" err="1" smtClean="0"/>
              <a:t>yn</a:t>
            </a:r>
            <a:r>
              <a:rPr lang="en-GB" dirty="0" smtClean="0"/>
              <a:t> </a:t>
            </a:r>
            <a:r>
              <a:rPr lang="en-GB" dirty="0" err="1" smtClean="0"/>
              <a:t>cefnogi</a:t>
            </a:r>
            <a:r>
              <a:rPr lang="en-GB" dirty="0" smtClean="0"/>
              <a:t> </a:t>
            </a:r>
            <a:r>
              <a:rPr lang="en-GB" b="1" dirty="0" err="1" smtClean="0"/>
              <a:t>addysgu</a:t>
            </a:r>
            <a:r>
              <a:rPr lang="en-GB" dirty="0" smtClean="0"/>
              <a:t> a </a:t>
            </a:r>
            <a:r>
              <a:rPr lang="en-GB" b="1" dirty="0" err="1" smtClean="0"/>
              <a:t>dysgu</a:t>
            </a:r>
            <a:r>
              <a:rPr lang="en-GB" dirty="0" smtClean="0"/>
              <a:t> </a:t>
            </a:r>
            <a:r>
              <a:rPr lang="en-GB" dirty="0" err="1" smtClean="0"/>
              <a:t>sydd</a:t>
            </a:r>
            <a:r>
              <a:rPr lang="en-GB" dirty="0" smtClean="0"/>
              <a:t> </a:t>
            </a:r>
            <a:r>
              <a:rPr lang="en-GB" dirty="0" err="1" smtClean="0"/>
              <a:t>yn</a:t>
            </a:r>
            <a:r>
              <a:rPr lang="en-GB" dirty="0" smtClean="0"/>
              <a:t> </a:t>
            </a:r>
            <a:r>
              <a:rPr lang="en-GB" dirty="0" err="1" smtClean="0"/>
              <a:t>seiliedig</a:t>
            </a:r>
            <a:r>
              <a:rPr lang="en-GB" dirty="0" smtClean="0"/>
              <a:t> </a:t>
            </a:r>
            <a:r>
              <a:rPr lang="en-GB" dirty="0" err="1" smtClean="0"/>
              <a:t>ar</a:t>
            </a:r>
            <a:r>
              <a:rPr lang="en-GB" dirty="0" smtClean="0"/>
              <a:t> </a:t>
            </a:r>
            <a:r>
              <a:rPr lang="en-GB" dirty="0" err="1" smtClean="0"/>
              <a:t>cryfderau</a:t>
            </a:r>
            <a:r>
              <a:rPr lang="en-GB" dirty="0" smtClean="0"/>
              <a:t>. </a:t>
            </a:r>
            <a:r>
              <a:rPr lang="en-GB" dirty="0" err="1" smtClean="0"/>
              <a:t>Mae’n</a:t>
            </a:r>
            <a:r>
              <a:rPr lang="en-GB" dirty="0" smtClean="0"/>
              <a:t> </a:t>
            </a:r>
            <a:r>
              <a:rPr lang="en-GB" dirty="0" err="1" smtClean="0"/>
              <a:t>cynnig</a:t>
            </a:r>
            <a:r>
              <a:rPr lang="en-GB" dirty="0" smtClean="0"/>
              <a:t> </a:t>
            </a:r>
            <a:r>
              <a:rPr lang="en-GB" dirty="0" err="1" smtClean="0"/>
              <a:t>hyblygrywdd</a:t>
            </a:r>
            <a:r>
              <a:rPr lang="en-GB" dirty="0" smtClean="0"/>
              <a:t> a </a:t>
            </a:r>
            <a:r>
              <a:rPr lang="en-GB" dirty="0" err="1" smtClean="0"/>
              <a:t>chyswllt</a:t>
            </a:r>
            <a:r>
              <a:rPr lang="en-GB" dirty="0" smtClean="0"/>
              <a:t>, </a:t>
            </a:r>
            <a:r>
              <a:rPr lang="en-GB" dirty="0" err="1" smtClean="0"/>
              <a:t>i</a:t>
            </a:r>
            <a:r>
              <a:rPr lang="en-GB" dirty="0" smtClean="0"/>
              <a:t> </a:t>
            </a:r>
            <a:r>
              <a:rPr lang="en-GB" dirty="0" err="1" smtClean="0"/>
              <a:t>blant</a:t>
            </a:r>
            <a:r>
              <a:rPr lang="en-GB" dirty="0" smtClean="0"/>
              <a:t>, </a:t>
            </a:r>
            <a:r>
              <a:rPr lang="en-GB" dirty="0" err="1" smtClean="0"/>
              <a:t>myfyrwyr</a:t>
            </a:r>
            <a:r>
              <a:rPr lang="en-GB" dirty="0" smtClean="0"/>
              <a:t>, </a:t>
            </a:r>
            <a:r>
              <a:rPr lang="en-GB" dirty="0" err="1" smtClean="0"/>
              <a:t>ymarferwyr</a:t>
            </a:r>
            <a:r>
              <a:rPr lang="en-GB" dirty="0" smtClean="0"/>
              <a:t> ac </a:t>
            </a:r>
            <a:r>
              <a:rPr lang="en-GB" dirty="0" err="1" smtClean="0"/>
              <a:t>athrawon</a:t>
            </a:r>
            <a:r>
              <a:rPr lang="en-GB" dirty="0" smtClean="0"/>
              <a:t> </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Physical</a:t>
            </a:r>
          </a:p>
          <a:p>
            <a:r>
              <a:rPr lang="en-GB" dirty="0" smtClean="0"/>
              <a:t>Social</a:t>
            </a:r>
          </a:p>
          <a:p>
            <a:r>
              <a:rPr lang="en-GB" dirty="0" smtClean="0"/>
              <a:t>Pedagogical</a:t>
            </a:r>
          </a:p>
          <a:p>
            <a:pPr marL="0" indent="0">
              <a:buNone/>
            </a:pPr>
            <a:r>
              <a:rPr lang="en-GB" b="1" dirty="0" smtClean="0"/>
              <a:t>Places</a:t>
            </a:r>
            <a:r>
              <a:rPr lang="en-GB" dirty="0" smtClean="0"/>
              <a:t> where learning occurs.</a:t>
            </a:r>
          </a:p>
          <a:p>
            <a:r>
              <a:rPr lang="en-GB" dirty="0"/>
              <a:t>An </a:t>
            </a:r>
            <a:r>
              <a:rPr lang="en-GB" b="1" dirty="0"/>
              <a:t>innovative</a:t>
            </a:r>
            <a:r>
              <a:rPr lang="en-GB" dirty="0"/>
              <a:t> environment supports strengths-based </a:t>
            </a:r>
            <a:r>
              <a:rPr lang="en-GB" b="1" dirty="0"/>
              <a:t>teaching</a:t>
            </a:r>
            <a:r>
              <a:rPr lang="en-GB" dirty="0"/>
              <a:t> and </a:t>
            </a:r>
            <a:r>
              <a:rPr lang="en-GB" b="1" dirty="0"/>
              <a:t>learning</a:t>
            </a:r>
            <a:r>
              <a:rPr lang="en-GB" dirty="0"/>
              <a:t>. It offers </a:t>
            </a:r>
            <a:r>
              <a:rPr lang="en-GB" dirty="0" smtClean="0"/>
              <a:t>children, students </a:t>
            </a:r>
            <a:r>
              <a:rPr lang="en-GB" dirty="0"/>
              <a:t>and </a:t>
            </a:r>
            <a:r>
              <a:rPr lang="en-GB" dirty="0" smtClean="0"/>
              <a:t>practitioners/teachers flexibility and </a:t>
            </a:r>
            <a:r>
              <a:rPr lang="en-GB" dirty="0"/>
              <a:t>connectedness.</a:t>
            </a:r>
          </a:p>
          <a:p>
            <a:endParaRPr lang="en-GB" dirty="0" smtClean="0"/>
          </a:p>
          <a:p>
            <a:endParaRPr lang="en-GB" dirty="0"/>
          </a:p>
        </p:txBody>
      </p:sp>
    </p:spTree>
    <p:extLst>
      <p:ext uri="{BB962C8B-B14F-4D97-AF65-F5344CB8AC3E}">
        <p14:creationId xmlns:p14="http://schemas.microsoft.com/office/powerpoint/2010/main" val="14694973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Dyfeisgarwch</a:t>
            </a:r>
            <a:r>
              <a:rPr lang="en-GB" dirty="0" smtClean="0"/>
              <a:t> </a:t>
            </a:r>
            <a:r>
              <a:rPr lang="en-GB" dirty="0" err="1" smtClean="0"/>
              <a:t>mewn</a:t>
            </a:r>
            <a:r>
              <a:rPr lang="en-GB" dirty="0" smtClean="0"/>
              <a:t> </a:t>
            </a:r>
            <a:r>
              <a:rPr lang="en-GB" dirty="0" err="1" smtClean="0"/>
              <a:t>addysg</a:t>
            </a:r>
            <a:r>
              <a:rPr lang="en-GB" dirty="0" smtClean="0"/>
              <a:t/>
            </a:r>
            <a:br>
              <a:rPr lang="en-GB" dirty="0" smtClean="0"/>
            </a:br>
            <a:r>
              <a:rPr lang="en-GB" dirty="0" smtClean="0"/>
              <a:t>Innovation in education</a:t>
            </a:r>
            <a:endParaRPr lang="en-GB" dirty="0"/>
          </a:p>
        </p:txBody>
      </p:sp>
      <p:sp>
        <p:nvSpPr>
          <p:cNvPr id="4" name="Content Placeholder 3"/>
          <p:cNvSpPr>
            <a:spLocks noGrp="1"/>
          </p:cNvSpPr>
          <p:nvPr>
            <p:ph sz="half" idx="1"/>
          </p:nvPr>
        </p:nvSpPr>
        <p:spPr>
          <a:xfrm>
            <a:off x="683568" y="1628800"/>
            <a:ext cx="3812232" cy="5832648"/>
          </a:xfrm>
        </p:spPr>
        <p:txBody>
          <a:bodyPr>
            <a:noAutofit/>
          </a:bodyPr>
          <a:lstStyle/>
          <a:p>
            <a:r>
              <a:rPr lang="en-GB" sz="2000" dirty="0" smtClean="0"/>
              <a:t>Y broses o </a:t>
            </a:r>
            <a:r>
              <a:rPr lang="en-GB" sz="2000" dirty="0" err="1" smtClean="0"/>
              <a:t>newid</a:t>
            </a:r>
            <a:r>
              <a:rPr lang="en-GB" sz="2000" dirty="0" smtClean="0"/>
              <a:t> – </a:t>
            </a:r>
            <a:r>
              <a:rPr lang="en-GB" sz="2000" dirty="0" err="1" smtClean="0"/>
              <a:t>cyflwyno</a:t>
            </a:r>
            <a:r>
              <a:rPr lang="en-GB" sz="2000" dirty="0" smtClean="0"/>
              <a:t> </a:t>
            </a:r>
            <a:r>
              <a:rPr lang="en-GB" sz="2000" dirty="0" err="1" smtClean="0"/>
              <a:t>rhywbeth</a:t>
            </a:r>
            <a:r>
              <a:rPr lang="en-GB" sz="2000" dirty="0" smtClean="0"/>
              <a:t> </a:t>
            </a:r>
            <a:r>
              <a:rPr lang="en-GB" sz="2000" dirty="0" err="1" smtClean="0"/>
              <a:t>newydd</a:t>
            </a:r>
            <a:endParaRPr lang="en-GB" sz="2000" dirty="0" smtClean="0"/>
          </a:p>
          <a:p>
            <a:r>
              <a:rPr lang="en-GB" sz="2000" dirty="0" err="1" smtClean="0"/>
              <a:t>Ond</a:t>
            </a:r>
            <a:r>
              <a:rPr lang="en-GB" sz="2000" dirty="0" smtClean="0"/>
              <a:t> </a:t>
            </a:r>
            <a:r>
              <a:rPr lang="en-GB" sz="2000" dirty="0" err="1" smtClean="0"/>
              <a:t>mae</a:t>
            </a:r>
            <a:r>
              <a:rPr lang="en-GB" sz="2000" dirty="0" smtClean="0"/>
              <a:t> </a:t>
            </a:r>
            <a:r>
              <a:rPr lang="en-GB" sz="2000" dirty="0" err="1" smtClean="0"/>
              <a:t>hwn</a:t>
            </a:r>
            <a:r>
              <a:rPr lang="en-GB" sz="2000" dirty="0" smtClean="0"/>
              <a:t> </a:t>
            </a:r>
            <a:r>
              <a:rPr lang="en-GB" sz="2000" i="1" dirty="0" err="1" smtClean="0"/>
              <a:t>ambell</a:t>
            </a:r>
            <a:r>
              <a:rPr lang="en-GB" sz="2000" i="1" dirty="0" smtClean="0"/>
              <a:t> </a:t>
            </a:r>
            <a:r>
              <a:rPr lang="en-GB" sz="2000" i="1" dirty="0" err="1" smtClean="0"/>
              <a:t>waith</a:t>
            </a:r>
            <a:r>
              <a:rPr lang="en-GB" sz="2000" i="1" dirty="0" smtClean="0"/>
              <a:t> </a:t>
            </a:r>
            <a:r>
              <a:rPr lang="en-GB" sz="2000" dirty="0" err="1" smtClean="0"/>
              <a:t>yn</a:t>
            </a:r>
            <a:r>
              <a:rPr lang="en-GB" sz="2000" dirty="0" smtClean="0"/>
              <a:t> </a:t>
            </a:r>
            <a:r>
              <a:rPr lang="en-GB" sz="2000" dirty="0" err="1" smtClean="0"/>
              <a:t>cynnwys</a:t>
            </a:r>
            <a:r>
              <a:rPr lang="en-GB" sz="2000" dirty="0" smtClean="0"/>
              <a:t> </a:t>
            </a:r>
            <a:r>
              <a:rPr lang="en-GB" sz="2000" dirty="0" err="1" smtClean="0"/>
              <a:t>addasu</a:t>
            </a:r>
            <a:r>
              <a:rPr lang="en-GB" sz="2000" dirty="0" smtClean="0"/>
              <a:t> </a:t>
            </a:r>
            <a:r>
              <a:rPr lang="en-GB" sz="2000" dirty="0" err="1" smtClean="0"/>
              <a:t>arferion</a:t>
            </a:r>
            <a:r>
              <a:rPr lang="en-GB" sz="2000" dirty="0" smtClean="0"/>
              <a:t> </a:t>
            </a:r>
            <a:r>
              <a:rPr lang="en-GB" sz="2000" dirty="0" err="1" smtClean="0"/>
              <a:t>sydd</a:t>
            </a:r>
            <a:r>
              <a:rPr lang="en-GB" sz="2000" dirty="0" smtClean="0"/>
              <a:t> </a:t>
            </a:r>
            <a:r>
              <a:rPr lang="en-GB" sz="2000" dirty="0" err="1" smtClean="0"/>
              <a:t>yn</a:t>
            </a:r>
            <a:r>
              <a:rPr lang="en-GB" sz="2000" dirty="0" smtClean="0"/>
              <a:t> </a:t>
            </a:r>
            <a:r>
              <a:rPr lang="en-GB" sz="2000" dirty="0" err="1" smtClean="0"/>
              <a:t>adnabyddus</a:t>
            </a:r>
            <a:endParaRPr lang="en-GB" sz="2000" dirty="0" smtClean="0"/>
          </a:p>
          <a:p>
            <a:r>
              <a:rPr lang="en-GB" sz="2000" dirty="0" err="1" smtClean="0"/>
              <a:t>Addasu</a:t>
            </a:r>
            <a:r>
              <a:rPr lang="en-GB" sz="2000" dirty="0" smtClean="0"/>
              <a:t> </a:t>
            </a:r>
            <a:r>
              <a:rPr lang="en-GB" sz="2000" dirty="0" err="1" smtClean="0"/>
              <a:t>i</a:t>
            </a:r>
            <a:r>
              <a:rPr lang="en-GB" sz="2000" dirty="0" smtClean="0"/>
              <a:t> </a:t>
            </a:r>
            <a:r>
              <a:rPr lang="en-GB" sz="2000" dirty="0" err="1" smtClean="0"/>
              <a:t>nodweddion</a:t>
            </a:r>
            <a:r>
              <a:rPr lang="en-GB" sz="2000" dirty="0" smtClean="0"/>
              <a:t> plant/</a:t>
            </a:r>
            <a:r>
              <a:rPr lang="en-GB" sz="2000" dirty="0" err="1" smtClean="0"/>
              <a:t>myfyrwyr</a:t>
            </a:r>
            <a:r>
              <a:rPr lang="en-GB" sz="2000" dirty="0" smtClean="0"/>
              <a:t> ac </a:t>
            </a:r>
            <a:r>
              <a:rPr lang="en-GB" sz="2000" dirty="0" err="1" smtClean="0"/>
              <a:t>ymateb</a:t>
            </a:r>
            <a:r>
              <a:rPr lang="en-GB" sz="2000" dirty="0" smtClean="0"/>
              <a:t> </a:t>
            </a:r>
            <a:r>
              <a:rPr lang="en-GB" sz="2000" dirty="0" err="1" smtClean="0"/>
              <a:t>i’w</a:t>
            </a:r>
            <a:r>
              <a:rPr lang="en-GB" sz="2000" dirty="0" smtClean="0"/>
              <a:t> </a:t>
            </a:r>
            <a:r>
              <a:rPr lang="en-GB" sz="2000" dirty="0" err="1" smtClean="0"/>
              <a:t>datblygiad</a:t>
            </a:r>
            <a:r>
              <a:rPr lang="en-GB" sz="2000" dirty="0" smtClean="0"/>
              <a:t> – </a:t>
            </a:r>
            <a:r>
              <a:rPr lang="en-GB" sz="2000" dirty="0" err="1" smtClean="0"/>
              <a:t>mae</a:t>
            </a:r>
            <a:r>
              <a:rPr lang="en-GB" sz="2000" dirty="0" smtClean="0"/>
              <a:t> </a:t>
            </a:r>
            <a:r>
              <a:rPr lang="en-GB" sz="2000" dirty="0" err="1" smtClean="0"/>
              <a:t>hwn</a:t>
            </a:r>
            <a:r>
              <a:rPr lang="en-GB" sz="2000" dirty="0" smtClean="0"/>
              <a:t> </a:t>
            </a:r>
            <a:r>
              <a:rPr lang="en-GB" sz="2000" dirty="0" err="1" smtClean="0"/>
              <a:t>yn</a:t>
            </a:r>
            <a:r>
              <a:rPr lang="en-GB" sz="2000" dirty="0" smtClean="0"/>
              <a:t> </a:t>
            </a:r>
            <a:r>
              <a:rPr lang="en-GB" sz="2000" dirty="0" err="1" smtClean="0"/>
              <a:t>agwedd</a:t>
            </a:r>
            <a:r>
              <a:rPr lang="en-GB" sz="2000" dirty="0" smtClean="0"/>
              <a:t> </a:t>
            </a:r>
            <a:r>
              <a:rPr lang="en-GB" sz="2000" dirty="0" err="1" smtClean="0"/>
              <a:t>cynhenid</a:t>
            </a:r>
            <a:r>
              <a:rPr lang="en-GB" sz="2000" dirty="0" smtClean="0"/>
              <a:t> o </a:t>
            </a:r>
            <a:r>
              <a:rPr lang="en-GB" sz="2000" dirty="0" err="1" smtClean="0"/>
              <a:t>bedagogi</a:t>
            </a:r>
            <a:r>
              <a:rPr lang="en-GB" sz="2000" dirty="0" smtClean="0"/>
              <a:t>.  </a:t>
            </a:r>
            <a:endParaRPr lang="en-GB" sz="2000" dirty="0"/>
          </a:p>
        </p:txBody>
      </p:sp>
      <p:sp>
        <p:nvSpPr>
          <p:cNvPr id="5" name="Content Placeholder 4"/>
          <p:cNvSpPr>
            <a:spLocks noGrp="1"/>
          </p:cNvSpPr>
          <p:nvPr>
            <p:ph sz="half" idx="2"/>
          </p:nvPr>
        </p:nvSpPr>
        <p:spPr>
          <a:xfrm>
            <a:off x="4648200" y="1556792"/>
            <a:ext cx="4038600" cy="4032449"/>
          </a:xfrm>
        </p:spPr>
        <p:txBody>
          <a:bodyPr>
            <a:noAutofit/>
          </a:bodyPr>
          <a:lstStyle/>
          <a:p>
            <a:r>
              <a:rPr lang="en-GB" sz="2000" dirty="0" smtClean="0"/>
              <a:t>The process of change – introducing something new</a:t>
            </a:r>
          </a:p>
          <a:p>
            <a:r>
              <a:rPr lang="en-GB" sz="2000" dirty="0" smtClean="0"/>
              <a:t>But </a:t>
            </a:r>
            <a:r>
              <a:rPr lang="en-GB" sz="2000" i="1" dirty="0" smtClean="0"/>
              <a:t>sometimes</a:t>
            </a:r>
            <a:r>
              <a:rPr lang="en-GB" sz="2000" dirty="0" smtClean="0"/>
              <a:t> adaptations of well-known practices</a:t>
            </a:r>
          </a:p>
          <a:p>
            <a:r>
              <a:rPr lang="en-GB" sz="2000" dirty="0" smtClean="0"/>
              <a:t>Adapting to characteristics of children/students and responding to their development is an inherent aspect of pedagogy. </a:t>
            </a:r>
            <a:endParaRPr lang="en-GB" sz="2000" dirty="0"/>
          </a:p>
        </p:txBody>
      </p:sp>
    </p:spTree>
    <p:extLst>
      <p:ext uri="{BB962C8B-B14F-4D97-AF65-F5344CB8AC3E}">
        <p14:creationId xmlns:p14="http://schemas.microsoft.com/office/powerpoint/2010/main" val="32942492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Mesur</a:t>
            </a:r>
            <a:r>
              <a:rPr lang="en-GB" dirty="0" smtClean="0"/>
              <a:t> </a:t>
            </a:r>
            <a:r>
              <a:rPr lang="en-GB" dirty="0" err="1" smtClean="0"/>
              <a:t>dyfeisgarwch</a:t>
            </a:r>
            <a:r>
              <a:rPr lang="en-GB" dirty="0" smtClean="0"/>
              <a:t/>
            </a:r>
            <a:br>
              <a:rPr lang="en-GB" dirty="0" smtClean="0"/>
            </a:br>
            <a:r>
              <a:rPr lang="en-GB" dirty="0" smtClean="0"/>
              <a:t>Measuring innovation</a:t>
            </a:r>
            <a:endParaRPr lang="en-GB" dirty="0"/>
          </a:p>
        </p:txBody>
      </p:sp>
      <p:sp>
        <p:nvSpPr>
          <p:cNvPr id="3" name="Content Placeholder 2"/>
          <p:cNvSpPr>
            <a:spLocks noGrp="1"/>
          </p:cNvSpPr>
          <p:nvPr>
            <p:ph sz="half" idx="1"/>
          </p:nvPr>
        </p:nvSpPr>
        <p:spPr>
          <a:xfrm>
            <a:off x="457200" y="1417638"/>
            <a:ext cx="4038600" cy="4171603"/>
          </a:xfrm>
        </p:spPr>
        <p:txBody>
          <a:bodyPr>
            <a:noAutofit/>
          </a:bodyPr>
          <a:lstStyle/>
          <a:p>
            <a:r>
              <a:rPr lang="en-GB" sz="1400" dirty="0" err="1" smtClean="0"/>
              <a:t>Monitro</a:t>
            </a:r>
            <a:r>
              <a:rPr lang="en-GB" sz="1400" dirty="0" smtClean="0"/>
              <a:t> </a:t>
            </a:r>
            <a:r>
              <a:rPr lang="en-GB" sz="1400" dirty="0" err="1" smtClean="0"/>
              <a:t>os</a:t>
            </a:r>
            <a:r>
              <a:rPr lang="en-GB" sz="1400" dirty="0" smtClean="0"/>
              <a:t> </a:t>
            </a:r>
            <a:r>
              <a:rPr lang="en-GB" sz="1400" dirty="0" err="1" smtClean="0"/>
              <a:t>yw</a:t>
            </a:r>
            <a:r>
              <a:rPr lang="en-GB" sz="1400" dirty="0" smtClean="0"/>
              <a:t> </a:t>
            </a:r>
            <a:r>
              <a:rPr lang="en-GB" sz="1400" dirty="0" err="1" smtClean="0"/>
              <a:t>arferion</a:t>
            </a:r>
            <a:r>
              <a:rPr lang="en-GB" sz="1400" dirty="0" smtClean="0"/>
              <a:t> </a:t>
            </a:r>
            <a:r>
              <a:rPr lang="en-GB" sz="1400" dirty="0" err="1" smtClean="0"/>
              <a:t>yn</a:t>
            </a:r>
            <a:r>
              <a:rPr lang="en-GB" sz="1400" dirty="0" smtClean="0"/>
              <a:t> </a:t>
            </a:r>
            <a:r>
              <a:rPr lang="en-GB" sz="1400" dirty="0" err="1" smtClean="0"/>
              <a:t>newid</a:t>
            </a:r>
            <a:r>
              <a:rPr lang="en-GB" sz="1400" dirty="0" smtClean="0"/>
              <a:t> o </a:t>
            </a:r>
            <a:r>
              <a:rPr lang="en-GB" sz="1400" dirty="0" err="1" smtClean="0"/>
              <a:t>fewn</a:t>
            </a:r>
            <a:r>
              <a:rPr lang="en-GB" sz="1400" dirty="0" smtClean="0"/>
              <a:t> </a:t>
            </a:r>
            <a:r>
              <a:rPr lang="en-GB" sz="1400" dirty="0" err="1" smtClean="0"/>
              <a:t>lleoliadau</a:t>
            </a:r>
            <a:r>
              <a:rPr lang="en-GB" sz="1400" dirty="0" smtClean="0"/>
              <a:t> </a:t>
            </a:r>
            <a:r>
              <a:rPr lang="en-GB" sz="1400" dirty="0" err="1" smtClean="0"/>
              <a:t>blynyddoedd</a:t>
            </a:r>
            <a:r>
              <a:rPr lang="en-GB" sz="1400" dirty="0" smtClean="0"/>
              <a:t> </a:t>
            </a:r>
            <a:r>
              <a:rPr lang="en-GB" sz="1400" dirty="0" err="1" smtClean="0"/>
              <a:t>cynnar</a:t>
            </a:r>
            <a:r>
              <a:rPr lang="en-GB" sz="1400" dirty="0" smtClean="0"/>
              <a:t>, </a:t>
            </a:r>
            <a:r>
              <a:rPr lang="en-GB" sz="1400" dirty="0" err="1" smtClean="0"/>
              <a:t>dosbarthiadau</a:t>
            </a:r>
            <a:r>
              <a:rPr lang="en-GB" sz="1400" dirty="0" smtClean="0"/>
              <a:t> </a:t>
            </a:r>
            <a:r>
              <a:rPr lang="en-GB" sz="1400" dirty="0" err="1" smtClean="0"/>
              <a:t>ysgol</a:t>
            </a:r>
            <a:r>
              <a:rPr lang="en-GB" sz="1400" dirty="0" smtClean="0"/>
              <a:t> a </a:t>
            </a:r>
            <a:r>
              <a:rPr lang="en-GB" sz="1400" dirty="0" err="1" smtClean="0"/>
              <a:t>lleoliadau</a:t>
            </a:r>
            <a:r>
              <a:rPr lang="en-GB" sz="1400" dirty="0" smtClean="0"/>
              <a:t> </a:t>
            </a:r>
            <a:r>
              <a:rPr lang="en-GB" sz="1400" dirty="0" err="1" smtClean="0"/>
              <a:t>addysgol</a:t>
            </a:r>
            <a:r>
              <a:rPr lang="en-GB" sz="1400" dirty="0" smtClean="0"/>
              <a:t> </a:t>
            </a:r>
          </a:p>
          <a:p>
            <a:r>
              <a:rPr lang="en-GB" sz="1400" dirty="0" err="1" smtClean="0"/>
              <a:t>Mesur</a:t>
            </a:r>
            <a:r>
              <a:rPr lang="en-GB" sz="1400" dirty="0" smtClean="0"/>
              <a:t> </a:t>
            </a:r>
            <a:r>
              <a:rPr lang="en-GB" sz="1400" dirty="0" err="1" smtClean="0"/>
              <a:t>sut</a:t>
            </a:r>
            <a:r>
              <a:rPr lang="en-GB" sz="1400" dirty="0" smtClean="0"/>
              <a:t> </a:t>
            </a:r>
            <a:r>
              <a:rPr lang="en-GB" sz="1400" dirty="0" err="1" smtClean="0"/>
              <a:t>mae</a:t>
            </a:r>
            <a:r>
              <a:rPr lang="en-GB" sz="1400" dirty="0" smtClean="0"/>
              <a:t> </a:t>
            </a:r>
            <a:r>
              <a:rPr lang="en-GB" sz="1400" dirty="0" err="1" smtClean="0"/>
              <a:t>ymarferwyr</a:t>
            </a:r>
            <a:r>
              <a:rPr lang="en-GB" sz="1400" dirty="0" smtClean="0"/>
              <a:t>/</a:t>
            </a:r>
            <a:r>
              <a:rPr lang="en-GB" sz="1400" dirty="0" err="1" smtClean="0"/>
              <a:t>athrawon</a:t>
            </a:r>
            <a:r>
              <a:rPr lang="en-GB" sz="1400" dirty="0" smtClean="0"/>
              <a:t> </a:t>
            </a:r>
            <a:r>
              <a:rPr lang="en-GB" sz="1400" dirty="0" err="1" smtClean="0"/>
              <a:t>yn</a:t>
            </a:r>
            <a:r>
              <a:rPr lang="en-GB" sz="1400" dirty="0" smtClean="0"/>
              <a:t> </a:t>
            </a:r>
            <a:r>
              <a:rPr lang="en-GB" sz="1400" dirty="0" err="1" smtClean="0"/>
              <a:t>datblygu</a:t>
            </a:r>
            <a:r>
              <a:rPr lang="en-GB" sz="1400" dirty="0" smtClean="0"/>
              <a:t> ac </a:t>
            </a:r>
            <a:r>
              <a:rPr lang="en-GB" sz="1400" dirty="0" err="1" smtClean="0"/>
              <a:t>yn</a:t>
            </a:r>
            <a:r>
              <a:rPr lang="en-GB" sz="1400" dirty="0" smtClean="0"/>
              <a:t> </a:t>
            </a:r>
            <a:r>
              <a:rPr lang="en-GB" sz="1400" dirty="0" err="1" smtClean="0"/>
              <a:t>defnyddio</a:t>
            </a:r>
            <a:r>
              <a:rPr lang="en-GB" sz="1400" dirty="0" smtClean="0"/>
              <a:t> </a:t>
            </a:r>
            <a:r>
              <a:rPr lang="en-GB" sz="1400" dirty="0" err="1" smtClean="0"/>
              <a:t>eu</a:t>
            </a:r>
            <a:r>
              <a:rPr lang="en-GB" sz="1400" dirty="0" smtClean="0"/>
              <a:t> </a:t>
            </a:r>
            <a:r>
              <a:rPr lang="en-GB" sz="1400" dirty="0" err="1" smtClean="0"/>
              <a:t>adnoddau</a:t>
            </a:r>
            <a:r>
              <a:rPr lang="en-GB" sz="1400" dirty="0" smtClean="0"/>
              <a:t> </a:t>
            </a:r>
            <a:r>
              <a:rPr lang="en-GB" sz="1400" dirty="0" err="1" smtClean="0"/>
              <a:t>pedagogaidd</a:t>
            </a:r>
            <a:r>
              <a:rPr lang="en-GB" sz="1400" dirty="0" smtClean="0"/>
              <a:t> ac </a:t>
            </a:r>
            <a:r>
              <a:rPr lang="en-GB" sz="1400" dirty="0" err="1" smtClean="0"/>
              <a:t>i</a:t>
            </a:r>
            <a:r>
              <a:rPr lang="en-GB" sz="1400" dirty="0" smtClean="0"/>
              <a:t> </a:t>
            </a:r>
            <a:r>
              <a:rPr lang="en-GB" sz="1400" dirty="0" err="1" smtClean="0"/>
              <a:t>ba</a:t>
            </a:r>
            <a:r>
              <a:rPr lang="en-GB" sz="1400" dirty="0" smtClean="0"/>
              <a:t> </a:t>
            </a:r>
            <a:r>
              <a:rPr lang="en-GB" sz="1400" dirty="0" err="1" smtClean="0"/>
              <a:t>raddau</a:t>
            </a:r>
            <a:r>
              <a:rPr lang="en-GB" sz="1400" dirty="0" smtClean="0"/>
              <a:t> </a:t>
            </a:r>
            <a:r>
              <a:rPr lang="en-GB" sz="1400" dirty="0" err="1" smtClean="0"/>
              <a:t>mae</a:t>
            </a:r>
            <a:r>
              <a:rPr lang="en-GB" sz="1400" dirty="0" smtClean="0"/>
              <a:t> </a:t>
            </a:r>
            <a:r>
              <a:rPr lang="en-GB" sz="1400" dirty="0" err="1" smtClean="0"/>
              <a:t>newid</a:t>
            </a:r>
            <a:r>
              <a:rPr lang="en-GB" sz="1400" dirty="0" smtClean="0"/>
              <a:t> a </a:t>
            </a:r>
            <a:r>
              <a:rPr lang="en-GB" sz="1400" dirty="0" err="1" smtClean="0"/>
              <a:t>dyfeisgarwch</a:t>
            </a:r>
            <a:r>
              <a:rPr lang="en-GB" sz="1400" dirty="0" smtClean="0"/>
              <a:t> </a:t>
            </a:r>
            <a:r>
              <a:rPr lang="en-GB" sz="1400" dirty="0" err="1" smtClean="0"/>
              <a:t>yn</a:t>
            </a:r>
            <a:r>
              <a:rPr lang="en-GB" sz="1400" dirty="0" smtClean="0"/>
              <a:t> </a:t>
            </a:r>
            <a:r>
              <a:rPr lang="en-GB" sz="1400" dirty="0" err="1" smtClean="0"/>
              <a:t>gysylltiedig</a:t>
            </a:r>
            <a:r>
              <a:rPr lang="en-GB" sz="1400" dirty="0" smtClean="0"/>
              <a:t> a </a:t>
            </a:r>
            <a:r>
              <a:rPr lang="en-GB" sz="1400" dirty="0" err="1" smtClean="0"/>
              <a:t>deilliannau</a:t>
            </a:r>
            <a:r>
              <a:rPr lang="en-GB" sz="1400" dirty="0" smtClean="0"/>
              <a:t> </a:t>
            </a:r>
            <a:r>
              <a:rPr lang="en-GB" sz="1400" dirty="0" err="1" smtClean="0"/>
              <a:t>addysg</a:t>
            </a:r>
            <a:r>
              <a:rPr lang="en-GB" sz="1400" dirty="0" smtClean="0"/>
              <a:t>? </a:t>
            </a:r>
            <a:r>
              <a:rPr lang="en-GB" sz="1400" dirty="0" err="1" smtClean="0"/>
              <a:t>Mi</a:t>
            </a:r>
            <a:r>
              <a:rPr lang="en-GB" sz="1400" dirty="0" smtClean="0"/>
              <a:t> </a:t>
            </a:r>
            <a:r>
              <a:rPr lang="en-GB" sz="1400" dirty="0" err="1" smtClean="0"/>
              <a:t>fyddai’r</a:t>
            </a:r>
            <a:r>
              <a:rPr lang="en-GB" sz="1400" dirty="0" smtClean="0"/>
              <a:t> </a:t>
            </a:r>
            <a:r>
              <a:rPr lang="en-GB" sz="1400" dirty="0" err="1" smtClean="0"/>
              <a:t>gwybodaeth</a:t>
            </a:r>
            <a:r>
              <a:rPr lang="en-GB" sz="1400" dirty="0" smtClean="0"/>
              <a:t> </a:t>
            </a:r>
            <a:r>
              <a:rPr lang="en-GB" sz="1400" dirty="0" err="1" smtClean="0"/>
              <a:t>yn</a:t>
            </a:r>
            <a:r>
              <a:rPr lang="en-GB" sz="1400" dirty="0" smtClean="0"/>
              <a:t> </a:t>
            </a:r>
            <a:r>
              <a:rPr lang="en-GB" sz="1400" dirty="0" err="1" smtClean="0"/>
              <a:t>darparu</a:t>
            </a:r>
            <a:r>
              <a:rPr lang="en-GB" sz="1400" dirty="0" smtClean="0"/>
              <a:t> </a:t>
            </a:r>
            <a:r>
              <a:rPr lang="en-GB" sz="1400" dirty="0" err="1" smtClean="0"/>
              <a:t>cynnydd</a:t>
            </a:r>
            <a:r>
              <a:rPr lang="en-GB" sz="1400" dirty="0" smtClean="0"/>
              <a:t> </a:t>
            </a:r>
            <a:r>
              <a:rPr lang="en-GB" sz="1400" dirty="0" err="1" smtClean="0"/>
              <a:t>sylweddol</a:t>
            </a:r>
            <a:r>
              <a:rPr lang="en-GB" sz="1400" dirty="0" smtClean="0"/>
              <a:t> </a:t>
            </a:r>
            <a:r>
              <a:rPr lang="en-GB" sz="1400" dirty="0" err="1" smtClean="0"/>
              <a:t>yn</a:t>
            </a:r>
            <a:r>
              <a:rPr lang="en-GB" sz="1400" dirty="0" smtClean="0"/>
              <a:t> y </a:t>
            </a:r>
            <a:r>
              <a:rPr lang="en-GB" sz="1400" dirty="0" err="1" smtClean="0"/>
              <a:t>sylfaen</a:t>
            </a:r>
            <a:r>
              <a:rPr lang="en-GB" sz="1400" dirty="0" smtClean="0"/>
              <a:t> </a:t>
            </a:r>
            <a:r>
              <a:rPr lang="en-GB" sz="1400" dirty="0" err="1" smtClean="0"/>
              <a:t>addysgol</a:t>
            </a:r>
            <a:r>
              <a:rPr lang="en-GB" sz="1400" dirty="0" smtClean="0"/>
              <a:t> </a:t>
            </a:r>
            <a:r>
              <a:rPr lang="en-GB" sz="1400" dirty="0" err="1" smtClean="0"/>
              <a:t>rhyngwladol</a:t>
            </a:r>
            <a:r>
              <a:rPr lang="en-GB" sz="1400" dirty="0" smtClean="0"/>
              <a:t>.  </a:t>
            </a:r>
          </a:p>
          <a:p>
            <a:r>
              <a:rPr lang="en-GB" sz="1400" dirty="0" err="1" smtClean="0"/>
              <a:t>I’r</a:t>
            </a:r>
            <a:r>
              <a:rPr lang="en-GB" sz="1400" dirty="0" smtClean="0"/>
              <a:t> </a:t>
            </a:r>
            <a:r>
              <a:rPr lang="en-GB" sz="1400" dirty="0" err="1" smtClean="0"/>
              <a:t>sawl</a:t>
            </a:r>
            <a:r>
              <a:rPr lang="en-GB" sz="1400" dirty="0" smtClean="0"/>
              <a:t> </a:t>
            </a:r>
            <a:r>
              <a:rPr lang="en-GB" sz="1400" dirty="0" err="1" smtClean="0"/>
              <a:t>sydd</a:t>
            </a:r>
            <a:r>
              <a:rPr lang="en-GB" sz="1400" dirty="0" smtClean="0"/>
              <a:t> </a:t>
            </a:r>
            <a:r>
              <a:rPr lang="en-GB" sz="1400" dirty="0" err="1" smtClean="0"/>
              <a:t>yn</a:t>
            </a:r>
            <a:r>
              <a:rPr lang="en-GB" sz="1400" dirty="0" smtClean="0"/>
              <a:t> </a:t>
            </a:r>
            <a:r>
              <a:rPr lang="en-GB" sz="1400" dirty="0" err="1" smtClean="0"/>
              <a:t>ysgrifennu</a:t>
            </a:r>
            <a:r>
              <a:rPr lang="en-GB" sz="1400" dirty="0" smtClean="0"/>
              <a:t> </a:t>
            </a:r>
            <a:r>
              <a:rPr lang="en-GB" sz="1400" dirty="0" err="1" smtClean="0"/>
              <a:t>polisiau</a:t>
            </a:r>
            <a:r>
              <a:rPr lang="en-GB" sz="1400" dirty="0" smtClean="0"/>
              <a:t> – </a:t>
            </a:r>
            <a:r>
              <a:rPr lang="en-GB" sz="1400" dirty="0" err="1" smtClean="0"/>
              <a:t>cyfleoedd</a:t>
            </a:r>
            <a:r>
              <a:rPr lang="en-GB" sz="1400" dirty="0" smtClean="0"/>
              <a:t> </a:t>
            </a:r>
            <a:r>
              <a:rPr lang="en-GB" sz="1400" dirty="0" err="1" smtClean="0"/>
              <a:t>ar</a:t>
            </a:r>
            <a:r>
              <a:rPr lang="en-GB" sz="1400" dirty="0" smtClean="0"/>
              <a:t> </a:t>
            </a:r>
            <a:r>
              <a:rPr lang="en-GB" sz="1400" dirty="0" err="1" smtClean="0"/>
              <a:t>gyfer</a:t>
            </a:r>
            <a:r>
              <a:rPr lang="en-GB" sz="1400" dirty="0" smtClean="0"/>
              <a:t> </a:t>
            </a:r>
            <a:r>
              <a:rPr lang="en-GB" sz="1400" dirty="0" err="1" smtClean="0"/>
              <a:t>gwella</a:t>
            </a:r>
            <a:r>
              <a:rPr lang="en-GB" sz="1400" dirty="0" smtClean="0"/>
              <a:t> </a:t>
            </a:r>
            <a:r>
              <a:rPr lang="en-GB" sz="1400" dirty="0" err="1" smtClean="0"/>
              <a:t>targedau</a:t>
            </a:r>
            <a:r>
              <a:rPr lang="en-GB" sz="1400" dirty="0" smtClean="0"/>
              <a:t> ac </a:t>
            </a:r>
            <a:r>
              <a:rPr lang="en-GB" sz="1400" dirty="0" err="1" smtClean="0"/>
              <a:t>adnoddau</a:t>
            </a:r>
            <a:r>
              <a:rPr lang="en-GB" sz="1400" dirty="0" smtClean="0"/>
              <a:t>, </a:t>
            </a:r>
            <a:r>
              <a:rPr lang="en-GB" sz="1400" dirty="0" err="1" smtClean="0"/>
              <a:t>casglu</a:t>
            </a:r>
            <a:r>
              <a:rPr lang="en-GB" sz="1400" dirty="0" smtClean="0"/>
              <a:t> </a:t>
            </a:r>
            <a:r>
              <a:rPr lang="en-GB" sz="1400" dirty="0" err="1" smtClean="0"/>
              <a:t>adborth</a:t>
            </a:r>
            <a:r>
              <a:rPr lang="en-GB" sz="1400" dirty="0" smtClean="0"/>
              <a:t> </a:t>
            </a:r>
            <a:r>
              <a:rPr lang="en-GB" sz="1400" dirty="0" err="1" smtClean="0"/>
              <a:t>ar</a:t>
            </a:r>
            <a:r>
              <a:rPr lang="en-GB" sz="1400" dirty="0" smtClean="0"/>
              <a:t> </a:t>
            </a:r>
            <a:r>
              <a:rPr lang="en-GB" sz="1400" dirty="0" err="1" smtClean="0"/>
              <a:t>sut</a:t>
            </a:r>
            <a:r>
              <a:rPr lang="en-GB" sz="1400" dirty="0" smtClean="0"/>
              <a:t> </a:t>
            </a:r>
            <a:r>
              <a:rPr lang="en-GB" sz="1400" dirty="0" err="1" smtClean="0"/>
              <a:t>mae</a:t>
            </a:r>
            <a:r>
              <a:rPr lang="en-GB" sz="1400" dirty="0" smtClean="0"/>
              <a:t> </a:t>
            </a:r>
            <a:r>
              <a:rPr lang="en-GB" sz="1400" dirty="0" err="1" smtClean="0"/>
              <a:t>unrhyw</a:t>
            </a:r>
            <a:r>
              <a:rPr lang="en-GB" sz="1400" dirty="0" smtClean="0"/>
              <a:t> </a:t>
            </a:r>
            <a:r>
              <a:rPr lang="en-GB" sz="1400" dirty="0" err="1" smtClean="0"/>
              <a:t>newid</a:t>
            </a:r>
            <a:r>
              <a:rPr lang="en-GB" sz="1400" dirty="0" smtClean="0"/>
              <a:t> </a:t>
            </a:r>
            <a:r>
              <a:rPr lang="en-GB" sz="1400" dirty="0" err="1" smtClean="0"/>
              <a:t>yn</a:t>
            </a:r>
            <a:r>
              <a:rPr lang="en-GB" sz="1400" dirty="0" smtClean="0"/>
              <a:t> </a:t>
            </a:r>
            <a:r>
              <a:rPr lang="en-GB" sz="1400" dirty="0" err="1" smtClean="0"/>
              <a:t>effeithio</a:t>
            </a:r>
            <a:r>
              <a:rPr lang="en-GB" sz="1400" dirty="0" smtClean="0"/>
              <a:t> </a:t>
            </a:r>
            <a:r>
              <a:rPr lang="en-GB" sz="1400" dirty="0" err="1" smtClean="0"/>
              <a:t>ar</a:t>
            </a:r>
            <a:r>
              <a:rPr lang="en-GB" sz="1400" dirty="0" smtClean="0"/>
              <a:t> </a:t>
            </a:r>
            <a:r>
              <a:rPr lang="en-GB" sz="1400" dirty="0" err="1" smtClean="0"/>
              <a:t>arferion</a:t>
            </a:r>
            <a:r>
              <a:rPr lang="en-GB" sz="1400" dirty="0" smtClean="0"/>
              <a:t> </a:t>
            </a:r>
            <a:r>
              <a:rPr lang="en-GB" sz="1400" dirty="0" err="1" smtClean="0"/>
              <a:t>addysgol</a:t>
            </a:r>
            <a:r>
              <a:rPr lang="en-GB" sz="1400" dirty="0" smtClean="0"/>
              <a:t>. </a:t>
            </a:r>
            <a:r>
              <a:rPr lang="en-GB" sz="1400" dirty="0" err="1" smtClean="0"/>
              <a:t>Gwell</a:t>
            </a:r>
            <a:r>
              <a:rPr lang="en-GB" sz="1400" dirty="0" smtClean="0"/>
              <a:t> </a:t>
            </a:r>
            <a:r>
              <a:rPr lang="en-GB" sz="1400" dirty="0" err="1" smtClean="0"/>
              <a:t>dealltwriaeth</a:t>
            </a:r>
            <a:r>
              <a:rPr lang="en-GB" sz="1400" dirty="0" smtClean="0"/>
              <a:t> </a:t>
            </a:r>
            <a:r>
              <a:rPr lang="en-GB" sz="1400" dirty="0" err="1" smtClean="0"/>
              <a:t>ar</a:t>
            </a:r>
            <a:r>
              <a:rPr lang="en-GB" sz="1400" dirty="0" smtClean="0"/>
              <a:t> </a:t>
            </a:r>
            <a:r>
              <a:rPr lang="en-GB" sz="1400" dirty="0" err="1" smtClean="0"/>
              <a:t>effaith</a:t>
            </a:r>
            <a:r>
              <a:rPr lang="en-GB" sz="1400" dirty="0" smtClean="0"/>
              <a:t> </a:t>
            </a:r>
            <a:r>
              <a:rPr lang="en-GB" sz="1400" dirty="0" err="1" smtClean="0"/>
              <a:t>dyfeisgarwch</a:t>
            </a:r>
            <a:r>
              <a:rPr lang="en-GB" sz="1400" dirty="0" smtClean="0"/>
              <a:t> o </a:t>
            </a:r>
            <a:r>
              <a:rPr lang="en-GB" sz="1400" dirty="0" err="1" smtClean="0"/>
              <a:t>fewn</a:t>
            </a:r>
            <a:r>
              <a:rPr lang="en-GB" sz="1400" dirty="0" smtClean="0"/>
              <a:t> </a:t>
            </a:r>
            <a:r>
              <a:rPr lang="en-GB" sz="1400" dirty="0" err="1" smtClean="0"/>
              <a:t>addysg</a:t>
            </a:r>
            <a:r>
              <a:rPr lang="en-GB" sz="1400" dirty="0" smtClean="0"/>
              <a:t>.   </a:t>
            </a:r>
          </a:p>
          <a:p>
            <a:r>
              <a:rPr lang="en-GB" sz="1400" dirty="0" err="1" smtClean="0"/>
              <a:t>Adroddiad</a:t>
            </a:r>
            <a:r>
              <a:rPr lang="en-GB" sz="1400" dirty="0" smtClean="0"/>
              <a:t> Donaldson</a:t>
            </a:r>
            <a:endParaRPr lang="en-GB" sz="1400" dirty="0"/>
          </a:p>
        </p:txBody>
      </p:sp>
      <p:sp>
        <p:nvSpPr>
          <p:cNvPr id="4" name="Content Placeholder 3"/>
          <p:cNvSpPr>
            <a:spLocks noGrp="1"/>
          </p:cNvSpPr>
          <p:nvPr>
            <p:ph sz="half" idx="2"/>
          </p:nvPr>
        </p:nvSpPr>
        <p:spPr>
          <a:xfrm>
            <a:off x="4648200" y="1556792"/>
            <a:ext cx="4038600" cy="4032449"/>
          </a:xfrm>
        </p:spPr>
        <p:txBody>
          <a:bodyPr>
            <a:normAutofit fontScale="55000" lnSpcReduction="20000"/>
          </a:bodyPr>
          <a:lstStyle/>
          <a:p>
            <a:r>
              <a:rPr lang="en-GB" sz="2900" dirty="0"/>
              <a:t>Monitoring </a:t>
            </a:r>
            <a:r>
              <a:rPr lang="en-GB" sz="2900" dirty="0" smtClean="0"/>
              <a:t>whether</a:t>
            </a:r>
            <a:r>
              <a:rPr lang="en-GB" sz="2900" dirty="0"/>
              <a:t>, and how, practices are changing within </a:t>
            </a:r>
            <a:r>
              <a:rPr lang="en-GB" sz="2900" dirty="0" smtClean="0"/>
              <a:t>early years settings, school classrooms </a:t>
            </a:r>
            <a:r>
              <a:rPr lang="en-GB" sz="2900" dirty="0"/>
              <a:t>and educational organisations, </a:t>
            </a:r>
          </a:p>
          <a:p>
            <a:r>
              <a:rPr lang="en-GB" sz="2900" dirty="0"/>
              <a:t>how </a:t>
            </a:r>
            <a:r>
              <a:rPr lang="en-GB" sz="2900" dirty="0" smtClean="0"/>
              <a:t>practitioners/teachers </a:t>
            </a:r>
            <a:r>
              <a:rPr lang="en-GB" sz="2900" dirty="0"/>
              <a:t>develop and use their pedagogical resources, and to what extent change and innovation are linked to better educational outcomes would provide a substantial increase in the international education knowledge base. </a:t>
            </a:r>
          </a:p>
          <a:p>
            <a:r>
              <a:rPr lang="en-GB" sz="2900" dirty="0"/>
              <a:t>Policy makers would be able to better target interventions and resources, get quick feedback on whether reforms changed educational practices as expected, and we would better understand the conditions for and impact of innovation in education. </a:t>
            </a:r>
            <a:endParaRPr lang="en-GB" sz="2900" dirty="0" smtClean="0"/>
          </a:p>
          <a:p>
            <a:r>
              <a:rPr lang="en-GB" dirty="0" smtClean="0"/>
              <a:t>Donaldson Report</a:t>
            </a:r>
            <a:endParaRPr lang="en-GB" dirty="0"/>
          </a:p>
        </p:txBody>
      </p:sp>
    </p:spTree>
    <p:extLst>
      <p:ext uri="{BB962C8B-B14F-4D97-AF65-F5344CB8AC3E}">
        <p14:creationId xmlns:p14="http://schemas.microsoft.com/office/powerpoint/2010/main" val="10999854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err="1" smtClean="0"/>
              <a:t>Dyfeisgarwch</a:t>
            </a:r>
            <a:r>
              <a:rPr lang="en-GB" sz="3600" dirty="0" smtClean="0"/>
              <a:t> – </a:t>
            </a:r>
            <a:r>
              <a:rPr lang="en-GB" sz="3600" dirty="0" err="1" smtClean="0"/>
              <a:t>rhwystrau</a:t>
            </a:r>
            <a:r>
              <a:rPr lang="en-GB" sz="3600" dirty="0" smtClean="0"/>
              <a:t> a </a:t>
            </a:r>
            <a:r>
              <a:rPr lang="en-GB" sz="3600" dirty="0" err="1" smtClean="0"/>
              <a:t>heriau</a:t>
            </a:r>
            <a:r>
              <a:rPr lang="en-GB" sz="3600" dirty="0" smtClean="0"/>
              <a:t/>
            </a:r>
            <a:br>
              <a:rPr lang="en-GB" sz="3600" dirty="0" smtClean="0"/>
            </a:br>
            <a:r>
              <a:rPr lang="en-GB" sz="3600" dirty="0" smtClean="0"/>
              <a:t> Innovation – barriers and challenges</a:t>
            </a:r>
            <a:endParaRPr lang="en-GB" sz="3600" dirty="0"/>
          </a:p>
        </p:txBody>
      </p:sp>
      <p:sp>
        <p:nvSpPr>
          <p:cNvPr id="4" name="Content Placeholder 3"/>
          <p:cNvSpPr>
            <a:spLocks noGrp="1"/>
          </p:cNvSpPr>
          <p:nvPr>
            <p:ph sz="half" idx="1"/>
          </p:nvPr>
        </p:nvSpPr>
        <p:spPr/>
        <p:txBody>
          <a:bodyPr>
            <a:normAutofit fontScale="92500" lnSpcReduction="10000"/>
          </a:bodyPr>
          <a:lstStyle/>
          <a:p>
            <a:r>
              <a:rPr lang="en-GB" dirty="0" err="1" smtClean="0"/>
              <a:t>Cyllid</a:t>
            </a:r>
            <a:endParaRPr lang="en-GB" dirty="0" smtClean="0"/>
          </a:p>
          <a:p>
            <a:r>
              <a:rPr lang="en-GB" dirty="0" err="1" smtClean="0"/>
              <a:t>Amser</a:t>
            </a:r>
            <a:endParaRPr lang="en-GB" dirty="0" smtClean="0"/>
          </a:p>
          <a:p>
            <a:r>
              <a:rPr lang="en-GB" dirty="0" err="1" smtClean="0"/>
              <a:t>Newid</a:t>
            </a:r>
            <a:r>
              <a:rPr lang="en-GB" dirty="0" smtClean="0"/>
              <a:t> </a:t>
            </a:r>
            <a:r>
              <a:rPr lang="en-GB" dirty="0" err="1" smtClean="0"/>
              <a:t>i’r</a:t>
            </a:r>
            <a:r>
              <a:rPr lang="en-GB" dirty="0" smtClean="0"/>
              <a:t> </a:t>
            </a:r>
            <a:r>
              <a:rPr lang="en-GB" dirty="0" err="1" smtClean="0"/>
              <a:t>cynllunio</a:t>
            </a:r>
            <a:r>
              <a:rPr lang="en-GB" dirty="0" smtClean="0"/>
              <a:t>?</a:t>
            </a:r>
          </a:p>
          <a:p>
            <a:r>
              <a:rPr lang="en-GB" dirty="0" err="1" smtClean="0"/>
              <a:t>Pwysau</a:t>
            </a:r>
            <a:r>
              <a:rPr lang="en-GB" dirty="0" smtClean="0"/>
              <a:t> </a:t>
            </a:r>
            <a:r>
              <a:rPr lang="en-GB" dirty="0" err="1" smtClean="0"/>
              <a:t>i</a:t>
            </a:r>
            <a:r>
              <a:rPr lang="en-GB" dirty="0" smtClean="0"/>
              <a:t> </a:t>
            </a:r>
            <a:r>
              <a:rPr lang="en-GB" dirty="0" err="1" smtClean="0"/>
              <a:t>berfformio</a:t>
            </a:r>
            <a:endParaRPr lang="en-GB" dirty="0" smtClean="0"/>
          </a:p>
          <a:p>
            <a:r>
              <a:rPr lang="en-GB" dirty="0" err="1" smtClean="0"/>
              <a:t>Unigolion</a:t>
            </a:r>
            <a:r>
              <a:rPr lang="en-GB" dirty="0" smtClean="0"/>
              <a:t> ac </a:t>
            </a:r>
            <a:r>
              <a:rPr lang="en-GB" dirty="0" err="1" smtClean="0"/>
              <a:t>agweddau</a:t>
            </a:r>
            <a:endParaRPr lang="en-GB" dirty="0" smtClean="0"/>
          </a:p>
          <a:p>
            <a:r>
              <a:rPr lang="en-GB" dirty="0" err="1" smtClean="0"/>
              <a:t>Arweinyddiaeth</a:t>
            </a:r>
            <a:endParaRPr lang="en-GB" dirty="0" smtClean="0"/>
          </a:p>
          <a:p>
            <a:endParaRPr lang="en-GB" dirty="0"/>
          </a:p>
          <a:p>
            <a:r>
              <a:rPr lang="en-GB" dirty="0" err="1" smtClean="0"/>
              <a:t>Ydy</a:t>
            </a:r>
            <a:r>
              <a:rPr lang="en-GB" dirty="0" smtClean="0"/>
              <a:t> </a:t>
            </a:r>
            <a:r>
              <a:rPr lang="en-GB" dirty="0" err="1" smtClean="0"/>
              <a:t>pawb</a:t>
            </a:r>
            <a:r>
              <a:rPr lang="en-GB" dirty="0" smtClean="0"/>
              <a:t> </a:t>
            </a:r>
            <a:r>
              <a:rPr lang="en-GB" dirty="0" err="1" smtClean="0"/>
              <a:t>yn</a:t>
            </a:r>
            <a:r>
              <a:rPr lang="en-GB" dirty="0" smtClean="0"/>
              <a:t> </a:t>
            </a:r>
            <a:r>
              <a:rPr lang="en-GB" dirty="0" err="1" smtClean="0"/>
              <a:t>gytun</a:t>
            </a:r>
            <a:r>
              <a:rPr lang="en-GB" dirty="0" smtClean="0"/>
              <a:t>?</a:t>
            </a:r>
            <a:endParaRPr lang="en-GB" dirty="0"/>
          </a:p>
        </p:txBody>
      </p:sp>
      <p:sp>
        <p:nvSpPr>
          <p:cNvPr id="5" name="Content Placeholder 4"/>
          <p:cNvSpPr>
            <a:spLocks noGrp="1"/>
          </p:cNvSpPr>
          <p:nvPr>
            <p:ph sz="half" idx="2"/>
          </p:nvPr>
        </p:nvSpPr>
        <p:spPr/>
        <p:txBody>
          <a:bodyPr>
            <a:normAutofit fontScale="92500" lnSpcReduction="10000"/>
          </a:bodyPr>
          <a:lstStyle/>
          <a:p>
            <a:r>
              <a:rPr lang="en-GB" dirty="0" smtClean="0"/>
              <a:t>Budget</a:t>
            </a:r>
          </a:p>
          <a:p>
            <a:r>
              <a:rPr lang="en-GB" dirty="0" smtClean="0"/>
              <a:t>Time</a:t>
            </a:r>
          </a:p>
          <a:p>
            <a:r>
              <a:rPr lang="en-GB" dirty="0" smtClean="0"/>
              <a:t>Changes to planning?</a:t>
            </a:r>
          </a:p>
          <a:p>
            <a:r>
              <a:rPr lang="en-GB" dirty="0" smtClean="0"/>
              <a:t>Pressures to perform</a:t>
            </a:r>
          </a:p>
          <a:p>
            <a:r>
              <a:rPr lang="en-GB" dirty="0" smtClean="0"/>
              <a:t>Individuals and attitudes </a:t>
            </a:r>
          </a:p>
          <a:p>
            <a:r>
              <a:rPr lang="en-GB" dirty="0" smtClean="0"/>
              <a:t>Leadership</a:t>
            </a:r>
          </a:p>
          <a:p>
            <a:endParaRPr lang="en-GB" dirty="0"/>
          </a:p>
          <a:p>
            <a:r>
              <a:rPr lang="en-GB" dirty="0" smtClean="0"/>
              <a:t>Is everyone on board?</a:t>
            </a:r>
            <a:endParaRPr lang="en-GB" dirty="0"/>
          </a:p>
        </p:txBody>
      </p:sp>
    </p:spTree>
    <p:extLst>
      <p:ext uri="{BB962C8B-B14F-4D97-AF65-F5344CB8AC3E}">
        <p14:creationId xmlns:p14="http://schemas.microsoft.com/office/powerpoint/2010/main" val="29597465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Meddwl</a:t>
            </a:r>
            <a:r>
              <a:rPr lang="en-GB" dirty="0" smtClean="0"/>
              <a:t> </a:t>
            </a:r>
            <a:r>
              <a:rPr lang="en-GB" dirty="0" err="1" smtClean="0"/>
              <a:t>yn</a:t>
            </a:r>
            <a:r>
              <a:rPr lang="en-GB" dirty="0" smtClean="0"/>
              <a:t> </a:t>
            </a:r>
            <a:r>
              <a:rPr lang="en-GB" dirty="0" err="1" smtClean="0"/>
              <a:t>greadigol</a:t>
            </a:r>
            <a:r>
              <a:rPr lang="en-GB" dirty="0" smtClean="0"/>
              <a:t/>
            </a:r>
            <a:br>
              <a:rPr lang="en-GB" dirty="0" smtClean="0"/>
            </a:br>
            <a:r>
              <a:rPr lang="en-GB" dirty="0" smtClean="0"/>
              <a:t>Creative Thinking</a:t>
            </a:r>
            <a:endParaRPr lang="en-GB" dirty="0"/>
          </a:p>
        </p:txBody>
      </p:sp>
      <p:sp>
        <p:nvSpPr>
          <p:cNvPr id="4" name="Content Placeholder 3"/>
          <p:cNvSpPr>
            <a:spLocks noGrp="1"/>
          </p:cNvSpPr>
          <p:nvPr>
            <p:ph sz="half" idx="1"/>
          </p:nvPr>
        </p:nvSpPr>
        <p:spPr/>
        <p:txBody>
          <a:bodyPr>
            <a:normAutofit fontScale="92500" lnSpcReduction="10000"/>
          </a:bodyPr>
          <a:lstStyle/>
          <a:p>
            <a:r>
              <a:rPr lang="en-GB" dirty="0" err="1" smtClean="0"/>
              <a:t>Gwaith</a:t>
            </a:r>
            <a:r>
              <a:rPr lang="en-GB" dirty="0" smtClean="0"/>
              <a:t> Anna Craft</a:t>
            </a:r>
          </a:p>
          <a:p>
            <a:r>
              <a:rPr lang="en-GB" dirty="0" err="1" smtClean="0"/>
              <a:t>Cysylltu</a:t>
            </a:r>
            <a:r>
              <a:rPr lang="en-GB" dirty="0" smtClean="0"/>
              <a:t> </a:t>
            </a:r>
            <a:r>
              <a:rPr lang="en-GB" dirty="0" err="1" smtClean="0"/>
              <a:t>creadigedd</a:t>
            </a:r>
            <a:r>
              <a:rPr lang="en-GB" dirty="0" smtClean="0"/>
              <a:t> </a:t>
            </a:r>
            <a:r>
              <a:rPr lang="en-GB" dirty="0" err="1" smtClean="0"/>
              <a:t>gyda’r</a:t>
            </a:r>
            <a:r>
              <a:rPr lang="en-GB" dirty="0" smtClean="0"/>
              <a:t> </a:t>
            </a:r>
            <a:r>
              <a:rPr lang="en-GB" dirty="0" err="1" smtClean="0"/>
              <a:t>blynyddoedd</a:t>
            </a:r>
            <a:r>
              <a:rPr lang="en-GB" dirty="0" smtClean="0"/>
              <a:t> </a:t>
            </a:r>
            <a:r>
              <a:rPr lang="en-GB" dirty="0" err="1" smtClean="0"/>
              <a:t>cynnar</a:t>
            </a:r>
            <a:endParaRPr lang="en-GB" dirty="0" smtClean="0"/>
          </a:p>
          <a:p>
            <a:r>
              <a:rPr lang="en-GB" dirty="0" err="1" smtClean="0"/>
              <a:t>Adroddiad</a:t>
            </a:r>
            <a:r>
              <a:rPr lang="en-GB" dirty="0" smtClean="0"/>
              <a:t> </a:t>
            </a:r>
            <a:r>
              <a:rPr lang="en-GB" dirty="0" err="1" smtClean="0"/>
              <a:t>Plowden</a:t>
            </a:r>
            <a:r>
              <a:rPr lang="en-GB" dirty="0" smtClean="0"/>
              <a:t> 1967</a:t>
            </a:r>
          </a:p>
          <a:p>
            <a:r>
              <a:rPr lang="en-GB" dirty="0" err="1" smtClean="0"/>
              <a:t>Erthygl</a:t>
            </a:r>
            <a:r>
              <a:rPr lang="en-GB" dirty="0" smtClean="0"/>
              <a:t> 2003 </a:t>
            </a:r>
            <a:r>
              <a:rPr lang="en-GB" dirty="0" err="1" smtClean="0"/>
              <a:t>ar</a:t>
            </a:r>
            <a:r>
              <a:rPr lang="en-GB" dirty="0" smtClean="0"/>
              <a:t> Moodle</a:t>
            </a:r>
          </a:p>
          <a:p>
            <a:r>
              <a:rPr lang="en-GB" dirty="0" smtClean="0"/>
              <a:t>Mae </a:t>
            </a:r>
            <a:r>
              <a:rPr lang="en-GB" dirty="0" err="1" smtClean="0"/>
              <a:t>meddwl</a:t>
            </a:r>
            <a:r>
              <a:rPr lang="en-GB" dirty="0" smtClean="0"/>
              <a:t> </a:t>
            </a:r>
            <a:r>
              <a:rPr lang="en-GB" dirty="0" err="1" smtClean="0"/>
              <a:t>sydd</a:t>
            </a:r>
            <a:r>
              <a:rPr lang="en-GB" dirty="0" smtClean="0"/>
              <a:t> </a:t>
            </a:r>
            <a:r>
              <a:rPr lang="en-GB" dirty="0" err="1" smtClean="0"/>
              <a:t>yn</a:t>
            </a:r>
            <a:r>
              <a:rPr lang="en-GB" dirty="0" smtClean="0"/>
              <a:t> </a:t>
            </a:r>
            <a:r>
              <a:rPr lang="en-GB" dirty="0" err="1" smtClean="0"/>
              <a:t>greadigol</a:t>
            </a:r>
            <a:r>
              <a:rPr lang="en-GB" dirty="0" smtClean="0"/>
              <a:t> </a:t>
            </a:r>
            <a:r>
              <a:rPr lang="en-GB" dirty="0" err="1" smtClean="0"/>
              <a:t>yn</a:t>
            </a:r>
            <a:r>
              <a:rPr lang="en-GB" dirty="0" smtClean="0"/>
              <a:t> </a:t>
            </a:r>
            <a:r>
              <a:rPr lang="en-GB" dirty="0" err="1" smtClean="0"/>
              <a:t>magu</a:t>
            </a:r>
            <a:r>
              <a:rPr lang="en-GB" dirty="0" smtClean="0"/>
              <a:t> </a:t>
            </a:r>
            <a:r>
              <a:rPr lang="en-GB" dirty="0" err="1" smtClean="0"/>
              <a:t>hyder</a:t>
            </a:r>
            <a:endParaRPr lang="en-GB" dirty="0"/>
          </a:p>
        </p:txBody>
      </p:sp>
      <p:sp>
        <p:nvSpPr>
          <p:cNvPr id="5" name="Content Placeholder 4"/>
          <p:cNvSpPr>
            <a:spLocks noGrp="1"/>
          </p:cNvSpPr>
          <p:nvPr>
            <p:ph sz="half" idx="2"/>
          </p:nvPr>
        </p:nvSpPr>
        <p:spPr/>
        <p:txBody>
          <a:bodyPr>
            <a:normAutofit fontScale="92500" lnSpcReduction="10000"/>
          </a:bodyPr>
          <a:lstStyle/>
          <a:p>
            <a:r>
              <a:rPr lang="en-GB" dirty="0" smtClean="0"/>
              <a:t>The work of Anna Craft</a:t>
            </a:r>
          </a:p>
          <a:p>
            <a:r>
              <a:rPr lang="en-GB" dirty="0" smtClean="0"/>
              <a:t>Linking creativity with the early years</a:t>
            </a:r>
          </a:p>
          <a:p>
            <a:r>
              <a:rPr lang="en-GB" dirty="0" err="1" smtClean="0"/>
              <a:t>Plowden</a:t>
            </a:r>
            <a:r>
              <a:rPr lang="en-GB" dirty="0" smtClean="0"/>
              <a:t> Report 1967</a:t>
            </a:r>
          </a:p>
          <a:p>
            <a:r>
              <a:rPr lang="en-GB" dirty="0" smtClean="0"/>
              <a:t>Article 2003 on Moodle </a:t>
            </a:r>
          </a:p>
          <a:p>
            <a:r>
              <a:rPr lang="en-GB" dirty="0" smtClean="0"/>
              <a:t>Creative thinking breeds confidence</a:t>
            </a:r>
            <a:endParaRPr lang="en-GB" dirty="0"/>
          </a:p>
        </p:txBody>
      </p:sp>
    </p:spTree>
    <p:extLst>
      <p:ext uri="{BB962C8B-B14F-4D97-AF65-F5344CB8AC3E}">
        <p14:creationId xmlns:p14="http://schemas.microsoft.com/office/powerpoint/2010/main" val="36622361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 </a:t>
            </a:r>
            <a:r>
              <a:rPr lang="en-GB" dirty="0" err="1" smtClean="0"/>
              <a:t>plentyn</a:t>
            </a:r>
            <a:r>
              <a:rPr lang="en-GB" dirty="0" smtClean="0"/>
              <a:t> </a:t>
            </a:r>
            <a:r>
              <a:rPr lang="en-GB" dirty="0" err="1" smtClean="0"/>
              <a:t>creadigol</a:t>
            </a:r>
            <a:r>
              <a:rPr lang="en-GB" dirty="0" smtClean="0"/>
              <a:t/>
            </a:r>
            <a:br>
              <a:rPr lang="en-GB" dirty="0" smtClean="0"/>
            </a:br>
            <a:r>
              <a:rPr lang="en-GB" dirty="0" smtClean="0"/>
              <a:t>The creative child (Craft, 2008)</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err="1" smtClean="0"/>
              <a:t>Cymhelliant</a:t>
            </a:r>
            <a:r>
              <a:rPr lang="en-GB" dirty="0" smtClean="0"/>
              <a:t> </a:t>
            </a:r>
            <a:r>
              <a:rPr lang="en-GB" dirty="0" err="1" smtClean="0"/>
              <a:t>cryf</a:t>
            </a:r>
            <a:endParaRPr lang="en-GB" dirty="0" smtClean="0"/>
          </a:p>
          <a:p>
            <a:r>
              <a:rPr lang="en-GB" dirty="0" err="1" smtClean="0"/>
              <a:t>Gwytnwch</a:t>
            </a:r>
            <a:endParaRPr lang="en-GB" dirty="0" smtClean="0"/>
          </a:p>
          <a:p>
            <a:r>
              <a:rPr lang="en-GB" dirty="0" err="1" smtClean="0"/>
              <a:t>Chwilfrydedd</a:t>
            </a:r>
            <a:r>
              <a:rPr lang="en-GB" dirty="0" smtClean="0"/>
              <a:t> </a:t>
            </a:r>
            <a:r>
              <a:rPr lang="en-GB" dirty="0" err="1" smtClean="0"/>
              <a:t>deallus</a:t>
            </a:r>
            <a:endParaRPr lang="en-GB" dirty="0" smtClean="0"/>
          </a:p>
          <a:p>
            <a:r>
              <a:rPr lang="en-GB" dirty="0" err="1" smtClean="0"/>
              <a:t>Ymrwymiad</a:t>
            </a:r>
            <a:r>
              <a:rPr lang="en-GB" dirty="0" smtClean="0"/>
              <a:t> </a:t>
            </a:r>
          </a:p>
          <a:p>
            <a:r>
              <a:rPr lang="en-GB" dirty="0" err="1" smtClean="0"/>
              <a:t>Annibynniaeth</a:t>
            </a:r>
            <a:endParaRPr lang="en-GB" dirty="0" smtClean="0"/>
          </a:p>
          <a:p>
            <a:r>
              <a:rPr lang="en-GB" dirty="0" smtClean="0"/>
              <a:t>Hunan </a:t>
            </a:r>
            <a:r>
              <a:rPr lang="en-GB" dirty="0" err="1" smtClean="0"/>
              <a:t>hyder</a:t>
            </a:r>
            <a:endParaRPr lang="en-GB" dirty="0" smtClean="0"/>
          </a:p>
          <a:p>
            <a:r>
              <a:rPr lang="en-GB" dirty="0" err="1" smtClean="0"/>
              <a:t>Wedi</a:t>
            </a:r>
            <a:r>
              <a:rPr lang="en-GB" dirty="0" smtClean="0"/>
              <a:t> </a:t>
            </a:r>
            <a:r>
              <a:rPr lang="en-GB" dirty="0" err="1" smtClean="0"/>
              <a:t>ei</a:t>
            </a:r>
            <a:r>
              <a:rPr lang="en-GB" dirty="0" smtClean="0"/>
              <a:t> </a:t>
            </a:r>
            <a:r>
              <a:rPr lang="en-GB" dirty="0" err="1" smtClean="0"/>
              <a:t>ddenu</a:t>
            </a:r>
            <a:r>
              <a:rPr lang="en-GB" dirty="0" smtClean="0"/>
              <a:t> </a:t>
            </a:r>
            <a:r>
              <a:rPr lang="en-GB" dirty="0" err="1" smtClean="0"/>
              <a:t>i</a:t>
            </a:r>
            <a:r>
              <a:rPr lang="en-GB" dirty="0" smtClean="0"/>
              <a:t> </a:t>
            </a:r>
            <a:r>
              <a:rPr lang="en-GB" dirty="0" err="1" smtClean="0"/>
              <a:t>gymhlethdodd</a:t>
            </a:r>
            <a:endParaRPr lang="en-GB" dirty="0" smtClean="0"/>
          </a:p>
          <a:p>
            <a:r>
              <a:rPr lang="en-GB" dirty="0" err="1" smtClean="0"/>
              <a:t>Gallu</a:t>
            </a:r>
            <a:r>
              <a:rPr lang="en-GB" dirty="0" smtClean="0"/>
              <a:t> </a:t>
            </a:r>
            <a:r>
              <a:rPr lang="en-GB" dirty="0" err="1" smtClean="0"/>
              <a:t>uchel</a:t>
            </a:r>
            <a:r>
              <a:rPr lang="en-GB" dirty="0" smtClean="0"/>
              <a:t> </a:t>
            </a:r>
            <a:r>
              <a:rPr lang="en-GB" dirty="0" err="1" smtClean="0"/>
              <a:t>ar</a:t>
            </a:r>
            <a:r>
              <a:rPr lang="en-GB" dirty="0" smtClean="0"/>
              <a:t> </a:t>
            </a:r>
            <a:r>
              <a:rPr lang="en-GB" dirty="0" err="1" smtClean="0"/>
              <a:t>gyfer</a:t>
            </a:r>
            <a:r>
              <a:rPr lang="en-GB" dirty="0" smtClean="0"/>
              <a:t> </a:t>
            </a:r>
            <a:r>
              <a:rPr lang="en-GB" dirty="0" err="1" smtClean="0"/>
              <a:t>ymglymiad</a:t>
            </a:r>
            <a:r>
              <a:rPr lang="en-GB" dirty="0" smtClean="0"/>
              <a:t> </a:t>
            </a:r>
            <a:r>
              <a:rPr lang="en-GB" dirty="0" err="1" smtClean="0"/>
              <a:t>emosiynol</a:t>
            </a:r>
            <a:r>
              <a:rPr lang="en-GB" dirty="0" smtClean="0"/>
              <a:t> </a:t>
            </a:r>
            <a:r>
              <a:rPr lang="en-GB" dirty="0" err="1" smtClean="0"/>
              <a:t>yn</a:t>
            </a:r>
            <a:r>
              <a:rPr lang="en-GB" dirty="0" smtClean="0"/>
              <a:t> </a:t>
            </a:r>
            <a:r>
              <a:rPr lang="en-GB" dirty="0" err="1" smtClean="0"/>
              <a:t>ei</a:t>
            </a:r>
            <a:r>
              <a:rPr lang="en-GB" dirty="0" smtClean="0"/>
              <a:t> </a:t>
            </a:r>
            <a:r>
              <a:rPr lang="en-GB" dirty="0" err="1" smtClean="0"/>
              <a:t>archwiliadau</a:t>
            </a:r>
            <a:r>
              <a:rPr lang="en-GB" dirty="0" smtClean="0"/>
              <a:t>.  </a:t>
            </a:r>
          </a:p>
          <a:p>
            <a:endParaRPr lang="en-GB" dirty="0" smtClean="0"/>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smtClean="0"/>
              <a:t>Strong motivation</a:t>
            </a:r>
          </a:p>
          <a:p>
            <a:r>
              <a:rPr lang="en-GB" dirty="0" smtClean="0"/>
              <a:t>Endurance</a:t>
            </a:r>
          </a:p>
          <a:p>
            <a:r>
              <a:rPr lang="en-GB" dirty="0" smtClean="0"/>
              <a:t>Intellectual curiosity</a:t>
            </a:r>
          </a:p>
          <a:p>
            <a:r>
              <a:rPr lang="en-GB" dirty="0" smtClean="0"/>
              <a:t>Commitment</a:t>
            </a:r>
          </a:p>
          <a:p>
            <a:r>
              <a:rPr lang="en-GB" dirty="0" smtClean="0"/>
              <a:t>Independence</a:t>
            </a:r>
          </a:p>
          <a:p>
            <a:r>
              <a:rPr lang="en-GB" dirty="0" smtClean="0"/>
              <a:t>Self confidence</a:t>
            </a:r>
          </a:p>
          <a:p>
            <a:r>
              <a:rPr lang="en-GB" dirty="0" smtClean="0"/>
              <a:t>Attracted to complexity</a:t>
            </a:r>
          </a:p>
          <a:p>
            <a:r>
              <a:rPr lang="en-GB" dirty="0" smtClean="0"/>
              <a:t>High capacity for emotional involvement in their investigations</a:t>
            </a:r>
          </a:p>
          <a:p>
            <a:endParaRPr lang="en-GB" dirty="0"/>
          </a:p>
        </p:txBody>
      </p:sp>
    </p:spTree>
    <p:extLst>
      <p:ext uri="{BB962C8B-B14F-4D97-AF65-F5344CB8AC3E}">
        <p14:creationId xmlns:p14="http://schemas.microsoft.com/office/powerpoint/2010/main" val="31201625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Yr</a:t>
            </a:r>
            <a:r>
              <a:rPr lang="en-GB" dirty="0" smtClean="0"/>
              <a:t> ‘c’ </a:t>
            </a:r>
            <a:r>
              <a:rPr lang="en-GB" dirty="0" err="1" smtClean="0"/>
              <a:t>fach</a:t>
            </a:r>
            <a:r>
              <a:rPr lang="en-GB" dirty="0" smtClean="0"/>
              <a:t/>
            </a:r>
            <a:br>
              <a:rPr lang="en-GB" dirty="0" smtClean="0"/>
            </a:br>
            <a:r>
              <a:rPr lang="en-GB" dirty="0" smtClean="0"/>
              <a:t>The little ‘c’</a:t>
            </a:r>
            <a:endParaRPr lang="en-GB" dirty="0"/>
          </a:p>
        </p:txBody>
      </p:sp>
      <p:sp>
        <p:nvSpPr>
          <p:cNvPr id="4" name="Content Placeholder 3"/>
          <p:cNvSpPr>
            <a:spLocks noGrp="1"/>
          </p:cNvSpPr>
          <p:nvPr>
            <p:ph sz="half" idx="1"/>
          </p:nvPr>
        </p:nvSpPr>
        <p:spPr/>
        <p:txBody>
          <a:bodyPr>
            <a:normAutofit fontScale="92500"/>
          </a:bodyPr>
          <a:lstStyle/>
          <a:p>
            <a:r>
              <a:rPr lang="en-GB" dirty="0" err="1" smtClean="0"/>
              <a:t>Angen</a:t>
            </a:r>
            <a:r>
              <a:rPr lang="en-GB" dirty="0" smtClean="0"/>
              <a:t> </a:t>
            </a:r>
            <a:r>
              <a:rPr lang="en-GB" dirty="0" err="1" smtClean="0"/>
              <a:t>deallusrwydd</a:t>
            </a:r>
            <a:r>
              <a:rPr lang="en-GB" dirty="0" smtClean="0"/>
              <a:t>, </a:t>
            </a:r>
            <a:r>
              <a:rPr lang="en-GB" dirty="0" err="1" smtClean="0"/>
              <a:t>dychy,yg</a:t>
            </a:r>
            <a:r>
              <a:rPr lang="en-GB" dirty="0" smtClean="0"/>
              <a:t>, </a:t>
            </a:r>
            <a:r>
              <a:rPr lang="en-GB" dirty="0" err="1" smtClean="0"/>
              <a:t>hunan-gread</a:t>
            </a:r>
            <a:r>
              <a:rPr lang="en-GB" dirty="0" smtClean="0"/>
              <a:t>, </a:t>
            </a:r>
            <a:r>
              <a:rPr lang="en-GB" dirty="0" err="1" smtClean="0"/>
              <a:t>hunan-fynegiant</a:t>
            </a:r>
            <a:endParaRPr lang="en-GB" dirty="0" smtClean="0"/>
          </a:p>
          <a:p>
            <a:r>
              <a:rPr lang="en-GB" dirty="0" err="1" smtClean="0"/>
              <a:t>Pob</a:t>
            </a:r>
            <a:r>
              <a:rPr lang="en-GB" dirty="0" smtClean="0"/>
              <a:t> </a:t>
            </a:r>
            <a:r>
              <a:rPr lang="en-GB" dirty="0" err="1" smtClean="0"/>
              <a:t>plentyn</a:t>
            </a:r>
            <a:r>
              <a:rPr lang="en-GB" dirty="0" smtClean="0"/>
              <a:t> </a:t>
            </a:r>
            <a:r>
              <a:rPr lang="en-GB" dirty="0" err="1" smtClean="0"/>
              <a:t>yn</a:t>
            </a:r>
            <a:r>
              <a:rPr lang="en-GB" dirty="0" smtClean="0"/>
              <a:t> </a:t>
            </a:r>
            <a:r>
              <a:rPr lang="en-GB" dirty="0" err="1" smtClean="0"/>
              <a:t>abl</a:t>
            </a:r>
            <a:endParaRPr lang="en-GB" dirty="0" smtClean="0"/>
          </a:p>
          <a:p>
            <a:r>
              <a:rPr lang="en-GB" dirty="0" err="1" smtClean="0"/>
              <a:t>Angen</a:t>
            </a:r>
            <a:r>
              <a:rPr lang="en-GB" dirty="0" smtClean="0"/>
              <a:t> </a:t>
            </a:r>
            <a:r>
              <a:rPr lang="en-GB" dirty="0" err="1" smtClean="0"/>
              <a:t>beth</a:t>
            </a:r>
            <a:r>
              <a:rPr lang="en-GB" dirty="0" smtClean="0"/>
              <a:t> </a:t>
            </a:r>
            <a:r>
              <a:rPr lang="en-GB" dirty="0" err="1" smtClean="0"/>
              <a:t>mae</a:t>
            </a:r>
            <a:r>
              <a:rPr lang="en-GB" dirty="0" smtClean="0"/>
              <a:t> Anna Craft </a:t>
            </a:r>
            <a:r>
              <a:rPr lang="en-GB" dirty="0" err="1" smtClean="0"/>
              <a:t>yn</a:t>
            </a:r>
            <a:r>
              <a:rPr lang="en-GB" dirty="0" smtClean="0"/>
              <a:t> </a:t>
            </a:r>
            <a:r>
              <a:rPr lang="en-GB" dirty="0" err="1" smtClean="0"/>
              <a:t>galw</a:t>
            </a:r>
            <a:r>
              <a:rPr lang="en-GB" dirty="0" smtClean="0"/>
              <a:t> </a:t>
            </a:r>
            <a:r>
              <a:rPr lang="en-GB" i="1" dirty="0" smtClean="0"/>
              <a:t>‘</a:t>
            </a:r>
            <a:r>
              <a:rPr lang="en-GB" i="1" dirty="0" err="1" smtClean="0"/>
              <a:t>tybiadau</a:t>
            </a:r>
            <a:r>
              <a:rPr lang="en-GB" i="1" dirty="0" smtClean="0"/>
              <a:t> </a:t>
            </a:r>
            <a:r>
              <a:rPr lang="en-GB" i="1" dirty="0" err="1" smtClean="0"/>
              <a:t>posibiliad</a:t>
            </a:r>
            <a:r>
              <a:rPr lang="en-GB" i="1" dirty="0" smtClean="0"/>
              <a:t>’ </a:t>
            </a:r>
            <a:r>
              <a:rPr lang="en-GB" dirty="0" smtClean="0"/>
              <a:t>(Craft, 2004)</a:t>
            </a:r>
            <a:endParaRPr lang="en-GB" dirty="0"/>
          </a:p>
        </p:txBody>
      </p:sp>
      <p:sp>
        <p:nvSpPr>
          <p:cNvPr id="5" name="Content Placeholder 4"/>
          <p:cNvSpPr>
            <a:spLocks noGrp="1"/>
          </p:cNvSpPr>
          <p:nvPr>
            <p:ph sz="half" idx="2"/>
          </p:nvPr>
        </p:nvSpPr>
        <p:spPr/>
        <p:txBody>
          <a:bodyPr>
            <a:normAutofit fontScale="92500"/>
          </a:bodyPr>
          <a:lstStyle/>
          <a:p>
            <a:r>
              <a:rPr lang="en-GB" dirty="0" smtClean="0"/>
              <a:t>Requires intelligence, imagination, self-creation and self expression</a:t>
            </a:r>
          </a:p>
          <a:p>
            <a:r>
              <a:rPr lang="en-GB" dirty="0" smtClean="0"/>
              <a:t>All children are capable</a:t>
            </a:r>
          </a:p>
          <a:p>
            <a:r>
              <a:rPr lang="en-GB" dirty="0" smtClean="0"/>
              <a:t>Requires what Anna Craft refers to as </a:t>
            </a:r>
            <a:r>
              <a:rPr lang="en-GB" i="1" dirty="0" smtClean="0"/>
              <a:t>‘possibility thinking’ </a:t>
            </a:r>
            <a:r>
              <a:rPr lang="en-GB" dirty="0" smtClean="0"/>
              <a:t>(Craft, 2004)</a:t>
            </a:r>
            <a:endParaRPr lang="en-GB" dirty="0"/>
          </a:p>
        </p:txBody>
      </p:sp>
    </p:spTree>
    <p:extLst>
      <p:ext uri="{BB962C8B-B14F-4D97-AF65-F5344CB8AC3E}">
        <p14:creationId xmlns:p14="http://schemas.microsoft.com/office/powerpoint/2010/main" val="5896859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Yr</a:t>
            </a:r>
            <a:r>
              <a:rPr lang="en-GB" dirty="0" smtClean="0"/>
              <a:t> ‘C’ </a:t>
            </a:r>
            <a:r>
              <a:rPr lang="en-GB" dirty="0" err="1" smtClean="0"/>
              <a:t>fawr</a:t>
            </a:r>
            <a:r>
              <a:rPr lang="en-GB" dirty="0" smtClean="0"/>
              <a:t/>
            </a:r>
            <a:br>
              <a:rPr lang="en-GB" dirty="0" smtClean="0"/>
            </a:br>
            <a:r>
              <a:rPr lang="en-GB" dirty="0" smtClean="0"/>
              <a:t>The big ‘C’</a:t>
            </a:r>
            <a:endParaRPr lang="en-GB" dirty="0"/>
          </a:p>
        </p:txBody>
      </p:sp>
      <p:sp>
        <p:nvSpPr>
          <p:cNvPr id="4" name="Content Placeholder 3"/>
          <p:cNvSpPr>
            <a:spLocks noGrp="1"/>
          </p:cNvSpPr>
          <p:nvPr>
            <p:ph sz="half" idx="1"/>
          </p:nvPr>
        </p:nvSpPr>
        <p:spPr/>
        <p:txBody>
          <a:bodyPr>
            <a:normAutofit lnSpcReduction="10000"/>
          </a:bodyPr>
          <a:lstStyle/>
          <a:p>
            <a:r>
              <a:rPr lang="en-GB" dirty="0" err="1" smtClean="0"/>
              <a:t>Torri</a:t>
            </a:r>
            <a:r>
              <a:rPr lang="en-GB" dirty="0" smtClean="0"/>
              <a:t> </a:t>
            </a:r>
            <a:r>
              <a:rPr lang="en-GB" dirty="0" err="1" smtClean="0"/>
              <a:t>tir</a:t>
            </a:r>
            <a:r>
              <a:rPr lang="en-GB" dirty="0" smtClean="0"/>
              <a:t> </a:t>
            </a:r>
            <a:r>
              <a:rPr lang="en-GB" dirty="0" err="1" smtClean="0"/>
              <a:t>newydd</a:t>
            </a:r>
            <a:r>
              <a:rPr lang="en-GB" dirty="0" smtClean="0"/>
              <a:t>, </a:t>
            </a:r>
            <a:r>
              <a:rPr lang="en-GB" dirty="0" err="1" smtClean="0"/>
              <a:t>dyfeisgarwch</a:t>
            </a:r>
            <a:r>
              <a:rPr lang="en-GB" dirty="0" smtClean="0"/>
              <a:t>,  </a:t>
            </a:r>
            <a:r>
              <a:rPr lang="en-GB" dirty="0" err="1" smtClean="0"/>
              <a:t>newyddwch</a:t>
            </a:r>
            <a:r>
              <a:rPr lang="en-GB" dirty="0" smtClean="0"/>
              <a:t>, </a:t>
            </a:r>
            <a:r>
              <a:rPr lang="en-GB" dirty="0" err="1" smtClean="0"/>
              <a:t>rhagoriaeth</a:t>
            </a:r>
            <a:r>
              <a:rPr lang="en-GB" dirty="0" smtClean="0"/>
              <a:t> </a:t>
            </a:r>
            <a:r>
              <a:rPr lang="en-GB" dirty="0" err="1" smtClean="0"/>
              <a:t>yn</a:t>
            </a:r>
            <a:r>
              <a:rPr lang="en-GB" dirty="0" smtClean="0"/>
              <a:t> y </a:t>
            </a:r>
            <a:r>
              <a:rPr lang="en-GB" dirty="0" err="1" smtClean="0"/>
              <a:t>maes</a:t>
            </a:r>
            <a:endParaRPr lang="en-GB" dirty="0" smtClean="0"/>
          </a:p>
          <a:p>
            <a:r>
              <a:rPr lang="en-GB" dirty="0" err="1" smtClean="0"/>
              <a:t>Newid</a:t>
            </a:r>
            <a:r>
              <a:rPr lang="en-GB" dirty="0" smtClean="0"/>
              <a:t> </a:t>
            </a:r>
            <a:r>
              <a:rPr lang="en-GB" dirty="0" err="1" smtClean="0"/>
              <a:t>arwyddocaol</a:t>
            </a:r>
            <a:endParaRPr lang="en-GB" dirty="0" smtClean="0"/>
          </a:p>
          <a:p>
            <a:r>
              <a:rPr lang="en-GB" dirty="0" err="1" smtClean="0"/>
              <a:t>Rhywbeth</a:t>
            </a:r>
            <a:r>
              <a:rPr lang="en-GB" dirty="0" smtClean="0"/>
              <a:t> </a:t>
            </a:r>
            <a:r>
              <a:rPr lang="en-GB" dirty="0" err="1" smtClean="0"/>
              <a:t>hynod</a:t>
            </a:r>
            <a:r>
              <a:rPr lang="en-GB" dirty="0" smtClean="0"/>
              <a:t>/</a:t>
            </a:r>
            <a:r>
              <a:rPr lang="en-GB" dirty="0" err="1" smtClean="0"/>
              <a:t>arbennig</a:t>
            </a:r>
            <a:endParaRPr lang="en-GB" dirty="0" smtClean="0"/>
          </a:p>
          <a:p>
            <a:r>
              <a:rPr lang="en-GB" dirty="0" err="1" smtClean="0"/>
              <a:t>Athrylith</a:t>
            </a:r>
            <a:r>
              <a:rPr lang="en-GB" dirty="0" smtClean="0"/>
              <a:t>  </a:t>
            </a:r>
            <a:endParaRPr lang="en-GB" dirty="0"/>
          </a:p>
        </p:txBody>
      </p:sp>
      <p:sp>
        <p:nvSpPr>
          <p:cNvPr id="5" name="Content Placeholder 4"/>
          <p:cNvSpPr>
            <a:spLocks noGrp="1"/>
          </p:cNvSpPr>
          <p:nvPr>
            <p:ph sz="half" idx="2"/>
          </p:nvPr>
        </p:nvSpPr>
        <p:spPr/>
        <p:txBody>
          <a:bodyPr>
            <a:normAutofit lnSpcReduction="10000"/>
          </a:bodyPr>
          <a:lstStyle/>
          <a:p>
            <a:r>
              <a:rPr lang="en-GB" dirty="0" smtClean="0"/>
              <a:t>Innovation, novelty, excellence, in the field or domain</a:t>
            </a:r>
          </a:p>
          <a:p>
            <a:endParaRPr lang="en-GB" dirty="0"/>
          </a:p>
          <a:p>
            <a:r>
              <a:rPr lang="en-GB" dirty="0" smtClean="0"/>
              <a:t>Significant change</a:t>
            </a:r>
          </a:p>
          <a:p>
            <a:r>
              <a:rPr lang="en-GB" dirty="0" smtClean="0"/>
              <a:t>Something remarkable</a:t>
            </a:r>
          </a:p>
          <a:p>
            <a:r>
              <a:rPr lang="en-GB" dirty="0" smtClean="0"/>
              <a:t>Genius </a:t>
            </a:r>
            <a:endParaRPr lang="en-GB" dirty="0"/>
          </a:p>
        </p:txBody>
      </p:sp>
    </p:spTree>
    <p:extLst>
      <p:ext uri="{BB962C8B-B14F-4D97-AF65-F5344CB8AC3E}">
        <p14:creationId xmlns:p14="http://schemas.microsoft.com/office/powerpoint/2010/main" val="25848377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t>Mihaly</a:t>
            </a:r>
            <a:r>
              <a:rPr lang="en-GB" b="1" dirty="0" smtClean="0"/>
              <a:t> </a:t>
            </a:r>
            <a:r>
              <a:rPr lang="en-GB" b="1" dirty="0" err="1" smtClean="0"/>
              <a:t>Czikszentmihalyi</a:t>
            </a:r>
            <a:r>
              <a:rPr lang="en-GB" b="1" dirty="0" smtClean="0"/>
              <a:t/>
            </a:r>
            <a:br>
              <a:rPr lang="en-GB" b="1" dirty="0" smtClean="0"/>
            </a:br>
            <a:r>
              <a:rPr lang="en-GB" b="1" dirty="0" smtClean="0"/>
              <a:t>2008</a:t>
            </a:r>
            <a:endParaRPr lang="en-GB" b="1" dirty="0"/>
          </a:p>
        </p:txBody>
      </p:sp>
      <p:sp>
        <p:nvSpPr>
          <p:cNvPr id="4" name="Content Placeholder 3"/>
          <p:cNvSpPr>
            <a:spLocks noGrp="1"/>
          </p:cNvSpPr>
          <p:nvPr>
            <p:ph sz="half" idx="1"/>
          </p:nvPr>
        </p:nvSpPr>
        <p:spPr/>
        <p:txBody>
          <a:bodyPr>
            <a:normAutofit/>
          </a:bodyPr>
          <a:lstStyle/>
          <a:p>
            <a:endParaRPr lang="en-GB" dirty="0" smtClean="0"/>
          </a:p>
          <a:p>
            <a:r>
              <a:rPr lang="en-GB" dirty="0" err="1" smtClean="0"/>
              <a:t>Llif</a:t>
            </a:r>
            <a:endParaRPr lang="en-GB" dirty="0" smtClean="0"/>
          </a:p>
          <a:p>
            <a:r>
              <a:rPr lang="en-GB" dirty="0" smtClean="0"/>
              <a:t>Y </a:t>
            </a:r>
            <a:r>
              <a:rPr lang="en-GB" dirty="0" err="1" smtClean="0"/>
              <a:t>corff</a:t>
            </a:r>
            <a:r>
              <a:rPr lang="en-GB" dirty="0" smtClean="0"/>
              <a:t> </a:t>
            </a:r>
            <a:r>
              <a:rPr lang="en-GB" dirty="0" err="1" smtClean="0"/>
              <a:t>a’r</a:t>
            </a:r>
            <a:r>
              <a:rPr lang="en-GB" dirty="0" smtClean="0"/>
              <a:t> </a:t>
            </a:r>
            <a:r>
              <a:rPr lang="en-GB" dirty="0" err="1" smtClean="0"/>
              <a:t>meddwl</a:t>
            </a:r>
            <a:r>
              <a:rPr lang="en-GB" dirty="0" smtClean="0"/>
              <a:t> </a:t>
            </a:r>
            <a:r>
              <a:rPr lang="en-GB" dirty="0" err="1" smtClean="0"/>
              <a:t>yn</a:t>
            </a:r>
            <a:r>
              <a:rPr lang="en-GB" dirty="0" smtClean="0"/>
              <a:t> </a:t>
            </a:r>
            <a:r>
              <a:rPr lang="en-GB" dirty="0" err="1" smtClean="0"/>
              <a:t>rhan</a:t>
            </a:r>
            <a:r>
              <a:rPr lang="en-GB" dirty="0" smtClean="0"/>
              <a:t> </a:t>
            </a:r>
            <a:r>
              <a:rPr lang="en-GB" dirty="0" err="1" smtClean="0"/>
              <a:t>o’r</a:t>
            </a:r>
            <a:r>
              <a:rPr lang="en-GB" dirty="0" smtClean="0"/>
              <a:t> broses</a:t>
            </a:r>
          </a:p>
          <a:p>
            <a:r>
              <a:rPr lang="en-GB" dirty="0" err="1" smtClean="0"/>
              <a:t>Defnyddio</a:t>
            </a:r>
            <a:r>
              <a:rPr lang="en-GB" dirty="0" smtClean="0"/>
              <a:t> </a:t>
            </a:r>
            <a:r>
              <a:rPr lang="en-GB" dirty="0" err="1" smtClean="0"/>
              <a:t>sgiliau</a:t>
            </a:r>
            <a:r>
              <a:rPr lang="en-GB" dirty="0" smtClean="0"/>
              <a:t> </a:t>
            </a:r>
            <a:r>
              <a:rPr lang="en-GB" dirty="0" err="1" smtClean="0"/>
              <a:t>i’r</a:t>
            </a:r>
            <a:r>
              <a:rPr lang="en-GB" dirty="0" smtClean="0"/>
              <a:t> </a:t>
            </a:r>
            <a:r>
              <a:rPr lang="en-GB" dirty="0" err="1" smtClean="0"/>
              <a:t>eithaf</a:t>
            </a:r>
            <a:endParaRPr lang="en-GB" dirty="0"/>
          </a:p>
        </p:txBody>
      </p:sp>
      <p:sp>
        <p:nvSpPr>
          <p:cNvPr id="5" name="Content Placeholder 4"/>
          <p:cNvSpPr>
            <a:spLocks noGrp="1"/>
          </p:cNvSpPr>
          <p:nvPr>
            <p:ph sz="half" idx="2"/>
          </p:nvPr>
        </p:nvSpPr>
        <p:spPr/>
        <p:txBody>
          <a:bodyPr>
            <a:normAutofit/>
          </a:bodyPr>
          <a:lstStyle/>
          <a:p>
            <a:endParaRPr lang="en-GB" dirty="0" smtClean="0"/>
          </a:p>
          <a:p>
            <a:r>
              <a:rPr lang="en-GB" dirty="0" smtClean="0"/>
              <a:t>Flow</a:t>
            </a:r>
          </a:p>
          <a:p>
            <a:r>
              <a:rPr lang="en-GB" dirty="0" smtClean="0"/>
              <a:t>Whole being involved</a:t>
            </a:r>
          </a:p>
          <a:p>
            <a:r>
              <a:rPr lang="en-GB" dirty="0" smtClean="0"/>
              <a:t>Using skills to the utmost</a:t>
            </a:r>
          </a:p>
        </p:txBody>
      </p:sp>
    </p:spTree>
    <p:extLst>
      <p:ext uri="{BB962C8B-B14F-4D97-AF65-F5344CB8AC3E}">
        <p14:creationId xmlns:p14="http://schemas.microsoft.com/office/powerpoint/2010/main" val="13516573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Llif</a:t>
            </a:r>
            <a:r>
              <a:rPr lang="en-GB" dirty="0" smtClean="0"/>
              <a:t/>
            </a:r>
            <a:br>
              <a:rPr lang="en-GB" dirty="0" smtClean="0"/>
            </a:br>
            <a:r>
              <a:rPr lang="en-GB" dirty="0" smtClean="0"/>
              <a:t>Flow</a:t>
            </a:r>
            <a:endParaRPr lang="en-GB" dirty="0"/>
          </a:p>
        </p:txBody>
      </p:sp>
      <p:sp>
        <p:nvSpPr>
          <p:cNvPr id="3" name="Content Placeholder 2"/>
          <p:cNvSpPr>
            <a:spLocks noGrp="1"/>
          </p:cNvSpPr>
          <p:nvPr>
            <p:ph sz="half" idx="1"/>
          </p:nvPr>
        </p:nvSpPr>
        <p:spPr/>
        <p:txBody>
          <a:bodyPr>
            <a:normAutofit fontScale="62500" lnSpcReduction="20000"/>
          </a:bodyPr>
          <a:lstStyle/>
          <a:p>
            <a:pPr marL="0" indent="0">
              <a:buNone/>
            </a:pPr>
            <a:r>
              <a:rPr lang="en-GB" b="1" dirty="0" err="1" smtClean="0"/>
              <a:t>Nodweddion</a:t>
            </a:r>
            <a:r>
              <a:rPr lang="en-GB" b="1" dirty="0" smtClean="0"/>
              <a:t> </a:t>
            </a:r>
            <a:r>
              <a:rPr lang="en-GB" b="1" dirty="0" err="1" smtClean="0"/>
              <a:t>llif</a:t>
            </a:r>
            <a:endParaRPr lang="en-GB" b="1" dirty="0" smtClean="0"/>
          </a:p>
          <a:p>
            <a:pPr>
              <a:buFont typeface="Wingdings" panose="05000000000000000000" pitchFamily="2" charset="2"/>
              <a:buChar char="ü"/>
            </a:pPr>
            <a:r>
              <a:rPr lang="en-GB" sz="3200" dirty="0" err="1" smtClean="0"/>
              <a:t>Canolbwyntio</a:t>
            </a:r>
            <a:r>
              <a:rPr lang="en-GB" sz="3200" dirty="0" smtClean="0"/>
              <a:t> a </a:t>
            </a:r>
            <a:r>
              <a:rPr lang="en-GB" sz="3200" dirty="0" err="1" smtClean="0"/>
              <a:t>ffocysu</a:t>
            </a:r>
            <a:r>
              <a:rPr lang="en-GB" sz="3200" dirty="0" smtClean="0"/>
              <a:t> </a:t>
            </a:r>
            <a:r>
              <a:rPr lang="en-GB" sz="3200" dirty="0" err="1" smtClean="0"/>
              <a:t>yn</a:t>
            </a:r>
            <a:r>
              <a:rPr lang="en-GB" sz="3200" dirty="0" smtClean="0"/>
              <a:t> </a:t>
            </a:r>
            <a:r>
              <a:rPr lang="en-GB" sz="3200" dirty="0" err="1" smtClean="0"/>
              <a:t>ddwfn</a:t>
            </a:r>
            <a:endParaRPr lang="en-GB" sz="3200" dirty="0" smtClean="0"/>
          </a:p>
          <a:p>
            <a:pPr>
              <a:buFont typeface="Wingdings" panose="05000000000000000000" pitchFamily="2" charset="2"/>
              <a:buChar char="ü"/>
            </a:pPr>
            <a:r>
              <a:rPr lang="en-GB" sz="3200" dirty="0" err="1" smtClean="0"/>
              <a:t>Cyfuno</a:t>
            </a:r>
            <a:r>
              <a:rPr lang="en-GB" sz="3200" dirty="0" smtClean="0"/>
              <a:t> </a:t>
            </a:r>
            <a:r>
              <a:rPr lang="en-GB" sz="3200" dirty="0" err="1" smtClean="0"/>
              <a:t>gweithred</a:t>
            </a:r>
            <a:r>
              <a:rPr lang="en-GB" sz="3200" dirty="0" smtClean="0"/>
              <a:t> ac </a:t>
            </a:r>
            <a:r>
              <a:rPr lang="en-GB" sz="3200" dirty="0" err="1" smtClean="0"/>
              <a:t>ymwybyddiaeth</a:t>
            </a:r>
            <a:endParaRPr lang="en-GB" sz="3200" dirty="0" smtClean="0"/>
          </a:p>
          <a:p>
            <a:pPr>
              <a:buFont typeface="Wingdings" panose="05000000000000000000" pitchFamily="2" charset="2"/>
              <a:buChar char="ü"/>
            </a:pPr>
            <a:r>
              <a:rPr lang="en-GB" sz="3200" dirty="0" err="1" smtClean="0"/>
              <a:t>Colli</a:t>
            </a:r>
            <a:r>
              <a:rPr lang="en-GB" sz="3200" dirty="0" smtClean="0"/>
              <a:t> </a:t>
            </a:r>
            <a:r>
              <a:rPr lang="en-GB" sz="3200" dirty="0" err="1" smtClean="0"/>
              <a:t>ymwybyddiaeth</a:t>
            </a:r>
            <a:endParaRPr lang="en-GB" sz="3200" dirty="0" smtClean="0"/>
          </a:p>
          <a:p>
            <a:pPr>
              <a:buFont typeface="Wingdings" panose="05000000000000000000" pitchFamily="2" charset="2"/>
              <a:buChar char="ü"/>
            </a:pPr>
            <a:r>
              <a:rPr lang="en-GB" sz="3200" dirty="0" err="1" smtClean="0"/>
              <a:t>Rheoli</a:t>
            </a:r>
            <a:r>
              <a:rPr lang="en-GB" sz="3200" dirty="0" smtClean="0"/>
              <a:t> </a:t>
            </a:r>
            <a:r>
              <a:rPr lang="en-GB" sz="3200" dirty="0" err="1" smtClean="0"/>
              <a:t>gweithrediadau</a:t>
            </a:r>
            <a:endParaRPr lang="en-GB" sz="3200" dirty="0" smtClean="0"/>
          </a:p>
          <a:p>
            <a:pPr>
              <a:buFont typeface="Wingdings" panose="05000000000000000000" pitchFamily="2" charset="2"/>
              <a:buChar char="ü"/>
            </a:pPr>
            <a:r>
              <a:rPr lang="en-GB" sz="3200" dirty="0" err="1" smtClean="0"/>
              <a:t>Afluniad</a:t>
            </a:r>
            <a:r>
              <a:rPr lang="en-GB" sz="3200" dirty="0" smtClean="0"/>
              <a:t> – </a:t>
            </a:r>
            <a:r>
              <a:rPr lang="en-GB" sz="3200" dirty="0" err="1" smtClean="0"/>
              <a:t>amser</a:t>
            </a:r>
            <a:r>
              <a:rPr lang="en-GB" sz="3200" dirty="0" smtClean="0"/>
              <a:t> </a:t>
            </a:r>
            <a:r>
              <a:rPr lang="en-GB" sz="3200" dirty="0" err="1" smtClean="0"/>
              <a:t>yn</a:t>
            </a:r>
            <a:r>
              <a:rPr lang="en-GB" sz="3200" dirty="0" smtClean="0"/>
              <a:t> </a:t>
            </a:r>
            <a:r>
              <a:rPr lang="en-GB" sz="3200" dirty="0" err="1" smtClean="0"/>
              <a:t>hedfan</a:t>
            </a:r>
            <a:r>
              <a:rPr lang="en-GB" sz="3200" dirty="0" smtClean="0"/>
              <a:t> </a:t>
            </a:r>
            <a:r>
              <a:rPr lang="en-GB" sz="3200" dirty="0" err="1" smtClean="0"/>
              <a:t>yn</a:t>
            </a:r>
            <a:r>
              <a:rPr lang="en-GB" sz="3200" dirty="0" smtClean="0"/>
              <a:t> </a:t>
            </a:r>
            <a:r>
              <a:rPr lang="en-GB" sz="3200" dirty="0" err="1" smtClean="0"/>
              <a:t>gynt</a:t>
            </a:r>
            <a:endParaRPr lang="en-GB" sz="3200" dirty="0" smtClean="0"/>
          </a:p>
          <a:p>
            <a:pPr>
              <a:buFont typeface="Wingdings" panose="05000000000000000000" pitchFamily="2" charset="2"/>
              <a:buChar char="ü"/>
            </a:pPr>
            <a:r>
              <a:rPr lang="en-GB" sz="3200" dirty="0" smtClean="0"/>
              <a:t>Bod y </a:t>
            </a:r>
            <a:r>
              <a:rPr lang="en-GB" sz="3200" dirty="0" err="1" smtClean="0"/>
              <a:t>wobr</a:t>
            </a:r>
            <a:r>
              <a:rPr lang="en-GB" sz="3200" dirty="0" smtClean="0"/>
              <a:t> </a:t>
            </a:r>
            <a:r>
              <a:rPr lang="en-GB" sz="3200" dirty="0" err="1" smtClean="0"/>
              <a:t>yn</a:t>
            </a:r>
            <a:r>
              <a:rPr lang="en-GB" sz="3200" dirty="0" smtClean="0"/>
              <a:t> </a:t>
            </a:r>
            <a:r>
              <a:rPr lang="en-GB" sz="3200" dirty="0" err="1" smtClean="0"/>
              <a:t>intrinsig</a:t>
            </a:r>
            <a:r>
              <a:rPr lang="en-GB" sz="3200" dirty="0" smtClean="0"/>
              <a:t> – y nod </a:t>
            </a:r>
            <a:r>
              <a:rPr lang="en-GB" sz="3200" dirty="0" err="1" smtClean="0"/>
              <a:t>ar</a:t>
            </a:r>
            <a:r>
              <a:rPr lang="en-GB" sz="3200" dirty="0" smtClean="0"/>
              <a:t> y </a:t>
            </a:r>
            <a:r>
              <a:rPr lang="en-GB" sz="3200" dirty="0" err="1" smtClean="0"/>
              <a:t>diwedd</a:t>
            </a:r>
            <a:r>
              <a:rPr lang="en-GB" sz="3200" dirty="0" smtClean="0"/>
              <a:t> </a:t>
            </a:r>
            <a:r>
              <a:rPr lang="en-GB" sz="3200" dirty="0" err="1" smtClean="0"/>
              <a:t>yn</a:t>
            </a:r>
            <a:r>
              <a:rPr lang="en-GB" sz="3200" dirty="0" smtClean="0"/>
              <a:t> </a:t>
            </a:r>
            <a:r>
              <a:rPr lang="en-GB" sz="3200" dirty="0" err="1" smtClean="0"/>
              <a:t>esgus</a:t>
            </a:r>
            <a:r>
              <a:rPr lang="en-GB" sz="3200" dirty="0" smtClean="0"/>
              <a:t> am y broses </a:t>
            </a:r>
            <a:r>
              <a:rPr lang="en-GB" sz="3200" dirty="0" err="1" smtClean="0"/>
              <a:t>ei</a:t>
            </a:r>
            <a:r>
              <a:rPr lang="en-GB" sz="3200" dirty="0" smtClean="0"/>
              <a:t> </a:t>
            </a:r>
            <a:r>
              <a:rPr lang="en-GB" sz="3200" dirty="0" err="1" smtClean="0"/>
              <a:t>hun</a:t>
            </a:r>
            <a:endParaRPr lang="en-GB" sz="3200" dirty="0" smtClean="0"/>
          </a:p>
          <a:p>
            <a:pPr>
              <a:buFont typeface="Wingdings" panose="05000000000000000000" pitchFamily="2" charset="2"/>
              <a:buChar char="ü"/>
            </a:pPr>
            <a:r>
              <a:rPr lang="en-GB" sz="3200" dirty="0" err="1" smtClean="0"/>
              <a:t>Ansawdd</a:t>
            </a:r>
            <a:r>
              <a:rPr lang="en-GB" sz="3200" dirty="0" smtClean="0"/>
              <a:t> </a:t>
            </a:r>
            <a:r>
              <a:rPr lang="en-GB" sz="3200" dirty="0" err="1" smtClean="0"/>
              <a:t>bywyd</a:t>
            </a:r>
            <a:r>
              <a:rPr lang="en-GB" sz="3200" dirty="0" smtClean="0"/>
              <a:t> </a:t>
            </a:r>
          </a:p>
          <a:p>
            <a:pPr>
              <a:buFont typeface="Wingdings" panose="05000000000000000000" pitchFamily="2" charset="2"/>
              <a:buChar char="ü"/>
            </a:pPr>
            <a:endParaRPr lang="en-GB" dirty="0"/>
          </a:p>
        </p:txBody>
      </p:sp>
      <p:sp>
        <p:nvSpPr>
          <p:cNvPr id="4" name="Content Placeholder 3"/>
          <p:cNvSpPr>
            <a:spLocks noGrp="1"/>
          </p:cNvSpPr>
          <p:nvPr>
            <p:ph sz="half" idx="2"/>
          </p:nvPr>
        </p:nvSpPr>
        <p:spPr/>
        <p:txBody>
          <a:bodyPr>
            <a:normAutofit fontScale="62500" lnSpcReduction="20000"/>
          </a:bodyPr>
          <a:lstStyle/>
          <a:p>
            <a:pPr marL="0" indent="0">
              <a:buNone/>
            </a:pPr>
            <a:r>
              <a:rPr lang="en-GB" b="1" dirty="0" smtClean="0"/>
              <a:t>Characteristics </a:t>
            </a:r>
            <a:r>
              <a:rPr lang="en-GB" b="1" dirty="0"/>
              <a:t>to flow</a:t>
            </a:r>
          </a:p>
          <a:p>
            <a:pPr>
              <a:buFont typeface="Wingdings" panose="05000000000000000000" pitchFamily="2" charset="2"/>
              <a:buChar char="ü"/>
            </a:pPr>
            <a:r>
              <a:rPr lang="en-GB" sz="3400" dirty="0"/>
              <a:t>Intense and focused concentration</a:t>
            </a:r>
          </a:p>
          <a:p>
            <a:pPr>
              <a:buFont typeface="Wingdings" panose="05000000000000000000" pitchFamily="2" charset="2"/>
              <a:buChar char="ü"/>
            </a:pPr>
            <a:r>
              <a:rPr lang="en-GB" sz="3400" dirty="0"/>
              <a:t>Merging of action and awareness</a:t>
            </a:r>
          </a:p>
          <a:p>
            <a:pPr>
              <a:buFont typeface="Wingdings" panose="05000000000000000000" pitchFamily="2" charset="2"/>
              <a:buChar char="ü"/>
            </a:pPr>
            <a:r>
              <a:rPr lang="en-GB" sz="3400" dirty="0"/>
              <a:t>Loss of awareness </a:t>
            </a:r>
            <a:endParaRPr lang="en-GB" sz="3400" dirty="0" smtClean="0"/>
          </a:p>
          <a:p>
            <a:pPr>
              <a:buFont typeface="Wingdings" panose="05000000000000000000" pitchFamily="2" charset="2"/>
              <a:buChar char="ü"/>
            </a:pPr>
            <a:r>
              <a:rPr lang="en-GB" sz="3400" dirty="0" smtClean="0"/>
              <a:t>Controlling actions</a:t>
            </a:r>
          </a:p>
          <a:p>
            <a:pPr>
              <a:buFont typeface="Wingdings" panose="05000000000000000000" pitchFamily="2" charset="2"/>
              <a:buChar char="ü"/>
            </a:pPr>
            <a:r>
              <a:rPr lang="en-GB" sz="3400" dirty="0" smtClean="0"/>
              <a:t>Distortion  - time passing faster</a:t>
            </a:r>
          </a:p>
          <a:p>
            <a:pPr>
              <a:buFont typeface="Wingdings" panose="05000000000000000000" pitchFamily="2" charset="2"/>
              <a:buChar char="ü"/>
            </a:pPr>
            <a:r>
              <a:rPr lang="en-GB" sz="3400" dirty="0" smtClean="0"/>
              <a:t>Intrinsically rewarding – end goal is just an excuse for the process</a:t>
            </a:r>
          </a:p>
          <a:p>
            <a:pPr>
              <a:buFont typeface="Wingdings" panose="05000000000000000000" pitchFamily="2" charset="2"/>
              <a:buChar char="ü"/>
            </a:pPr>
            <a:r>
              <a:rPr lang="en-GB" sz="3400" dirty="0" smtClean="0"/>
              <a:t>Quality of life</a:t>
            </a:r>
            <a:endParaRPr lang="en-GB" sz="3400" dirty="0"/>
          </a:p>
          <a:p>
            <a:endParaRPr lang="en-GB" dirty="0"/>
          </a:p>
        </p:txBody>
      </p:sp>
    </p:spTree>
    <p:extLst>
      <p:ext uri="{BB962C8B-B14F-4D97-AF65-F5344CB8AC3E}">
        <p14:creationId xmlns:p14="http://schemas.microsoft.com/office/powerpoint/2010/main" val="31161686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Tasg</a:t>
            </a:r>
            <a:r>
              <a:rPr lang="en-GB" dirty="0" smtClean="0"/>
              <a:t/>
            </a:r>
            <a:br>
              <a:rPr lang="en-GB" dirty="0" smtClean="0"/>
            </a:br>
            <a:r>
              <a:rPr lang="en-GB" dirty="0" smtClean="0"/>
              <a:t>Task</a:t>
            </a:r>
            <a:endParaRPr lang="en-GB" dirty="0"/>
          </a:p>
        </p:txBody>
      </p:sp>
      <p:sp>
        <p:nvSpPr>
          <p:cNvPr id="3" name="Content Placeholder 2"/>
          <p:cNvSpPr>
            <a:spLocks noGrp="1"/>
          </p:cNvSpPr>
          <p:nvPr>
            <p:ph sz="half" idx="1"/>
          </p:nvPr>
        </p:nvSpPr>
        <p:spPr/>
        <p:txBody>
          <a:bodyPr/>
          <a:lstStyle/>
          <a:p>
            <a:pPr marL="0" indent="0">
              <a:buNone/>
            </a:pPr>
            <a:r>
              <a:rPr lang="en-GB" dirty="0" err="1" smtClean="0"/>
              <a:t>Meddyliwch</a:t>
            </a:r>
            <a:r>
              <a:rPr lang="en-GB" dirty="0" smtClean="0"/>
              <a:t> am </a:t>
            </a:r>
            <a:r>
              <a:rPr lang="en-GB" dirty="0" err="1" smtClean="0"/>
              <a:t>esiampl</a:t>
            </a:r>
            <a:r>
              <a:rPr lang="en-GB" dirty="0" smtClean="0"/>
              <a:t> pan </a:t>
            </a:r>
            <a:r>
              <a:rPr lang="en-GB" dirty="0" err="1" smtClean="0"/>
              <a:t>ydych</a:t>
            </a:r>
            <a:r>
              <a:rPr lang="en-GB" dirty="0" smtClean="0"/>
              <a:t>/</a:t>
            </a:r>
            <a:r>
              <a:rPr lang="en-GB" dirty="0" err="1" smtClean="0"/>
              <a:t>mae</a:t>
            </a:r>
            <a:r>
              <a:rPr lang="en-GB" dirty="0" smtClean="0"/>
              <a:t>:</a:t>
            </a:r>
          </a:p>
          <a:p>
            <a:r>
              <a:rPr lang="en-GB" dirty="0" smtClean="0"/>
              <a:t>Chi</a:t>
            </a:r>
          </a:p>
          <a:p>
            <a:r>
              <a:rPr lang="en-GB" dirty="0" err="1" smtClean="0"/>
              <a:t>Plentyn</a:t>
            </a:r>
            <a:endParaRPr lang="en-GB" dirty="0" smtClean="0"/>
          </a:p>
          <a:p>
            <a:pPr marL="0" indent="0">
              <a:buNone/>
            </a:pPr>
            <a:endParaRPr lang="en-GB" dirty="0" smtClean="0"/>
          </a:p>
          <a:p>
            <a:pPr marL="0" indent="0">
              <a:buNone/>
            </a:pPr>
            <a:r>
              <a:rPr lang="en-GB" dirty="0" err="1" smtClean="0"/>
              <a:t>wedi</a:t>
            </a:r>
            <a:r>
              <a:rPr lang="en-GB" dirty="0" smtClean="0"/>
              <a:t> </a:t>
            </a:r>
            <a:r>
              <a:rPr lang="en-GB" dirty="0" err="1" smtClean="0"/>
              <a:t>profi</a:t>
            </a:r>
            <a:r>
              <a:rPr lang="en-GB" dirty="0" smtClean="0"/>
              <a:t> </a:t>
            </a:r>
            <a:r>
              <a:rPr lang="en-GB" dirty="0" err="1" smtClean="0"/>
              <a:t>nodweddion</a:t>
            </a:r>
            <a:r>
              <a:rPr lang="en-GB" dirty="0" smtClean="0"/>
              <a:t> </a:t>
            </a:r>
            <a:r>
              <a:rPr lang="en-GB" dirty="0" err="1" smtClean="0"/>
              <a:t>llif</a:t>
            </a:r>
            <a:r>
              <a:rPr lang="en-GB" dirty="0" smtClean="0"/>
              <a:t>… </a:t>
            </a:r>
          </a:p>
          <a:p>
            <a:pPr marL="0" indent="0">
              <a:buNone/>
            </a:pPr>
            <a:endParaRPr lang="en-GB" dirty="0" smtClean="0"/>
          </a:p>
          <a:p>
            <a:pPr marL="0" indent="0">
              <a:buNone/>
            </a:pPr>
            <a:endParaRPr lang="en-GB" dirty="0"/>
          </a:p>
        </p:txBody>
      </p:sp>
      <p:sp>
        <p:nvSpPr>
          <p:cNvPr id="4" name="Content Placeholder 3"/>
          <p:cNvSpPr>
            <a:spLocks noGrp="1"/>
          </p:cNvSpPr>
          <p:nvPr>
            <p:ph sz="half" idx="2"/>
          </p:nvPr>
        </p:nvSpPr>
        <p:spPr/>
        <p:txBody>
          <a:bodyPr/>
          <a:lstStyle/>
          <a:p>
            <a:pPr marL="0" indent="0">
              <a:buNone/>
            </a:pPr>
            <a:r>
              <a:rPr lang="en-GB" dirty="0" smtClean="0"/>
              <a:t>Think of an example where:</a:t>
            </a:r>
          </a:p>
          <a:p>
            <a:r>
              <a:rPr lang="en-GB" dirty="0" smtClean="0"/>
              <a:t>You</a:t>
            </a:r>
          </a:p>
          <a:p>
            <a:r>
              <a:rPr lang="en-GB" dirty="0" smtClean="0"/>
              <a:t>A child</a:t>
            </a:r>
          </a:p>
          <a:p>
            <a:endParaRPr lang="en-GB" dirty="0"/>
          </a:p>
          <a:p>
            <a:pPr marL="0" indent="0">
              <a:buNone/>
            </a:pPr>
            <a:r>
              <a:rPr lang="en-GB" dirty="0" smtClean="0"/>
              <a:t>has/have experienced characteristics of flow…  </a:t>
            </a:r>
            <a:endParaRPr lang="en-GB" dirty="0"/>
          </a:p>
        </p:txBody>
      </p:sp>
    </p:spTree>
    <p:extLst>
      <p:ext uri="{BB962C8B-B14F-4D97-AF65-F5344CB8AC3E}">
        <p14:creationId xmlns:p14="http://schemas.microsoft.com/office/powerpoint/2010/main" val="23149282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 </a:t>
            </a:r>
            <a:r>
              <a:rPr lang="en-GB" dirty="0" err="1" smtClean="0"/>
              <a:t>dysgu</a:t>
            </a:r>
            <a:r>
              <a:rPr lang="en-GB" dirty="0" smtClean="0"/>
              <a:t> </a:t>
            </a:r>
            <a:r>
              <a:rPr lang="en-GB" dirty="0" err="1" smtClean="0"/>
              <a:t>yn</a:t>
            </a:r>
            <a:r>
              <a:rPr lang="en-GB" dirty="0" smtClean="0"/>
              <a:t> </a:t>
            </a:r>
            <a:r>
              <a:rPr lang="en-GB" dirty="0" err="1" smtClean="0"/>
              <a:t>ystod</a:t>
            </a:r>
            <a:r>
              <a:rPr lang="en-GB" dirty="0" smtClean="0"/>
              <a:t> </a:t>
            </a:r>
            <a:r>
              <a:rPr lang="en-GB" dirty="0" err="1" smtClean="0"/>
              <a:t>llif</a:t>
            </a:r>
            <a:r>
              <a:rPr lang="en-GB" dirty="0" smtClean="0"/>
              <a:t>…</a:t>
            </a:r>
            <a:br>
              <a:rPr lang="en-GB" dirty="0" smtClean="0"/>
            </a:br>
            <a:r>
              <a:rPr lang="en-GB" dirty="0" smtClean="0"/>
              <a:t>The learning during flow…</a:t>
            </a:r>
            <a:endParaRPr lang="en-GB" dirty="0"/>
          </a:p>
        </p:txBody>
      </p:sp>
      <p:sp>
        <p:nvSpPr>
          <p:cNvPr id="3" name="Content Placeholder 2"/>
          <p:cNvSpPr>
            <a:spLocks noGrp="1"/>
          </p:cNvSpPr>
          <p:nvPr>
            <p:ph sz="half" idx="1"/>
          </p:nvPr>
        </p:nvSpPr>
        <p:spPr/>
        <p:txBody>
          <a:bodyPr/>
          <a:lstStyle/>
          <a:p>
            <a:pPr marL="0" indent="0">
              <a:buNone/>
            </a:pPr>
            <a:r>
              <a:rPr lang="en-GB" b="1" dirty="0" err="1" smtClean="0"/>
              <a:t>Rhestrwch</a:t>
            </a:r>
            <a:r>
              <a:rPr lang="en-GB" b="1" dirty="0" smtClean="0"/>
              <a:t> y:</a:t>
            </a:r>
          </a:p>
          <a:p>
            <a:pPr marL="0" indent="0">
              <a:buNone/>
            </a:pPr>
            <a:r>
              <a:rPr lang="en-GB" dirty="0" err="1" smtClean="0"/>
              <a:t>Dysgu</a:t>
            </a:r>
            <a:endParaRPr lang="en-GB" dirty="0" smtClean="0"/>
          </a:p>
          <a:p>
            <a:pPr marL="0" indent="0">
              <a:buNone/>
            </a:pPr>
            <a:r>
              <a:rPr lang="en-GB" dirty="0" err="1" smtClean="0"/>
              <a:t>Sgiliau</a:t>
            </a:r>
            <a:endParaRPr lang="en-GB" dirty="0" smtClean="0"/>
          </a:p>
          <a:p>
            <a:pPr marL="0" indent="0">
              <a:buNone/>
            </a:pPr>
            <a:r>
              <a:rPr lang="en-GB" dirty="0" err="1" smtClean="0"/>
              <a:t>Profiadau</a:t>
            </a:r>
            <a:endParaRPr lang="en-GB" dirty="0" smtClean="0"/>
          </a:p>
          <a:p>
            <a:pPr marL="0" indent="0">
              <a:buNone/>
            </a:pPr>
            <a:r>
              <a:rPr lang="en-GB" dirty="0" err="1" smtClean="0"/>
              <a:t>sydd</a:t>
            </a:r>
            <a:r>
              <a:rPr lang="en-GB" dirty="0" smtClean="0"/>
              <a:t> </a:t>
            </a:r>
            <a:r>
              <a:rPr lang="en-GB" dirty="0" err="1" smtClean="0"/>
              <a:t>yn</a:t>
            </a:r>
            <a:r>
              <a:rPr lang="en-GB" dirty="0" smtClean="0"/>
              <a:t> </a:t>
            </a:r>
            <a:r>
              <a:rPr lang="en-GB" dirty="0" err="1" smtClean="0"/>
              <a:t>digwydd</a:t>
            </a:r>
            <a:r>
              <a:rPr lang="en-GB" dirty="0" smtClean="0"/>
              <a:t> </a:t>
            </a:r>
            <a:r>
              <a:rPr lang="en-GB" dirty="0" err="1" smtClean="0"/>
              <a:t>yn</a:t>
            </a:r>
            <a:r>
              <a:rPr lang="en-GB" dirty="0" smtClean="0"/>
              <a:t> </a:t>
            </a:r>
            <a:r>
              <a:rPr lang="en-GB" dirty="0" err="1" smtClean="0"/>
              <a:t>ystod</a:t>
            </a:r>
            <a:r>
              <a:rPr lang="en-GB" dirty="0" smtClean="0"/>
              <a:t> </a:t>
            </a:r>
            <a:r>
              <a:rPr lang="en-GB" dirty="0" err="1" smtClean="0"/>
              <a:t>gweithgareddau</a:t>
            </a:r>
            <a:r>
              <a:rPr lang="en-GB" dirty="0" smtClean="0"/>
              <a:t> </a:t>
            </a:r>
            <a:r>
              <a:rPr lang="en-GB" dirty="0" err="1" smtClean="0"/>
              <a:t>llif</a:t>
            </a:r>
            <a:r>
              <a:rPr lang="en-GB" dirty="0" smtClean="0"/>
              <a:t> a bod ‘o </a:t>
            </a:r>
            <a:r>
              <a:rPr lang="en-GB" dirty="0" err="1" smtClean="0"/>
              <a:t>fewn</a:t>
            </a:r>
            <a:r>
              <a:rPr lang="en-GB" dirty="0" smtClean="0"/>
              <a:t> </a:t>
            </a:r>
            <a:r>
              <a:rPr lang="en-GB" dirty="0" err="1" smtClean="0"/>
              <a:t>llif</a:t>
            </a:r>
            <a:r>
              <a:rPr lang="en-GB" dirty="0" smtClean="0"/>
              <a:t>’?</a:t>
            </a:r>
            <a:endParaRPr lang="en-GB" dirty="0"/>
          </a:p>
        </p:txBody>
      </p:sp>
      <p:sp>
        <p:nvSpPr>
          <p:cNvPr id="4" name="Content Placeholder 3"/>
          <p:cNvSpPr>
            <a:spLocks noGrp="1"/>
          </p:cNvSpPr>
          <p:nvPr>
            <p:ph sz="half" idx="2"/>
          </p:nvPr>
        </p:nvSpPr>
        <p:spPr/>
        <p:txBody>
          <a:bodyPr/>
          <a:lstStyle/>
          <a:p>
            <a:pPr marL="0" indent="0">
              <a:buNone/>
            </a:pPr>
            <a:r>
              <a:rPr lang="en-GB" b="1" dirty="0" smtClean="0"/>
              <a:t>List the:</a:t>
            </a:r>
          </a:p>
          <a:p>
            <a:r>
              <a:rPr lang="en-GB" dirty="0" smtClean="0"/>
              <a:t>Learning</a:t>
            </a:r>
          </a:p>
          <a:p>
            <a:r>
              <a:rPr lang="en-GB" dirty="0" smtClean="0"/>
              <a:t>Skills</a:t>
            </a:r>
          </a:p>
          <a:p>
            <a:r>
              <a:rPr lang="en-GB" dirty="0" smtClean="0"/>
              <a:t>Experiences</a:t>
            </a:r>
          </a:p>
          <a:p>
            <a:pPr marL="0" indent="0">
              <a:buNone/>
            </a:pPr>
            <a:r>
              <a:rPr lang="en-GB" dirty="0" smtClean="0"/>
              <a:t>which occur during flow activities and being ‘in-flow’? </a:t>
            </a:r>
            <a:endParaRPr lang="en-GB" dirty="0"/>
          </a:p>
        </p:txBody>
      </p:sp>
    </p:spTree>
    <p:extLst>
      <p:ext uri="{BB962C8B-B14F-4D97-AF65-F5344CB8AC3E}">
        <p14:creationId xmlns:p14="http://schemas.microsoft.com/office/powerpoint/2010/main" val="39008336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Nol</a:t>
            </a:r>
            <a:r>
              <a:rPr lang="en-GB" dirty="0" smtClean="0"/>
              <a:t> </a:t>
            </a:r>
            <a:r>
              <a:rPr lang="en-GB" dirty="0" err="1" smtClean="0"/>
              <a:t>i’ch</a:t>
            </a:r>
            <a:r>
              <a:rPr lang="en-GB" dirty="0" smtClean="0"/>
              <a:t> </a:t>
            </a:r>
            <a:r>
              <a:rPr lang="en-GB" dirty="0" err="1" smtClean="0"/>
              <a:t>asesiad</a:t>
            </a:r>
            <a:r>
              <a:rPr lang="en-GB" dirty="0" smtClean="0"/>
              <a:t/>
            </a:r>
            <a:br>
              <a:rPr lang="en-GB" dirty="0" smtClean="0"/>
            </a:br>
            <a:r>
              <a:rPr lang="en-GB" dirty="0" smtClean="0"/>
              <a:t>Back to your assessment</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err="1" smtClean="0"/>
              <a:t>Meddyliwch</a:t>
            </a:r>
            <a:r>
              <a:rPr lang="en-GB" dirty="0" smtClean="0"/>
              <a:t> am </a:t>
            </a:r>
            <a:r>
              <a:rPr lang="en-GB" dirty="0" err="1" smtClean="0"/>
              <a:t>bwysigrwydd</a:t>
            </a:r>
            <a:r>
              <a:rPr lang="en-GB" dirty="0" smtClean="0"/>
              <a:t>:</a:t>
            </a:r>
          </a:p>
          <a:p>
            <a:r>
              <a:rPr lang="en-GB" dirty="0" err="1" smtClean="0"/>
              <a:t>dyfeisgarwch</a:t>
            </a:r>
            <a:endParaRPr lang="en-GB" dirty="0" smtClean="0"/>
          </a:p>
          <a:p>
            <a:r>
              <a:rPr lang="en-GB" dirty="0" smtClean="0"/>
              <a:t>y </a:t>
            </a:r>
            <a:r>
              <a:rPr lang="en-GB" dirty="0" err="1" smtClean="0"/>
              <a:t>plentyn</a:t>
            </a:r>
            <a:r>
              <a:rPr lang="en-GB" dirty="0" smtClean="0"/>
              <a:t> </a:t>
            </a:r>
            <a:r>
              <a:rPr lang="en-GB" dirty="0" err="1" smtClean="0"/>
              <a:t>creadigol</a:t>
            </a:r>
            <a:r>
              <a:rPr lang="en-GB" dirty="0" smtClean="0"/>
              <a:t> – </a:t>
            </a:r>
            <a:r>
              <a:rPr lang="en-GB" dirty="0" err="1" smtClean="0"/>
              <a:t>yr</a:t>
            </a:r>
            <a:r>
              <a:rPr lang="en-GB" dirty="0" smtClean="0"/>
              <a:t> ‘c’ </a:t>
            </a:r>
            <a:r>
              <a:rPr lang="en-GB" dirty="0" err="1" smtClean="0"/>
              <a:t>fach</a:t>
            </a:r>
            <a:endParaRPr lang="en-GB" dirty="0" smtClean="0"/>
          </a:p>
          <a:p>
            <a:r>
              <a:rPr lang="en-GB" dirty="0" smtClean="0"/>
              <a:t>y </a:t>
            </a:r>
            <a:r>
              <a:rPr lang="en-GB" dirty="0" err="1" smtClean="0"/>
              <a:t>plentyn</a:t>
            </a:r>
            <a:r>
              <a:rPr lang="en-GB" dirty="0" smtClean="0"/>
              <a:t> </a:t>
            </a:r>
            <a:r>
              <a:rPr lang="en-GB" dirty="0" err="1" smtClean="0"/>
              <a:t>holistaidd</a:t>
            </a:r>
            <a:endParaRPr lang="en-GB" dirty="0" smtClean="0"/>
          </a:p>
          <a:p>
            <a:r>
              <a:rPr lang="en-GB" dirty="0" smtClean="0"/>
              <a:t>‘</a:t>
            </a:r>
            <a:r>
              <a:rPr lang="en-GB" dirty="0" err="1" smtClean="0"/>
              <a:t>llif</a:t>
            </a:r>
            <a:r>
              <a:rPr lang="en-GB" dirty="0" smtClean="0"/>
              <a:t>’</a:t>
            </a:r>
          </a:p>
          <a:p>
            <a:r>
              <a:rPr lang="en-GB" dirty="0" err="1" smtClean="0"/>
              <a:t>lles</a:t>
            </a:r>
            <a:endParaRPr lang="en-GB" dirty="0" smtClean="0"/>
          </a:p>
          <a:p>
            <a:pPr marL="0" indent="0">
              <a:buNone/>
            </a:pPr>
            <a:r>
              <a:rPr lang="en-GB" dirty="0" err="1" smtClean="0"/>
              <a:t>yn</a:t>
            </a:r>
            <a:r>
              <a:rPr lang="en-GB" dirty="0" smtClean="0"/>
              <a:t> y broses o </a:t>
            </a:r>
            <a:r>
              <a:rPr lang="en-GB" dirty="0" err="1" smtClean="0"/>
              <a:t>ddysgu</a:t>
            </a:r>
            <a:r>
              <a:rPr lang="en-GB" dirty="0" smtClean="0"/>
              <a:t> a </a:t>
            </a:r>
            <a:r>
              <a:rPr lang="en-GB" dirty="0" err="1" smtClean="0"/>
              <a:t>datblygu</a:t>
            </a:r>
            <a:r>
              <a:rPr lang="en-GB" dirty="0" smtClean="0"/>
              <a:t>. </a:t>
            </a: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smtClean="0"/>
              <a:t>Think of the importance of: </a:t>
            </a:r>
          </a:p>
          <a:p>
            <a:r>
              <a:rPr lang="en-GB" dirty="0" smtClean="0"/>
              <a:t>innovation</a:t>
            </a:r>
          </a:p>
          <a:p>
            <a:r>
              <a:rPr lang="en-GB" dirty="0" smtClean="0"/>
              <a:t>the creative child – little ‘c’</a:t>
            </a:r>
          </a:p>
          <a:p>
            <a:r>
              <a:rPr lang="en-GB" dirty="0" smtClean="0"/>
              <a:t>the holistic child</a:t>
            </a:r>
          </a:p>
          <a:p>
            <a:r>
              <a:rPr lang="en-GB" dirty="0" smtClean="0"/>
              <a:t>‘flow’</a:t>
            </a:r>
          </a:p>
          <a:p>
            <a:r>
              <a:rPr lang="en-GB" dirty="0" smtClean="0"/>
              <a:t>well-being</a:t>
            </a:r>
          </a:p>
          <a:p>
            <a:pPr marL="0" indent="0">
              <a:buNone/>
            </a:pPr>
            <a:r>
              <a:rPr lang="en-GB" dirty="0" smtClean="0"/>
              <a:t>in the process of learning and developing. </a:t>
            </a:r>
          </a:p>
          <a:p>
            <a:endParaRPr lang="en-GB" dirty="0"/>
          </a:p>
        </p:txBody>
      </p:sp>
    </p:spTree>
    <p:extLst>
      <p:ext uri="{BB962C8B-B14F-4D97-AF65-F5344CB8AC3E}">
        <p14:creationId xmlns:p14="http://schemas.microsoft.com/office/powerpoint/2010/main" val="37830863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t>Partneriaethau</a:t>
            </a:r>
            <a:r>
              <a:rPr lang="en-GB" b="1" dirty="0" smtClean="0"/>
              <a:t> </a:t>
            </a:r>
            <a:r>
              <a:rPr lang="en-GB" b="1" dirty="0" err="1" smtClean="0"/>
              <a:t>llwyddiannus</a:t>
            </a:r>
            <a:r>
              <a:rPr lang="en-GB" b="1" dirty="0" smtClean="0"/>
              <a:t/>
            </a:r>
            <a:br>
              <a:rPr lang="en-GB" b="1" dirty="0" smtClean="0"/>
            </a:br>
            <a:r>
              <a:rPr lang="en-GB" b="1" dirty="0" smtClean="0"/>
              <a:t>Successful </a:t>
            </a:r>
            <a:r>
              <a:rPr lang="en-GB" b="1" dirty="0"/>
              <a:t>partnerships</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Adeiladu</a:t>
            </a:r>
            <a:r>
              <a:rPr lang="en-GB" dirty="0" smtClean="0"/>
              <a:t> a </a:t>
            </a:r>
            <a:r>
              <a:rPr lang="en-GB" dirty="0" err="1" smtClean="0"/>
              <a:t>chadw</a:t>
            </a:r>
            <a:r>
              <a:rPr lang="en-GB" dirty="0" smtClean="0"/>
              <a:t> ethos </a:t>
            </a:r>
            <a:r>
              <a:rPr lang="en-GB" dirty="0" err="1" smtClean="0"/>
              <a:t>hir</a:t>
            </a:r>
            <a:r>
              <a:rPr lang="en-GB" dirty="0" smtClean="0"/>
              <a:t> </a:t>
            </a:r>
            <a:r>
              <a:rPr lang="en-GB" dirty="0" err="1" smtClean="0"/>
              <a:t>dymor</a:t>
            </a:r>
            <a:r>
              <a:rPr lang="en-GB" dirty="0" smtClean="0"/>
              <a:t> am </a:t>
            </a:r>
            <a:r>
              <a:rPr lang="en-GB" dirty="0" err="1" smtClean="0"/>
              <a:t>ddyfeisgarwch</a:t>
            </a:r>
            <a:r>
              <a:rPr lang="en-GB" dirty="0" smtClean="0"/>
              <a:t> a </a:t>
            </a:r>
            <a:r>
              <a:rPr lang="en-GB" dirty="0" err="1" smtClean="0"/>
              <a:t>newid</a:t>
            </a:r>
            <a:r>
              <a:rPr lang="en-GB" dirty="0" smtClean="0"/>
              <a:t>…</a:t>
            </a:r>
            <a:r>
              <a:rPr lang="en-GB" dirty="0" err="1" smtClean="0"/>
              <a:t>sut</a:t>
            </a:r>
            <a:r>
              <a:rPr lang="en-GB" dirty="0" smtClean="0"/>
              <a:t>?</a:t>
            </a:r>
          </a:p>
          <a:p>
            <a:r>
              <a:rPr lang="en-GB" dirty="0" err="1" smtClean="0"/>
              <a:t>Rhanddeiliadau</a:t>
            </a:r>
            <a:endParaRPr lang="en-GB" dirty="0" smtClean="0"/>
          </a:p>
          <a:p>
            <a:r>
              <a:rPr lang="en-GB" dirty="0" smtClean="0"/>
              <a:t>Plant</a:t>
            </a:r>
          </a:p>
          <a:p>
            <a:r>
              <a:rPr lang="en-GB" dirty="0" err="1" smtClean="0"/>
              <a:t>Rhieni</a:t>
            </a:r>
            <a:endParaRPr lang="en-GB" dirty="0" smtClean="0"/>
          </a:p>
          <a:p>
            <a:r>
              <a:rPr lang="en-GB" dirty="0" smtClean="0"/>
              <a:t>Staff </a:t>
            </a:r>
          </a:p>
          <a:p>
            <a:r>
              <a:rPr lang="en-GB" dirty="0" err="1" smtClean="0"/>
              <a:t>Cymunedau</a:t>
            </a:r>
            <a:endParaRPr lang="en-GB" dirty="0" smtClean="0"/>
          </a:p>
          <a:p>
            <a:endParaRPr lang="en-GB" dirty="0" smtClean="0"/>
          </a:p>
          <a:p>
            <a:endParaRPr lang="en-GB" dirty="0"/>
          </a:p>
        </p:txBody>
      </p:sp>
      <p:sp>
        <p:nvSpPr>
          <p:cNvPr id="4" name="Content Placeholder 3"/>
          <p:cNvSpPr>
            <a:spLocks noGrp="1"/>
          </p:cNvSpPr>
          <p:nvPr>
            <p:ph sz="half" idx="2"/>
          </p:nvPr>
        </p:nvSpPr>
        <p:spPr/>
        <p:txBody>
          <a:bodyPr>
            <a:normAutofit lnSpcReduction="10000"/>
          </a:bodyPr>
          <a:lstStyle/>
          <a:p>
            <a:r>
              <a:rPr lang="en-GB" dirty="0"/>
              <a:t>Building and </a:t>
            </a:r>
            <a:r>
              <a:rPr lang="en-GB" dirty="0" smtClean="0"/>
              <a:t>sustaining a long term ethos for innovation and change…how?</a:t>
            </a:r>
          </a:p>
          <a:p>
            <a:r>
              <a:rPr lang="en-GB" smtClean="0"/>
              <a:t>Stakeholders</a:t>
            </a:r>
            <a:endParaRPr lang="en-GB" dirty="0" smtClean="0"/>
          </a:p>
          <a:p>
            <a:r>
              <a:rPr lang="en-GB" dirty="0" smtClean="0"/>
              <a:t>Children</a:t>
            </a:r>
          </a:p>
          <a:p>
            <a:r>
              <a:rPr lang="en-GB" dirty="0" smtClean="0"/>
              <a:t>Parents</a:t>
            </a:r>
          </a:p>
          <a:p>
            <a:r>
              <a:rPr lang="en-GB" dirty="0" smtClean="0"/>
              <a:t>Staff </a:t>
            </a:r>
          </a:p>
          <a:p>
            <a:r>
              <a:rPr lang="en-GB" dirty="0" smtClean="0"/>
              <a:t>Communities</a:t>
            </a:r>
          </a:p>
          <a:p>
            <a:endParaRPr lang="en-GB" dirty="0"/>
          </a:p>
        </p:txBody>
      </p:sp>
    </p:spTree>
    <p:extLst>
      <p:ext uri="{BB962C8B-B14F-4D97-AF65-F5344CB8AC3E}">
        <p14:creationId xmlns:p14="http://schemas.microsoft.com/office/powerpoint/2010/main" val="2890931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dcmitype/"/>
    <ds:schemaRef ds:uri="http://purl.org/dc/elements/1.1/"/>
    <ds:schemaRef ds:uri="303dbf9b-b85b-46a0-94f1-894078c07ecd"/>
    <ds:schemaRef ds:uri="http://purl.org/dc/terms/"/>
    <ds:schemaRef ds:uri="http://www.w3.org/XML/1998/namespace"/>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6006</TotalTime>
  <Words>2520</Words>
  <Application>Microsoft Office PowerPoint</Application>
  <PresentationFormat>On-screen Show (4:3)</PresentationFormat>
  <Paragraphs>442</Paragraphs>
  <Slides>34</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Myriad Pro</vt:lpstr>
      <vt:lpstr>Wingdings</vt:lpstr>
      <vt:lpstr>20140311PresentationUWTSDTemplate</vt:lpstr>
      <vt:lpstr>EAEE6004/C Sgiliau arwain mewn entrepreneuriaeth  Leadership skills in entrepreneurship  </vt:lpstr>
      <vt:lpstr>Sgiliau Cyflogadwyedd Employability Skills</vt:lpstr>
      <vt:lpstr>Deilliannau Dysgu</vt:lpstr>
      <vt:lpstr>Learning Outcomes</vt:lpstr>
      <vt:lpstr>Erthyglau ar Moodle Articles on Moodle</vt:lpstr>
      <vt:lpstr> Erthygl ar Sgil y 21ain Ganrif Article on 21st Century Skill </vt:lpstr>
      <vt:lpstr> Erthygl ar Angerdd Article on Passion </vt:lpstr>
      <vt:lpstr>Y cwestiwn o angerdd The question of passion</vt:lpstr>
      <vt:lpstr> Erthygl ar Personoliaeth Article on Personality </vt:lpstr>
      <vt:lpstr>Personoliaeth Personality</vt:lpstr>
      <vt:lpstr> Erthygl ar menywod fel entrepreneriaid  Article on women entrepreneurs </vt:lpstr>
      <vt:lpstr> Menywod fel entrepreneriaid  Women entrepreneurs </vt:lpstr>
      <vt:lpstr> Menywod fel entrepreneriaid  Women entrepreneurs </vt:lpstr>
      <vt:lpstr>Parhau i ddiffinio… Continuing to define…</vt:lpstr>
      <vt:lpstr>Entrepreneurship Entrepreneriaeth </vt:lpstr>
      <vt:lpstr>Dragon’s Den - 1</vt:lpstr>
      <vt:lpstr>The Entrepreneurial Leader</vt:lpstr>
      <vt:lpstr>Renko et al.(2013)</vt:lpstr>
      <vt:lpstr>Koryak et al.(2015)</vt:lpstr>
      <vt:lpstr>The Social Entrepreneur</vt:lpstr>
      <vt:lpstr>Yr amgylchedd dysgu The learning environment</vt:lpstr>
      <vt:lpstr>Dyfeisgarwch mewn addysg Innovation in education</vt:lpstr>
      <vt:lpstr>Mesur dyfeisgarwch Measuring innovation</vt:lpstr>
      <vt:lpstr>Dyfeisgarwch – rhwystrau a heriau  Innovation – barriers and challenges</vt:lpstr>
      <vt:lpstr>Meddwl yn greadigol Creative Thinking</vt:lpstr>
      <vt:lpstr>Y plentyn creadigol The creative child (Craft, 2008)</vt:lpstr>
      <vt:lpstr>Yr ‘c’ fach The little ‘c’</vt:lpstr>
      <vt:lpstr>Yr ‘C’ fawr The big ‘C’</vt:lpstr>
      <vt:lpstr>Mihaly Czikszentmihalyi 2008</vt:lpstr>
      <vt:lpstr>Llif Flow</vt:lpstr>
      <vt:lpstr>Tasg Task</vt:lpstr>
      <vt:lpstr>Y dysgu yn ystod llif… The learning during flow…</vt:lpstr>
      <vt:lpstr>Nol i’ch asesiad Back to your assessment</vt:lpstr>
      <vt:lpstr>Partneriaethau llwyddiannus Successful partnerships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Sioned Saer</cp:lastModifiedBy>
  <cp:revision>138</cp:revision>
  <cp:lastPrinted>2018-06-20T09:28:11Z</cp:lastPrinted>
  <dcterms:created xsi:type="dcterms:W3CDTF">2015-04-14T15:21:28Z</dcterms:created>
  <dcterms:modified xsi:type="dcterms:W3CDTF">2019-04-05T06:00:36Z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