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6503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2736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17088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48238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63193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20778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55319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49633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0006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70309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079794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75467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84430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92898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1555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283447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38093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2C861-1602-116D-CF91-14AA2599D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313B18-E54C-57D9-33EB-922A60E9D5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872FE-28B3-A7EA-5CDF-B5413B352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CBB54-427A-47D2-9853-0580C5A93798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1B691-B2FF-1047-40FF-AEB7B7D2B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27791-422F-5855-4D65-870A60813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EBDDE-EB10-4BD2-A685-78E40269A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713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63E8AD-4F80-492A-97A9-79DD5BB5D54F}" type="datetimeFigureOut">
              <a:rPr lang="ro-RO" smtClean="0"/>
              <a:t>07.05.2023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43738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  <p:sldLayoutId id="2147483692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yson.com/aboutdyson/index.html" TargetMode="External"/><Relationship Id="rId2" Type="http://schemas.openxmlformats.org/officeDocument/2006/relationships/hyperlink" Target="https://www.engage4results.nl/wp-content/uploads/2018/10/Improving-Employee-Engagement-A-Practical-Guide.pdf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</a:pPr>
            <a:r>
              <a:rPr lang="ro-RO" sz="4000" kern="1400" spc="25" dirty="0">
                <a:solidFill>
                  <a:srgbClr val="17365D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Global Business Environment</a:t>
            </a:r>
            <a:br>
              <a:rPr lang="en-US" sz="4000" kern="1400" spc="25" dirty="0">
                <a:solidFill>
                  <a:srgbClr val="17365D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sz="4000" kern="1400" spc="25" dirty="0">
                <a:solidFill>
                  <a:srgbClr val="17365D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LCBB4005</a:t>
            </a:r>
            <a:br>
              <a:rPr lang="en-US" sz="4000" kern="1400" spc="25" dirty="0">
                <a:solidFill>
                  <a:srgbClr val="17365D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ro-RO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 Cosmin Constantin Mihai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ID: 2115663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118CF-A3A8-0E87-1BE4-E5C7D2113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b="1" i="0" u="none" strike="noStrike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E380F-61FA-23C6-113B-91A3B25F7C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R="0" lvl="0"/>
            <a:r>
              <a:rPr lang="en-US" b="1" i="0" u="none" strike="noStrike" baseline="0">
                <a:solidFill>
                  <a:srgbClr val="404040"/>
                </a:solidFill>
              </a:rPr>
              <a:t>- Dyson is a British technology company that designs and manufactures household appliances such as vacuum cleaners, air purifiers, and hair care products</a:t>
            </a:r>
          </a:p>
          <a:p>
            <a:pPr marR="0" lvl="0"/>
            <a:r>
              <a:rPr lang="en-US" b="1" i="0" u="none" strike="noStrike" baseline="0">
                <a:solidFill>
                  <a:srgbClr val="404040"/>
                </a:solidFill>
              </a:rPr>
              <a:t>- Dyson is interested in operating in Brazil, a key emerging market in South America</a:t>
            </a:r>
          </a:p>
          <a:p>
            <a:pPr marR="0" lvl="0"/>
            <a:r>
              <a:rPr lang="en-US" b="1" i="0" u="none" strike="noStrike" baseline="0">
                <a:solidFill>
                  <a:srgbClr val="404040"/>
                </a:solidFill>
              </a:rPr>
              <a:t>- This presentation will provide an overview of Brazil, and analyze Dyson's operations in the country using several frameworks</a:t>
            </a:r>
          </a:p>
          <a:p>
            <a:pPr marR="0" lvl="0"/>
            <a:endParaRPr lang="en-US" b="1" i="0" u="none" strike="noStrike" baseline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900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EF86-5F32-DD0F-C361-333EC167D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sz="1900" b="1" i="0" u="none" strike="noStrike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Brazil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26087F-697B-FC33-2586-396A04ADE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R="0" lvl="0"/>
            <a:r>
              <a:rPr lang="en-US" b="1" i="0" u="none" strike="noStrike" baseline="0"/>
              <a:t>- Brazil is the largest country in South America, with a population of over 213 million people</a:t>
            </a:r>
          </a:p>
          <a:p>
            <a:pPr marR="0" lvl="0"/>
            <a:r>
              <a:rPr lang="en-US" b="1" i="0" u="none" strike="noStrike" baseline="0"/>
              <a:t>- Brazil has a mixed economy, with a large service sector, a significant manufacturing sector, and abundant natural resources</a:t>
            </a:r>
          </a:p>
          <a:p>
            <a:pPr marR="0" lvl="0"/>
            <a:r>
              <a:rPr lang="en-US" b="1" i="0" u="none" strike="noStrike" baseline="0"/>
              <a:t>- Brazil is a member of BRICS, a group of five major emerging economies that also includes Russia, India, China, and South Africa</a:t>
            </a:r>
          </a:p>
          <a:p>
            <a:pPr marR="0" lvl="0"/>
            <a:endParaRPr lang="en-US" b="1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3112582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5770AAB1-6D89-41D7-0BC2-721F94B65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98" r="28268" b="-1"/>
          <a:stretch/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1087A6-3A49-857B-F86A-764DF3ABA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sz="2400" b="1" i="0" u="none" strike="noStrike">
                <a:solidFill>
                  <a:schemeClr val="bg1"/>
                </a:solidFill>
              </a:rPr>
              <a:t>PESTEL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C8380-62A9-58CE-3CF9-7E091426E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43941" y="976129"/>
            <a:ext cx="4804931" cy="4919815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R="0" lvl="0"/>
            <a:r>
              <a:rPr lang="en-US" b="1" i="0" u="none" strike="noStrike" baseline="0"/>
              <a:t>- The PESTEL analysis framework analyzes the political, economic, social, technological, environmental, and legal factors affecting a company's operations in a country</a:t>
            </a:r>
          </a:p>
          <a:p>
            <a:pPr marR="0" lvl="0"/>
            <a:r>
              <a:rPr lang="en-US" b="1" i="0" u="none" strike="noStrike" baseline="0"/>
              <a:t>- Brazil has a complex political environment, and a high degree of economic inequality</a:t>
            </a:r>
          </a:p>
          <a:p>
            <a:pPr marR="0" lvl="0"/>
            <a:r>
              <a:rPr lang="en-US" b="1" i="0" u="none" strike="noStrike" baseline="0"/>
              <a:t>- Brazil has a large and diverse consumer market, with a growing middle class, and a high level of smartphone penetration</a:t>
            </a:r>
          </a:p>
          <a:p>
            <a:pPr marR="0" lvl="0"/>
            <a:endParaRPr lang="en-US" b="1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716131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2DC2-8790-EF0E-5214-526657E64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sz="3000" b="1" i="0" u="none" strike="noStrike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75CE3F-B6FD-B607-C73F-4F18042121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R="0" lvl="0"/>
            <a:r>
              <a:rPr lang="en-US" b="1" i="0" u="none" strike="noStrike" baseline="0"/>
              <a:t>- The SWOT analysis framework analyzes a company's strengths, weaknesses, opportunities, and threats in a market</a:t>
            </a:r>
          </a:p>
          <a:p>
            <a:pPr marR="0" lvl="0"/>
            <a:r>
              <a:rPr lang="en-US" b="1" i="0" u="none" strike="noStrike" baseline="0"/>
              <a:t>- Dyson's strengths include its innovative products, strong brand, and focus on sustainability</a:t>
            </a:r>
          </a:p>
          <a:p>
            <a:pPr marR="0" lvl="0"/>
            <a:r>
              <a:rPr lang="en-US" b="1" i="0" u="none" strike="noStrike" baseline="0"/>
              <a:t>- Dyson's weaknesses include its high prices, and limited distribution channels in Brazil</a:t>
            </a:r>
          </a:p>
          <a:p>
            <a:pPr marR="0" lvl="0"/>
            <a:endParaRPr lang="en-US" b="1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106272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CC8A1574-4AF9-9794-B2C0-226CB539ED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89" r="27855"/>
          <a:stretch/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2728BB-F533-19FF-5F20-D6A5461F2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sz="2400" b="1" i="0" u="none" strike="noStrike">
                <a:solidFill>
                  <a:schemeClr val="bg1"/>
                </a:solidFill>
              </a:rPr>
              <a:t>Diamond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123EBD-7ADF-65C5-101E-D1AE578D8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43941" y="976129"/>
            <a:ext cx="4804931" cy="4919815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R="0" lvl="0"/>
            <a:r>
              <a:rPr lang="en-US" b="1" i="0" u="none" strike="noStrike" baseline="0"/>
              <a:t>- The diamond analysis framework analyzes the factors that make a country competitive in a particular industry</a:t>
            </a:r>
          </a:p>
          <a:p>
            <a:pPr marR="0" lvl="0"/>
            <a:r>
              <a:rPr lang="en-US" b="1" i="0" u="none" strike="noStrike" baseline="0"/>
              <a:t>- Brazil has abundant natural resources, a large and growing consumer market, and a relatively developed manufacturing sector</a:t>
            </a:r>
          </a:p>
          <a:p>
            <a:pPr marR="0" lvl="0"/>
            <a:r>
              <a:rPr lang="en-US" b="1" i="0" u="none" strike="noStrike" baseline="0"/>
              <a:t>- Brazil's education system, infrastructure, and bureaucratic processes are identified as potential challenges for companies operating in the country</a:t>
            </a:r>
          </a:p>
          <a:p>
            <a:pPr marR="0" lvl="0"/>
            <a:endParaRPr lang="en-US" b="1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3014767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C496-A194-9392-BE0B-48CEDD55A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 fontScale="90000"/>
          </a:bodyPr>
          <a:lstStyle/>
          <a:p>
            <a:pPr marR="0"/>
            <a:r>
              <a:rPr lang="en-US" b="1" i="0" u="none" strike="noStrike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Hofstede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196E54-96CE-2A14-35BF-7DA8404EF8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R="0" lvl="0"/>
            <a:r>
              <a:rPr lang="en-US" b="1" i="0" u="none" strike="noStrike" baseline="0"/>
              <a:t>- Hofstede's cultural dimensions theory analyzes how cultural differences affect business operations in different countries</a:t>
            </a:r>
          </a:p>
          <a:p>
            <a:pPr marR="0" lvl="0"/>
            <a:r>
              <a:rPr lang="en-US" b="1" i="0" u="none" strike="noStrike" baseline="0"/>
              <a:t>- Brazil has a high degree of power distance and uncertainty avoidance, which may affect how Dyson interacts with its employees and customers in the country</a:t>
            </a:r>
          </a:p>
          <a:p>
            <a:pPr marR="0" lvl="0"/>
            <a:r>
              <a:rPr lang="en-US" b="1" i="0" u="none" strike="noStrike" baseline="0"/>
              <a:t>- Brazil also has a collectivist culture, which emphasizes group harmony and relationships, and may affect how Dyson builds relationships with suppliers and partners</a:t>
            </a:r>
          </a:p>
          <a:p>
            <a:pPr marR="0" lvl="0"/>
            <a:endParaRPr lang="en-US" b="1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1346915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80CD0-D498-828F-49E2-2F7A1F04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sz="2400" b="1" i="0" u="none" strike="noStrike" kern="1200" cap="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E2C81-2FD4-D4D8-2468-55C617A69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9182" y="802638"/>
            <a:ext cx="5408696" cy="5252722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R="0" lvl="0"/>
            <a:r>
              <a:rPr lang="en-US" b="1" i="0" u="none" strike="noStrike" baseline="0">
                <a:solidFill>
                  <a:schemeClr val="bg1"/>
                </a:solidFill>
              </a:rPr>
              <a:t>- Brazil offers significant opportunities for companies like Dyson, with a large and growing consumer market, abundant natural resources, and a relatively developed manufacturing sector</a:t>
            </a:r>
          </a:p>
          <a:p>
            <a:pPr marR="0" lvl="0"/>
            <a:r>
              <a:rPr lang="en-US" b="1" i="0" u="none" strike="noStrike" baseline="0">
                <a:solidFill>
                  <a:schemeClr val="bg1"/>
                </a:solidFill>
              </a:rPr>
              <a:t>- However, operating in Brazil also presents challenges related to the country's political and economic environment, infrastructure, and cultural differences</a:t>
            </a:r>
          </a:p>
          <a:p>
            <a:pPr marR="0" lvl="0"/>
            <a:r>
              <a:rPr lang="en-US" b="1" i="0" u="none" strike="noStrike" baseline="0">
                <a:solidFill>
                  <a:schemeClr val="bg1"/>
                </a:solidFill>
              </a:rPr>
              <a:t>- Dyson should carefully consider these factors when developing its operations in the country, and work to build relationships with local partners and stakeholders</a:t>
            </a:r>
          </a:p>
          <a:p>
            <a:pPr marR="0" lvl="0"/>
            <a:endParaRPr lang="en-US" b="1" i="0" u="none" strike="noStrike" baseline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643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0C10-AEE2-31C7-1A22-6C9F7A8B8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b="1" i="0" u="none" strike="noStrike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20539-3BF7-E9AC-19B2-E791D436B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spcAft>
                <a:spcPts val="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Whittington, R. (2019).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Twenty-First Century Strategy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John Wiley &amp; Sons.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Nayager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(2018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 The impact of information technology on internal auditing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Journal of Accounting and Management Information Systems, 17(3), 390-407.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Meijden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V. D.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Improving employee engagement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A practical guide. Retrieved April 28, 2021, from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https://www.engage4results.nl/wp-content/uploads/2018/10/Improving-Employee-Engagement-A-Practical-Guide.pdf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Hamilton, L. K. (2018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 The role of emotional intelligence in ethical decision making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Journal of Business Ethics, 153(2), 397-408.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Cavusgil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T. (2018).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(5th ed.). Pearson.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R. B. (2017).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research process in educational settings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Ten key principles. Routledge.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ApDyson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Dyson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https://www.dyson.com/aboutdyson/index.html</a:t>
            </a:r>
            <a:endParaRPr lang="en-US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/>
            <a:endParaRPr lang="en-US" b="1" i="0" u="none" strike="noStrike" baseline="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186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45</TotalTime>
  <Words>656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Cambria</vt:lpstr>
      <vt:lpstr>Corbel</vt:lpstr>
      <vt:lpstr>Times New Roman</vt:lpstr>
      <vt:lpstr>Parallax</vt:lpstr>
      <vt:lpstr>The Global Business Environment LCBB4005 </vt:lpstr>
      <vt:lpstr>Introduction</vt:lpstr>
      <vt:lpstr> Brazil background</vt:lpstr>
      <vt:lpstr>PESTEL analysis</vt:lpstr>
      <vt:lpstr>SWOT analysis</vt:lpstr>
      <vt:lpstr>Diamond analysis</vt:lpstr>
      <vt:lpstr> Hofstede analysis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MyPc</dc:creator>
  <cp:lastModifiedBy>Florin Fizesan</cp:lastModifiedBy>
  <cp:revision>3</cp:revision>
  <dcterms:created xsi:type="dcterms:W3CDTF">2023-05-07T12:29:44Z</dcterms:created>
  <dcterms:modified xsi:type="dcterms:W3CDTF">2023-05-07T13:15:33Z</dcterms:modified>
</cp:coreProperties>
</file>