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55A984-6E0C-A548-9F38-DD78DB241262}" v="2" dt="2026-07-06T11:10:32.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376" autoAdjust="0"/>
    <p:restoredTop sz="94660"/>
  </p:normalViewPr>
  <p:slideViewPr>
    <p:cSldViewPr snapToGrid="0">
      <p:cViewPr varScale="1">
        <p:scale>
          <a:sx n="106" d="100"/>
          <a:sy n="106" d="100"/>
        </p:scale>
        <p:origin x="192" y="5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536DE53-FF5C-4B5C-8961-BBA2D570095D}" type="datetimeFigureOut">
              <a:rPr lang="en-US" smtClean="0"/>
              <a:t>7/13/26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284922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36DE53-FF5C-4B5C-8961-BBA2D570095D}" type="datetimeFigureOut">
              <a:rPr lang="en-US" smtClean="0"/>
              <a:t>7/13/26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1673592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6DE53-FF5C-4B5C-8961-BBA2D570095D}" type="datetimeFigureOut">
              <a:rPr lang="en-US" smtClean="0"/>
              <a:t>7/13/26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4149619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536DE53-FF5C-4B5C-8961-BBA2D570095D}" type="datetimeFigureOut">
              <a:rPr lang="en-US" smtClean="0"/>
              <a:t>7/13/26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4010369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36DE53-FF5C-4B5C-8961-BBA2D570095D}" type="datetimeFigureOut">
              <a:rPr lang="en-US" smtClean="0"/>
              <a:t>7/13/26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2224010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536DE53-FF5C-4B5C-8961-BBA2D570095D}" type="datetimeFigureOut">
              <a:rPr lang="en-US" smtClean="0"/>
              <a:t>7/13/26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3790506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36DE53-FF5C-4B5C-8961-BBA2D570095D}" type="datetimeFigureOut">
              <a:rPr lang="en-US" smtClean="0"/>
              <a:t>7/13/26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3841189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36DE53-FF5C-4B5C-8961-BBA2D570095D}" type="datetimeFigureOut">
              <a:rPr lang="en-US" smtClean="0"/>
              <a:t>7/13/26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2858974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36DE53-FF5C-4B5C-8961-BBA2D570095D}" type="datetimeFigureOut">
              <a:rPr lang="en-US" smtClean="0"/>
              <a:t>7/13/26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2184783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36DE53-FF5C-4B5C-8961-BBA2D570095D}" type="datetimeFigureOut">
              <a:rPr lang="en-US" smtClean="0"/>
              <a:t>7/13/26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317424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36DE53-FF5C-4B5C-8961-BBA2D570095D}" type="datetimeFigureOut">
              <a:rPr lang="en-US" smtClean="0"/>
              <a:t>7/13/26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FE64AE-F679-416A-B3ED-DD18EF06D469}" type="slidenum">
              <a:rPr lang="en-US" smtClean="0"/>
              <a:t>‹#›</a:t>
            </a:fld>
            <a:endParaRPr lang="en-US"/>
          </a:p>
        </p:txBody>
      </p:sp>
    </p:spTree>
    <p:extLst>
      <p:ext uri="{BB962C8B-B14F-4D97-AF65-F5344CB8AC3E}">
        <p14:creationId xmlns:p14="http://schemas.microsoft.com/office/powerpoint/2010/main" val="3324065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36DE53-FF5C-4B5C-8961-BBA2D570095D}" type="datetimeFigureOut">
              <a:rPr lang="en-US" smtClean="0"/>
              <a:t>7/13/26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FE64AE-F679-416A-B3ED-DD18EF06D469}" type="slidenum">
              <a:rPr lang="en-US" smtClean="0"/>
              <a:t>‹#›</a:t>
            </a:fld>
            <a:endParaRPr lang="en-US"/>
          </a:p>
        </p:txBody>
      </p:sp>
    </p:spTree>
    <p:extLst>
      <p:ext uri="{BB962C8B-B14F-4D97-AF65-F5344CB8AC3E}">
        <p14:creationId xmlns:p14="http://schemas.microsoft.com/office/powerpoint/2010/main" val="36749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ur01.safelinks.protection.outlook.com/?url=https%3A%2F%2Fwww.england.nhs.uk%2Fpublication%2Ftowards-a-unified-vision-of-nursing-and-midwifery-documentation%2F%3Futm_source%3Dchatgpt.com&amp;data=05%7C02%7C2527003%40student.uwtsd.ac.uk%7C071e52fa06334479c09608dedb4e8417%7C4e0f11f9046e45059cb8db2152311e21%7C0%7C0%7C639189327444941336%7CUnknown%7CTWFpbGZsb3d8eyJFbXB0eU1hcGkiOnRydWUsIlYiOiIwLjAuMDAwMCIsIlAiOiJXaW4zMiIsIkFOIjoiTWFpbCIsIldUIjoyfQ%3D%3D%7C0%7C%7C%7C&amp;sdata=MOaazzaAd3Et%2Bf1hmoqvx5AeI8XyJ0umm3KDGxz%2F3ZI%3D&amp;reserved=0" TargetMode="External"/><Relationship Id="rId2" Type="http://schemas.openxmlformats.org/officeDocument/2006/relationships/hyperlink" Target="https://eur01.safelinks.protection.outlook.com/?url=https%3A%2F%2Fwww.england.nhs.uk%2Fpublication%2Ftowards-a-unified-vision-of-nursing-and-midwifery-documentation%2F%3Futm_source%3Dchatgpt.com&amp;data=05%7C02%7C2527003%40student.uwtsd.ac.uk%7C071e52fa06334479c09608dedb4e8417%7C4e0f11f9046e45059cb8db2152311e21%7C0%7C0%7C639189327444907402%7CUnknown%7CTWFpbGZsb3d8eyJFbXB0eU1hcGkiOnRydWUsIlYiOiIwLjAuMDAwMCIsIlAiOiJXaW4zMiIsIkFOIjoiTWFpbCIsIldUIjoyfQ%3D%3D%7C0%7C%7C%7C&amp;sdata=f1ZJs6PDE6QCEfohBQ6xD%2FJIONkjNHERNDlgV9TUvEI%3D&amp;reserved=0"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4005" y="207963"/>
            <a:ext cx="6066329" cy="2387600"/>
          </a:xfrm>
        </p:spPr>
        <p:txBody>
          <a:bodyPr>
            <a:normAutofit/>
          </a:bodyPr>
          <a:lstStyle/>
          <a:p>
            <a:r>
              <a:rPr lang="en-US" sz="3600" b="1" dirty="0">
                <a:latin typeface="Arial" panose="020B0604020202020204" pitchFamily="34" charset="0"/>
                <a:cs typeface="Arial" panose="020B0604020202020204" pitchFamily="34" charset="0"/>
              </a:rPr>
              <a:t>Using Microsoft Word for Writing Care-Related Documents at Riverdale Nursing Home</a:t>
            </a:r>
          </a:p>
        </p:txBody>
      </p:sp>
      <p:sp>
        <p:nvSpPr>
          <p:cNvPr id="3" name="Subtitle 2"/>
          <p:cNvSpPr>
            <a:spLocks noGrp="1"/>
          </p:cNvSpPr>
          <p:nvPr>
            <p:ph type="subTitle" idx="1"/>
          </p:nvPr>
        </p:nvSpPr>
        <p:spPr>
          <a:xfrm>
            <a:off x="1609124" y="2972646"/>
            <a:ext cx="5981205" cy="2026866"/>
          </a:xfrm>
        </p:spPr>
        <p:txBody>
          <a:bodyPr>
            <a:normAutofit fontScale="25000" lnSpcReduction="20000"/>
          </a:bodyPr>
          <a:lstStyle/>
          <a:p>
            <a:r>
              <a:rPr lang="en-US" sz="6400" b="1" dirty="0">
                <a:latin typeface="Arial" panose="020B0604020202020204" pitchFamily="34" charset="0"/>
                <a:cs typeface="Arial" panose="020B0604020202020204" pitchFamily="34" charset="0"/>
              </a:rPr>
              <a:t>Module:</a:t>
            </a:r>
          </a:p>
          <a:p>
            <a:r>
              <a:rPr lang="en-GB" sz="6400" b="1" dirty="0">
                <a:latin typeface="Arial" panose="020B0604020202020204" pitchFamily="34" charset="0"/>
                <a:cs typeface="Arial" panose="020B0604020202020204" pitchFamily="34" charset="0"/>
              </a:rPr>
              <a:t>Digital Skills and Research Methods</a:t>
            </a:r>
          </a:p>
          <a:p>
            <a:r>
              <a:rPr lang="en-GB" sz="6400" b="1" dirty="0">
                <a:latin typeface="Arial" panose="020B0604020202020204" pitchFamily="34" charset="0"/>
                <a:cs typeface="Arial" panose="020B0604020202020204" pitchFamily="34" charset="0"/>
              </a:rPr>
              <a:t>LCHS4007</a:t>
            </a:r>
            <a:endParaRPr lang="en-US" sz="6400" dirty="0">
              <a:latin typeface="Arial" panose="020B0604020202020204" pitchFamily="34" charset="0"/>
              <a:cs typeface="Arial" panose="020B0604020202020204" pitchFamily="34" charset="0"/>
            </a:endParaRPr>
          </a:p>
          <a:p>
            <a:r>
              <a:rPr lang="en-US" sz="6400"/>
              <a:t> </a:t>
            </a:r>
            <a:r>
              <a:rPr lang="en-US" sz="6400" b="1"/>
              <a:t>Presenter. :  Parmjit Kaur</a:t>
            </a:r>
          </a:p>
          <a:p>
            <a:r>
              <a:rPr lang="en-US" sz="6400" b="1"/>
              <a:t>Student number :2541766</a:t>
            </a:r>
          </a:p>
          <a:p>
            <a:r>
              <a:rPr lang="en-US" sz="6400" b="1"/>
              <a:t>Lecturer :Kwame Assa-Agyei</a:t>
            </a:r>
          </a:p>
          <a:p>
            <a:r>
              <a:rPr lang="en-US" sz="6400" b="1"/>
              <a:t>University :UWTSD</a:t>
            </a:r>
            <a:endParaRPr lang="en-US" sz="6400" b="1" dirty="0"/>
          </a:p>
        </p:txBody>
      </p:sp>
      <p:pic>
        <p:nvPicPr>
          <p:cNvPr id="4" name="Picture 3"/>
          <p:cNvPicPr>
            <a:picLocks noChangeAspect="1"/>
          </p:cNvPicPr>
          <p:nvPr/>
        </p:nvPicPr>
        <p:blipFill>
          <a:blip r:embed="rId2"/>
          <a:stretch>
            <a:fillRect/>
          </a:stretch>
        </p:blipFill>
        <p:spPr>
          <a:xfrm>
            <a:off x="7780334" y="53456"/>
            <a:ext cx="4315282" cy="5084213"/>
          </a:xfrm>
          <a:prstGeom prst="rect">
            <a:avLst/>
          </a:prstGeom>
        </p:spPr>
      </p:pic>
      <p:pic>
        <p:nvPicPr>
          <p:cNvPr id="6" name="Picture 5">
            <a:extLst>
              <a:ext uri="{FF2B5EF4-FFF2-40B4-BE49-F238E27FC236}">
                <a16:creationId xmlns:a16="http://schemas.microsoft.com/office/drawing/2014/main" id="{D8AAA41D-E68C-6455-38AC-A8B3969CE9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64382"/>
            <a:ext cx="2209800" cy="914400"/>
          </a:xfrm>
          <a:prstGeom prst="rect">
            <a:avLst/>
          </a:prstGeom>
        </p:spPr>
      </p:pic>
    </p:spTree>
    <p:extLst>
      <p:ext uri="{BB962C8B-B14F-4D97-AF65-F5344CB8AC3E}">
        <p14:creationId xmlns:p14="http://schemas.microsoft.com/office/powerpoint/2010/main" val="526644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30457"/>
            <a:ext cx="12121869" cy="759668"/>
          </a:xfrm>
          <a:solidFill>
            <a:schemeClr val="accent5">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Introduction: Workplace Task</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Writing Care-Related Documents at Riverdale Nursing Home</a:t>
            </a:r>
          </a:p>
        </p:txBody>
      </p:sp>
      <p:sp>
        <p:nvSpPr>
          <p:cNvPr id="3" name="Content Placeholder 2"/>
          <p:cNvSpPr>
            <a:spLocks noGrp="1"/>
          </p:cNvSpPr>
          <p:nvPr>
            <p:ph idx="1"/>
          </p:nvPr>
        </p:nvSpPr>
        <p:spPr>
          <a:xfrm>
            <a:off x="150376" y="1105434"/>
            <a:ext cx="12041623" cy="1573030"/>
          </a:xfrm>
        </p:spPr>
        <p:txBody>
          <a:bodyPr>
            <a:normAutofit/>
          </a:bodyPr>
          <a:lstStyle/>
          <a:p>
            <a:pPr algn="just"/>
            <a:r>
              <a:rPr lang="en-US" sz="1600" dirty="0">
                <a:latin typeface="Arial" panose="020B0604020202020204" pitchFamily="34" charset="0"/>
                <a:cs typeface="Arial" panose="020B0604020202020204" pitchFamily="34" charset="0"/>
              </a:rPr>
              <a:t>Care staff record residents' daily care, observations and changes in health. </a:t>
            </a:r>
          </a:p>
          <a:p>
            <a:pPr algn="just"/>
            <a:r>
              <a:rPr lang="en-US" sz="1600" dirty="0">
                <a:latin typeface="Arial" panose="020B0604020202020204" pitchFamily="34" charset="0"/>
                <a:cs typeface="Arial" panose="020B0604020202020204" pitchFamily="34" charset="0"/>
              </a:rPr>
              <a:t>Documents include care plans, daily care notes, incident reports, risk assessments and handover records. </a:t>
            </a:r>
          </a:p>
          <a:p>
            <a:pPr algn="just"/>
            <a:r>
              <a:rPr lang="en-US" sz="1600" dirty="0">
                <a:latin typeface="Arial" panose="020B0604020202020204" pitchFamily="34" charset="0"/>
                <a:cs typeface="Arial" panose="020B0604020202020204" pitchFamily="34" charset="0"/>
              </a:rPr>
              <a:t>Accurate documentation ensures safe,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and continuous care for every resident. </a:t>
            </a:r>
          </a:p>
          <a:p>
            <a:pPr algn="just"/>
            <a:r>
              <a:rPr lang="en-US" sz="1600" dirty="0">
                <a:latin typeface="Arial" panose="020B0604020202020204" pitchFamily="34" charset="0"/>
                <a:cs typeface="Arial" panose="020B0604020202020204" pitchFamily="34" charset="0"/>
              </a:rPr>
              <a:t>Standardised documentation also supports communication between carers, nurses and managers, reducing errors and duplicated work (Davis and Shepheard, 2024). </a:t>
            </a:r>
          </a:p>
          <a:p>
            <a:endParaRPr lang="en-US" dirty="0"/>
          </a:p>
        </p:txBody>
      </p:sp>
      <p:sp>
        <p:nvSpPr>
          <p:cNvPr id="4" name="TextBox 3"/>
          <p:cNvSpPr txBox="1"/>
          <p:nvPr/>
        </p:nvSpPr>
        <p:spPr>
          <a:xfrm>
            <a:off x="145657" y="3099250"/>
            <a:ext cx="5381203"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Practical Examples at Riverdale Nursing Home</a:t>
            </a:r>
          </a:p>
          <a:p>
            <a:endParaRPr lang="en-US" b="1" dirty="0">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599632552"/>
              </p:ext>
            </p:extLst>
          </p:nvPr>
        </p:nvGraphicFramePr>
        <p:xfrm>
          <a:off x="250852" y="3932728"/>
          <a:ext cx="5073708" cy="2651760"/>
        </p:xfrm>
        <a:graphic>
          <a:graphicData uri="http://schemas.openxmlformats.org/drawingml/2006/table">
            <a:tbl>
              <a:tblPr/>
              <a:tblGrid>
                <a:gridCol w="2536854">
                  <a:extLst>
                    <a:ext uri="{9D8B030D-6E8A-4147-A177-3AD203B41FA5}">
                      <a16:colId xmlns:a16="http://schemas.microsoft.com/office/drawing/2014/main" val="20000"/>
                    </a:ext>
                  </a:extLst>
                </a:gridCol>
                <a:gridCol w="2536854">
                  <a:extLst>
                    <a:ext uri="{9D8B030D-6E8A-4147-A177-3AD203B41FA5}">
                      <a16:colId xmlns:a16="http://schemas.microsoft.com/office/drawing/2014/main" val="20001"/>
                    </a:ext>
                  </a:extLst>
                </a:gridCol>
              </a:tblGrid>
              <a:tr h="275724">
                <a:tc>
                  <a:txBody>
                    <a:bodyPr/>
                    <a:lstStyle/>
                    <a:p>
                      <a:pPr algn="just"/>
                      <a:r>
                        <a:rPr lang="en-US" sz="1600" b="1" dirty="0">
                          <a:latin typeface="Arial" panose="020B0604020202020204" pitchFamily="34" charset="0"/>
                          <a:cs typeface="Arial" panose="020B0604020202020204" pitchFamily="34" charset="0"/>
                        </a:rPr>
                        <a:t>Document</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60000"/>
                        <a:lumOff val="40000"/>
                      </a:schemeClr>
                    </a:solidFill>
                  </a:tcPr>
                </a:tc>
                <a:tc>
                  <a:txBody>
                    <a:bodyPr/>
                    <a:lstStyle/>
                    <a:p>
                      <a:pPr algn="just"/>
                      <a:r>
                        <a:rPr lang="en-US" sz="1600" b="1" dirty="0">
                          <a:latin typeface="Arial" panose="020B0604020202020204" pitchFamily="34" charset="0"/>
                          <a:cs typeface="Arial" panose="020B0604020202020204" pitchFamily="34" charset="0"/>
                        </a:rPr>
                        <a:t>Purpose</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60000"/>
                        <a:lumOff val="40000"/>
                      </a:schemeClr>
                    </a:solidFill>
                  </a:tcPr>
                </a:tc>
                <a:extLst>
                  <a:ext uri="{0D108BD9-81ED-4DB2-BD59-A6C34878D82A}">
                    <a16:rowId xmlns:a16="http://schemas.microsoft.com/office/drawing/2014/main" val="10000"/>
                  </a:ext>
                </a:extLst>
              </a:tr>
              <a:tr h="436563">
                <a:tc>
                  <a:txBody>
                    <a:bodyPr/>
                    <a:lstStyle/>
                    <a:p>
                      <a:pPr algn="just"/>
                      <a:r>
                        <a:rPr lang="en-US" sz="1600" dirty="0">
                          <a:latin typeface="Arial" panose="020B0604020202020204" pitchFamily="34" charset="0"/>
                          <a:cs typeface="Arial" panose="020B0604020202020204" pitchFamily="34" charset="0"/>
                        </a:rPr>
                        <a:t>Daily Care Notes</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Record personal care, nutrition and observations</a:t>
                      </a:r>
                    </a:p>
                  </a:txBody>
                  <a:tcPr anchor="ctr">
                    <a:lnL>
                      <a:noFill/>
                    </a:lnL>
                    <a:lnR>
                      <a:noFill/>
                    </a:lnR>
                    <a:lnT>
                      <a:noFill/>
                    </a:lnT>
                    <a:lnB>
                      <a:noFill/>
                    </a:lnB>
                  </a:tcPr>
                </a:tc>
                <a:extLst>
                  <a:ext uri="{0D108BD9-81ED-4DB2-BD59-A6C34878D82A}">
                    <a16:rowId xmlns:a16="http://schemas.microsoft.com/office/drawing/2014/main" val="10001"/>
                  </a:ext>
                </a:extLst>
              </a:tr>
              <a:tr h="436563">
                <a:tc>
                  <a:txBody>
                    <a:bodyPr/>
                    <a:lstStyle/>
                    <a:p>
                      <a:pPr algn="just"/>
                      <a:r>
                        <a:rPr lang="en-US" sz="1600" dirty="0">
                          <a:latin typeface="Arial" panose="020B0604020202020204" pitchFamily="34" charset="0"/>
                          <a:cs typeface="Arial" panose="020B0604020202020204" pitchFamily="34" charset="0"/>
                        </a:rPr>
                        <a:t>Care Plan</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Update residents' individual care needs</a:t>
                      </a:r>
                    </a:p>
                  </a:txBody>
                  <a:tcPr anchor="ctr">
                    <a:lnL>
                      <a:noFill/>
                    </a:lnL>
                    <a:lnR>
                      <a:noFill/>
                    </a:lnR>
                    <a:lnT>
                      <a:noFill/>
                    </a:lnT>
                    <a:lnB>
                      <a:noFill/>
                    </a:lnB>
                  </a:tcPr>
                </a:tc>
                <a:extLst>
                  <a:ext uri="{0D108BD9-81ED-4DB2-BD59-A6C34878D82A}">
                    <a16:rowId xmlns:a16="http://schemas.microsoft.com/office/drawing/2014/main" val="10002"/>
                  </a:ext>
                </a:extLst>
              </a:tr>
              <a:tr h="436563">
                <a:tc>
                  <a:txBody>
                    <a:bodyPr/>
                    <a:lstStyle/>
                    <a:p>
                      <a:pPr algn="just"/>
                      <a:r>
                        <a:rPr lang="en-US" sz="1600" dirty="0">
                          <a:latin typeface="Arial" panose="020B0604020202020204" pitchFamily="34" charset="0"/>
                          <a:cs typeface="Arial" panose="020B0604020202020204" pitchFamily="34" charset="0"/>
                        </a:rPr>
                        <a:t>Incident Report</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Record falls, injuries or medication incidents</a:t>
                      </a:r>
                    </a:p>
                  </a:txBody>
                  <a:tcPr anchor="ctr">
                    <a:lnL>
                      <a:noFill/>
                    </a:lnL>
                    <a:lnR>
                      <a:noFill/>
                    </a:lnR>
                    <a:lnT>
                      <a:noFill/>
                    </a:lnT>
                    <a:lnB>
                      <a:noFill/>
                    </a:lnB>
                  </a:tcPr>
                </a:tc>
                <a:extLst>
                  <a:ext uri="{0D108BD9-81ED-4DB2-BD59-A6C34878D82A}">
                    <a16:rowId xmlns:a16="http://schemas.microsoft.com/office/drawing/2014/main" val="10003"/>
                  </a:ext>
                </a:extLst>
              </a:tr>
              <a:tr h="436563">
                <a:tc>
                  <a:txBody>
                    <a:bodyPr/>
                    <a:lstStyle/>
                    <a:p>
                      <a:pPr algn="just"/>
                      <a:r>
                        <a:rPr lang="en-US" sz="1600" dirty="0">
                          <a:latin typeface="Arial" panose="020B0604020202020204" pitchFamily="34" charset="0"/>
                          <a:cs typeface="Arial" panose="020B0604020202020204" pitchFamily="34" charset="0"/>
                        </a:rPr>
                        <a:t>Risk Assessment</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Monitor risks such as falls or pressure ulcers</a:t>
                      </a:r>
                    </a:p>
                  </a:txBody>
                  <a:tcPr anchor="ctr">
                    <a:lnL>
                      <a:noFill/>
                    </a:lnL>
                    <a:lnR>
                      <a:noFill/>
                    </a:lnR>
                    <a:lnT>
                      <a:noFill/>
                    </a:lnT>
                    <a:lnB>
                      <a:noFill/>
                    </a:lnB>
                  </a:tcPr>
                </a:tc>
                <a:extLst>
                  <a:ext uri="{0D108BD9-81ED-4DB2-BD59-A6C34878D82A}">
                    <a16:rowId xmlns:a16="http://schemas.microsoft.com/office/drawing/2014/main" val="10004"/>
                  </a:ext>
                </a:extLst>
              </a:tr>
            </a:tbl>
          </a:graphicData>
        </a:graphic>
      </p:graphicFrame>
      <p:pic>
        <p:nvPicPr>
          <p:cNvPr id="6" name="Picture 5"/>
          <p:cNvPicPr>
            <a:picLocks noChangeAspect="1"/>
          </p:cNvPicPr>
          <p:nvPr/>
        </p:nvPicPr>
        <p:blipFill>
          <a:blip r:embed="rId2"/>
          <a:stretch>
            <a:fillRect/>
          </a:stretch>
        </p:blipFill>
        <p:spPr>
          <a:xfrm>
            <a:off x="6619285" y="2678464"/>
            <a:ext cx="5405480" cy="3155894"/>
          </a:xfrm>
          <a:prstGeom prst="rect">
            <a:avLst/>
          </a:prstGeom>
        </p:spPr>
      </p:pic>
      <p:sp>
        <p:nvSpPr>
          <p:cNvPr id="7" name="TextBox 6"/>
          <p:cNvSpPr txBox="1"/>
          <p:nvPr/>
        </p:nvSpPr>
        <p:spPr>
          <a:xfrm>
            <a:off x="8164864" y="6255143"/>
            <a:ext cx="3107341" cy="369332"/>
          </a:xfrm>
          <a:prstGeom prst="rect">
            <a:avLst/>
          </a:prstGeom>
          <a:noFill/>
        </p:spPr>
        <p:txBody>
          <a:bodyPr wrap="square" rtlCol="0">
            <a:spAutoFit/>
          </a:bodyPr>
          <a:lstStyle/>
          <a:p>
            <a:r>
              <a:rPr lang="en-US" dirty="0"/>
              <a:t>(Support center, 2026)</a:t>
            </a:r>
          </a:p>
        </p:txBody>
      </p:sp>
    </p:spTree>
    <p:extLst>
      <p:ext uri="{BB962C8B-B14F-4D97-AF65-F5344CB8AC3E}">
        <p14:creationId xmlns:p14="http://schemas.microsoft.com/office/powerpoint/2010/main" val="3984394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6641"/>
            <a:ext cx="12192000" cy="565458"/>
          </a:xfrm>
          <a:solidFill>
            <a:schemeClr val="accent1">
              <a:lumMod val="60000"/>
              <a:lumOff val="40000"/>
            </a:schemeClr>
          </a:solidFill>
        </p:spPr>
        <p:txBody>
          <a:bodyPr>
            <a:normAutofit/>
          </a:bodyPr>
          <a:lstStyle/>
          <a:p>
            <a:r>
              <a:rPr lang="nl-NL" sz="2400" b="1" dirty="0">
                <a:latin typeface="Arial" panose="020B0604020202020204" pitchFamily="34" charset="0"/>
                <a:cs typeface="Arial" panose="020B0604020202020204" pitchFamily="34" charset="0"/>
              </a:rPr>
              <a:t>Microsoft 365 Tool: Microsoft Word</a:t>
            </a:r>
            <a:endParaRPr lang="en-US"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789844"/>
            <a:ext cx="12192000" cy="1395006"/>
          </a:xfrm>
          <a:solidFill>
            <a:schemeClr val="accent1">
              <a:lumMod val="20000"/>
              <a:lumOff val="80000"/>
            </a:schemeClr>
          </a:solidFill>
        </p:spPr>
        <p:txBody>
          <a:bodyPr/>
          <a:lstStyle/>
          <a:p>
            <a:pPr marL="0" indent="0" algn="just">
              <a:buNone/>
            </a:pPr>
            <a:r>
              <a:rPr lang="en-US" sz="1600" b="1" dirty="0">
                <a:latin typeface="Arial" panose="020B0604020202020204" pitchFamily="34" charset="0"/>
                <a:cs typeface="Arial" panose="020B0604020202020204" pitchFamily="34" charset="0"/>
              </a:rPr>
              <a:t>Why Microsoft Word?</a:t>
            </a:r>
          </a:p>
          <a:p>
            <a:pPr algn="just"/>
            <a:r>
              <a:rPr lang="en-US" sz="1600" dirty="0">
                <a:latin typeface="Arial" panose="020B0604020202020204" pitchFamily="34" charset="0"/>
                <a:cs typeface="Arial" panose="020B0604020202020204" pitchFamily="34" charset="0"/>
              </a:rPr>
              <a:t>Microsoft Word is the most suitable Microsoft 365 tool for writing care-related documents at Riverdale Nursing Home. It enables carers and nurses to produce clear, accurate and standardised care plans, daily care notes, incident reports and risk assessments using professional templates and formatting features, improving documentation quality and consistency (NHS England, 2023; Feldman et al., 2023).</a:t>
            </a:r>
          </a:p>
          <a:p>
            <a:endParaRPr lang="en-US" dirty="0"/>
          </a:p>
        </p:txBody>
      </p:sp>
      <p:sp>
        <p:nvSpPr>
          <p:cNvPr id="7" name="TextBox 6"/>
          <p:cNvSpPr txBox="1"/>
          <p:nvPr/>
        </p:nvSpPr>
        <p:spPr>
          <a:xfrm>
            <a:off x="218485" y="2435703"/>
            <a:ext cx="7023887"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Comparison of Microsoft 365 Tools</a:t>
            </a:r>
          </a:p>
          <a:p>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2896759540"/>
              </p:ext>
            </p:extLst>
          </p:nvPr>
        </p:nvGraphicFramePr>
        <p:xfrm>
          <a:off x="145654" y="2888857"/>
          <a:ext cx="5664428" cy="3826723"/>
        </p:xfrm>
        <a:graphic>
          <a:graphicData uri="http://schemas.openxmlformats.org/drawingml/2006/table">
            <a:tbl>
              <a:tblPr/>
              <a:tblGrid>
                <a:gridCol w="2832214">
                  <a:extLst>
                    <a:ext uri="{9D8B030D-6E8A-4147-A177-3AD203B41FA5}">
                      <a16:colId xmlns:a16="http://schemas.microsoft.com/office/drawing/2014/main" val="20000"/>
                    </a:ext>
                  </a:extLst>
                </a:gridCol>
                <a:gridCol w="2832214">
                  <a:extLst>
                    <a:ext uri="{9D8B030D-6E8A-4147-A177-3AD203B41FA5}">
                      <a16:colId xmlns:a16="http://schemas.microsoft.com/office/drawing/2014/main" val="20001"/>
                    </a:ext>
                  </a:extLst>
                </a:gridCol>
              </a:tblGrid>
              <a:tr h="503211">
                <a:tc>
                  <a:txBody>
                    <a:bodyPr/>
                    <a:lstStyle/>
                    <a:p>
                      <a:pPr algn="just"/>
                      <a:r>
                        <a:rPr lang="en-US" sz="1600" b="1" dirty="0">
                          <a:latin typeface="Arial" panose="020B0604020202020204" pitchFamily="34" charset="0"/>
                          <a:cs typeface="Arial" panose="020B0604020202020204" pitchFamily="34" charset="0"/>
                        </a:rPr>
                        <a:t>Tool</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1">
                        <a:lumMod val="60000"/>
                        <a:lumOff val="40000"/>
                      </a:schemeClr>
                    </a:solidFill>
                  </a:tcPr>
                </a:tc>
                <a:tc>
                  <a:txBody>
                    <a:bodyPr/>
                    <a:lstStyle/>
                    <a:p>
                      <a:pPr algn="just"/>
                      <a:r>
                        <a:rPr lang="en-US" sz="1600" b="1" dirty="0">
                          <a:latin typeface="Arial" panose="020B0604020202020204" pitchFamily="34" charset="0"/>
                          <a:cs typeface="Arial" panose="020B0604020202020204" pitchFamily="34" charset="0"/>
                        </a:rPr>
                        <a:t>Best Used For</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0000"/>
                  </a:ext>
                </a:extLst>
              </a:tr>
              <a:tr h="503211">
                <a:tc>
                  <a:txBody>
                    <a:bodyPr/>
                    <a:lstStyle/>
                    <a:p>
                      <a:pPr algn="just"/>
                      <a:r>
                        <a:rPr lang="en-US" sz="1600" dirty="0">
                          <a:latin typeface="Arial" panose="020B0604020202020204" pitchFamily="34" charset="0"/>
                          <a:cs typeface="Arial" panose="020B0604020202020204" pitchFamily="34" charset="0"/>
                        </a:rPr>
                        <a:t>Teams</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Staff communication</a:t>
                      </a:r>
                    </a:p>
                  </a:txBody>
                  <a:tcPr anchor="ctr">
                    <a:lnL>
                      <a:noFill/>
                    </a:lnL>
                    <a:lnR>
                      <a:noFill/>
                    </a:lnR>
                    <a:lnT>
                      <a:noFill/>
                    </a:lnT>
                    <a:lnB>
                      <a:noFill/>
                    </a:lnB>
                  </a:tcPr>
                </a:tc>
                <a:extLst>
                  <a:ext uri="{0D108BD9-81ED-4DB2-BD59-A6C34878D82A}">
                    <a16:rowId xmlns:a16="http://schemas.microsoft.com/office/drawing/2014/main" val="10001"/>
                  </a:ext>
                </a:extLst>
              </a:tr>
              <a:tr h="503211">
                <a:tc>
                  <a:txBody>
                    <a:bodyPr/>
                    <a:lstStyle/>
                    <a:p>
                      <a:pPr algn="just"/>
                      <a:r>
                        <a:rPr lang="en-US" sz="1600">
                          <a:latin typeface="Arial" panose="020B0604020202020204" pitchFamily="34" charset="0"/>
                          <a:cs typeface="Arial" panose="020B0604020202020204" pitchFamily="34" charset="0"/>
                        </a:rPr>
                        <a:t>Outlook</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Emails and notifications</a:t>
                      </a:r>
                    </a:p>
                  </a:txBody>
                  <a:tcPr anchor="ctr">
                    <a:lnL>
                      <a:noFill/>
                    </a:lnL>
                    <a:lnR>
                      <a:noFill/>
                    </a:lnR>
                    <a:lnT>
                      <a:noFill/>
                    </a:lnT>
                    <a:lnB>
                      <a:noFill/>
                    </a:lnB>
                  </a:tcPr>
                </a:tc>
                <a:extLst>
                  <a:ext uri="{0D108BD9-81ED-4DB2-BD59-A6C34878D82A}">
                    <a16:rowId xmlns:a16="http://schemas.microsoft.com/office/drawing/2014/main" val="10002"/>
                  </a:ext>
                </a:extLst>
              </a:tr>
              <a:tr h="503211">
                <a:tc>
                  <a:txBody>
                    <a:bodyPr/>
                    <a:lstStyle/>
                    <a:p>
                      <a:pPr algn="just"/>
                      <a:r>
                        <a:rPr lang="en-US" sz="1600">
                          <a:latin typeface="Arial" panose="020B0604020202020204" pitchFamily="34" charset="0"/>
                          <a:cs typeface="Arial" panose="020B0604020202020204" pitchFamily="34" charset="0"/>
                        </a:rPr>
                        <a:t>OneDrive</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Secure file storage</a:t>
                      </a:r>
                    </a:p>
                  </a:txBody>
                  <a:tcPr anchor="ctr">
                    <a:lnL>
                      <a:noFill/>
                    </a:lnL>
                    <a:lnR>
                      <a:noFill/>
                    </a:lnR>
                    <a:lnT>
                      <a:noFill/>
                    </a:lnT>
                    <a:lnB>
                      <a:noFill/>
                    </a:lnB>
                  </a:tcPr>
                </a:tc>
                <a:extLst>
                  <a:ext uri="{0D108BD9-81ED-4DB2-BD59-A6C34878D82A}">
                    <a16:rowId xmlns:a16="http://schemas.microsoft.com/office/drawing/2014/main" val="10003"/>
                  </a:ext>
                </a:extLst>
              </a:tr>
              <a:tr h="503211">
                <a:tc>
                  <a:txBody>
                    <a:bodyPr/>
                    <a:lstStyle/>
                    <a:p>
                      <a:pPr algn="just"/>
                      <a:r>
                        <a:rPr lang="en-US" sz="1600" dirty="0">
                          <a:latin typeface="Arial" panose="020B0604020202020204" pitchFamily="34" charset="0"/>
                          <a:cs typeface="Arial" panose="020B0604020202020204" pitchFamily="34" charset="0"/>
                        </a:rPr>
                        <a:t>Excel</a:t>
                      </a:r>
                    </a:p>
                  </a:txBody>
                  <a:tcPr anchor="ctr">
                    <a:lnL>
                      <a:noFill/>
                    </a:lnL>
                    <a:lnR>
                      <a:noFill/>
                    </a:lnR>
                    <a:lnT>
                      <a:noFill/>
                    </a:lnT>
                    <a:lnB>
                      <a:noFill/>
                    </a:lnB>
                  </a:tcPr>
                </a:tc>
                <a:tc>
                  <a:txBody>
                    <a:bodyPr/>
                    <a:lstStyle/>
                    <a:p>
                      <a:pPr algn="just"/>
                      <a:r>
                        <a:rPr lang="en-US" sz="1600" dirty="0">
                          <a:latin typeface="Arial" panose="020B0604020202020204" pitchFamily="34" charset="0"/>
                          <a:cs typeface="Arial" panose="020B0604020202020204" pitchFamily="34" charset="0"/>
                        </a:rPr>
                        <a:t>Rotas and data tracking</a:t>
                      </a:r>
                    </a:p>
                  </a:txBody>
                  <a:tcPr anchor="ctr">
                    <a:lnL>
                      <a:noFill/>
                    </a:lnL>
                    <a:lnR>
                      <a:noFill/>
                    </a:lnR>
                    <a:lnT>
                      <a:noFill/>
                    </a:lnT>
                    <a:lnB>
                      <a:noFill/>
                    </a:lnB>
                  </a:tcPr>
                </a:tc>
                <a:extLst>
                  <a:ext uri="{0D108BD9-81ED-4DB2-BD59-A6C34878D82A}">
                    <a16:rowId xmlns:a16="http://schemas.microsoft.com/office/drawing/2014/main" val="10004"/>
                  </a:ext>
                </a:extLst>
              </a:tr>
              <a:tr h="1310668">
                <a:tc>
                  <a:txBody>
                    <a:bodyPr/>
                    <a:lstStyle/>
                    <a:p>
                      <a:pPr algn="just"/>
                      <a:r>
                        <a:rPr lang="en-US" sz="1600" b="0" dirty="0">
                          <a:latin typeface="Arial" panose="020B0604020202020204" pitchFamily="34" charset="0"/>
                          <a:cs typeface="Arial" panose="020B0604020202020204" pitchFamily="34" charset="0"/>
                        </a:rPr>
                        <a:t>Word </a:t>
                      </a:r>
                    </a:p>
                  </a:txBody>
                  <a:tcPr anchor="ctr">
                    <a:lnL>
                      <a:noFill/>
                    </a:lnL>
                    <a:lnR>
                      <a:noFill/>
                    </a:lnR>
                    <a:lnT>
                      <a:noFill/>
                    </a:lnT>
                    <a:lnB>
                      <a:noFill/>
                    </a:lnB>
                  </a:tcPr>
                </a:tc>
                <a:tc>
                  <a:txBody>
                    <a:bodyPr/>
                    <a:lstStyle/>
                    <a:p>
                      <a:pPr algn="just"/>
                      <a:r>
                        <a:rPr lang="en-US" sz="1600" b="0" dirty="0">
                          <a:latin typeface="Arial" panose="020B0604020202020204" pitchFamily="34" charset="0"/>
                          <a:cs typeface="Arial" panose="020B0604020202020204" pitchFamily="34" charset="0"/>
                        </a:rPr>
                        <a:t>Care documentation using templates and structured formatting (NHS England, 2023).</a:t>
                      </a:r>
                    </a:p>
                  </a:txBody>
                  <a:tcPr anchor="ctr">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9" name="TextBox 8"/>
          <p:cNvSpPr txBox="1"/>
          <p:nvPr/>
        </p:nvSpPr>
        <p:spPr>
          <a:xfrm>
            <a:off x="6624679" y="4612460"/>
            <a:ext cx="5567321" cy="2062103"/>
          </a:xfrm>
          <a:prstGeom prst="rect">
            <a:avLst/>
          </a:prstGeom>
          <a:solidFill>
            <a:schemeClr val="accent1">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Why Word is the Best Choice</a:t>
            </a:r>
          </a:p>
          <a:p>
            <a:pPr algn="just"/>
            <a:endParaRPr lang="en-US" sz="16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Creates professional and standardised care documents.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Easy to edit, review and update records.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Uses templates, tables and spell check to improve accuracy.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Supports efficient documentation and continuity of care (Feldman et al., 2023).</a:t>
            </a:r>
          </a:p>
        </p:txBody>
      </p:sp>
      <p:pic>
        <p:nvPicPr>
          <p:cNvPr id="11" name="Picture 10"/>
          <p:cNvPicPr>
            <a:picLocks noChangeAspect="1"/>
          </p:cNvPicPr>
          <p:nvPr/>
        </p:nvPicPr>
        <p:blipFill>
          <a:blip r:embed="rId2"/>
          <a:stretch>
            <a:fillRect/>
          </a:stretch>
        </p:blipFill>
        <p:spPr>
          <a:xfrm>
            <a:off x="9273473" y="2099209"/>
            <a:ext cx="2581358" cy="2246213"/>
          </a:xfrm>
          <a:prstGeom prst="rect">
            <a:avLst/>
          </a:prstGeom>
        </p:spPr>
      </p:pic>
    </p:spTree>
    <p:extLst>
      <p:ext uri="{BB962C8B-B14F-4D97-AF65-F5344CB8AC3E}">
        <p14:creationId xmlns:p14="http://schemas.microsoft.com/office/powerpoint/2010/main" val="2375274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4" y="1"/>
            <a:ext cx="12135356" cy="1035780"/>
          </a:xfrm>
        </p:spPr>
        <p:txBody>
          <a:bodyPr>
            <a:normAutofit/>
          </a:bodyPr>
          <a:lstStyle/>
          <a:p>
            <a:r>
              <a:rPr lang="en-US" sz="2400" b="1" dirty="0">
                <a:latin typeface="Arial" panose="020B0604020202020204" pitchFamily="34" charset="0"/>
                <a:cs typeface="Arial" panose="020B0604020202020204" pitchFamily="34" charset="0"/>
              </a:rPr>
              <a:t>Using Microsoft Word for Care Documentation at Riverdale Nursing Home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95642986"/>
              </p:ext>
            </p:extLst>
          </p:nvPr>
        </p:nvGraphicFramePr>
        <p:xfrm>
          <a:off x="210393" y="1189530"/>
          <a:ext cx="11725359" cy="3483844"/>
        </p:xfrm>
        <a:graphic>
          <a:graphicData uri="http://schemas.openxmlformats.org/drawingml/2006/table">
            <a:tbl>
              <a:tblPr/>
              <a:tblGrid>
                <a:gridCol w="3908453">
                  <a:extLst>
                    <a:ext uri="{9D8B030D-6E8A-4147-A177-3AD203B41FA5}">
                      <a16:colId xmlns:a16="http://schemas.microsoft.com/office/drawing/2014/main" val="20000"/>
                    </a:ext>
                  </a:extLst>
                </a:gridCol>
                <a:gridCol w="3908453">
                  <a:extLst>
                    <a:ext uri="{9D8B030D-6E8A-4147-A177-3AD203B41FA5}">
                      <a16:colId xmlns:a16="http://schemas.microsoft.com/office/drawing/2014/main" val="20001"/>
                    </a:ext>
                  </a:extLst>
                </a:gridCol>
                <a:gridCol w="3908453">
                  <a:extLst>
                    <a:ext uri="{9D8B030D-6E8A-4147-A177-3AD203B41FA5}">
                      <a16:colId xmlns:a16="http://schemas.microsoft.com/office/drawing/2014/main" val="20002"/>
                    </a:ext>
                  </a:extLst>
                </a:gridCol>
              </a:tblGrid>
              <a:tr h="307359">
                <a:tc>
                  <a:txBody>
                    <a:bodyPr/>
                    <a:lstStyle/>
                    <a:p>
                      <a:r>
                        <a:rPr lang="en-US" sz="1600" b="1" dirty="0">
                          <a:latin typeface="Arial" panose="020B0604020202020204" pitchFamily="34" charset="0"/>
                          <a:cs typeface="Arial" panose="020B0604020202020204" pitchFamily="34" charset="0"/>
                        </a:rPr>
                        <a:t>Care Documentation Task</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20000"/>
                        <a:lumOff val="80000"/>
                      </a:schemeClr>
                    </a:solidFill>
                  </a:tcPr>
                </a:tc>
                <a:tc>
                  <a:txBody>
                    <a:bodyPr/>
                    <a:lstStyle/>
                    <a:p>
                      <a:r>
                        <a:rPr lang="en-US" sz="1600" b="1" dirty="0">
                          <a:latin typeface="Arial" panose="020B0604020202020204" pitchFamily="34" charset="0"/>
                          <a:cs typeface="Arial" panose="020B0604020202020204" pitchFamily="34" charset="0"/>
                        </a:rPr>
                        <a:t>Microsoft Word Feature</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20000"/>
                        <a:lumOff val="80000"/>
                      </a:schemeClr>
                    </a:solidFill>
                  </a:tcPr>
                </a:tc>
                <a:tc>
                  <a:txBody>
                    <a:bodyPr/>
                    <a:lstStyle/>
                    <a:p>
                      <a:r>
                        <a:rPr lang="en-US" sz="1600" b="1" dirty="0">
                          <a:latin typeface="Arial" panose="020B0604020202020204" pitchFamily="34" charset="0"/>
                          <a:cs typeface="Arial" panose="020B0604020202020204" pitchFamily="34" charset="0"/>
                        </a:rPr>
                        <a:t>Practical Outcome</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val="10000"/>
                  </a:ext>
                </a:extLst>
              </a:tr>
              <a:tr h="588244">
                <a:tc>
                  <a:txBody>
                    <a:bodyPr/>
                    <a:lstStyle/>
                    <a:p>
                      <a:r>
                        <a:rPr lang="en-US" sz="1600" dirty="0">
                          <a:latin typeface="Arial" panose="020B0604020202020204" pitchFamily="34" charset="0"/>
                          <a:cs typeface="Arial" panose="020B0604020202020204" pitchFamily="34" charset="0"/>
                        </a:rPr>
                        <a:t>Record daily care notes</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Pre-designed templates</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Ensures consistent documentation for every resident.</a:t>
                      </a:r>
                    </a:p>
                  </a:txBody>
                  <a:tcPr anchor="ctr">
                    <a:lnL>
                      <a:noFill/>
                    </a:lnL>
                    <a:lnR>
                      <a:noFill/>
                    </a:lnR>
                    <a:lnT>
                      <a:noFill/>
                    </a:lnT>
                    <a:lnB>
                      <a:noFill/>
                    </a:lnB>
                  </a:tcPr>
                </a:tc>
                <a:extLst>
                  <a:ext uri="{0D108BD9-81ED-4DB2-BD59-A6C34878D82A}">
                    <a16:rowId xmlns:a16="http://schemas.microsoft.com/office/drawing/2014/main" val="10001"/>
                  </a:ext>
                </a:extLst>
              </a:tr>
              <a:tr h="530892">
                <a:tc>
                  <a:txBody>
                    <a:bodyPr/>
                    <a:lstStyle/>
                    <a:p>
                      <a:r>
                        <a:rPr lang="en-US" sz="1600" dirty="0">
                          <a:latin typeface="Arial" panose="020B0604020202020204" pitchFamily="34" charset="0"/>
                          <a:cs typeface="Arial" panose="020B0604020202020204" pitchFamily="34" charset="0"/>
                        </a:rPr>
                        <a:t>Update care plans</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Easy editing and formatting</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Keeps care information accurate and up to date.</a:t>
                      </a:r>
                    </a:p>
                  </a:txBody>
                  <a:tcPr anchor="ctr">
                    <a:lnL>
                      <a:noFill/>
                    </a:lnL>
                    <a:lnR>
                      <a:noFill/>
                    </a:lnR>
                    <a:lnT>
                      <a:noFill/>
                    </a:lnT>
                    <a:lnB>
                      <a:noFill/>
                    </a:lnB>
                  </a:tcPr>
                </a:tc>
                <a:extLst>
                  <a:ext uri="{0D108BD9-81ED-4DB2-BD59-A6C34878D82A}">
                    <a16:rowId xmlns:a16="http://schemas.microsoft.com/office/drawing/2014/main" val="10002"/>
                  </a:ext>
                </a:extLst>
              </a:tr>
              <a:tr h="530892">
                <a:tc>
                  <a:txBody>
                    <a:bodyPr/>
                    <a:lstStyle/>
                    <a:p>
                      <a:r>
                        <a:rPr lang="en-US" sz="1600" dirty="0">
                          <a:latin typeface="Arial" panose="020B0604020202020204" pitchFamily="34" charset="0"/>
                          <a:cs typeface="Arial" panose="020B0604020202020204" pitchFamily="34" charset="0"/>
                        </a:rPr>
                        <a:t>Complete incident reports</a:t>
                      </a:r>
                    </a:p>
                  </a:txBody>
                  <a:tcPr anchor="ctr">
                    <a:lnL>
                      <a:noFill/>
                    </a:lnL>
                    <a:lnR>
                      <a:noFill/>
                    </a:lnR>
                    <a:lnT>
                      <a:noFill/>
                    </a:lnT>
                    <a:lnB>
                      <a:noFill/>
                    </a:lnB>
                  </a:tcPr>
                </a:tc>
                <a:tc>
                  <a:txBody>
                    <a:bodyPr/>
                    <a:lstStyle/>
                    <a:p>
                      <a:r>
                        <a:rPr lang="en-US" sz="1600" dirty="0">
                          <a:latin typeface="Arial" panose="020B0604020202020204" pitchFamily="34" charset="0"/>
                          <a:cs typeface="Arial" panose="020B0604020202020204" pitchFamily="34" charset="0"/>
                        </a:rPr>
                        <a:t>Tables and structured layout</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Produces clear and organised reports for review.</a:t>
                      </a:r>
                    </a:p>
                  </a:txBody>
                  <a:tcPr anchor="ctr">
                    <a:lnL>
                      <a:noFill/>
                    </a:lnL>
                    <a:lnR>
                      <a:noFill/>
                    </a:lnR>
                    <a:lnT>
                      <a:noFill/>
                    </a:lnT>
                    <a:lnB>
                      <a:noFill/>
                    </a:lnB>
                  </a:tcPr>
                </a:tc>
                <a:extLst>
                  <a:ext uri="{0D108BD9-81ED-4DB2-BD59-A6C34878D82A}">
                    <a16:rowId xmlns:a16="http://schemas.microsoft.com/office/drawing/2014/main" val="10003"/>
                  </a:ext>
                </a:extLst>
              </a:tr>
              <a:tr h="530892">
                <a:tc>
                  <a:txBody>
                    <a:bodyPr/>
                    <a:lstStyle/>
                    <a:p>
                      <a:r>
                        <a:rPr lang="en-US" sz="1600">
                          <a:latin typeface="Arial" panose="020B0604020202020204" pitchFamily="34" charset="0"/>
                          <a:cs typeface="Arial" panose="020B0604020202020204" pitchFamily="34" charset="0"/>
                        </a:rPr>
                        <a:t>Review documents</a:t>
                      </a:r>
                    </a:p>
                  </a:txBody>
                  <a:tcPr anchor="ctr">
                    <a:lnL>
                      <a:noFill/>
                    </a:lnL>
                    <a:lnR>
                      <a:noFill/>
                    </a:lnR>
                    <a:lnT>
                      <a:noFill/>
                    </a:lnT>
                    <a:lnB>
                      <a:noFill/>
                    </a:lnB>
                  </a:tcPr>
                </a:tc>
                <a:tc>
                  <a:txBody>
                    <a:bodyPr/>
                    <a:lstStyle/>
                    <a:p>
                      <a:r>
                        <a:rPr lang="en-US" sz="1600" dirty="0">
                          <a:latin typeface="Arial" panose="020B0604020202020204" pitchFamily="34" charset="0"/>
                          <a:cs typeface="Arial" panose="020B0604020202020204" pitchFamily="34" charset="0"/>
                        </a:rPr>
                        <a:t>Comments and Track Changes</a:t>
                      </a:r>
                    </a:p>
                  </a:txBody>
                  <a:tcPr anchor="ctr">
                    <a:lnL>
                      <a:noFill/>
                    </a:lnL>
                    <a:lnR>
                      <a:noFill/>
                    </a:lnR>
                    <a:lnT>
                      <a:noFill/>
                    </a:lnT>
                    <a:lnB>
                      <a:noFill/>
                    </a:lnB>
                  </a:tcPr>
                </a:tc>
                <a:tc>
                  <a:txBody>
                    <a:bodyPr/>
                    <a:lstStyle/>
                    <a:p>
                      <a:r>
                        <a:rPr lang="en-US" sz="1600" dirty="0">
                          <a:latin typeface="Arial" panose="020B0604020202020204" pitchFamily="34" charset="0"/>
                          <a:cs typeface="Arial" panose="020B0604020202020204" pitchFamily="34" charset="0"/>
                        </a:rPr>
                        <a:t>Allows senior nurses to check and approve updates.</a:t>
                      </a:r>
                    </a:p>
                  </a:txBody>
                  <a:tcPr anchor="ctr">
                    <a:lnL>
                      <a:noFill/>
                    </a:lnL>
                    <a:lnR>
                      <a:noFill/>
                    </a:lnR>
                    <a:lnT>
                      <a:noFill/>
                    </a:lnT>
                    <a:lnB>
                      <a:noFill/>
                    </a:lnB>
                  </a:tcPr>
                </a:tc>
                <a:extLst>
                  <a:ext uri="{0D108BD9-81ED-4DB2-BD59-A6C34878D82A}">
                    <a16:rowId xmlns:a16="http://schemas.microsoft.com/office/drawing/2014/main" val="10004"/>
                  </a:ext>
                </a:extLst>
              </a:tr>
              <a:tr h="764718">
                <a:tc>
                  <a:txBody>
                    <a:bodyPr/>
                    <a:lstStyle/>
                    <a:p>
                      <a:r>
                        <a:rPr lang="en-US" sz="1600">
                          <a:latin typeface="Arial" panose="020B0604020202020204" pitchFamily="34" charset="0"/>
                          <a:cs typeface="Arial" panose="020B0604020202020204" pitchFamily="34" charset="0"/>
                        </a:rPr>
                        <a:t>Share completed records</a:t>
                      </a:r>
                    </a:p>
                  </a:txBody>
                  <a:tcPr anchor="ctr">
                    <a:lnL>
                      <a:noFill/>
                    </a:lnL>
                    <a:lnR>
                      <a:noFill/>
                    </a:lnR>
                    <a:lnT>
                      <a:noFill/>
                    </a:lnT>
                    <a:lnB>
                      <a:noFill/>
                    </a:lnB>
                  </a:tcPr>
                </a:tc>
                <a:tc>
                  <a:txBody>
                    <a:bodyPr/>
                    <a:lstStyle/>
                    <a:p>
                      <a:r>
                        <a:rPr lang="en-US" sz="1600">
                          <a:latin typeface="Arial" panose="020B0604020202020204" pitchFamily="34" charset="0"/>
                          <a:cs typeface="Arial" panose="020B0604020202020204" pitchFamily="34" charset="0"/>
                        </a:rPr>
                        <a:t>Save to OneDrive</a:t>
                      </a:r>
                    </a:p>
                  </a:txBody>
                  <a:tcPr anchor="ctr">
                    <a:lnL>
                      <a:noFill/>
                    </a:lnL>
                    <a:lnR>
                      <a:noFill/>
                    </a:lnR>
                    <a:lnT>
                      <a:noFill/>
                    </a:lnT>
                    <a:lnB>
                      <a:noFill/>
                    </a:lnB>
                  </a:tcPr>
                </a:tc>
                <a:tc>
                  <a:txBody>
                    <a:bodyPr/>
                    <a:lstStyle/>
                    <a:p>
                      <a:r>
                        <a:rPr lang="en-US" sz="1600" dirty="0">
                          <a:latin typeface="Arial" panose="020B0604020202020204" pitchFamily="34" charset="0"/>
                          <a:cs typeface="Arial" panose="020B0604020202020204" pitchFamily="34" charset="0"/>
                        </a:rPr>
                        <a:t>Enables authorised staff to access the latest document securely (NHS England, 2023; </a:t>
                      </a:r>
                      <a:r>
                        <a:rPr lang="en-US" sz="1600" i="0" dirty="0">
                          <a:latin typeface="Arial" panose="020B0604020202020204" pitchFamily="34" charset="0"/>
                          <a:cs typeface="Arial" panose="020B0604020202020204" pitchFamily="34" charset="0"/>
                        </a:rPr>
                        <a:t>Feldman et al., 2023).</a:t>
                      </a:r>
                    </a:p>
                  </a:txBody>
                  <a:tcPr anchor="ctr">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5" name="TextBox 4"/>
          <p:cNvSpPr txBox="1"/>
          <p:nvPr/>
        </p:nvSpPr>
        <p:spPr>
          <a:xfrm>
            <a:off x="129472" y="5000878"/>
            <a:ext cx="11806280" cy="1323439"/>
          </a:xfrm>
          <a:prstGeom prst="rect">
            <a:avLst/>
          </a:prstGeom>
          <a:solidFill>
            <a:schemeClr val="accent5">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Key Benefits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Standardises care documentation across all staff.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Improves documentation accuracy and consistency.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Supports collaboration between carers and nurses.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Reduces documentation errors and duplicated work (Feldman et al., 2023).</a:t>
            </a:r>
          </a:p>
        </p:txBody>
      </p:sp>
    </p:spTree>
    <p:extLst>
      <p:ext uri="{BB962C8B-B14F-4D97-AF65-F5344CB8AC3E}">
        <p14:creationId xmlns:p14="http://schemas.microsoft.com/office/powerpoint/2010/main" val="183705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5197"/>
            <a:ext cx="12121869" cy="525982"/>
          </a:xfrm>
          <a:solidFill>
            <a:schemeClr val="accent2">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Improving Workplace Efficiency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98664577"/>
              </p:ext>
            </p:extLst>
          </p:nvPr>
        </p:nvGraphicFramePr>
        <p:xfrm>
          <a:off x="250852" y="833480"/>
          <a:ext cx="11871016" cy="2614708"/>
        </p:xfrm>
        <a:graphic>
          <a:graphicData uri="http://schemas.openxmlformats.org/drawingml/2006/table">
            <a:tbl>
              <a:tblPr/>
              <a:tblGrid>
                <a:gridCol w="5935508">
                  <a:extLst>
                    <a:ext uri="{9D8B030D-6E8A-4147-A177-3AD203B41FA5}">
                      <a16:colId xmlns:a16="http://schemas.microsoft.com/office/drawing/2014/main" val="20000"/>
                    </a:ext>
                  </a:extLst>
                </a:gridCol>
                <a:gridCol w="5935508">
                  <a:extLst>
                    <a:ext uri="{9D8B030D-6E8A-4147-A177-3AD203B41FA5}">
                      <a16:colId xmlns:a16="http://schemas.microsoft.com/office/drawing/2014/main" val="20001"/>
                    </a:ext>
                  </a:extLst>
                </a:gridCol>
              </a:tblGrid>
              <a:tr h="230991">
                <a:tc>
                  <a:txBody>
                    <a:bodyPr/>
                    <a:lstStyle/>
                    <a:p>
                      <a:pPr algn="just"/>
                      <a:r>
                        <a:rPr lang="en-US" sz="1400" b="1" dirty="0">
                          <a:latin typeface="Arial" panose="020B0604020202020204" pitchFamily="34" charset="0"/>
                          <a:cs typeface="Arial" panose="020B0604020202020204" pitchFamily="34" charset="0"/>
                        </a:rPr>
                        <a:t>Microsoft Word Feature</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b="1" i="0" dirty="0">
                          <a:latin typeface="Arial" panose="020B0604020202020204" pitchFamily="34" charset="0"/>
                          <a:cs typeface="Arial" panose="020B0604020202020204" pitchFamily="34" charset="0"/>
                        </a:rPr>
                        <a:t>Workplace Benefit</a:t>
                      </a:r>
                      <a:endParaRPr lang="en-US" sz="1400" i="0" dirty="0">
                        <a:latin typeface="Arial" panose="020B0604020202020204" pitchFamily="34" charset="0"/>
                        <a:cs typeface="Arial" panose="020B0604020202020204" pitchFamily="34" charset="0"/>
                      </a:endParaRPr>
                    </a:p>
                  </a:txBody>
                  <a:tcPr anchor="ctr">
                    <a:lnL>
                      <a:noFill/>
                    </a:lnL>
                    <a:lnR>
                      <a:noFill/>
                    </a:lnR>
                    <a:lnT>
                      <a:noFill/>
                    </a:lnT>
                    <a:lnB>
                      <a:noFill/>
                    </a:lnB>
                  </a:tcPr>
                </a:tc>
                <a:extLst>
                  <a:ext uri="{0D108BD9-81ED-4DB2-BD59-A6C34878D82A}">
                    <a16:rowId xmlns:a16="http://schemas.microsoft.com/office/drawing/2014/main" val="10000"/>
                  </a:ext>
                </a:extLst>
              </a:tr>
              <a:tr h="577477">
                <a:tc>
                  <a:txBody>
                    <a:bodyPr/>
                    <a:lstStyle/>
                    <a:p>
                      <a:pPr algn="just"/>
                      <a:r>
                        <a:rPr lang="en-US" sz="1400" b="1" dirty="0">
                          <a:latin typeface="Arial" panose="020B0604020202020204" pitchFamily="34" charset="0"/>
                          <a:cs typeface="Arial" panose="020B0604020202020204" pitchFamily="34" charset="0"/>
                        </a:rPr>
                        <a:t>Document templates</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i="0" dirty="0">
                          <a:latin typeface="Arial" panose="020B0604020202020204" pitchFamily="34" charset="0"/>
                          <a:cs typeface="Arial" panose="020B0604020202020204" pitchFamily="34" charset="0"/>
                        </a:rPr>
                        <a:t>Standardise care plans, daily notes and incident reports, improving documentation consistency (Wahyuni et al., 2024). </a:t>
                      </a:r>
                    </a:p>
                  </a:txBody>
                  <a:tcPr anchor="ctr">
                    <a:lnL>
                      <a:noFill/>
                    </a:lnL>
                    <a:lnR>
                      <a:noFill/>
                    </a:lnR>
                    <a:lnT>
                      <a:noFill/>
                    </a:lnT>
                    <a:lnB>
                      <a:noFill/>
                    </a:lnB>
                  </a:tcPr>
                </a:tc>
                <a:extLst>
                  <a:ext uri="{0D108BD9-81ED-4DB2-BD59-A6C34878D82A}">
                    <a16:rowId xmlns:a16="http://schemas.microsoft.com/office/drawing/2014/main" val="10001"/>
                  </a:ext>
                </a:extLst>
              </a:tr>
              <a:tr h="577477">
                <a:tc>
                  <a:txBody>
                    <a:bodyPr/>
                    <a:lstStyle/>
                    <a:p>
                      <a:pPr algn="just"/>
                      <a:r>
                        <a:rPr lang="en-US" sz="1400" b="1" dirty="0">
                          <a:latin typeface="Arial" panose="020B0604020202020204" pitchFamily="34" charset="0"/>
                          <a:cs typeface="Arial" panose="020B0604020202020204" pitchFamily="34" charset="0"/>
                        </a:rPr>
                        <a:t>Editing and formatting tools</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i="0" dirty="0">
                          <a:latin typeface="Arial" panose="020B0604020202020204" pitchFamily="34" charset="0"/>
                          <a:cs typeface="Arial" panose="020B0604020202020204" pitchFamily="34" charset="0"/>
                        </a:rPr>
                        <a:t>Enable staff to update records quickly and accurately, reducing documentation errors (Diya and Ghezzi, 2024). </a:t>
                      </a:r>
                    </a:p>
                  </a:txBody>
                  <a:tcPr anchor="ctr">
                    <a:lnL>
                      <a:noFill/>
                    </a:lnL>
                    <a:lnR>
                      <a:noFill/>
                    </a:lnR>
                    <a:lnT>
                      <a:noFill/>
                    </a:lnT>
                    <a:lnB>
                      <a:noFill/>
                    </a:lnB>
                  </a:tcPr>
                </a:tc>
                <a:extLst>
                  <a:ext uri="{0D108BD9-81ED-4DB2-BD59-A6C34878D82A}">
                    <a16:rowId xmlns:a16="http://schemas.microsoft.com/office/drawing/2014/main" val="10002"/>
                  </a:ext>
                </a:extLst>
              </a:tr>
              <a:tr h="577477">
                <a:tc>
                  <a:txBody>
                    <a:bodyPr/>
                    <a:lstStyle/>
                    <a:p>
                      <a:pPr algn="just"/>
                      <a:r>
                        <a:rPr lang="en-US" sz="1400" b="1" dirty="0">
                          <a:latin typeface="Arial" panose="020B0604020202020204" pitchFamily="34" charset="0"/>
                          <a:cs typeface="Arial" panose="020B0604020202020204" pitchFamily="34" charset="0"/>
                        </a:rPr>
                        <a:t>Comments and Track Changes</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i="0" dirty="0">
                          <a:latin typeface="Arial" panose="020B0604020202020204" pitchFamily="34" charset="0"/>
                          <a:cs typeface="Arial" panose="020B0604020202020204" pitchFamily="34" charset="0"/>
                        </a:rPr>
                        <a:t>Support collaborative review between carers and nurses, improving person-</a:t>
                      </a:r>
                      <a:r>
                        <a:rPr lang="en-US" sz="1400" i="0" dirty="0" err="1">
                          <a:latin typeface="Arial" panose="020B0604020202020204" pitchFamily="34" charset="0"/>
                          <a:cs typeface="Arial" panose="020B0604020202020204" pitchFamily="34" charset="0"/>
                        </a:rPr>
                        <a:t>centred</a:t>
                      </a:r>
                      <a:r>
                        <a:rPr lang="en-US" sz="1400" i="0" dirty="0">
                          <a:latin typeface="Arial" panose="020B0604020202020204" pitchFamily="34" charset="0"/>
                          <a:cs typeface="Arial" panose="020B0604020202020204" pitchFamily="34" charset="0"/>
                        </a:rPr>
                        <a:t> documentation (Stanhope et al., 2024). </a:t>
                      </a:r>
                    </a:p>
                  </a:txBody>
                  <a:tcPr anchor="ctr">
                    <a:lnL>
                      <a:noFill/>
                    </a:lnL>
                    <a:lnR>
                      <a:noFill/>
                    </a:lnR>
                    <a:lnT>
                      <a:noFill/>
                    </a:lnT>
                    <a:lnB>
                      <a:noFill/>
                    </a:lnB>
                  </a:tcPr>
                </a:tc>
                <a:extLst>
                  <a:ext uri="{0D108BD9-81ED-4DB2-BD59-A6C34878D82A}">
                    <a16:rowId xmlns:a16="http://schemas.microsoft.com/office/drawing/2014/main" val="10003"/>
                  </a:ext>
                </a:extLst>
              </a:tr>
              <a:tr h="577477">
                <a:tc>
                  <a:txBody>
                    <a:bodyPr/>
                    <a:lstStyle/>
                    <a:p>
                      <a:pPr algn="just"/>
                      <a:r>
                        <a:rPr lang="en-US" sz="1400" b="1" dirty="0">
                          <a:latin typeface="Arial" panose="020B0604020202020204" pitchFamily="34" charset="0"/>
                          <a:cs typeface="Arial" panose="020B0604020202020204" pitchFamily="34" charset="0"/>
                        </a:rPr>
                        <a:t>OneDrive integration</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i="0" dirty="0">
                          <a:latin typeface="Arial" panose="020B0604020202020204" pitchFamily="34" charset="0"/>
                          <a:cs typeface="Arial" panose="020B0604020202020204" pitchFamily="34" charset="0"/>
                        </a:rPr>
                        <a:t>Allows authorised staff to securely access the latest version of care documents, supporting continuity of care (Diya and Ghezzi, 2024). </a:t>
                      </a:r>
                    </a:p>
                  </a:txBody>
                  <a:tcPr anchor="ctr">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5" name="TextBox 4"/>
          <p:cNvSpPr txBox="1"/>
          <p:nvPr/>
        </p:nvSpPr>
        <p:spPr>
          <a:xfrm>
            <a:off x="250852" y="3827533"/>
            <a:ext cx="11806281" cy="2308324"/>
          </a:xfrm>
          <a:prstGeom prst="rect">
            <a:avLst/>
          </a:prstGeom>
          <a:solidFill>
            <a:schemeClr val="accent2">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Key Evaluation</a:t>
            </a:r>
          </a:p>
          <a:p>
            <a:pPr algn="just"/>
            <a:endParaRPr lang="en-US"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Advantages</a:t>
            </a: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Improves documentation quality and consistency.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Enhances communication between multidisciplinary staff.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Reduces duplicated work and saves time. </a:t>
            </a:r>
          </a:p>
          <a:p>
            <a:pPr algn="just"/>
            <a:r>
              <a:rPr lang="en-US" sz="1600" b="1" dirty="0">
                <a:latin typeface="Arial" panose="020B0604020202020204" pitchFamily="34" charset="0"/>
                <a:cs typeface="Arial" panose="020B0604020202020204" pitchFamily="34" charset="0"/>
              </a:rPr>
              <a:t>Limitation</a:t>
            </a: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Microsoft Word supports documentation but is not a complete Electronic Health Record (EHR) system, so effective document management remains essential (Diya and Ghezzi, 2024).</a:t>
            </a:r>
          </a:p>
        </p:txBody>
      </p:sp>
      <p:sp>
        <p:nvSpPr>
          <p:cNvPr id="6" name="Right Arrow 5"/>
          <p:cNvSpPr/>
          <p:nvPr/>
        </p:nvSpPr>
        <p:spPr>
          <a:xfrm>
            <a:off x="3965097" y="1335186"/>
            <a:ext cx="801112" cy="275129"/>
          </a:xfrm>
          <a:prstGeom prst="right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p:cNvSpPr/>
          <p:nvPr/>
        </p:nvSpPr>
        <p:spPr>
          <a:xfrm>
            <a:off x="3965097" y="2237448"/>
            <a:ext cx="801112" cy="323681"/>
          </a:xfrm>
          <a:prstGeom prst="right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3965097" y="3188262"/>
            <a:ext cx="801112" cy="339865"/>
          </a:xfrm>
          <a:prstGeom prst="rightArrow">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0353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73811"/>
            <a:ext cx="12121869" cy="694932"/>
          </a:xfrm>
        </p:spPr>
        <p:txBody>
          <a:bodyPr>
            <a:normAutofit/>
          </a:bodyPr>
          <a:lstStyle/>
          <a:p>
            <a:r>
              <a:rPr lang="en-US" sz="2400" b="1" dirty="0">
                <a:latin typeface="Arial" panose="020B0604020202020204" pitchFamily="34" charset="0"/>
                <a:cs typeface="Arial" panose="020B0604020202020204" pitchFamily="34" charset="0"/>
              </a:rPr>
              <a:t>Recommendations for Riverdale Nursing Home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4372674"/>
              </p:ext>
            </p:extLst>
          </p:nvPr>
        </p:nvGraphicFramePr>
        <p:xfrm>
          <a:off x="331770" y="1173344"/>
          <a:ext cx="11425956" cy="2651760"/>
        </p:xfrm>
        <a:graphic>
          <a:graphicData uri="http://schemas.openxmlformats.org/drawingml/2006/table">
            <a:tbl>
              <a:tblPr/>
              <a:tblGrid>
                <a:gridCol w="5712978">
                  <a:extLst>
                    <a:ext uri="{9D8B030D-6E8A-4147-A177-3AD203B41FA5}">
                      <a16:colId xmlns:a16="http://schemas.microsoft.com/office/drawing/2014/main" val="20000"/>
                    </a:ext>
                  </a:extLst>
                </a:gridCol>
                <a:gridCol w="5712978">
                  <a:extLst>
                    <a:ext uri="{9D8B030D-6E8A-4147-A177-3AD203B41FA5}">
                      <a16:colId xmlns:a16="http://schemas.microsoft.com/office/drawing/2014/main" val="20001"/>
                    </a:ext>
                  </a:extLst>
                </a:gridCol>
              </a:tblGrid>
              <a:tr h="247819">
                <a:tc>
                  <a:txBody>
                    <a:bodyPr/>
                    <a:lstStyle/>
                    <a:p>
                      <a:pPr algn="just"/>
                      <a:r>
                        <a:rPr lang="en-US" sz="1600" b="1" dirty="0">
                          <a:latin typeface="Arial" panose="020B0604020202020204" pitchFamily="34" charset="0"/>
                          <a:cs typeface="Arial" panose="020B0604020202020204" pitchFamily="34" charset="0"/>
                        </a:rPr>
                        <a:t>Recommendation</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40000"/>
                        <a:lumOff val="60000"/>
                      </a:schemeClr>
                    </a:solidFill>
                  </a:tcPr>
                </a:tc>
                <a:tc>
                  <a:txBody>
                    <a:bodyPr/>
                    <a:lstStyle/>
                    <a:p>
                      <a:pPr algn="just"/>
                      <a:r>
                        <a:rPr lang="en-US" sz="1600" b="1" dirty="0">
                          <a:latin typeface="Arial" panose="020B0604020202020204" pitchFamily="34" charset="0"/>
                          <a:cs typeface="Arial" panose="020B0604020202020204" pitchFamily="34" charset="0"/>
                        </a:rPr>
                        <a:t>Expected Benefit</a:t>
                      </a:r>
                      <a:endParaRPr lang="en-US" sz="16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r h="433683">
                <a:tc>
                  <a:txBody>
                    <a:bodyPr/>
                    <a:lstStyle/>
                    <a:p>
                      <a:pPr algn="just"/>
                      <a:r>
                        <a:rPr lang="en-US" sz="1600" dirty="0">
                          <a:latin typeface="Arial" panose="020B0604020202020204" pitchFamily="34" charset="0"/>
                          <a:cs typeface="Arial" panose="020B0604020202020204" pitchFamily="34" charset="0"/>
                        </a:rPr>
                        <a:t>Use standard Microsoft Word templates for all care documents.</a:t>
                      </a:r>
                    </a:p>
                  </a:txBody>
                  <a:tcPr anchor="ctr">
                    <a:lnL>
                      <a:noFill/>
                    </a:lnL>
                    <a:lnR>
                      <a:noFill/>
                    </a:lnR>
                    <a:lnT>
                      <a:noFill/>
                    </a:lnT>
                    <a:lnB>
                      <a:noFill/>
                    </a:lnB>
                    <a:solidFill>
                      <a:schemeClr val="accent5">
                        <a:lumMod val="20000"/>
                        <a:lumOff val="80000"/>
                      </a:schemeClr>
                    </a:solidFill>
                  </a:tcPr>
                </a:tc>
                <a:tc>
                  <a:txBody>
                    <a:bodyPr/>
                    <a:lstStyle/>
                    <a:p>
                      <a:pPr algn="just"/>
                      <a:r>
                        <a:rPr lang="fr-FR" sz="1600" i="0" dirty="0">
                          <a:latin typeface="Arial" panose="020B0604020202020204" pitchFamily="34" charset="0"/>
                          <a:cs typeface="Arial" panose="020B0604020202020204" pitchFamily="34" charset="0"/>
                        </a:rPr>
                        <a:t>Ensures consistent and accurate documentation (Nool et al., 2023).</a:t>
                      </a:r>
                    </a:p>
                  </a:txBody>
                  <a:tcPr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val="10001"/>
                  </a:ext>
                </a:extLst>
              </a:tr>
              <a:tr h="433683">
                <a:tc>
                  <a:txBody>
                    <a:bodyPr/>
                    <a:lstStyle/>
                    <a:p>
                      <a:pPr algn="just"/>
                      <a:r>
                        <a:rPr lang="en-US" sz="1600" dirty="0">
                          <a:latin typeface="Arial" panose="020B0604020202020204" pitchFamily="34" charset="0"/>
                          <a:cs typeface="Arial" panose="020B0604020202020204" pitchFamily="34" charset="0"/>
                        </a:rPr>
                        <a:t>Train staff on Microsoft Word features, including templates and Track Changes.</a:t>
                      </a:r>
                    </a:p>
                  </a:txBody>
                  <a:tcPr anchor="ctr">
                    <a:lnL>
                      <a:noFill/>
                    </a:lnL>
                    <a:lnR>
                      <a:noFill/>
                    </a:lnR>
                    <a:lnT>
                      <a:noFill/>
                    </a:lnT>
                    <a:lnB>
                      <a:noFill/>
                    </a:lnB>
                    <a:solidFill>
                      <a:schemeClr val="accent5">
                        <a:lumMod val="20000"/>
                        <a:lumOff val="80000"/>
                      </a:schemeClr>
                    </a:solidFill>
                  </a:tcPr>
                </a:tc>
                <a:tc>
                  <a:txBody>
                    <a:bodyPr/>
                    <a:lstStyle/>
                    <a:p>
                      <a:pPr algn="just"/>
                      <a:r>
                        <a:rPr lang="en-US" sz="1600" i="0" dirty="0">
                          <a:latin typeface="Arial" panose="020B0604020202020204" pitchFamily="34" charset="0"/>
                          <a:cs typeface="Arial" panose="020B0604020202020204" pitchFamily="34" charset="0"/>
                        </a:rPr>
                        <a:t>Improves documentation quality and reduces errors (Lee et al., 2024).</a:t>
                      </a:r>
                    </a:p>
                  </a:txBody>
                  <a:tcPr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val="10002"/>
                  </a:ext>
                </a:extLst>
              </a:tr>
              <a:tr h="433683">
                <a:tc>
                  <a:txBody>
                    <a:bodyPr/>
                    <a:lstStyle/>
                    <a:p>
                      <a:pPr algn="just"/>
                      <a:r>
                        <a:rPr lang="en-US" sz="1600" dirty="0">
                          <a:latin typeface="Arial" panose="020B0604020202020204" pitchFamily="34" charset="0"/>
                          <a:cs typeface="Arial" panose="020B0604020202020204" pitchFamily="34" charset="0"/>
                        </a:rPr>
                        <a:t>Store all completed documents securely in OneDrive.</a:t>
                      </a:r>
                    </a:p>
                  </a:txBody>
                  <a:tcPr anchor="ctr">
                    <a:lnL>
                      <a:noFill/>
                    </a:lnL>
                    <a:lnR>
                      <a:noFill/>
                    </a:lnR>
                    <a:lnT>
                      <a:noFill/>
                    </a:lnT>
                    <a:lnB>
                      <a:noFill/>
                    </a:lnB>
                    <a:solidFill>
                      <a:schemeClr val="accent5">
                        <a:lumMod val="20000"/>
                        <a:lumOff val="80000"/>
                      </a:schemeClr>
                    </a:solidFill>
                  </a:tcPr>
                </a:tc>
                <a:tc>
                  <a:txBody>
                    <a:bodyPr/>
                    <a:lstStyle/>
                    <a:p>
                      <a:pPr algn="just"/>
                      <a:r>
                        <a:rPr lang="en-US" sz="1600" i="0" dirty="0">
                          <a:latin typeface="Arial" panose="020B0604020202020204" pitchFamily="34" charset="0"/>
                          <a:cs typeface="Arial" panose="020B0604020202020204" pitchFamily="34" charset="0"/>
                        </a:rPr>
                        <a:t>Protects information and allows authorised staff to access the latest records (Diya and Ghezzi, 2024).</a:t>
                      </a:r>
                    </a:p>
                  </a:txBody>
                  <a:tcPr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val="10003"/>
                  </a:ext>
                </a:extLst>
              </a:tr>
              <a:tr h="433683">
                <a:tc>
                  <a:txBody>
                    <a:bodyPr/>
                    <a:lstStyle/>
                    <a:p>
                      <a:pPr algn="just"/>
                      <a:r>
                        <a:rPr lang="en-US" sz="1600" dirty="0">
                          <a:latin typeface="Arial" panose="020B0604020202020204" pitchFamily="34" charset="0"/>
                          <a:cs typeface="Arial" panose="020B0604020202020204" pitchFamily="34" charset="0"/>
                        </a:rPr>
                        <a:t>Regularly review and update care documentation.</a:t>
                      </a:r>
                    </a:p>
                  </a:txBody>
                  <a:tcPr anchor="ctr">
                    <a:lnL>
                      <a:noFill/>
                    </a:lnL>
                    <a:lnR>
                      <a:noFill/>
                    </a:lnR>
                    <a:lnT>
                      <a:noFill/>
                    </a:lnT>
                    <a:lnB>
                      <a:noFill/>
                    </a:lnB>
                    <a:solidFill>
                      <a:schemeClr val="accent5">
                        <a:lumMod val="20000"/>
                        <a:lumOff val="80000"/>
                      </a:schemeClr>
                    </a:solidFill>
                  </a:tcPr>
                </a:tc>
                <a:tc>
                  <a:txBody>
                    <a:bodyPr/>
                    <a:lstStyle/>
                    <a:p>
                      <a:pPr algn="just"/>
                      <a:r>
                        <a:rPr lang="en-US" sz="1600" i="0" dirty="0">
                          <a:latin typeface="Arial" panose="020B0604020202020204" pitchFamily="34" charset="0"/>
                          <a:cs typeface="Arial" panose="020B0604020202020204" pitchFamily="34" charset="0"/>
                        </a:rPr>
                        <a:t>Maintains accurate, person-</a:t>
                      </a:r>
                      <a:r>
                        <a:rPr lang="en-US" sz="1600" i="0" dirty="0" err="1">
                          <a:latin typeface="Arial" panose="020B0604020202020204" pitchFamily="34" charset="0"/>
                          <a:cs typeface="Arial" panose="020B0604020202020204" pitchFamily="34" charset="0"/>
                        </a:rPr>
                        <a:t>centred</a:t>
                      </a:r>
                      <a:r>
                        <a:rPr lang="en-US" sz="1600" i="0" dirty="0">
                          <a:latin typeface="Arial" panose="020B0604020202020204" pitchFamily="34" charset="0"/>
                          <a:cs typeface="Arial" panose="020B0604020202020204" pitchFamily="34" charset="0"/>
                        </a:rPr>
                        <a:t> care and supports continuity of care (Stanhope et al., 2024).</a:t>
                      </a:r>
                    </a:p>
                  </a:txBody>
                  <a:tcPr anchor="ctr">
                    <a:lnL>
                      <a:noFill/>
                    </a:lnL>
                    <a:lnR>
                      <a:noFill/>
                    </a:lnR>
                    <a:lnT>
                      <a:noFill/>
                    </a:lnT>
                    <a:lnB>
                      <a:noFill/>
                    </a:lnB>
                    <a:solidFill>
                      <a:schemeClr val="accent5">
                        <a:lumMod val="20000"/>
                        <a:lumOff val="80000"/>
                      </a:schemeClr>
                    </a:solidFill>
                  </a:tcPr>
                </a:tc>
                <a:extLst>
                  <a:ext uri="{0D108BD9-81ED-4DB2-BD59-A6C34878D82A}">
                    <a16:rowId xmlns:a16="http://schemas.microsoft.com/office/drawing/2014/main" val="10004"/>
                  </a:ext>
                </a:extLst>
              </a:tr>
            </a:tbl>
          </a:graphicData>
        </a:graphic>
      </p:graphicFrame>
      <p:sp>
        <p:nvSpPr>
          <p:cNvPr id="5" name="TextBox 4"/>
          <p:cNvSpPr txBox="1"/>
          <p:nvPr/>
        </p:nvSpPr>
        <p:spPr>
          <a:xfrm>
            <a:off x="113289" y="5122259"/>
            <a:ext cx="11895292" cy="1323439"/>
          </a:xfrm>
          <a:prstGeom prst="rect">
            <a:avLst/>
          </a:prstGeom>
          <a:solidFill>
            <a:schemeClr val="accent3">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Conclusion</a:t>
            </a:r>
          </a:p>
          <a:p>
            <a:pPr algn="just"/>
            <a:endParaRPr lang="en-US" sz="16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Microsoft Word is the most suitable Microsoft 365 tool for writing care-related documents at Riverdale Nursing Home.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Its templates, editing tools and integration with OneDrive support accurate, consistent and efficient documentation, improving communication and continuity of care.</a:t>
            </a:r>
          </a:p>
        </p:txBody>
      </p:sp>
      <p:sp>
        <p:nvSpPr>
          <p:cNvPr id="7" name="Down Arrow 6"/>
          <p:cNvSpPr/>
          <p:nvPr/>
        </p:nvSpPr>
        <p:spPr>
          <a:xfrm>
            <a:off x="5818173" y="4037926"/>
            <a:ext cx="623087" cy="857755"/>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4266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DB954-C49D-E83B-A60E-45BA2D559B48}"/>
              </a:ext>
            </a:extLst>
          </p:cNvPr>
          <p:cNvSpPr>
            <a:spLocks noGrp="1"/>
          </p:cNvSpPr>
          <p:nvPr>
            <p:ph type="title"/>
          </p:nvPr>
        </p:nvSpPr>
        <p:spPr>
          <a:xfrm>
            <a:off x="679703" y="-207899"/>
            <a:ext cx="10515600" cy="1325563"/>
          </a:xfrm>
        </p:spPr>
        <p:txBody>
          <a:bodyPr/>
          <a:lstStyle/>
          <a:p>
            <a:r>
              <a:rPr lang="en-US"/>
              <a:t>References </a:t>
            </a:r>
          </a:p>
        </p:txBody>
      </p:sp>
      <p:sp>
        <p:nvSpPr>
          <p:cNvPr id="9" name="TextBox 8">
            <a:extLst>
              <a:ext uri="{FF2B5EF4-FFF2-40B4-BE49-F238E27FC236}">
                <a16:creationId xmlns:a16="http://schemas.microsoft.com/office/drawing/2014/main" id="{B6A181AC-5129-75D4-A4D3-9E25970F547A}"/>
              </a:ext>
            </a:extLst>
          </p:cNvPr>
          <p:cNvSpPr txBox="1"/>
          <p:nvPr/>
        </p:nvSpPr>
        <p:spPr>
          <a:xfrm>
            <a:off x="177951" y="801497"/>
            <a:ext cx="11250881" cy="3539430"/>
          </a:xfrm>
          <a:prstGeom prst="rect">
            <a:avLst/>
          </a:prstGeom>
          <a:noFill/>
        </p:spPr>
        <p:txBody>
          <a:bodyPr wrap="square">
            <a:spAutoFit/>
          </a:bodyPr>
          <a:lstStyle/>
          <a:p>
            <a:pPr marL="171450" indent="0" algn="just">
              <a:buNone/>
            </a:pPr>
            <a:r>
              <a:rPr lang="en-GB" sz="1400" b="0" i="0">
                <a:solidFill>
                  <a:srgbClr val="000000"/>
                </a:solidFill>
                <a:effectLst/>
                <a:latin typeface="arial" panose="020B0604020202020204" pitchFamily="34" charset="0"/>
              </a:rPr>
              <a:t>Diya, L. and Ghezzi, A. (2024) ‘Digital transformation in healthcare documentation: reducing documentation burden while improving care quality’, </a:t>
            </a:r>
            <a:r>
              <a:rPr lang="en-GB" sz="1400" b="0" i="1">
                <a:solidFill>
                  <a:srgbClr val="000000"/>
                </a:solidFill>
                <a:effectLst/>
                <a:latin typeface="arial" panose="020B0604020202020204" pitchFamily="34" charset="0"/>
              </a:rPr>
              <a:t>Studies in Health Technology and Informatics</a:t>
            </a:r>
            <a:r>
              <a:rPr lang="en-GB" sz="1400" b="0" i="0">
                <a:solidFill>
                  <a:srgbClr val="000000"/>
                </a:solidFill>
                <a:effectLst/>
                <a:latin typeface="arial" panose="020B0604020202020204" pitchFamily="34" charset="0"/>
              </a:rPr>
              <a:t>, 316, pp. 1074–1078.</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Davis, J. and Shepheard, J. (2024) ‘Clinical documentation integrity: Its role in health data integrity, patient safety and quality outcomes and its impact on clinical coding and health information management’, </a:t>
            </a:r>
            <a:r>
              <a:rPr lang="en-GB" sz="1400" b="0" i="1">
                <a:solidFill>
                  <a:srgbClr val="000000"/>
                </a:solidFill>
                <a:effectLst/>
                <a:latin typeface="arial" panose="020B0604020202020204" pitchFamily="34" charset="0"/>
              </a:rPr>
              <a:t>Health Information Management Journal</a:t>
            </a:r>
            <a:r>
              <a:rPr lang="en-GB" sz="1400" b="0" i="0">
                <a:solidFill>
                  <a:srgbClr val="000000"/>
                </a:solidFill>
                <a:effectLst/>
                <a:latin typeface="arial" panose="020B0604020202020204" pitchFamily="34" charset="0"/>
              </a:rPr>
              <a:t>, 53(2), pp. 53–60. </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Feldman, J., Goodman, A., Hochman, K., Chakravartty, E., Austrian, J., Iturrate, E., Bosworth, B., Saxena, A., Moussa, M., Chenouda, D., Volpicelli, F., Adler, N., Weisstuch, J. and Testa, P. (2023) ‘Novel note templates to enhance signal and reduce noise in medical documentation: Prospective improvement study’, </a:t>
            </a:r>
            <a:r>
              <a:rPr lang="en-GB" sz="1400" b="0" i="1">
                <a:solidFill>
                  <a:srgbClr val="000000"/>
                </a:solidFill>
                <a:effectLst/>
                <a:latin typeface="arial" panose="020B0604020202020204" pitchFamily="34" charset="0"/>
              </a:rPr>
              <a:t>JMIR Formative Research</a:t>
            </a:r>
            <a:r>
              <a:rPr lang="en-GB" sz="1400" b="0" i="0">
                <a:solidFill>
                  <a:srgbClr val="000000"/>
                </a:solidFill>
                <a:effectLst/>
                <a:latin typeface="arial" panose="020B0604020202020204" pitchFamily="34" charset="0"/>
              </a:rPr>
              <a:t>, 7, e41223. </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Lee, R.Y., Knaplund, C., Withall, J., Bokhari, S.M., Cato, K.D. and Rossetti, S.C. (2024) ‘Variability in nursing documentation patterns across patients’ hospital stays’, </a:t>
            </a:r>
            <a:r>
              <a:rPr lang="en-GB" sz="1400" b="0" i="1">
                <a:solidFill>
                  <a:srgbClr val="000000"/>
                </a:solidFill>
                <a:effectLst/>
                <a:latin typeface="arial" panose="020B0604020202020204" pitchFamily="34" charset="0"/>
              </a:rPr>
              <a:t>AMIA Annual Symposium Proceedings</a:t>
            </a:r>
            <a:r>
              <a:rPr lang="en-GB" sz="1400" b="0" i="0">
                <a:solidFill>
                  <a:srgbClr val="000000"/>
                </a:solidFill>
                <a:effectLst/>
                <a:latin typeface="arial" panose="020B0604020202020204" pitchFamily="34" charset="0"/>
              </a:rPr>
              <a:t>, 2023, pp. 1037–1046. </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u="sng">
                <a:solidFill>
                  <a:srgbClr val="000000"/>
                </a:solidFill>
                <a:effectLst/>
                <a:latin typeface="arial" panose="020B0604020202020204" pitchFamily="34" charset="0"/>
                <a:hlinkClick r:id="rId2" tooltip="Original URL: https://www.england.nhs.uk/publication/towards-a-unified-vision-of-nursing-and-midwifery-documentation/?utm_source=chatgpt.com. Click or tap if you trust this link."/>
              </a:rPr>
              <a:t>NHS England</a:t>
            </a:r>
            <a:r>
              <a:rPr lang="en-GB" sz="1400" b="0" i="0">
                <a:solidFill>
                  <a:srgbClr val="000000"/>
                </a:solidFill>
                <a:effectLst/>
                <a:latin typeface="arial" panose="020B0604020202020204" pitchFamily="34" charset="0"/>
              </a:rPr>
              <a:t> (2023) </a:t>
            </a:r>
            <a:r>
              <a:rPr lang="en-GB" sz="1400" b="0" i="1">
                <a:solidFill>
                  <a:srgbClr val="000000"/>
                </a:solidFill>
                <a:effectLst/>
                <a:latin typeface="arial" panose="020B0604020202020204" pitchFamily="34" charset="0"/>
              </a:rPr>
              <a:t>Towards a unified vision of nursing and midwifery documentation</a:t>
            </a:r>
            <a:r>
              <a:rPr lang="en-GB" sz="1400" b="0" i="0">
                <a:solidFill>
                  <a:srgbClr val="000000"/>
                </a:solidFill>
                <a:effectLst/>
                <a:latin typeface="arial" panose="020B0604020202020204" pitchFamily="34" charset="0"/>
              </a:rPr>
              <a:t>. Available at: </a:t>
            </a:r>
            <a:r>
              <a:rPr lang="en-GB" sz="1400" b="0" i="0" u="sng">
                <a:solidFill>
                  <a:srgbClr val="000000"/>
                </a:solidFill>
                <a:effectLst/>
                <a:latin typeface="arial" panose="020B0604020202020204" pitchFamily="34" charset="0"/>
                <a:hlinkClick r:id="rId3" tooltip="Original URL: https://www.england.nhs.uk/publication/towards-a-unified-vision-of-nursing-and-midwifery-documentation/?utm_source=chatgpt.com. Click or tap if you trust this link."/>
              </a:rPr>
              <a:t>Towards a unified vision of nursing and midwifery documentation</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Nool, M., Vos, K., Antsupova, V., Korhonen, T. and Saranto, K. (2023) ‘Improving the quality of nursing documentation through standardised electronic nursing documentation: A literature review’, </a:t>
            </a:r>
            <a:r>
              <a:rPr lang="en-GB" sz="1400" b="0" i="1">
                <a:solidFill>
                  <a:srgbClr val="000000"/>
                </a:solidFill>
                <a:effectLst/>
                <a:latin typeface="arial" panose="020B0604020202020204" pitchFamily="34" charset="0"/>
              </a:rPr>
              <a:t>Nursing Open</a:t>
            </a:r>
            <a:r>
              <a:rPr lang="en-GB" sz="1400" b="0" i="0">
                <a:solidFill>
                  <a:srgbClr val="000000"/>
                </a:solidFill>
                <a:effectLst/>
                <a:latin typeface="arial" panose="020B0604020202020204" pitchFamily="34" charset="0"/>
              </a:rPr>
              <a:t>, 10(8), pp. 5065–5077.</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Stanhope, V., Yoo, N., Matthews, E., Baslock, D. and Hu, Y. (2024) ‘The impact of collaborative documentation on person-centered care: Textual analysis of clinical notes’, </a:t>
            </a:r>
            <a:r>
              <a:rPr lang="en-GB" sz="1400" b="0" i="1">
                <a:solidFill>
                  <a:srgbClr val="000000"/>
                </a:solidFill>
                <a:effectLst/>
                <a:latin typeface="arial" panose="020B0604020202020204" pitchFamily="34" charset="0"/>
              </a:rPr>
              <a:t>JMIR Medical Informatics</a:t>
            </a:r>
            <a:r>
              <a:rPr lang="en-GB" sz="1400" b="0" i="0">
                <a:solidFill>
                  <a:srgbClr val="000000"/>
                </a:solidFill>
                <a:effectLst/>
                <a:latin typeface="arial" panose="020B0604020202020204" pitchFamily="34" charset="0"/>
              </a:rPr>
              <a:t>, 12, e52678. </a:t>
            </a:r>
            <a:endParaRPr lang="en-GB" sz="1400" b="0" i="0">
              <a:solidFill>
                <a:srgbClr val="000000"/>
              </a:solidFill>
              <a:effectLst/>
              <a:latin typeface="calibri" panose="020F0502020204030204" pitchFamily="34" charset="0"/>
            </a:endParaRPr>
          </a:p>
          <a:p>
            <a:pPr marL="171450" indent="0" algn="just">
              <a:buNone/>
            </a:pPr>
            <a:r>
              <a:rPr lang="en-GB" sz="1400" b="0" i="0">
                <a:solidFill>
                  <a:srgbClr val="000000"/>
                </a:solidFill>
                <a:effectLst/>
                <a:latin typeface="inherit"/>
              </a:rPr>
              <a:t>•</a:t>
            </a:r>
            <a:r>
              <a:rPr lang="en-GB" sz="1400" b="0" i="0">
                <a:solidFill>
                  <a:srgbClr val="000000"/>
                </a:solidFill>
                <a:effectLst/>
                <a:latin typeface="arial" panose="020B0604020202020204" pitchFamily="34" charset="0"/>
              </a:rPr>
              <a:t>Wahyuni, S., Nurjannah, I. and Haryanti, F. (2024) ‘The impact .</a:t>
            </a:r>
            <a:endParaRPr lang="en-GB" sz="1400" b="0" i="0">
              <a:solidFill>
                <a:srgbClr val="000000"/>
              </a:solidFill>
              <a:effectLst/>
              <a:latin typeface="calibri" panose="020F0502020204030204" pitchFamily="34" charset="0"/>
            </a:endParaRPr>
          </a:p>
        </p:txBody>
      </p:sp>
      <p:pic>
        <p:nvPicPr>
          <p:cNvPr id="13" name="Picture 12">
            <a:extLst>
              <a:ext uri="{FF2B5EF4-FFF2-40B4-BE49-F238E27FC236}">
                <a16:creationId xmlns:a16="http://schemas.microsoft.com/office/drawing/2014/main" id="{8BD692DC-8E31-A479-1157-FE8958D0BB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98491" y="5943600"/>
            <a:ext cx="2209800" cy="914400"/>
          </a:xfrm>
          <a:prstGeom prst="rect">
            <a:avLst/>
          </a:prstGeom>
        </p:spPr>
      </p:pic>
    </p:spTree>
    <p:extLst>
      <p:ext uri="{BB962C8B-B14F-4D97-AF65-F5344CB8AC3E}">
        <p14:creationId xmlns:p14="http://schemas.microsoft.com/office/powerpoint/2010/main" val="1672684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1161</Words>
  <Application>Microsoft Macintosh PowerPoint</Application>
  <PresentationFormat>Widescreen</PresentationFormat>
  <Paragraphs>114</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vt:lpstr>
      <vt:lpstr>calibri</vt:lpstr>
      <vt:lpstr>calibri</vt:lpstr>
      <vt:lpstr>Calibri Light</vt:lpstr>
      <vt:lpstr>inherit</vt:lpstr>
      <vt:lpstr>Office Theme</vt:lpstr>
      <vt:lpstr>Using Microsoft Word for Writing Care-Related Documents at Riverdale Nursing Home</vt:lpstr>
      <vt:lpstr>Introduction: Workplace Task Writing Care-Related Documents at Riverdale Nursing Home</vt:lpstr>
      <vt:lpstr>Microsoft 365 Tool: Microsoft Word</vt:lpstr>
      <vt:lpstr>Using Microsoft Word for Care Documentation at Riverdale Nursing Home</vt:lpstr>
      <vt:lpstr>Improving Workplace Efficiency</vt:lpstr>
      <vt:lpstr>Recommendations for Riverdale Nursing Home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Zuhra Asghar</dc:creator>
  <cp:lastModifiedBy>Lea Antonio Cotela Imbana (2527003)</cp:lastModifiedBy>
  <cp:revision>13</cp:revision>
  <dcterms:created xsi:type="dcterms:W3CDTF">2026-07-04T14:56:33Z</dcterms:created>
  <dcterms:modified xsi:type="dcterms:W3CDTF">2026-07-13T10:03:53Z</dcterms:modified>
</cp:coreProperties>
</file>