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65" r:id="rId4"/>
    <p:sldId id="258" r:id="rId5"/>
    <p:sldId id="261" r:id="rId6"/>
    <p:sldId id="260" r:id="rId7"/>
    <p:sldId id="262" r:id="rId8"/>
    <p:sldId id="263" r:id="rId9"/>
    <p:sldId id="264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aura Vettori" initials="LV" lastIdx="1" clrIdx="0">
    <p:extLst>
      <p:ext uri="{19B8F6BF-5375-455C-9EA6-DF929625EA0E}">
        <p15:presenceInfo xmlns:p15="http://schemas.microsoft.com/office/powerpoint/2012/main" userId="5bd35815eb6cd796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59" autoAdjust="0"/>
    <p:restoredTop sz="73849" autoAdjust="0"/>
  </p:normalViewPr>
  <p:slideViewPr>
    <p:cSldViewPr snapToGrid="0">
      <p:cViewPr>
        <p:scale>
          <a:sx n="60" d="100"/>
          <a:sy n="60" d="100"/>
        </p:scale>
        <p:origin x="912" y="-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50E9ED-BFDC-475A-AFC5-63B4932C20BD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26D90B-DE56-43FF-B62B-7A5EF71BC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1358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6D90B-DE56-43FF-B62B-7A5EF71BC1A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6320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Journal article- importance of experience when applying for a job</a:t>
            </a:r>
          </a:p>
          <a:p>
            <a:r>
              <a:rPr lang="en-GB" dirty="0"/>
              <a:t>specific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6D90B-DE56-43FF-B62B-7A5EF71BC1A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1912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Blah </a:t>
            </a:r>
            <a:r>
              <a:rPr lang="en-GB" dirty="0" err="1"/>
              <a:t>balh</a:t>
            </a:r>
            <a:r>
              <a:rPr lang="en-GB" dirty="0"/>
              <a:t> says that to look after </a:t>
            </a:r>
            <a:r>
              <a:rPr lang="en-GB" dirty="0" err="1"/>
              <a:t>ychildgn</a:t>
            </a:r>
            <a:r>
              <a:rPr lang="en-GB" dirty="0"/>
              <a:t> you need to be </a:t>
            </a:r>
            <a:r>
              <a:rPr lang="en-GB" dirty="0" err="1"/>
              <a:t>relisable</a:t>
            </a:r>
            <a:r>
              <a:rPr lang="en-GB" dirty="0"/>
              <a:t>, </a:t>
            </a:r>
            <a:r>
              <a:rPr lang="en-GB" dirty="0" err="1"/>
              <a:t>flexibakl</a:t>
            </a:r>
            <a:r>
              <a:rPr lang="en-GB" dirty="0"/>
              <a:t> and communicative.</a:t>
            </a:r>
          </a:p>
          <a:p>
            <a:endParaRPr lang="en-GB" dirty="0"/>
          </a:p>
          <a:p>
            <a:r>
              <a:rPr lang="en-GB" dirty="0"/>
              <a:t>Multi-</a:t>
            </a:r>
            <a:r>
              <a:rPr lang="en-GB" dirty="0" err="1"/>
              <a:t>agengy</a:t>
            </a:r>
            <a:r>
              <a:rPr lang="en-GB" dirty="0"/>
              <a:t> work. Team.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6D90B-DE56-43FF-B62B-7A5EF71BC1A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8380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guardian.com/teacher-network/2018/mar/01/improving-childrens-access-nature-addressing-inequality-bame-low-income-backgrounds" TargetMode="External"/><Relationship Id="rId3" Type="http://schemas.openxmlformats.org/officeDocument/2006/relationships/hyperlink" Target="https://careinspectorate.wales/regulations" TargetMode="External"/><Relationship Id="rId7" Type="http://schemas.openxmlformats.org/officeDocument/2006/relationships/hyperlink" Target="https://www.theguardian.com/lifeandstyle/2010/aug/16/childre-nature-outside-play-health" TargetMode="External"/><Relationship Id="rId2" Type="http://schemas.openxmlformats.org/officeDocument/2006/relationships/hyperlink" Target="https://careinspectorate.wales/sites/default/files/2018-07/180627-guidance-for-applicants-to-register-as-a-child-minder-en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orestschoolassociation.org/forest-school-qualification/" TargetMode="External"/><Relationship Id="rId5" Type="http://schemas.openxmlformats.org/officeDocument/2006/relationships/hyperlink" Target="https://www.theguardian.com/environment/2016/mar/25/three-quarters-of-uk-children-spend-less-time-outdoors-than-prison-inmates-survey" TargetMode="External"/><Relationship Id="rId4" Type="http://schemas.openxmlformats.org/officeDocument/2006/relationships/hyperlink" Target="https://www.carmarthenshire.gov.wales/home/council-services/children-family-services/becoming-a-childminder/#.XiGRF1P7QS8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cas.com/connect/blogs/work-experience-important" TargetMode="External"/><Relationship Id="rId13" Type="http://schemas.openxmlformats.org/officeDocument/2006/relationships/image" Target="../media/image4.gif"/><Relationship Id="rId3" Type="http://schemas.openxmlformats.org/officeDocument/2006/relationships/hyperlink" Target="https://nicma.org/For-Parents/Choosing-a-Childminder.aspx" TargetMode="External"/><Relationship Id="rId7" Type="http://schemas.openxmlformats.org/officeDocument/2006/relationships/hyperlink" Target="https://www.tc.columbia.edu/thepublicmatters/reports/AMERICANS-ENDORSE-CLIMATE-CHANGE-EDUCATION-final-version-posted-v09172019.pdf" TargetMode="External"/><Relationship Id="rId12" Type="http://schemas.openxmlformats.org/officeDocument/2006/relationships/hyperlink" Target="https://www.weforum.org/agenda/2016/03/21st-century-skills-future-jobs-students/" TargetMode="External"/><Relationship Id="rId2" Type="http://schemas.openxmlformats.org/officeDocument/2006/relationships/hyperlink" Target="https://nt.global.ssl.fastly.net/documents/read-our-natural-childhood-report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rospects.ac.uk/jobs-and-work-experience/job-sectors/social-care/working-with-children" TargetMode="External"/><Relationship Id="rId11" Type="http://schemas.openxmlformats.org/officeDocument/2006/relationships/hyperlink" Target="https://hwb.gov.wales/storage/eaf467e6-30fe-45c9-93ef-cb30f31f1c90/common-understanding-for-school.pdf" TargetMode="External"/><Relationship Id="rId5" Type="http://schemas.openxmlformats.org/officeDocument/2006/relationships/hyperlink" Target="https://www.playscotland.org/playful-learning/information-on-playwork/" TargetMode="External"/><Relationship Id="rId10" Type="http://schemas.openxmlformats.org/officeDocument/2006/relationships/hyperlink" Target="https://hwb.gov.wales/storage/6ac4654f-fd85-4bd5-b9f6-c6a4d292f00b/draft-statutory-guidance-health-and-well-being.pdf" TargetMode="External"/><Relationship Id="rId4" Type="http://schemas.openxmlformats.org/officeDocument/2006/relationships/hyperlink" Target="https://nationalcareers.service.gov.uk/job-profiles/childminder" TargetMode="External"/><Relationship Id="rId9" Type="http://schemas.openxmlformats.org/officeDocument/2006/relationships/hyperlink" Target="https://www.ucas.com/ucas/after-gcses/find-career-ideas/explore-jobs/job-profile/child-mind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F05BCC-2A7E-4708-B078-F17FE741854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Alicia Priestley 1703015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80A97E-AD3A-492D-B7BF-01C9EFED0CC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Entrepreneurship presentation</a:t>
            </a:r>
          </a:p>
        </p:txBody>
      </p:sp>
    </p:spTree>
    <p:extLst>
      <p:ext uri="{BB962C8B-B14F-4D97-AF65-F5344CB8AC3E}">
        <p14:creationId xmlns:p14="http://schemas.microsoft.com/office/powerpoint/2010/main" val="30606170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78FFB-4C62-493A-81D2-7FA9240C1D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Job role – business opportunity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EB7A56-C73F-41E8-AB62-2276D52A3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7841" y="2463835"/>
            <a:ext cx="10736317" cy="400444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Forest school childminder :  Play based child centred childminding with a democratic ethos.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job involves childminding children ages 0-13 in my home environment, using the outdoor environment to foster a good relationship with nature, which in turn gives children good mental and physical health, good self confidence Knight (2011) National Trust (2012). Working with children pre- school, and home schooled/ flexi schooled children and after school care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Values/ ethos: children empowered, facilitating, not directing play, Nature, physical and emotional development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Roles and responsibility: high standard of care, safeguarding, communication, creative stimulating environment, indoors and out, using planning, routine to support the child.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13018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AB781683-A0EB-40A4-8717-0C904008D8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064" y="1252750"/>
            <a:ext cx="11357801" cy="455799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92ED818-C921-432E-9870-D5414837C6AE}"/>
              </a:ext>
            </a:extLst>
          </p:cNvPr>
          <p:cNvSpPr txBox="1"/>
          <p:nvPr/>
        </p:nvSpPr>
        <p:spPr>
          <a:xfrm>
            <a:off x="749808" y="219456"/>
            <a:ext cx="6291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Carmarthenshire County Council (2018)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6E95BC4-6455-481E-964B-E47E0D74E8D4}"/>
              </a:ext>
            </a:extLst>
          </p:cNvPr>
          <p:cNvSpPr/>
          <p:nvPr/>
        </p:nvSpPr>
        <p:spPr>
          <a:xfrm>
            <a:off x="1975104" y="1975104"/>
            <a:ext cx="4407408" cy="27432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7570A0A-10CB-40F5-BE8E-7782DC130B51}"/>
              </a:ext>
            </a:extLst>
          </p:cNvPr>
          <p:cNvSpPr/>
          <p:nvPr/>
        </p:nvSpPr>
        <p:spPr>
          <a:xfrm>
            <a:off x="493776" y="2971778"/>
            <a:ext cx="4242816" cy="162763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57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BF6793-0370-487F-9E19-B7BD33D1FF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3818020"/>
            <a:ext cx="8825659" cy="2201779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 have:</a:t>
            </a:r>
          </a:p>
          <a:p>
            <a:r>
              <a:rPr lang="en-GB" dirty="0"/>
              <a:t>Qualifications </a:t>
            </a:r>
          </a:p>
          <a:p>
            <a:r>
              <a:rPr lang="en-GB" dirty="0"/>
              <a:t>Experience</a:t>
            </a:r>
          </a:p>
          <a:p>
            <a:r>
              <a:rPr lang="en-GB" dirty="0"/>
              <a:t>Personal qualities</a:t>
            </a:r>
          </a:p>
          <a:p>
            <a:r>
              <a:rPr lang="en-GB" dirty="0"/>
              <a:t>Enterprise skills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DFACCD0-D291-4C45-9168-6EFDB64607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4E2094A-B3F6-4BE7-91A8-482302C0A1B4}"/>
              </a:ext>
            </a:extLst>
          </p:cNvPr>
          <p:cNvSpPr txBox="1">
            <a:spLocks/>
          </p:cNvSpPr>
          <p:nvPr/>
        </p:nvSpPr>
        <p:spPr>
          <a:xfrm>
            <a:off x="1154954" y="2474495"/>
            <a:ext cx="8825659" cy="113097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3" charset="2"/>
              <a:buNone/>
            </a:pPr>
            <a:r>
              <a:rPr lang="en-GB" dirty="0"/>
              <a:t>Why I have chosen this career? </a:t>
            </a:r>
          </a:p>
          <a:p>
            <a:pPr marL="0" indent="0">
              <a:buFont typeface="Wingdings 3" charset="2"/>
              <a:buNone/>
            </a:pPr>
            <a:r>
              <a:rPr lang="en-GB" dirty="0"/>
              <a:t>The importance of nature and lack of it. </a:t>
            </a:r>
            <a:r>
              <a:rPr lang="en-GB" dirty="0" err="1"/>
              <a:t>Bilton</a:t>
            </a:r>
            <a:r>
              <a:rPr lang="en-GB" dirty="0"/>
              <a:t> (2010), Henley (2010) National trust (2012) Carrington (2016) </a:t>
            </a:r>
          </a:p>
          <a:p>
            <a:pPr marL="0" indent="0">
              <a:buFont typeface="Wingdings 3" charset="2"/>
              <a:buNone/>
            </a:pPr>
            <a:r>
              <a:rPr lang="en-GB" dirty="0"/>
              <a:t>Economic factors. Leach (2018)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68533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4DABD-1CCA-479A-9BC4-CFD81B9A5E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970E83-2FDC-4FAE-B015-E757A658F9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Forest school Assistant. 1 year</a:t>
            </a:r>
          </a:p>
          <a:p>
            <a:r>
              <a:rPr lang="en-GB" dirty="0"/>
              <a:t>Democratic school. 3 months</a:t>
            </a:r>
          </a:p>
          <a:p>
            <a:r>
              <a:rPr lang="en-GB" dirty="0"/>
              <a:t>Teaching assistant autistic unit 6 months</a:t>
            </a:r>
          </a:p>
          <a:p>
            <a:r>
              <a:rPr lang="en-GB" dirty="0"/>
              <a:t>Botanic gardens – Activities leader. 1 years</a:t>
            </a:r>
          </a:p>
          <a:p>
            <a:r>
              <a:rPr lang="en-GB" dirty="0"/>
              <a:t>ALN disability. 6 months</a:t>
            </a:r>
          </a:p>
          <a:p>
            <a:r>
              <a:rPr lang="en-GB" dirty="0"/>
              <a:t>Events management. 5 years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9696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5F9A0-7F99-4B0C-BF3D-7A0F60AAD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Qualifications/ CPD training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58B5F9-E073-4800-A5EC-E842FFDB10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BA Early Years Education and Care (in progress)</a:t>
            </a:r>
          </a:p>
          <a:p>
            <a:r>
              <a:rPr lang="en-GB" dirty="0"/>
              <a:t>Play work level 3 2018</a:t>
            </a:r>
          </a:p>
          <a:p>
            <a:r>
              <a:rPr lang="en-GB" dirty="0"/>
              <a:t>Home based Childminding PACEY (in progress)</a:t>
            </a:r>
          </a:p>
          <a:p>
            <a:r>
              <a:rPr lang="en-GB" dirty="0"/>
              <a:t>Forest school level 3 (in progress)</a:t>
            </a:r>
          </a:p>
          <a:p>
            <a:r>
              <a:rPr lang="en-GB" dirty="0"/>
              <a:t>Safeguarding Pacey 2019</a:t>
            </a:r>
          </a:p>
          <a:p>
            <a:r>
              <a:rPr lang="en-GB" dirty="0"/>
              <a:t>ACES CPD 2019</a:t>
            </a:r>
          </a:p>
          <a:p>
            <a:r>
              <a:rPr lang="en-GB" dirty="0"/>
              <a:t>Mini me yoga 2019</a:t>
            </a:r>
          </a:p>
          <a:p>
            <a:r>
              <a:rPr lang="en-GB" dirty="0"/>
              <a:t>Skills to foster- Carmarthenshire council 2019</a:t>
            </a:r>
          </a:p>
          <a:p>
            <a:r>
              <a:rPr lang="en-GB" dirty="0"/>
              <a:t>Autistic awareness online training 2018</a:t>
            </a:r>
          </a:p>
          <a:p>
            <a:r>
              <a:rPr lang="en-GB" dirty="0"/>
              <a:t>Introduction to Attachment based play therapy 2019</a:t>
            </a:r>
          </a:p>
          <a:p>
            <a:r>
              <a:rPr lang="en-GB" dirty="0"/>
              <a:t>Fine art diploma 2018</a:t>
            </a:r>
          </a:p>
        </p:txBody>
      </p:sp>
    </p:spTree>
    <p:extLst>
      <p:ext uri="{BB962C8B-B14F-4D97-AF65-F5344CB8AC3E}">
        <p14:creationId xmlns:p14="http://schemas.microsoft.com/office/powerpoint/2010/main" val="31391877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C2C39-2C67-4D47-9A50-C1EA77506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 qualities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10B13-4B9B-4F48-8609-FE56B903F9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760" y="2603500"/>
            <a:ext cx="5730241" cy="3669284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Reliable</a:t>
            </a:r>
          </a:p>
          <a:p>
            <a:r>
              <a:rPr lang="en-GB" dirty="0"/>
              <a:t>Responsible for managing high profile events and venues such as National Paralympic day, Blenheim palace, Royal Albert Hall</a:t>
            </a:r>
          </a:p>
          <a:p>
            <a:r>
              <a:rPr lang="en-GB" b="1" dirty="0"/>
              <a:t>Flexible</a:t>
            </a:r>
          </a:p>
          <a:p>
            <a:r>
              <a:rPr lang="en-GB" dirty="0"/>
              <a:t>Working self employed, flexible days/ hours</a:t>
            </a:r>
          </a:p>
          <a:p>
            <a:r>
              <a:rPr lang="en-GB" b="1" dirty="0"/>
              <a:t>Communication</a:t>
            </a:r>
          </a:p>
          <a:p>
            <a:r>
              <a:rPr lang="en-GB" dirty="0"/>
              <a:t>Experience communicating with staff, clients in the events world</a:t>
            </a:r>
          </a:p>
          <a:p>
            <a:r>
              <a:rPr lang="en-GB" dirty="0"/>
              <a:t>Communicating with colleagues about care of others</a:t>
            </a:r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F923F27B-58D4-4A12-845F-5B22371B6A7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838" r="9454"/>
          <a:stretch/>
        </p:blipFill>
        <p:spPr>
          <a:xfrm>
            <a:off x="6620256" y="2341900"/>
            <a:ext cx="5205984" cy="4400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65003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2BECDF-D757-47B1-947E-8DC6E12403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Enterprise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683EEA-AE11-4D56-927F-3652FAB075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Experience of previous business skills</a:t>
            </a:r>
          </a:p>
          <a:p>
            <a:r>
              <a:rPr lang="en-GB" dirty="0"/>
              <a:t>Self employed for 5 years. Previous experience of managing a business, staff, paperwork, taxes</a:t>
            </a:r>
          </a:p>
          <a:p>
            <a:r>
              <a:rPr lang="en-GB" dirty="0"/>
              <a:t>Marketing my events company</a:t>
            </a:r>
          </a:p>
          <a:p>
            <a:r>
              <a:rPr lang="en-GB" dirty="0"/>
              <a:t>Self promotion – networking and acquiring work through contacts</a:t>
            </a:r>
          </a:p>
          <a:p>
            <a:r>
              <a:rPr lang="en-GB" dirty="0"/>
              <a:t>Risk taking- financial and emotional</a:t>
            </a:r>
          </a:p>
          <a:p>
            <a:r>
              <a:rPr lang="en-GB" dirty="0"/>
              <a:t>Challenges- self assessment tax, quiet times of year</a:t>
            </a:r>
          </a:p>
          <a:p>
            <a:r>
              <a:rPr lang="en-GB" dirty="0"/>
              <a:t>Paperwork event applications – relevant to CIW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27269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8CEC7-62F7-4B5F-BA72-1437610BA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would you like to develop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D0184A-B82C-4A6F-8447-500DC63DEC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Welsh language skills.</a:t>
            </a:r>
          </a:p>
          <a:p>
            <a:r>
              <a:rPr lang="en-GB" dirty="0"/>
              <a:t>More CPD about aces and attachment</a:t>
            </a:r>
          </a:p>
          <a:p>
            <a:r>
              <a:rPr lang="en-GB" dirty="0"/>
              <a:t>More of a support network</a:t>
            </a:r>
          </a:p>
        </p:txBody>
      </p:sp>
    </p:spTree>
    <p:extLst>
      <p:ext uri="{BB962C8B-B14F-4D97-AF65-F5344CB8AC3E}">
        <p14:creationId xmlns:p14="http://schemas.microsoft.com/office/powerpoint/2010/main" val="41056034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2BFAE-3B2A-45C0-AE86-F7B1B1FF0D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Part 1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4AA8E48A-2635-4CB4-B862-582C224C956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00109" y="2149683"/>
            <a:ext cx="11591781" cy="4570482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 err="1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Bilton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, H </a:t>
            </a:r>
            <a:r>
              <a:rPr kumimoji="0" lang="en-US" altLang="en-US" sz="1000" b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(2010) 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outdoor learning in the early </a:t>
            </a:r>
            <a:r>
              <a:rPr kumimoji="0" lang="en-US" altLang="en-US" sz="1000" b="0" i="1" strike="noStrike" cap="none" normalizeH="0" baseline="0" dirty="0" err="1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years</a:t>
            </a:r>
            <a:r>
              <a:rPr kumimoji="0" lang="en-US" altLang="en-US" sz="1000" b="0" strike="noStrike" cap="none" normalizeH="0" baseline="0" dirty="0" err="1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.Routelage</a:t>
            </a:r>
            <a:r>
              <a:rPr kumimoji="0" lang="en-US" altLang="en-US" sz="1000" b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. Oxon.</a:t>
            </a:r>
            <a:endParaRPr kumimoji="0" lang="en-US" altLang="en-US" sz="1000" b="0" i="0" strike="noStrike" cap="none" normalizeH="0" baseline="0" dirty="0">
              <a:ln>
                <a:noFill/>
              </a:ln>
              <a:effectLst/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dirty="0"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Care Inspectorate Wales (2018)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Application to register as a childminder Guidance for applicants.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Available at: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https://careinspectorate.wales/sites/default/files/2018-07/180627-guidance-for-applicants-to-register-as-a-child-minder-en.pdf</a:t>
            </a:r>
            <a:endParaRPr kumimoji="0" lang="en-US" altLang="en-US" sz="1000" b="0" i="0" strike="noStrike" cap="none" normalizeH="0" baseline="0" dirty="0">
              <a:ln>
                <a:noFill/>
              </a:ln>
              <a:effectLst/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(Accessed: 13th January 2020)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Care Inspectorate Wales (2020)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Regulations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. Available at: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https://careinspectorate.wales/regulations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(Accessed: 10th January 2020)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Carmarthenshire County Council (2018)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Becoming a childminder.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Available at: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https://www.carmarthenshire.gov.wales/home/council-services/children-family-services/becoming-a-childminder/#.XiGRF1P7QS8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(Accessed: 12th January 2020)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Carrington, D (2016) ‘Three-quarters of UK children Spend less time outdoors than prison inmates’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The Guardian,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25</a:t>
            </a:r>
            <a:r>
              <a:rPr kumimoji="0" lang="en-US" altLang="en-US" sz="1000" b="0" i="0" strike="noStrike" cap="none" normalizeH="0" baseline="3000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st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March. Available at: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https://www.theguardian.com/environment/2016/mar/25/three-quarters-of-uk-children-spend-less-time-outdoors-than-prison-inmates-survey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(Accessed: 15th January 2020)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Forest School Association (No date)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Qualifications.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Available at: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https://www.forestschoolassociation.org/forest-school-qualification/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(Accessed: 13th January 2020)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Henley , J (2010) ‘Why our children need to get outside and engage with nature’,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The Guardian,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16</a:t>
            </a:r>
            <a:r>
              <a:rPr kumimoji="0" lang="en-US" altLang="en-US" sz="1000" b="0" i="0" strike="noStrike" cap="none" normalizeH="0" baseline="3000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th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August. Available at: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https://www.theguardian.com/lifeandstyle/2010/aug/16/childre-nature-outside-play-health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(Accessed: 1st January 2020)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  <a:endParaRPr kumimoji="0" lang="en-US" altLang="en-US" sz="1000" b="0" i="0" strike="noStrike" cap="none" normalizeH="0" baseline="0" dirty="0">
              <a:ln>
                <a:noFill/>
              </a:ln>
              <a:effectLst/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Knight, S. (2011).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Risk &amp; adventure in early years outdoor play: learning from forest schools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. London. Sage Publications.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Leach, A (2018) ‘Improving children’s access to nature starts with addressing inequality’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The Guardian,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1</a:t>
            </a:r>
            <a:r>
              <a:rPr kumimoji="0" lang="en-US" altLang="en-US" sz="1000" b="0" i="0" strike="noStrike" cap="none" normalizeH="0" baseline="3000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st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March. Available at: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https://www.theguardian.com/teacher-network/2018/mar/01/improving-childrens-access-nature-addressing-inequality-bame-low-income-backgrounds</a:t>
            </a:r>
            <a:endParaRPr kumimoji="0" lang="en-US" altLang="en-US" sz="1000" b="0" i="0" strike="noStrike" cap="none" normalizeH="0" baseline="0" dirty="0">
              <a:ln>
                <a:noFill/>
              </a:ln>
              <a:effectLst/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(Accessed: 21st January 2020)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0" i="0" strike="noStrike" cap="none" normalizeH="0" baseline="0" dirty="0">
              <a:ln>
                <a:noFill/>
              </a:ln>
              <a:effectLst/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marL="0" indent="0">
              <a:buNone/>
            </a:pPr>
            <a:r>
              <a:rPr lang="en-US" sz="1000" dirty="0">
                <a:latin typeface="Times" panose="02020603050405020304" pitchFamily="18" charset="0"/>
                <a:cs typeface="Times" panose="02020603050405020304" pitchFamily="18" charset="0"/>
              </a:rPr>
              <a:t>Leather, M. (2018). A critique of “Forest School” or something lost in translation. </a:t>
            </a:r>
            <a:r>
              <a:rPr lang="en-US" sz="1000" i="1" dirty="0">
                <a:latin typeface="Times" panose="02020603050405020304" pitchFamily="18" charset="0"/>
                <a:cs typeface="Times" panose="02020603050405020304" pitchFamily="18" charset="0"/>
              </a:rPr>
              <a:t>Journal of Outdoor and Environmental Education</a:t>
            </a:r>
            <a:r>
              <a:rPr lang="en-US" sz="1000" dirty="0">
                <a:latin typeface="Times" panose="02020603050405020304" pitchFamily="18" charset="0"/>
                <a:cs typeface="Times" panose="02020603050405020304" pitchFamily="18" charset="0"/>
              </a:rPr>
              <a:t>, 21(1), pp.5-18.</a:t>
            </a:r>
          </a:p>
          <a:p>
            <a:pPr marL="0" indent="0">
              <a:buNone/>
            </a:pPr>
            <a:r>
              <a:rPr lang="en-US" sz="1000" dirty="0"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indent="0">
              <a:buNone/>
            </a:pPr>
            <a:r>
              <a:rPr lang="en-US" sz="1000" dirty="0">
                <a:latin typeface="Times" panose="02020603050405020304" pitchFamily="18" charset="0"/>
                <a:cs typeface="Times" panose="02020603050405020304" pitchFamily="18" charset="0"/>
              </a:rPr>
              <a:t>Lindon, J. and Webb, J., 2016. </a:t>
            </a:r>
            <a:r>
              <a:rPr lang="en-US" sz="1000" i="1" dirty="0">
                <a:latin typeface="Times" panose="02020603050405020304" pitchFamily="18" charset="0"/>
                <a:cs typeface="Times" panose="02020603050405020304" pitchFamily="18" charset="0"/>
              </a:rPr>
              <a:t>Safeguarding and Child Protection 5th Edition: Linking Theory and Practice</a:t>
            </a:r>
            <a:r>
              <a:rPr lang="en-US" sz="1000" dirty="0">
                <a:latin typeface="Times" panose="02020603050405020304" pitchFamily="18" charset="0"/>
                <a:cs typeface="Times" panose="02020603050405020304" pitchFamily="18" charset="0"/>
              </a:rPr>
              <a:t>. Hachette UK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3406039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A852D-9BA4-423F-9CB5-E31DB8AF72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part 2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82F3A79-F935-4781-BCC2-BF8B67BD43E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539081" y="4128770"/>
          <a:ext cx="8058150" cy="365760"/>
        </p:xfrm>
        <a:graphic>
          <a:graphicData uri="http://schemas.openxmlformats.org/drawingml/2006/table">
            <a:tbl>
              <a:tblPr/>
              <a:tblGrid>
                <a:gridCol w="419100">
                  <a:extLst>
                    <a:ext uri="{9D8B030D-6E8A-4147-A177-3AD203B41FA5}">
                      <a16:colId xmlns:a16="http://schemas.microsoft.com/office/drawing/2014/main" val="3038596793"/>
                    </a:ext>
                  </a:extLst>
                </a:gridCol>
                <a:gridCol w="7639050">
                  <a:extLst>
                    <a:ext uri="{9D8B030D-6E8A-4147-A177-3AD203B41FA5}">
                      <a16:colId xmlns:a16="http://schemas.microsoft.com/office/drawing/2014/main" val="134416839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fontAlgn="t"/>
                      <a:endParaRPr lang="en-GB">
                        <a:effectLst/>
                        <a:latin typeface="Roboto"/>
                      </a:endParaRPr>
                    </a:p>
                  </a:txBody>
                  <a:tcPr marL="152400" marR="152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0" u="none" strike="noStrike" dirty="0" err="1">
                          <a:solidFill>
                            <a:srgbClr val="5F6368"/>
                          </a:solidFill>
                          <a:effectLst/>
                          <a:latin typeface="Google Sans"/>
                        </a:rPr>
                        <a:t>ReplyForward</a:t>
                      </a:r>
                      <a:endParaRPr lang="en-GB" dirty="0">
                        <a:solidFill>
                          <a:srgbClr val="222222"/>
                        </a:solidFill>
                        <a:effectLst/>
                        <a:latin typeface="Roboto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11694016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67B3B315-6E92-4456-AE61-1351716935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8653" y="2302907"/>
            <a:ext cx="11943347" cy="4555093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National trust (2012)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Natural childhood report.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Available at: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https://nt.global.ssl.fastly.net/documents/read-our-natural-childhood-report.pdf</a:t>
            </a:r>
            <a:r>
              <a:rPr lang="en-US" altLang="en-US" sz="1000" dirty="0">
                <a:latin typeface="Times" panose="02020603050405020304" pitchFamily="18" charset="0"/>
                <a:cs typeface="Times" panose="02020603050405020304" pitchFamily="18" charset="0"/>
              </a:rPr>
              <a:t> 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(Accessed: 12th January 2020)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 err="1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Nimca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 (2016)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Choosing a childminder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. Available at: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https://nicma.org/For-Parents/Choosing-a-Childminder.aspx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(Accessed: 10th January 2020)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National Careers service (No date)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Childminder.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Available at: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https://nationalcareers.service.gov.uk/job-profiles/childminder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(Accessed: 10th January 2020)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Play Scotland (No date)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Guidance on </a:t>
            </a:r>
            <a:r>
              <a:rPr kumimoji="0" lang="en-US" altLang="en-US" sz="1000" b="0" i="1" strike="noStrike" cap="none" normalizeH="0" baseline="0" dirty="0" err="1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playwork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.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Available at: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https://www.playscotland.org/playful-learning/information-on-playwork/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(Accessed: 17th January 2020)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Prospects (2019) Working with children. Available at: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https://www.prospects.ac.uk/jobs-and-work-experience/job-sectors/social-care/working-with-children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(Accessed: 10th January 2020)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 err="1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Pizmony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-Levy, O. and Pallas, A. (2019).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Americans endorse climate change education.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Available at: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https://www.tc.columbia.edu/thepublicmatters/reports/AMERICANS-ENDORSE-CLIMATE-CHANGE-EDUCATION-final-version-posted-v09172019.pdf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(Accessed: 13th January 2020)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Roe, J. and Aspinall, P. (2011). The restorative outcomes of forest school and conventional school in young people with good and poor </a:t>
            </a:r>
            <a:r>
              <a:rPr kumimoji="0" lang="en-US" altLang="en-US" sz="1000" b="0" i="0" strike="noStrike" cap="none" normalizeH="0" baseline="0" dirty="0" err="1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behaviour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.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Urban Forestry &amp; Urban Greening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, 10(3), pp.205-212.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 err="1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Trought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, F. (2010)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Brilliant employability skills: how to stand out from the crowd in the graduate job market.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 Harlow: Prentice Hall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UCAS (2017)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Is work experience important.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Available at: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https://www.ucas.com/connect/blogs/work-experience-important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(Accessed: 12th January 2020)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UCAS (2017)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Childminder.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Available at: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https://www.ucas.com/ucas/after-gcses/find-career-ideas/explore-jobs/job-profile/child-minder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(Accessed: 10th January 2020)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Welsh Government (2019)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Draft curriculum for Wales 2022.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Health and wellbeing. Available at: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https://hwb.gov.wales/storage/6ac4654f-fd85-4bd5-b9f6-c6a4d292f00b/draft-statutory-guidance-health-and-well-being.pdf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(Accessed: 13th January 2020)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Welsh government (2008)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Education for Sustainable Development and Global Citizenship: a common understanding for schools.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Available at: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https://hwb.gov.wales/storage/eaf467e6-30fe-45c9-93ef-cb30f31f1c90/common-understanding-for-school.pdf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(Accessed: 10th January 2020)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World Economic Forum (2020)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What are the 21</a:t>
            </a:r>
            <a:r>
              <a:rPr kumimoji="0" lang="en-US" altLang="en-US" sz="1000" b="0" i="1" strike="noStrike" cap="none" normalizeH="0" baseline="3000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st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-century skills every student needs.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Available at: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https://www.weforum.org/agenda/2016/03/21st-century-skills-future-jobs-students/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(Accessed: 13th January 2020)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295BAD98-F059-4930-9C08-4B4D54307C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5288" y="6170613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66464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1665</TotalTime>
  <Words>1346</Words>
  <Application>Microsoft Office PowerPoint</Application>
  <PresentationFormat>Widescreen</PresentationFormat>
  <Paragraphs>121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Arial</vt:lpstr>
      <vt:lpstr>Calibri</vt:lpstr>
      <vt:lpstr>Century Gothic</vt:lpstr>
      <vt:lpstr>Google Sans</vt:lpstr>
      <vt:lpstr>Roboto</vt:lpstr>
      <vt:lpstr>Times</vt:lpstr>
      <vt:lpstr>Wingdings 3</vt:lpstr>
      <vt:lpstr>Ion Boardroom</vt:lpstr>
      <vt:lpstr>Alicia Priestley 1703015</vt:lpstr>
      <vt:lpstr>Job role – business opportunity</vt:lpstr>
      <vt:lpstr>PowerPoint Presentation</vt:lpstr>
      <vt:lpstr>Outline</vt:lpstr>
      <vt:lpstr>Experience</vt:lpstr>
      <vt:lpstr>Qualifications/ CPD training</vt:lpstr>
      <vt:lpstr>Personal qualities</vt:lpstr>
      <vt:lpstr>Enterprise skills</vt:lpstr>
      <vt:lpstr>What would you like to develop</vt:lpstr>
      <vt:lpstr>References Part 1</vt:lpstr>
      <vt:lpstr>References part 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Alicia priestley 1703015</dc:title>
  <dc:creator>Alicia Priestley (1703015)</dc:creator>
  <cp:lastModifiedBy>Laura Vettori</cp:lastModifiedBy>
  <cp:revision>27</cp:revision>
  <dcterms:created xsi:type="dcterms:W3CDTF">2020-01-13T15:21:40Z</dcterms:created>
  <dcterms:modified xsi:type="dcterms:W3CDTF">2020-01-18T14:01:28Z</dcterms:modified>
</cp:coreProperties>
</file>