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66" r:id="rId6"/>
    <p:sldId id="259" r:id="rId7"/>
    <p:sldId id="261" r:id="rId8"/>
    <p:sldId id="262" r:id="rId9"/>
    <p:sldId id="264" r:id="rId10"/>
    <p:sldId id="265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E07C6-E11E-BFED-89ED-60E485590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A5FACB-D92B-8A99-3FE6-EB5201059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D83C0-0FE4-8D5D-0BDE-CBBB6CE31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F6A48-3892-9C3C-2B83-96B9D08D0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FB17-6FCC-6BF5-3A36-6741EEE40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069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8914C-8BAF-3473-57FC-E38B0B5FC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96BF3-2A1C-C9E8-9603-38B568B70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ABCD6-DCEF-BCAA-92BC-CD82DFA1D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86BA4-6A97-745A-15FA-2C1C77519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DC852-5CA9-AF6C-2871-A20DF0B02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718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E27CE-7485-3208-8B02-2BEBDC504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25D42C-25C0-E0AF-6A1A-3342B4726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B1578-63EB-46BC-EF59-62D49F08C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BF8C9-E1AC-6AD8-BEF0-2EFD6EECC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FBFDB-29FD-DE46-B534-A484FC88C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455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64BB7-2C3C-E0D6-B0BF-4D032D94F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BD636-038A-A48F-9921-6043D9867C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EEA32-EC87-2447-53B4-BAFC96D199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581631-1458-E1C5-2A39-EB060D56D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7D18C5-AE0E-1CF7-9A13-8FA392C72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5CF33-8457-5757-4F1D-B275352B0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9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45A7E-9D7A-5E30-BB22-ADA3E2AA6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446F11-F2E7-0AD0-1E32-B1B79D0B1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0EB3A-0FA5-546E-3DD5-82E7DAB75B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1C0F9A-02EF-6A93-826D-244A0D2975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3DDDCF-CC01-EADD-9B87-D0A5157D4A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32BB35-C9C8-ADAF-A39C-130FA0726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AAEA5D-C69F-0239-07A4-A9190DCC1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B571F4-7E77-666F-2318-1EA343BC0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4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1C5BD-E860-F767-F1DF-1E3ABDECF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A62BDC-3EA1-408F-28BE-AEE7EE457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0A9B14-B80A-2576-5D38-D774760D6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3BB138-AE4F-60B9-8FCC-966055D2D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356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64512D-6799-1805-2BCA-C0C901979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12B073-0ACB-166C-3B5C-A1B9A1F6A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310104-1C67-7308-2EF8-003B206A9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271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62C4F-CF4D-2DCD-EE7A-8008D2FD9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58457-5988-FA10-3631-27B351B63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D2668-0426-A4CC-3E6A-8F269B9C2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2104CE-E9F8-D572-E245-4DB66DAE6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E784A-ACC8-2D11-1F2E-23A0C7EF7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1E7926-4D9B-762B-D92B-7EF5C1410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86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15E0-76EC-C0FF-56CF-CEFDFD678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69F649-C347-A9A0-4450-53F3505B69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783BB-1FFC-9B6C-317E-DD30840D2B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3A50F-4FB0-81B1-16AB-6956E54FF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ED8E5-31F6-56BE-67C0-411C9BA91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F6378-DC68-BD8D-6EC9-BB2287BA6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298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F675B-35DB-53FD-4EF5-38C75A58C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6DF844-2DDF-71BA-BBE2-BD7F875A54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8A9FC-E300-8A5E-E62B-25DD215A3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E2375-F4E8-994A-F89B-DF8B7FC81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94B57-5483-3376-E21F-4C4C4A989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596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413572-F6BA-C702-C949-3B387AFA2A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894321-38D3-4A6F-3397-821E58194A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21FA6-2C4F-EA19-2496-1709B02AA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B43FB-8ADB-EF65-9901-496D57CB3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2311E-0BE8-3EB4-390C-A9858705B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142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5CF475-BB5E-EEA6-4433-F47E4F379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365F8-9389-3A5B-B0FC-3DF9B1D626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3DC6B-9F53-EE27-74BD-CD869D79C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5BAD57-B19A-4C37-AA2F-097A0C604A9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19CC7-A6DB-78F5-670F-13BD94A434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1536E-4C96-D817-00F9-D27687271D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1ECD7E-7B22-493F-8070-3BF5EDB12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84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6829E3A-15DE-25F3-4546-3B968445FE37}"/>
              </a:ext>
            </a:extLst>
          </p:cNvPr>
          <p:cNvSpPr/>
          <p:nvPr/>
        </p:nvSpPr>
        <p:spPr>
          <a:xfrm>
            <a:off x="905522" y="745724"/>
            <a:ext cx="4305670" cy="45276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82249-1612-3E8F-FC64-7B7B06704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Assignment (Management Communication)</a:t>
            </a:r>
            <a:br>
              <a:rPr lang="en-GB" dirty="0"/>
            </a:br>
            <a:r>
              <a:rPr lang="en-GB" sz="3200" b="1" dirty="0"/>
              <a:t>Communication Models   </a:t>
            </a:r>
            <a:endParaRPr lang="en-GB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E3779D-5031-5088-DE41-D0852D429A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890298"/>
            <a:ext cx="1785583" cy="15387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1E1FEF-C8C0-7923-96EF-80A8EC3890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30" t="15700" r="60557" b="35605"/>
          <a:stretch/>
        </p:blipFill>
        <p:spPr>
          <a:xfrm>
            <a:off x="2964873" y="1824762"/>
            <a:ext cx="2586182" cy="16697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4B7C5C9-AEDE-A765-36BA-A600CEAC40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35" t="18685" r="60080" b="38933"/>
          <a:stretch/>
        </p:blipFill>
        <p:spPr>
          <a:xfrm>
            <a:off x="6096000" y="1826565"/>
            <a:ext cx="2729948" cy="15506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6E4BB6B-EB9C-B598-75BF-31E24450FEB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058" t="16860" r="61458" b="36936"/>
          <a:stretch/>
        </p:blipFill>
        <p:spPr>
          <a:xfrm>
            <a:off x="9303026" y="1759227"/>
            <a:ext cx="2478760" cy="15843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9A6C55-8CE6-B467-5D75-5FB449F850E8}"/>
              </a:ext>
            </a:extLst>
          </p:cNvPr>
          <p:cNvSpPr txBox="1"/>
          <p:nvPr/>
        </p:nvSpPr>
        <p:spPr>
          <a:xfrm>
            <a:off x="730827" y="3690734"/>
            <a:ext cx="10730345" cy="3423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Describe, explain, and compare the 4 communication models (differences)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Describe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what each model is attempting to describe 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(E.g. Encode, decode, noise etc)</a:t>
            </a:r>
          </a:p>
          <a:p>
            <a:pPr lvl="0">
              <a:lnSpc>
                <a:spcPct val="107000"/>
              </a:lnSpc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Explain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how each works (you could use an example)</a:t>
            </a:r>
            <a:b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missing between them? Are there barriers? Are all channels the same? Where is non-verbal communication? Is this relevant? What are the main differences?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Comment on how these models describe communication </a:t>
            </a:r>
            <a:r>
              <a:rPr lang="en-GB" sz="2400" b="1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your workplace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552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E3C450A-7A45-6973-704D-1FF07591182B}"/>
              </a:ext>
            </a:extLst>
          </p:cNvPr>
          <p:cNvSpPr/>
          <p:nvPr/>
        </p:nvSpPr>
        <p:spPr>
          <a:xfrm>
            <a:off x="263370" y="362581"/>
            <a:ext cx="7939597" cy="47783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6EEC9-2A24-5F94-F0B5-6A016A6396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61026" y="383004"/>
            <a:ext cx="9188388" cy="477836"/>
          </a:xfrm>
        </p:spPr>
        <p:txBody>
          <a:bodyPr>
            <a:noAutofit/>
          </a:bodyPr>
          <a:lstStyle/>
          <a:p>
            <a:r>
              <a:rPr lang="en-GB" sz="24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(The importance of…) </a:t>
            </a: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Tone, language, formality…   </a:t>
            </a:r>
            <a:r>
              <a:rPr lang="en-GB" sz="16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917B5-AD69-61F7-7F43-34B6E84AB7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349" y="867714"/>
            <a:ext cx="12067713" cy="5444309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Describe, explain and relevance </a:t>
            </a:r>
            <a:r>
              <a:rPr lang="en-GB" sz="2800" b="1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relate to your workplace)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b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Evaluate and ‘critic’ the appropriate of different levels of: (the importance of)</a:t>
            </a:r>
            <a:endParaRPr lang="en-GB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Formality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	</a:t>
            </a:r>
            <a:r>
              <a:rPr lang="en-GB" sz="1800" b="1" kern="100" dirty="0">
                <a:solidFill>
                  <a:srgbClr val="275317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(When to use formal and when to use informal)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Language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	</a:t>
            </a:r>
            <a:r>
              <a:rPr lang="en-GB" sz="18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(Use of words and phrasing to different audiences)</a:t>
            </a:r>
            <a:endParaRPr lang="en-GB" sz="18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Structure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	</a:t>
            </a:r>
            <a:r>
              <a:rPr lang="en-GB" sz="18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(How a communication environment is structured)</a:t>
            </a:r>
            <a:endParaRPr lang="en-GB" sz="18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Content 		</a:t>
            </a:r>
            <a:r>
              <a:rPr lang="en-GB" sz="18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(How much information to include)</a:t>
            </a:r>
            <a:endParaRPr lang="en-GB" sz="18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Tone  		</a:t>
            </a:r>
            <a:r>
              <a:rPr lang="en-GB" sz="18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(How you say something… friendly, sarcastic, sympathetic, aggressive etc)</a:t>
            </a:r>
            <a:endParaRPr lang="en-GB" sz="18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Different modes of communication</a:t>
            </a:r>
            <a:b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(Importance of using different modes of communication. </a:t>
            </a:r>
            <a:r>
              <a:rPr lang="en-GB" sz="1600" b="1" kern="100" dirty="0"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 any work better / worse in different circumstances)</a:t>
            </a:r>
            <a:endParaRPr lang="en-GB" sz="1800" kern="100" dirty="0">
              <a:solidFill>
                <a:schemeClr val="accent6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b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Consider different audiences </a:t>
            </a:r>
            <a:endParaRPr lang="en-GB" sz="28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 algn="l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400" b="1" kern="100" dirty="0">
                <a:solidFill>
                  <a:srgbClr val="275317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(How they are used (examples) When they work best, work worse and why)</a:t>
            </a:r>
            <a:endParaRPr lang="en-GB" sz="1400" kern="100" dirty="0">
              <a:solidFill>
                <a:srgbClr val="275317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961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4136C8B-2BF8-C25D-FD6F-5B886C8A6B28}"/>
              </a:ext>
            </a:extLst>
          </p:cNvPr>
          <p:cNvSpPr/>
          <p:nvPr/>
        </p:nvSpPr>
        <p:spPr>
          <a:xfrm>
            <a:off x="261152" y="692326"/>
            <a:ext cx="9308976" cy="541538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49FE4-A694-AB46-67BA-55D8DEB67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767088"/>
            <a:ext cx="11395229" cy="392013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Range of Verbal and written communication (in your workplace)   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9C842-E2CF-A52D-1A0B-5E9FD5673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33" y="1896646"/>
            <a:ext cx="12214934" cy="4351338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(Describe, explain and relevance AND relate to your workplace)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range of </a:t>
            </a:r>
            <a:r>
              <a:rPr lang="en-GB" sz="2000" b="1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written communication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methods </a:t>
            </a:r>
            <a:r>
              <a:rPr lang="en-GB" b="1" kern="100" dirty="0">
                <a:solidFill>
                  <a:schemeClr val="accent5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your organisation</a:t>
            </a:r>
            <a:b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Advantages, disadvantages.</a:t>
            </a:r>
            <a:b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Are they appropriate? What works? Why?</a:t>
            </a:r>
            <a:b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does not? Why does it not work?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</a:t>
            </a:r>
            <a: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range of </a:t>
            </a:r>
            <a: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verbal communication </a:t>
            </a:r>
            <a: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methods </a:t>
            </a:r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your organisation</a:t>
            </a:r>
            <a:b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Advantages, disadvantages.</a:t>
            </a:r>
            <a:b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Are they appropriate? What works? Why?</a:t>
            </a:r>
            <a:b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does not? Why does it not work?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737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7A8F7C7-EC2C-C800-B2D6-764B16140FB8}"/>
              </a:ext>
            </a:extLst>
          </p:cNvPr>
          <p:cNvSpPr/>
          <p:nvPr/>
        </p:nvSpPr>
        <p:spPr>
          <a:xfrm>
            <a:off x="261152" y="966011"/>
            <a:ext cx="10329908" cy="45262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3C1D6-07F2-0FC3-CEF1-A7331BEE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924407"/>
            <a:ext cx="11253924" cy="535838"/>
          </a:xfrm>
        </p:spPr>
        <p:txBody>
          <a:bodyPr/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Range of Verbal and written communication (in your workplace) 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04C4D04-E88F-485A-7109-5772D97007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0142407"/>
              </p:ext>
            </p:extLst>
          </p:nvPr>
        </p:nvGraphicFramePr>
        <p:xfrm>
          <a:off x="838199" y="1825624"/>
          <a:ext cx="10596239" cy="27907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6854">
                  <a:extLst>
                    <a:ext uri="{9D8B030D-6E8A-4147-A177-3AD203B41FA5}">
                      <a16:colId xmlns:a16="http://schemas.microsoft.com/office/drawing/2014/main" val="1030814355"/>
                    </a:ext>
                  </a:extLst>
                </a:gridCol>
                <a:gridCol w="2739637">
                  <a:extLst>
                    <a:ext uri="{9D8B030D-6E8A-4147-A177-3AD203B41FA5}">
                      <a16:colId xmlns:a16="http://schemas.microsoft.com/office/drawing/2014/main" val="210300766"/>
                    </a:ext>
                  </a:extLst>
                </a:gridCol>
                <a:gridCol w="3231651">
                  <a:extLst>
                    <a:ext uri="{9D8B030D-6E8A-4147-A177-3AD203B41FA5}">
                      <a16:colId xmlns:a16="http://schemas.microsoft.com/office/drawing/2014/main" val="477316927"/>
                    </a:ext>
                  </a:extLst>
                </a:gridCol>
                <a:gridCol w="2818097">
                  <a:extLst>
                    <a:ext uri="{9D8B030D-6E8A-4147-A177-3AD203B41FA5}">
                      <a16:colId xmlns:a16="http://schemas.microsoft.com/office/drawing/2014/main" val="43369448"/>
                    </a:ext>
                  </a:extLst>
                </a:gridCol>
              </a:tblGrid>
              <a:tr h="716163">
                <a:tc>
                  <a:txBody>
                    <a:bodyPr/>
                    <a:lstStyle/>
                    <a:p>
                      <a:r>
                        <a:rPr lang="en-GB" dirty="0"/>
                        <a:t>VERBAL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Usage in my workplace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  <a:p>
                      <a:r>
                        <a:rPr lang="en-GB" dirty="0"/>
                        <a:t>(in my workplace)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(in my workplace)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6622516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4858925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216238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198413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0462659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07534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E540BE-F387-A628-3D3A-39EE29905626}"/>
              </a:ext>
            </a:extLst>
          </p:cNvPr>
          <p:cNvSpPr txBox="1"/>
          <p:nvPr/>
        </p:nvSpPr>
        <p:spPr>
          <a:xfrm>
            <a:off x="1012054" y="5069150"/>
            <a:ext cx="7004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REPEAT for WRITTEN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461996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7A8F7C7-EC2C-C800-B2D6-764B16140FB8}"/>
              </a:ext>
            </a:extLst>
          </p:cNvPr>
          <p:cNvSpPr/>
          <p:nvPr/>
        </p:nvSpPr>
        <p:spPr>
          <a:xfrm>
            <a:off x="261152" y="966011"/>
            <a:ext cx="10329908" cy="45262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3C1D6-07F2-0FC3-CEF1-A7331BEE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924407"/>
            <a:ext cx="11253924" cy="535838"/>
          </a:xfrm>
        </p:spPr>
        <p:txBody>
          <a:bodyPr/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Range of Verbal and written communication (in your workplace) 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04C4D04-E88F-485A-7109-5772D97007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0087"/>
              </p:ext>
            </p:extLst>
          </p:nvPr>
        </p:nvGraphicFramePr>
        <p:xfrm>
          <a:off x="838199" y="1825624"/>
          <a:ext cx="10596239" cy="27907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6854">
                  <a:extLst>
                    <a:ext uri="{9D8B030D-6E8A-4147-A177-3AD203B41FA5}">
                      <a16:colId xmlns:a16="http://schemas.microsoft.com/office/drawing/2014/main" val="1030814355"/>
                    </a:ext>
                  </a:extLst>
                </a:gridCol>
                <a:gridCol w="2739637">
                  <a:extLst>
                    <a:ext uri="{9D8B030D-6E8A-4147-A177-3AD203B41FA5}">
                      <a16:colId xmlns:a16="http://schemas.microsoft.com/office/drawing/2014/main" val="210300766"/>
                    </a:ext>
                  </a:extLst>
                </a:gridCol>
                <a:gridCol w="3231651">
                  <a:extLst>
                    <a:ext uri="{9D8B030D-6E8A-4147-A177-3AD203B41FA5}">
                      <a16:colId xmlns:a16="http://schemas.microsoft.com/office/drawing/2014/main" val="477316927"/>
                    </a:ext>
                  </a:extLst>
                </a:gridCol>
                <a:gridCol w="2818097">
                  <a:extLst>
                    <a:ext uri="{9D8B030D-6E8A-4147-A177-3AD203B41FA5}">
                      <a16:colId xmlns:a16="http://schemas.microsoft.com/office/drawing/2014/main" val="43369448"/>
                    </a:ext>
                  </a:extLst>
                </a:gridCol>
              </a:tblGrid>
              <a:tr h="716163">
                <a:tc>
                  <a:txBody>
                    <a:bodyPr/>
                    <a:lstStyle/>
                    <a:p>
                      <a:r>
                        <a:rPr lang="en-GB" dirty="0"/>
                        <a:t>Written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Usage in my workplace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  <a:p>
                      <a:r>
                        <a:rPr lang="en-GB" dirty="0"/>
                        <a:t>(in my workplace)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(in my workplace)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6622516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4858925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216238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198413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0462659"/>
                  </a:ext>
                </a:extLst>
              </a:tr>
              <a:tr h="4149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07534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E540BE-F387-A628-3D3A-39EE29905626}"/>
              </a:ext>
            </a:extLst>
          </p:cNvPr>
          <p:cNvSpPr txBox="1"/>
          <p:nvPr/>
        </p:nvSpPr>
        <p:spPr>
          <a:xfrm>
            <a:off x="1012054" y="5069150"/>
            <a:ext cx="7004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REPEAT for WRITTEN COMMUNICATION</a:t>
            </a:r>
          </a:p>
        </p:txBody>
      </p:sp>
    </p:spTree>
    <p:extLst>
      <p:ext uri="{BB962C8B-B14F-4D97-AF65-F5344CB8AC3E}">
        <p14:creationId xmlns:p14="http://schemas.microsoft.com/office/powerpoint/2010/main" val="767471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EA2971-D56E-55C0-146C-39391A8591C1}"/>
              </a:ext>
            </a:extLst>
          </p:cNvPr>
          <p:cNvSpPr/>
          <p:nvPr/>
        </p:nvSpPr>
        <p:spPr>
          <a:xfrm>
            <a:off x="261152" y="790112"/>
            <a:ext cx="11191042" cy="443751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1A7A3-72E6-3B4E-03EF-622644EA8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Range of Verbal and written communication (in your workplace)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FA4B1-AC90-FCDC-E76B-1A01667B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1288697" cy="4351338"/>
          </a:xfrm>
        </p:spPr>
        <p:txBody>
          <a:bodyPr/>
          <a:lstStyle/>
          <a:p>
            <a:r>
              <a:rPr lang="en-GB" sz="3600" b="1" dirty="0"/>
              <a:t>Include your recommendations</a:t>
            </a:r>
            <a:r>
              <a:rPr lang="en-GB" dirty="0"/>
              <a:t>:</a:t>
            </a:r>
          </a:p>
          <a:p>
            <a:r>
              <a:rPr lang="en-GB" sz="3200" dirty="0"/>
              <a:t>How to improve </a:t>
            </a:r>
            <a:r>
              <a:rPr lang="en-GB" sz="3200" b="1" dirty="0"/>
              <a:t>verbal</a:t>
            </a:r>
            <a:r>
              <a:rPr lang="en-GB" sz="3200" dirty="0"/>
              <a:t> communication </a:t>
            </a:r>
            <a:r>
              <a:rPr lang="en-GB" sz="3200" b="1" dirty="0"/>
              <a:t>in my workplace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How to improve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written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communication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 my workplace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577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EA2971-D56E-55C0-146C-39391A8591C1}"/>
              </a:ext>
            </a:extLst>
          </p:cNvPr>
          <p:cNvSpPr/>
          <p:nvPr/>
        </p:nvSpPr>
        <p:spPr>
          <a:xfrm>
            <a:off x="163497" y="577562"/>
            <a:ext cx="11191042" cy="86873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1A7A3-72E6-3B4E-03EF-622644EA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55" y="420759"/>
            <a:ext cx="10515600" cy="1325563"/>
          </a:xfrm>
        </p:spPr>
        <p:txBody>
          <a:bodyPr>
            <a:normAutofit/>
          </a:bodyPr>
          <a:lstStyle/>
          <a:p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Motivation</a:t>
            </a:r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FA4B1-AC90-FCDC-E76B-1A01667B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1288697" cy="1250084"/>
          </a:xfrm>
        </p:spPr>
        <p:txBody>
          <a:bodyPr/>
          <a:lstStyle/>
          <a:p>
            <a:r>
              <a:rPr lang="en-GB" b="1" dirty="0"/>
              <a:t>Definition of motivation </a:t>
            </a:r>
            <a:r>
              <a:rPr lang="en-GB" dirty="0"/>
              <a:t>(Find online) and </a:t>
            </a:r>
            <a:r>
              <a:rPr lang="en-GB" b="1" dirty="0"/>
              <a:t>reference</a:t>
            </a:r>
          </a:p>
          <a:p>
            <a:r>
              <a:rPr lang="en-GB" dirty="0"/>
              <a:t>Paraphrase (put into your own words)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B12601CF-B84E-E227-C404-467C089ADECD}"/>
              </a:ext>
            </a:extLst>
          </p:cNvPr>
          <p:cNvSpPr/>
          <p:nvPr/>
        </p:nvSpPr>
        <p:spPr>
          <a:xfrm flipH="1">
            <a:off x="9439565" y="1825625"/>
            <a:ext cx="711200" cy="50800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63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EA2971-D56E-55C0-146C-39391A8591C1}"/>
              </a:ext>
            </a:extLst>
          </p:cNvPr>
          <p:cNvSpPr/>
          <p:nvPr/>
        </p:nvSpPr>
        <p:spPr>
          <a:xfrm>
            <a:off x="261152" y="592223"/>
            <a:ext cx="10739357" cy="87136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1A7A3-72E6-3B4E-03EF-622644EA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365124"/>
            <a:ext cx="10515600" cy="1325563"/>
          </a:xfrm>
        </p:spPr>
        <p:txBody>
          <a:bodyPr>
            <a:normAutofit/>
          </a:bodyPr>
          <a:lstStyle/>
          <a:p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Motivation</a:t>
            </a:r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FA4B1-AC90-FCDC-E76B-1A01667B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52" y="1807152"/>
            <a:ext cx="11288697" cy="44828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Two types:</a:t>
            </a:r>
          </a:p>
          <a:p>
            <a:pPr marL="0" indent="0">
              <a:buNone/>
            </a:pPr>
            <a:r>
              <a:rPr lang="en-GB" sz="4400" b="1" dirty="0"/>
              <a:t>Intrinsic motivation v Extrinsic motivation</a:t>
            </a:r>
          </a:p>
          <a:p>
            <a:pPr marL="0" indent="0">
              <a:buNone/>
            </a:pPr>
            <a:endParaRPr lang="en-GB" sz="4400" b="1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dirty="0"/>
              <a:t>Definition of intrinsic motivation                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reference</a:t>
            </a:r>
          </a:p>
          <a:p>
            <a:endParaRPr lang="en-GB" b="1" dirty="0"/>
          </a:p>
          <a:p>
            <a:endParaRPr lang="en-GB" b="1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dirty="0"/>
              <a:t>Definition of extrinsic motivation                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reference</a:t>
            </a:r>
          </a:p>
          <a:p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DB3EDD4-6214-18EE-29FA-CADC0502C8C8}"/>
              </a:ext>
            </a:extLst>
          </p:cNvPr>
          <p:cNvSpPr/>
          <p:nvPr/>
        </p:nvSpPr>
        <p:spPr>
          <a:xfrm flipH="1">
            <a:off x="9180947" y="3794558"/>
            <a:ext cx="711200" cy="50800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C77432B4-EC1A-1C50-BA82-F3A9E0257967}"/>
              </a:ext>
            </a:extLst>
          </p:cNvPr>
          <p:cNvSpPr/>
          <p:nvPr/>
        </p:nvSpPr>
        <p:spPr>
          <a:xfrm flipH="1">
            <a:off x="9180947" y="5316970"/>
            <a:ext cx="711200" cy="508000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407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EA2971-D56E-55C0-146C-39391A8591C1}"/>
              </a:ext>
            </a:extLst>
          </p:cNvPr>
          <p:cNvSpPr/>
          <p:nvPr/>
        </p:nvSpPr>
        <p:spPr>
          <a:xfrm>
            <a:off x="261152" y="339969"/>
            <a:ext cx="11191042" cy="443751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1A7A3-72E6-3B4E-03EF-622644EA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-91700"/>
            <a:ext cx="10515600" cy="1325563"/>
          </a:xfrm>
        </p:spPr>
        <p:txBody>
          <a:bodyPr/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Motivation – 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Intrinsic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Motivation (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ternal)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FA4B1-AC90-FCDC-E76B-1A01667B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52" y="1542991"/>
            <a:ext cx="11865744" cy="377201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From </a:t>
            </a:r>
            <a:r>
              <a:rPr lang="en-US" b="1" dirty="0"/>
              <a:t>within the individual </a:t>
            </a:r>
            <a:r>
              <a:rPr lang="en-US" dirty="0"/>
              <a:t>‘naturally’ satisfying to them.</a:t>
            </a:r>
          </a:p>
          <a:p>
            <a:r>
              <a:rPr lang="en-US" b="1" dirty="0"/>
              <a:t>Not driven by external rewards.</a:t>
            </a:r>
          </a:p>
          <a:p>
            <a:r>
              <a:rPr lang="en-US" b="1" dirty="0"/>
              <a:t>Fueled by personal ‘internal’ drives </a:t>
            </a:r>
            <a:r>
              <a:rPr lang="en-US" dirty="0"/>
              <a:t>or the joy of performing an activity</a:t>
            </a:r>
          </a:p>
          <a:p>
            <a:r>
              <a:rPr lang="en-US" b="1" dirty="0"/>
              <a:t>Often more enduring </a:t>
            </a:r>
            <a:r>
              <a:rPr lang="en-US" dirty="0"/>
              <a:t>and persistent because it is self-sustaining.</a:t>
            </a:r>
          </a:p>
          <a:p>
            <a:r>
              <a:rPr lang="en-US" dirty="0"/>
              <a:t>Can lead to a </a:t>
            </a:r>
            <a:r>
              <a:rPr lang="en-US" b="1" dirty="0"/>
              <a:t>higher quality of performance </a:t>
            </a:r>
            <a:r>
              <a:rPr lang="en-US" dirty="0"/>
              <a:t>and creativity as it encourages deeper engagement and effort.</a:t>
            </a:r>
          </a:p>
          <a:p>
            <a:r>
              <a:rPr lang="en-US" dirty="0"/>
              <a:t>Often leads to </a:t>
            </a:r>
            <a:r>
              <a:rPr lang="en-US" b="1" dirty="0"/>
              <a:t>behaviours that are consistent </a:t>
            </a:r>
            <a:r>
              <a:rPr lang="en-US" dirty="0"/>
              <a:t>over time because they align with personal interests and values.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03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EA2971-D56E-55C0-146C-39391A8591C1}"/>
              </a:ext>
            </a:extLst>
          </p:cNvPr>
          <p:cNvSpPr/>
          <p:nvPr/>
        </p:nvSpPr>
        <p:spPr>
          <a:xfrm>
            <a:off x="196497" y="349205"/>
            <a:ext cx="11191042" cy="44375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1A7A3-72E6-3B4E-03EF-622644EA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-91700"/>
            <a:ext cx="10515600" cy="1325563"/>
          </a:xfrm>
        </p:spPr>
        <p:txBody>
          <a:bodyPr/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Motivation – 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Extrinsic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Motivation  (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ternal)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FA4B1-AC90-FCDC-E76B-1A01667B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97" y="1465000"/>
            <a:ext cx="11865744" cy="3504163"/>
          </a:xfrm>
        </p:spPr>
        <p:txBody>
          <a:bodyPr>
            <a:normAutofit/>
          </a:bodyPr>
          <a:lstStyle/>
          <a:p>
            <a:r>
              <a:rPr lang="en-US" dirty="0"/>
              <a:t>Driven by </a:t>
            </a:r>
            <a:r>
              <a:rPr lang="en-US" b="1" dirty="0"/>
              <a:t>external factors such as rewards or punishments</a:t>
            </a:r>
            <a:r>
              <a:rPr lang="en-US" dirty="0"/>
              <a:t>.</a:t>
            </a:r>
          </a:p>
          <a:p>
            <a:r>
              <a:rPr lang="en-US" dirty="0"/>
              <a:t>Relies on </a:t>
            </a:r>
            <a:r>
              <a:rPr lang="en-US" b="1" dirty="0"/>
              <a:t>incentives like money or recognition</a:t>
            </a:r>
            <a:r>
              <a:rPr lang="en-US" dirty="0"/>
              <a:t>.</a:t>
            </a:r>
          </a:p>
          <a:p>
            <a:r>
              <a:rPr lang="en-US" b="1" dirty="0"/>
              <a:t>Might diminish once external rewards are removed.</a:t>
            </a:r>
          </a:p>
          <a:p>
            <a:r>
              <a:rPr lang="en-US" dirty="0"/>
              <a:t>Might </a:t>
            </a:r>
            <a:r>
              <a:rPr lang="en-US" b="1" dirty="0"/>
              <a:t>promote quicker results </a:t>
            </a:r>
            <a:r>
              <a:rPr lang="en-US" dirty="0"/>
              <a:t>but can sometimes undermine deep engagement.</a:t>
            </a:r>
          </a:p>
          <a:p>
            <a:r>
              <a:rPr lang="en-US" dirty="0"/>
              <a:t>May lead to </a:t>
            </a:r>
            <a:r>
              <a:rPr lang="en-US" b="1" dirty="0"/>
              <a:t>fluctuating behaviours </a:t>
            </a:r>
            <a:r>
              <a:rPr lang="en-US" dirty="0"/>
              <a:t>that change with varying rewards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457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EA2971-D56E-55C0-146C-39391A8591C1}"/>
              </a:ext>
            </a:extLst>
          </p:cNvPr>
          <p:cNvSpPr/>
          <p:nvPr/>
        </p:nvSpPr>
        <p:spPr>
          <a:xfrm>
            <a:off x="196497" y="349205"/>
            <a:ext cx="1502994" cy="44375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1A7A3-72E6-3B4E-03EF-622644EA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2" y="-9170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FA4B1-AC90-FCDC-E76B-1A01667B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97" y="901582"/>
            <a:ext cx="11865744" cy="47141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After </a:t>
            </a:r>
            <a:r>
              <a:rPr lang="en-GB" sz="3800" b="1" dirty="0"/>
              <a:t>describing </a:t>
            </a:r>
            <a:r>
              <a:rPr lang="en-GB" dirty="0"/>
              <a:t>an </a:t>
            </a:r>
            <a:r>
              <a:rPr lang="en-GB" dirty="0">
                <a:solidFill>
                  <a:prstClr val="black"/>
                </a:solidFill>
              </a:rPr>
              <a:t>idea, model or concept </a:t>
            </a:r>
            <a:r>
              <a:rPr lang="en-GB" sz="1900" dirty="0">
                <a:solidFill>
                  <a:prstClr val="black"/>
                </a:solidFill>
              </a:rPr>
              <a:t>(what it looks like, how it works)</a:t>
            </a:r>
            <a:endParaRPr lang="en-GB" sz="19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you are having </a:t>
            </a:r>
            <a:r>
              <a:rPr lang="en-GB" b="1" dirty="0"/>
              <a:t>trouble with </a:t>
            </a:r>
            <a:r>
              <a:rPr lang="en-GB" sz="3800" b="1" dirty="0">
                <a:solidFill>
                  <a:srgbClr val="FF0000"/>
                </a:solidFill>
              </a:rPr>
              <a:t>explaining</a:t>
            </a:r>
            <a:r>
              <a:rPr lang="en-GB" dirty="0"/>
              <a:t> an idea, model or concept…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Think about </a:t>
            </a:r>
            <a:r>
              <a:rPr lang="en-GB" b="1" dirty="0"/>
              <a:t>using an example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to show me you understand</a:t>
            </a:r>
            <a:r>
              <a:rPr lang="en-GB" dirty="0"/>
              <a:t> the </a:t>
            </a:r>
            <a:r>
              <a:rPr lang="en-GB" dirty="0">
                <a:solidFill>
                  <a:prstClr val="black"/>
                </a:solidFill>
              </a:rPr>
              <a:t>idea, model or concept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endParaRPr lang="en-GB" sz="900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i="1" dirty="0">
                <a:latin typeface="Comic Sans MS" panose="030F0702030302020204" pitchFamily="66" charset="0"/>
              </a:rPr>
              <a:t>“… an example of this would be …”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(then example)’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(then use an example using the idea, model or concept) </a:t>
            </a:r>
          </a:p>
          <a:p>
            <a:pPr marL="0" indent="0">
              <a:buNone/>
            </a:pPr>
            <a:endParaRPr lang="en-GB" i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i="1" dirty="0">
                <a:latin typeface="Comic Sans MS" panose="030F0702030302020204" pitchFamily="66" charset="0"/>
              </a:rPr>
              <a:t>“ … this can be seen in trying to motivate a team at work … “</a:t>
            </a:r>
          </a:p>
          <a:p>
            <a:pPr marL="0" indent="0">
              <a:buNone/>
            </a:pPr>
            <a:r>
              <a:rPr lang="en-GB" sz="2000" dirty="0">
                <a:latin typeface="Comic Sans MS" panose="030F0702030302020204" pitchFamily="66" charset="0"/>
              </a:rPr>
              <a:t>(then use an example using the </a:t>
            </a:r>
            <a:r>
              <a:rPr kumimoji="0" lang="en-GB" sz="2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</a:rPr>
              <a:t>idea, model or concept) </a:t>
            </a:r>
            <a:endParaRPr lang="en-GB" sz="20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889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709</Words>
  <Application>Microsoft Office PowerPoint</Application>
  <PresentationFormat>Widescreen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Comic Sans MS</vt:lpstr>
      <vt:lpstr>Courier New</vt:lpstr>
      <vt:lpstr>Symbol</vt:lpstr>
      <vt:lpstr>Office Theme</vt:lpstr>
      <vt:lpstr>Assignment (Management Communication) Communication Models   </vt:lpstr>
      <vt:lpstr>(The importance of…) Tone, language, formality…      </vt:lpstr>
      <vt:lpstr>Range of Verbal and written communication (in your workplace)   </vt:lpstr>
      <vt:lpstr>Range of Verbal and written communication (in your workplace) </vt:lpstr>
      <vt:lpstr>Range of Verbal and written communication (in your workplace) </vt:lpstr>
      <vt:lpstr>Range of Verbal and written communication (in your workplace)</vt:lpstr>
      <vt:lpstr>Motivation</vt:lpstr>
      <vt:lpstr>Motivation</vt:lpstr>
      <vt:lpstr>Motivation – Intrinsic Motivation (Internal)</vt:lpstr>
      <vt:lpstr>Motivation – Extrinsic Motivation  (External)</vt:lpstr>
      <vt:lpstr>Notes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(Management Communication) Communication Models   (600)</dc:title>
  <dc:creator>Karine Williams</dc:creator>
  <cp:lastModifiedBy>Karine Williams</cp:lastModifiedBy>
  <cp:revision>2</cp:revision>
  <dcterms:created xsi:type="dcterms:W3CDTF">2024-05-07T11:17:30Z</dcterms:created>
  <dcterms:modified xsi:type="dcterms:W3CDTF">2024-05-10T10:54:43Z</dcterms:modified>
</cp:coreProperties>
</file>