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0" r:id="rId1"/>
  </p:sldMasterIdLst>
  <p:notesMasterIdLst>
    <p:notesMasterId r:id="rId13"/>
  </p:notesMasterIdLst>
  <p:sldIdLst>
    <p:sldId id="364" r:id="rId2"/>
    <p:sldId id="383" r:id="rId3"/>
    <p:sldId id="387" r:id="rId4"/>
    <p:sldId id="394" r:id="rId5"/>
    <p:sldId id="395" r:id="rId6"/>
    <p:sldId id="408" r:id="rId7"/>
    <p:sldId id="396" r:id="rId8"/>
    <p:sldId id="402" r:id="rId9"/>
    <p:sldId id="410" r:id="rId10"/>
    <p:sldId id="399" r:id="rId11"/>
    <p:sldId id="40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7" autoAdjust="0"/>
    <p:restoredTop sz="94689"/>
  </p:normalViewPr>
  <p:slideViewPr>
    <p:cSldViewPr snapToGrid="0" showGuides="1">
      <p:cViewPr varScale="1">
        <p:scale>
          <a:sx n="78" d="100"/>
          <a:sy n="78" d="100"/>
        </p:scale>
        <p:origin x="87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A377FA-6D4E-4FEE-A631-47ABE0599485}"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11F5E-BECA-4D09-8309-8E74CEF0A08E}" type="slidenum">
              <a:rPr lang="en-GB" smtClean="0"/>
              <a:t>‹#›</a:t>
            </a:fld>
            <a:endParaRPr lang="en-GB"/>
          </a:p>
        </p:txBody>
      </p:sp>
    </p:spTree>
    <p:extLst>
      <p:ext uri="{BB962C8B-B14F-4D97-AF65-F5344CB8AC3E}">
        <p14:creationId xmlns:p14="http://schemas.microsoft.com/office/powerpoint/2010/main" val="3140464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11F5E-BECA-4D09-8309-8E74CEF0A08E}" type="slidenum">
              <a:rPr lang="en-GB" smtClean="0"/>
              <a:t>4</a:t>
            </a:fld>
            <a:endParaRPr lang="en-GB"/>
          </a:p>
        </p:txBody>
      </p:sp>
    </p:spTree>
    <p:extLst>
      <p:ext uri="{BB962C8B-B14F-4D97-AF65-F5344CB8AC3E}">
        <p14:creationId xmlns:p14="http://schemas.microsoft.com/office/powerpoint/2010/main" val="3395889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11F5E-BECA-4D09-8309-8E74CEF0A08E}" type="slidenum">
              <a:rPr lang="en-GB" smtClean="0"/>
              <a:t>5</a:t>
            </a:fld>
            <a:endParaRPr lang="en-GB"/>
          </a:p>
        </p:txBody>
      </p:sp>
    </p:spTree>
    <p:extLst>
      <p:ext uri="{BB962C8B-B14F-4D97-AF65-F5344CB8AC3E}">
        <p14:creationId xmlns:p14="http://schemas.microsoft.com/office/powerpoint/2010/main" val="327624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11F5E-BECA-4D09-8309-8E74CEF0A08E}" type="slidenum">
              <a:rPr lang="en-GB" smtClean="0"/>
              <a:t>8</a:t>
            </a:fld>
            <a:endParaRPr lang="en-GB"/>
          </a:p>
        </p:txBody>
      </p:sp>
    </p:spTree>
    <p:extLst>
      <p:ext uri="{BB962C8B-B14F-4D97-AF65-F5344CB8AC3E}">
        <p14:creationId xmlns:p14="http://schemas.microsoft.com/office/powerpoint/2010/main" val="729274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678556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626623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3643564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22/03/2026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636248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22/03/2026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3167914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22/03/2026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2703685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22/03/2026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45811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22/03/2026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708060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22/03/2026</a:t>
            </a:fld>
            <a:endParaRPr lang="en-GB" altLang="en-US"/>
          </a:p>
        </p:txBody>
      </p:sp>
    </p:spTree>
    <p:extLst>
      <p:ext uri="{BB962C8B-B14F-4D97-AF65-F5344CB8AC3E}">
        <p14:creationId xmlns:p14="http://schemas.microsoft.com/office/powerpoint/2010/main" val="1059602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445042879"/>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62221996"/>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25361330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21202944"/>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535983693"/>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4138789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1700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039528689"/>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file:///C:\Users\twink\Downloads\s12960-021-00574-3.pdf" TargetMode="External"/><Relationship Id="rId3" Type="http://schemas.openxmlformats.org/officeDocument/2006/relationships/hyperlink" Target="https://www.england.nhs.uk/long-read/good-communication-with-patients-waiting-for-care/" TargetMode="External"/><Relationship Id="rId7" Type="http://schemas.openxmlformats.org/officeDocument/2006/relationships/hyperlink" Target="https://www.jstor.org/stable/48546767" TargetMode="External"/><Relationship Id="rId2" Type="http://schemas.openxmlformats.org/officeDocument/2006/relationships/hyperlink" Target="https://www.nmc.org.uk/standards/standards-for-nurses/standards-of-proficiency-for-registered-nurses/implementation-nursing/practice-learning-experience-case-studies-for-nursing-programmes/camhs-olivia/communication-and-relationship-management-skills/" TargetMode="External"/><Relationship Id="rId1" Type="http://schemas.openxmlformats.org/officeDocument/2006/relationships/slideLayout" Target="../slideLayouts/slideLayout2.xml"/><Relationship Id="rId6" Type="http://schemas.openxmlformats.org/officeDocument/2006/relationships/hyperlink" Target="https://bmjopenquality.bmj.com/content/9/1/e000753" TargetMode="External"/><Relationship Id="rId5" Type="http://schemas.openxmlformats.org/officeDocument/2006/relationships/hyperlink" Target="https://www.britishjournalofnursing.com/content/patient-safety/communication-failures-and-nhs-patient-safety" TargetMode="External"/><Relationship Id="rId4" Type="http://schemas.openxmlformats.org/officeDocument/2006/relationships/hyperlink" Target="https://www.cqc.org.uk/publications/maternity-services-2022-2024/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MARIE SIDIME</a:t>
            </a:r>
          </a:p>
          <a:p>
            <a:r>
              <a:rPr lang="en-GB" altLang="en-US" u="sng" dirty="0"/>
              <a:t>Student ID: 2441955</a:t>
            </a:r>
            <a:endParaRPr lang="en-GB" altLang="en-US" b="1" i="1" dirty="0"/>
          </a:p>
          <a:p>
            <a:r>
              <a:rPr lang="en-GB" altLang="en-US" u="sng" dirty="0"/>
              <a:t>Lecturer’s Name</a:t>
            </a:r>
            <a:r>
              <a:rPr lang="en-GB" altLang="en-US" b="1" i="1" dirty="0"/>
              <a:t>: Odette Jack</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77334" y="609600"/>
            <a:ext cx="8596668" cy="816077"/>
          </a:xfrm>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335664" y="1580486"/>
            <a:ext cx="8596668" cy="3880773"/>
          </a:xfrm>
        </p:spPr>
        <p:txBody>
          <a:bodyPr/>
          <a:lstStyle/>
          <a:p>
            <a:pPr marL="0" indent="0" algn="ctr">
              <a:buNone/>
            </a:pPr>
            <a:r>
              <a:rPr lang="en-US" dirty="0"/>
              <a:t>I</a:t>
            </a:r>
            <a:r>
              <a:rPr lang="en-GB" dirty="0"/>
              <a:t> confirm that I have not used any AI tools in the research and creation of this assignment. I confirm that I have not presented any AI-generated materials as my own work</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02732" y="1052514"/>
            <a:ext cx="8229600" cy="3916363"/>
          </a:xfrm>
        </p:spPr>
        <p:txBody>
          <a:bodyPr/>
          <a:lstStyle/>
          <a:p>
            <a:pPr marL="0" indent="0">
              <a:buNone/>
              <a:defRPr/>
            </a:pPr>
            <a:r>
              <a:rPr lang="en-GB" sz="1400" dirty="0">
                <a:latin typeface="Arial" panose="020B0604020202020204" pitchFamily="34" charset="0"/>
                <a:cs typeface="Arial" panose="020B0604020202020204" pitchFamily="34" charset="0"/>
              </a:rPr>
              <a:t>My name is Marie </a:t>
            </a:r>
            <a:r>
              <a:rPr lang="en-GB" sz="1400" dirty="0" err="1">
                <a:latin typeface="Arial" panose="020B0604020202020204" pitchFamily="34" charset="0"/>
                <a:cs typeface="Arial" panose="020B0604020202020204" pitchFamily="34" charset="0"/>
              </a:rPr>
              <a:t>Sidime</a:t>
            </a:r>
            <a:r>
              <a:rPr lang="en-GB" sz="1400" dirty="0">
                <a:latin typeface="Arial" panose="020B0604020202020204" pitchFamily="34" charset="0"/>
                <a:cs typeface="Arial" panose="020B0604020202020204" pitchFamily="34" charset="0"/>
              </a:rPr>
              <a:t>. My ID number is 2441955.</a:t>
            </a:r>
          </a:p>
          <a:p>
            <a:pPr marL="0" indent="0">
              <a:lnSpc>
                <a:spcPct val="150000"/>
              </a:lnSpc>
              <a:buNone/>
              <a:defRPr/>
            </a:pPr>
            <a:r>
              <a:rPr lang="en-GB" sz="1400" dirty="0">
                <a:latin typeface="Arial" panose="020B0604020202020204" pitchFamily="34" charset="0"/>
                <a:cs typeface="Arial" panose="020B0604020202020204" pitchFamily="34" charset="0"/>
              </a:rPr>
              <a:t>In this presentation, I will discuss Communication Skills in Health and Social Care. I will start by defining Communication Skills, identifying the importance of communication in professional practice, its benefits in healthcare, and I will also explore the Soler Model, and how communication skills can be applied in my future career as a Nurse.   </a:t>
            </a:r>
          </a:p>
          <a:p>
            <a:pPr marL="0" indent="0">
              <a:buNone/>
              <a:defRPr/>
            </a:pPr>
            <a:endParaRPr lang="en-GB" sz="2800" dirty="0"/>
          </a:p>
          <a:p>
            <a:pPr marL="0" indent="0">
              <a:buNone/>
              <a:defRPr/>
            </a:pPr>
            <a:endParaRPr lang="en-GB" b="1" dirty="0"/>
          </a:p>
          <a:p>
            <a:pPr>
              <a:defRPr/>
            </a:pPr>
            <a:endParaRPr lang="en-GB"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altLang="en-US" smtClean="0"/>
              <a:pPr>
                <a:defRPr/>
              </a:pPr>
              <a:t>22/03/2026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620444"/>
          </a:xfrm>
        </p:spPr>
        <p:txBody>
          <a:bodyPr>
            <a:normAutofit fontScale="90000"/>
          </a:bodyPr>
          <a:lstStyle/>
          <a:p>
            <a:r>
              <a:rPr lang="en-GB" sz="2800" b="1" dirty="0"/>
              <a:t> </a:t>
            </a:r>
            <a:r>
              <a:rPr lang="en-GB" sz="2800" b="1" dirty="0">
                <a:latin typeface="Arial" panose="020B0604020202020204" pitchFamily="34" charset="0"/>
                <a:cs typeface="Arial" panose="020B0604020202020204" pitchFamily="34" charset="0"/>
              </a:rPr>
              <a:t>Communication Skills in Health and Social Care</a:t>
            </a:r>
            <a:br>
              <a:rPr lang="en-GB" sz="2800" b="1" dirty="0">
                <a:latin typeface="Arial" panose="020B0604020202020204" pitchFamily="34" charset="0"/>
                <a:cs typeface="Arial" panose="020B0604020202020204" pitchFamily="34" charset="0"/>
              </a:rPr>
            </a:b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216446" y="743398"/>
            <a:ext cx="11342915" cy="5663089"/>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Definition</a:t>
            </a:r>
            <a:br>
              <a:rPr lang="en-GB" sz="24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Communication is the process of exchanging information, ideas, and emotions to achieve mutual understanding through spoken and written language, such as words, and it also involves non-verbal behaviours, including attitude, gestures, and facial expressions (McCabe and Timmins,2013). Effective Communication aligns with health and social care principles, which involve sharing information and ideas while interacting with different people, including patients, families, and other healthcare professionals,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providing a safe, trusting environment, and person-centred care for service users and their individual needs. (NMC,2025).</a:t>
            </a:r>
            <a:endParaRPr lang="en-GB" sz="1200"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What communication is involved in everyday practice?</a:t>
            </a:r>
          </a:p>
          <a:p>
            <a:r>
              <a:rPr lang="en-GB" sz="1200" dirty="0">
                <a:latin typeface="Arial" panose="020B0604020202020204" pitchFamily="34" charset="0"/>
                <a:cs typeface="Arial" panose="020B0604020202020204" pitchFamily="34" charset="0"/>
              </a:rPr>
              <a:t> In daily practice, communication  involves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Informing and explaining to service users about their diagnostics, treatment, and care plan</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Listening actively to service users’ concerns and worries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Documentation and maintaining confidentiality ( NMC, 2025)</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Where and how have you developed this skill?</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Working as a support carer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Communicating with people with learning disabilities and elderly people, living with different needs.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Working in a group discussion with classmates as a student, writing reports, and practising in using digital tools.</a:t>
            </a:r>
            <a:endParaRPr lang="en-GB" sz="2400" dirty="0"/>
          </a:p>
          <a:p>
            <a:pPr marL="342900" indent="-342900">
              <a:buFont typeface="Arial" panose="020B0604020202020204" pitchFamily="34" charset="0"/>
              <a:buChar char="•"/>
            </a:pPr>
            <a:endParaRPr lang="en-GB" sz="2400" dirty="0"/>
          </a:p>
          <a:p>
            <a:r>
              <a:rPr lang="en-GB" sz="2400" dirty="0"/>
              <a:t> </a:t>
            </a:r>
          </a:p>
          <a:p>
            <a:endParaRPr lang="en-GB" sz="2400" dirty="0"/>
          </a:p>
          <a:p>
            <a:endParaRPr lang="en-GB" sz="2400" dirty="0"/>
          </a:p>
          <a:p>
            <a:endParaRPr lang="en-GB" sz="2400" dirty="0"/>
          </a:p>
          <a:p>
            <a:endParaRPr lang="en-GB" sz="2400" dirty="0"/>
          </a:p>
          <a:p>
            <a:endParaRPr lang="en-GB" sz="2400" dirty="0"/>
          </a:p>
        </p:txBody>
      </p:sp>
      <p:pic>
        <p:nvPicPr>
          <p:cNvPr id="9" name="Picture 8" descr="Five square speech bubbles in color">
            <a:extLst>
              <a:ext uri="{FF2B5EF4-FFF2-40B4-BE49-F238E27FC236}">
                <a16:creationId xmlns:a16="http://schemas.microsoft.com/office/drawing/2014/main" id="{5C2D8914-6F8D-9874-327A-7D4562125CA9}"/>
              </a:ext>
            </a:extLst>
          </p:cNvPr>
          <p:cNvPicPr>
            <a:picLocks noChangeAspect="1"/>
          </p:cNvPicPr>
          <p:nvPr/>
        </p:nvPicPr>
        <p:blipFill>
          <a:blip r:embed="rId3"/>
          <a:stretch>
            <a:fillRect/>
          </a:stretch>
        </p:blipFill>
        <p:spPr>
          <a:xfrm rot="691473">
            <a:off x="7794779" y="2044460"/>
            <a:ext cx="4326194" cy="1774765"/>
          </a:xfrm>
          <a:prstGeom prst="ellipse">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335664" y="211504"/>
            <a:ext cx="8596668" cy="13208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dirty="0"/>
              <a:t>Importance of </a:t>
            </a:r>
            <a:r>
              <a:rPr lang="en-GB" sz="3700" b="1" i="1" dirty="0"/>
              <a:t>communication</a:t>
            </a:r>
            <a:r>
              <a:rPr lang="en-GB" sz="3700" b="1" dirty="0"/>
              <a:t> in professional practice</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22/03/2026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5</a:t>
            </a:fld>
            <a:endParaRPr lang="en-GB" altLang="en-US" sz="1200" kern="1200">
              <a:solidFill>
                <a:srgbClr val="898989"/>
              </a:solidFill>
              <a:latin typeface="Myriad Pro"/>
              <a:ea typeface="+mn-ea"/>
              <a:cs typeface="+mn-cs"/>
            </a:endParaRPr>
          </a:p>
        </p:txBody>
      </p:sp>
      <p:sp>
        <p:nvSpPr>
          <p:cNvPr id="10" name="TextBox 9">
            <a:extLst>
              <a:ext uri="{FF2B5EF4-FFF2-40B4-BE49-F238E27FC236}">
                <a16:creationId xmlns:a16="http://schemas.microsoft.com/office/drawing/2014/main" id="{E32E3400-4CF7-D76F-91E6-1E97593C4D9A}"/>
              </a:ext>
            </a:extLst>
          </p:cNvPr>
          <p:cNvSpPr txBox="1"/>
          <p:nvPr/>
        </p:nvSpPr>
        <p:spPr bwMode="auto">
          <a:xfrm>
            <a:off x="335664" y="1708220"/>
            <a:ext cx="5384800" cy="3496826"/>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Facilitate healthcare professionals to share information and collaborate with service users, their families, and other stakeholders.</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Ensuring Patient Safety and delivering high-quality care</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Understanding Patient health conditions and their needs.</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i="1" dirty="0">
                <a:latin typeface="Arial" panose="020B0604020202020204" pitchFamily="34" charset="0"/>
                <a:cs typeface="Arial" panose="020B0604020202020204" pitchFamily="34" charset="0"/>
              </a:rPr>
              <a:t>Engaging Patients and their families in care decisions.</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i="1" dirty="0">
                <a:latin typeface="Arial" panose="020B0604020202020204" pitchFamily="34" charset="0"/>
                <a:cs typeface="Arial" panose="020B0604020202020204" pitchFamily="34" charset="0"/>
              </a:rPr>
              <a:t>Building Trust and Relationships. </a:t>
            </a:r>
          </a:p>
          <a:p>
            <a:pPr marL="0" lvl="1" eaLnBrk="0" fontAlgn="base" hangingPunct="0">
              <a:lnSpc>
                <a:spcPct val="90000"/>
              </a:lnSpc>
              <a:spcBef>
                <a:spcPct val="20000"/>
              </a:spcBef>
              <a:spcAft>
                <a:spcPct val="0"/>
              </a:spcAft>
            </a:pPr>
            <a:r>
              <a:rPr lang="en-US" sz="1100" i="1" dirty="0">
                <a:latin typeface="Arial" panose="020B0604020202020204" pitchFamily="34" charset="0"/>
                <a:cs typeface="Arial" panose="020B0604020202020204" pitchFamily="34" charset="0"/>
              </a:rPr>
              <a:t>                                       (Haran Ratna, 2019)</a:t>
            </a:r>
          </a:p>
          <a:p>
            <a:pPr marL="342900" lvl="1" indent="-342900" eaLnBrk="0" fontAlgn="base" hangingPunct="0">
              <a:lnSpc>
                <a:spcPct val="90000"/>
              </a:lnSpc>
              <a:spcBef>
                <a:spcPct val="20000"/>
              </a:spcBef>
              <a:spcAft>
                <a:spcPct val="0"/>
              </a:spcAft>
              <a:buFont typeface="Arial" panose="020B0604020202020204" pitchFamily="34" charset="0"/>
              <a:buChar char="•"/>
            </a:pPr>
            <a:endParaRPr lang="en-US" sz="900" b="1" i="1" dirty="0"/>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200" b="1" i="1" dirty="0">
                <a:latin typeface="Arial" panose="020B0604020202020204" pitchFamily="34" charset="0"/>
                <a:cs typeface="Arial" panose="020B0604020202020204" pitchFamily="34" charset="0"/>
              </a:rPr>
              <a:t>Communication supports safe and effective care:</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i="1" dirty="0">
                <a:latin typeface="Arial" panose="020B0604020202020204" pitchFamily="34" charset="0"/>
                <a:cs typeface="Arial" panose="020B0604020202020204" pitchFamily="34" charset="0"/>
              </a:rPr>
              <a:t>Enhancing Multidisciplinary Teamwork.</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i="1" dirty="0">
                <a:latin typeface="Arial" panose="020B0604020202020204" pitchFamily="34" charset="0"/>
                <a:cs typeface="Arial" panose="020B0604020202020204" pitchFamily="34" charset="0"/>
              </a:rPr>
              <a:t>Reducing the risk of  Medical Errors. </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i="1" dirty="0">
                <a:latin typeface="Arial" panose="020B0604020202020204" pitchFamily="34" charset="0"/>
                <a:cs typeface="Arial" panose="020B0604020202020204" pitchFamily="34" charset="0"/>
              </a:rPr>
              <a:t>Support Safeguarding</a:t>
            </a:r>
          </a:p>
          <a:p>
            <a:pPr marL="0" lvl="1" eaLnBrk="0" fontAlgn="base" hangingPunct="0">
              <a:lnSpc>
                <a:spcPct val="90000"/>
              </a:lnSpc>
              <a:spcBef>
                <a:spcPct val="20000"/>
              </a:spcBef>
              <a:spcAft>
                <a:spcPct val="0"/>
              </a:spcAft>
            </a:pPr>
            <a:r>
              <a:rPr lang="en-US" sz="1100" i="1" dirty="0">
                <a:latin typeface="Arial" panose="020B0604020202020204" pitchFamily="34" charset="0"/>
                <a:cs typeface="Arial" panose="020B0604020202020204" pitchFamily="34" charset="0"/>
              </a:rPr>
              <a:t>                        (BMJ journal,2020)</a:t>
            </a:r>
          </a:p>
          <a:p>
            <a:pPr marL="342900" lvl="1" indent="-342900" eaLnBrk="0" fontAlgn="base" hangingPunct="0">
              <a:lnSpc>
                <a:spcPct val="90000"/>
              </a:lnSpc>
              <a:spcBef>
                <a:spcPct val="20000"/>
              </a:spcBef>
              <a:spcAft>
                <a:spcPct val="0"/>
              </a:spcAft>
              <a:buFont typeface="Arial" panose="020B0604020202020204" pitchFamily="34" charset="0"/>
              <a:buChar char="•"/>
            </a:pPr>
            <a:endParaRPr lang="en-US" sz="900" b="1" dirty="0"/>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200" b="1" dirty="0"/>
              <a:t>Communication supports good quality outcomes</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Improves person-</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care</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Supporting emotional well-being and service users’ dignity.</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100" dirty="0">
                <a:latin typeface="Arial" panose="020B0604020202020204" pitchFamily="34" charset="0"/>
                <a:cs typeface="Arial" panose="020B0604020202020204" pitchFamily="34" charset="0"/>
              </a:rPr>
              <a:t>Promoting equal treatment</a:t>
            </a:r>
          </a:p>
          <a:p>
            <a:pPr eaLnBrk="0" fontAlgn="base" hangingPunct="0">
              <a:lnSpc>
                <a:spcPct val="90000"/>
              </a:lnSpc>
              <a:spcBef>
                <a:spcPct val="20000"/>
              </a:spcBef>
              <a:spcAft>
                <a:spcPct val="0"/>
              </a:spcAft>
            </a:pPr>
            <a:r>
              <a:rPr lang="en-US" sz="900" dirty="0"/>
              <a:t>                               (CQC, 2024)</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900" dirty="0"/>
          </a:p>
        </p:txBody>
      </p:sp>
      <p:pic>
        <p:nvPicPr>
          <p:cNvPr id="5" name="Picture 4" descr="Stack of sticky notes and pencil">
            <a:extLst>
              <a:ext uri="{FF2B5EF4-FFF2-40B4-BE49-F238E27FC236}">
                <a16:creationId xmlns:a16="http://schemas.microsoft.com/office/drawing/2014/main" id="{16412481-9293-224E-9673-E43E210426DD}"/>
              </a:ext>
            </a:extLst>
          </p:cNvPr>
          <p:cNvPicPr>
            <a:picLocks noChangeAspect="1"/>
          </p:cNvPicPr>
          <p:nvPr/>
        </p:nvPicPr>
        <p:blipFill>
          <a:blip r:embed="rId3"/>
          <a:srcRect l="9690" r="203" b="-2"/>
          <a:stretch>
            <a:fillRect/>
          </a:stretch>
        </p:blipFill>
        <p:spPr>
          <a:xfrm>
            <a:off x="6653124" y="1708220"/>
            <a:ext cx="5384800" cy="3496826"/>
          </a:xfrm>
          <a:prstGeom prst="rect">
            <a:avLst/>
          </a:prstGeom>
          <a:noFill/>
        </p:spPr>
      </p:pic>
      <p:sp>
        <p:nvSpPr>
          <p:cNvPr id="3" name="TextBox 2">
            <a:extLst>
              <a:ext uri="{FF2B5EF4-FFF2-40B4-BE49-F238E27FC236}">
                <a16:creationId xmlns:a16="http://schemas.microsoft.com/office/drawing/2014/main" id="{65540686-256F-025C-CDEE-B7B8B9AC883D}"/>
              </a:ext>
            </a:extLst>
          </p:cNvPr>
          <p:cNvSpPr txBox="1"/>
          <p:nvPr/>
        </p:nvSpPr>
        <p:spPr>
          <a:xfrm>
            <a:off x="511277" y="5327928"/>
            <a:ext cx="5781368" cy="83099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Example</a:t>
            </a:r>
            <a:r>
              <a:rPr lang="en-US" dirty="0"/>
              <a:t>: </a:t>
            </a:r>
            <a:r>
              <a:rPr lang="en-US" sz="1200" dirty="0">
                <a:latin typeface="Arial" panose="020B0604020202020204" pitchFamily="34" charset="0"/>
                <a:cs typeface="Arial" panose="020B0604020202020204" pitchFamily="34" charset="0"/>
              </a:rPr>
              <a:t>Registered Nurse assessment in the recovery room: Supporting a Post-Anesthetic patient after surgery,  feeling confused and experiencing mild pain. The assessment provided by the nurse led to patient safety and well-being</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C70D-BF3A-15FD-F425-5B428EF43203}"/>
              </a:ext>
            </a:extLst>
          </p:cNvPr>
          <p:cNvSpPr>
            <a:spLocks noGrp="1"/>
          </p:cNvSpPr>
          <p:nvPr>
            <p:ph type="title"/>
          </p:nvPr>
        </p:nvSpPr>
        <p:spPr>
          <a:xfrm>
            <a:off x="334433" y="114299"/>
            <a:ext cx="9714135" cy="505133"/>
          </a:xfrm>
        </p:spPr>
        <p:txBody>
          <a:bodyPr/>
          <a:lstStyle/>
          <a:p>
            <a:r>
              <a:rPr lang="en-US" sz="1400" b="1" dirty="0">
                <a:latin typeface="Arial" panose="020B0604020202020204" pitchFamily="34" charset="0"/>
                <a:cs typeface="Arial" panose="020B0604020202020204" pitchFamily="34" charset="0"/>
              </a:rPr>
              <a:t>Communication Skills Benefit in Health and Social Care</a:t>
            </a:r>
            <a:endParaRPr lang="en-GB" sz="1400"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CABB982-6BD2-4069-5C0C-414CD7E3C23D}"/>
              </a:ext>
            </a:extLst>
          </p:cNvPr>
          <p:cNvSpPr>
            <a:spLocks noGrp="1"/>
          </p:cNvSpPr>
          <p:nvPr>
            <p:ph type="body" idx="1"/>
          </p:nvPr>
        </p:nvSpPr>
        <p:spPr>
          <a:xfrm>
            <a:off x="0" y="943898"/>
            <a:ext cx="4955459" cy="307777"/>
          </a:xfrm>
        </p:spPr>
        <p:txBody>
          <a:bodyPr/>
          <a:lstStyle/>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For service users</a:t>
            </a:r>
            <a:r>
              <a:rPr lang="en-GB" sz="1400" dirty="0">
                <a:latin typeface="Arial" panose="020B0604020202020204" pitchFamily="34" charset="0"/>
                <a:cs typeface="Arial" panose="020B0604020202020204" pitchFamily="34" charset="0"/>
              </a:rPr>
              <a:t>( Patients)</a:t>
            </a:r>
          </a:p>
          <a:p>
            <a:endParaRPr lang="en-GB" sz="1200" b="0" dirty="0"/>
          </a:p>
        </p:txBody>
      </p:sp>
      <p:sp>
        <p:nvSpPr>
          <p:cNvPr id="4" name="Content Placeholder 3">
            <a:extLst>
              <a:ext uri="{FF2B5EF4-FFF2-40B4-BE49-F238E27FC236}">
                <a16:creationId xmlns:a16="http://schemas.microsoft.com/office/drawing/2014/main" id="{9C243399-0683-4AE5-E731-1A02A60ABEC1}"/>
              </a:ext>
            </a:extLst>
          </p:cNvPr>
          <p:cNvSpPr>
            <a:spLocks noGrp="1"/>
          </p:cNvSpPr>
          <p:nvPr>
            <p:ph sz="half" idx="2"/>
          </p:nvPr>
        </p:nvSpPr>
        <p:spPr>
          <a:xfrm>
            <a:off x="98323" y="1019579"/>
            <a:ext cx="3957483" cy="1189251"/>
          </a:xfrm>
        </p:spPr>
        <p:txBody>
          <a:bodyPr>
            <a:normAutofit fontScale="25000" lnSpcReduction="20000"/>
          </a:bodyPr>
          <a:lstStyle/>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Understanding and following the medical advice and instructions given</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Trust and Confidence</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Service users (Patients) feel valued, heard, and respected </a:t>
            </a:r>
          </a:p>
          <a:p>
            <a:pPr marL="457200" lvl="1" indent="0">
              <a:buNone/>
            </a:pPr>
            <a:r>
              <a:rPr lang="en-GB" sz="4800" i="1" dirty="0">
                <a:latin typeface="Arial" panose="020B0604020202020204" pitchFamily="34" charset="0"/>
                <a:cs typeface="Arial" panose="020B0604020202020204" pitchFamily="34" charset="0"/>
              </a:rPr>
              <a:t>                      (NHS, 2023)</a:t>
            </a:r>
          </a:p>
          <a:p>
            <a:pPr marL="457200" lvl="1" indent="0">
              <a:buNone/>
            </a:pPr>
            <a:r>
              <a:rPr lang="en-GB" sz="4800" b="1" i="1" dirty="0">
                <a:latin typeface="Arial" panose="020B0604020202020204" pitchFamily="34" charset="0"/>
                <a:cs typeface="Arial" panose="020B0604020202020204" pitchFamily="34" charset="0"/>
              </a:rPr>
              <a:t>                       </a:t>
            </a:r>
          </a:p>
          <a:p>
            <a:pPr marL="457200" lvl="1" indent="0">
              <a:buNone/>
            </a:pPr>
            <a:r>
              <a:rPr lang="en-GB" sz="4800" b="1" i="1"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For the Organisation</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 Enhance the organisation’s reputation</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 Improve employee engagement</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  Reduce Cost</a:t>
            </a:r>
          </a:p>
          <a:p>
            <a:pPr lvl="1">
              <a:buFont typeface="Arial" panose="020B0604020202020204" pitchFamily="34" charset="0"/>
              <a:buChar char="•"/>
            </a:pPr>
            <a:r>
              <a:rPr lang="en-GB" sz="4800" i="1" dirty="0">
                <a:latin typeface="Arial" panose="020B0604020202020204" pitchFamily="34" charset="0"/>
                <a:cs typeface="Arial" panose="020B0604020202020204" pitchFamily="34" charset="0"/>
              </a:rPr>
              <a:t>  Service users’ satisfaction </a:t>
            </a:r>
          </a:p>
          <a:p>
            <a:pPr marL="457200" lvl="1" indent="0">
              <a:buNone/>
            </a:pPr>
            <a:r>
              <a:rPr lang="en-GB" sz="4800" i="1" dirty="0">
                <a:latin typeface="Arial" panose="020B0604020202020204" pitchFamily="34" charset="0"/>
                <a:cs typeface="Arial" panose="020B0604020202020204" pitchFamily="34" charset="0"/>
              </a:rPr>
              <a:t>                             (The  King’s Fund, 2021)</a:t>
            </a:r>
          </a:p>
          <a:p>
            <a:pPr marL="457200" lvl="1" indent="0">
              <a:buNone/>
            </a:pPr>
            <a:endParaRPr lang="en-GB" sz="1400" b="1" i="1" dirty="0">
              <a:latin typeface="Arial" panose="020B0604020202020204" pitchFamily="34" charset="0"/>
              <a:cs typeface="Arial" panose="020B0604020202020204" pitchFamily="34" charset="0"/>
            </a:endParaRPr>
          </a:p>
        </p:txBody>
      </p:sp>
      <p:sp>
        <p:nvSpPr>
          <p:cNvPr id="7" name="Date Placeholder 6">
            <a:extLst>
              <a:ext uri="{FF2B5EF4-FFF2-40B4-BE49-F238E27FC236}">
                <a16:creationId xmlns:a16="http://schemas.microsoft.com/office/drawing/2014/main" id="{487F6550-681A-9261-3369-086E3A197B87}"/>
              </a:ext>
            </a:extLst>
          </p:cNvPr>
          <p:cNvSpPr>
            <a:spLocks noGrp="1"/>
          </p:cNvSpPr>
          <p:nvPr>
            <p:ph type="dt" sz="half" idx="10"/>
          </p:nvPr>
        </p:nvSpPr>
        <p:spPr/>
        <p:txBody>
          <a:bodyPr/>
          <a:lstStyle/>
          <a:p>
            <a:pPr>
              <a:defRPr/>
            </a:pPr>
            <a:fld id="{192482D0-6B59-43EB-A2E6-BEADFA88CF98}" type="datetime1">
              <a:rPr lang="en-GB" altLang="en-US"/>
              <a:pPr>
                <a:defRPr/>
              </a:pPr>
              <a:t>22/03/2026</a:t>
            </a:fld>
            <a:endParaRPr lang="en-GB" altLang="en-US" dirty="0"/>
          </a:p>
        </p:txBody>
      </p:sp>
      <p:sp>
        <p:nvSpPr>
          <p:cNvPr id="8" name="Slide Number Placeholder 7">
            <a:extLst>
              <a:ext uri="{FF2B5EF4-FFF2-40B4-BE49-F238E27FC236}">
                <a16:creationId xmlns:a16="http://schemas.microsoft.com/office/drawing/2014/main" id="{966AFDA7-0D6F-74C3-A7E1-F6334B874047}"/>
              </a:ext>
            </a:extLst>
          </p:cNvPr>
          <p:cNvSpPr>
            <a:spLocks noGrp="1"/>
          </p:cNvSpPr>
          <p:nvPr>
            <p:ph type="sldNum" sz="quarter" idx="12"/>
          </p:nvPr>
        </p:nvSpPr>
        <p:spPr/>
        <p:txBody>
          <a:bodyPr/>
          <a:lstStyle/>
          <a:p>
            <a:pPr>
              <a:defRPr/>
            </a:pPr>
            <a:fld id="{92F3B91C-6529-43C7-B4BA-62549480CC9D}" type="slidenum">
              <a:rPr lang="en-GB" altLang="en-US" smtClean="0"/>
              <a:pPr>
                <a:defRPr/>
              </a:pPr>
              <a:t>6</a:t>
            </a:fld>
            <a:endParaRPr lang="en-GB" altLang="en-US"/>
          </a:p>
        </p:txBody>
      </p:sp>
      <p:sp>
        <p:nvSpPr>
          <p:cNvPr id="12" name="TextBox 11">
            <a:extLst>
              <a:ext uri="{FF2B5EF4-FFF2-40B4-BE49-F238E27FC236}">
                <a16:creationId xmlns:a16="http://schemas.microsoft.com/office/drawing/2014/main" id="{2353B2C0-C286-B0AF-0CFD-6C48BFC3EB15}"/>
              </a:ext>
            </a:extLst>
          </p:cNvPr>
          <p:cNvSpPr txBox="1"/>
          <p:nvPr/>
        </p:nvSpPr>
        <p:spPr>
          <a:xfrm>
            <a:off x="4168876" y="787033"/>
            <a:ext cx="3460955"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For staff and Colleagues</a:t>
            </a:r>
            <a:endParaRPr lang="en-GB" sz="14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3BAD1B5-7DFB-F54B-A8E8-9566A55B46F9}"/>
              </a:ext>
            </a:extLst>
          </p:cNvPr>
          <p:cNvSpPr txBox="1"/>
          <p:nvPr/>
        </p:nvSpPr>
        <p:spPr>
          <a:xfrm>
            <a:off x="3657666" y="1127285"/>
            <a:ext cx="3067667" cy="1384995"/>
          </a:xfrm>
          <a:prstGeom prst="rect">
            <a:avLst/>
          </a:prstGeom>
          <a:noFill/>
        </p:spPr>
        <p:txBody>
          <a:bodyPr wrap="square" rtlCol="0">
            <a:spAutoFit/>
          </a:bodyPr>
          <a:lstStyle/>
          <a:p>
            <a:pPr marL="628650" lvl="1" indent="-171450">
              <a:buFont typeface="Arial" panose="020B0604020202020204" pitchFamily="34" charset="0"/>
              <a:buChar char="•"/>
            </a:pPr>
            <a:r>
              <a:rPr lang="en-GB" sz="1200" i="1" dirty="0">
                <a:latin typeface="Arial" panose="020B0604020202020204" pitchFamily="34" charset="0"/>
                <a:cs typeface="Arial" panose="020B0604020202020204" pitchFamily="34" charset="0"/>
              </a:rPr>
              <a:t>Develop Effective Teamwork</a:t>
            </a:r>
            <a:br>
              <a:rPr lang="en-GB" sz="1200" i="1" dirty="0">
                <a:latin typeface="Arial" panose="020B0604020202020204" pitchFamily="34" charset="0"/>
                <a:cs typeface="Arial" panose="020B0604020202020204" pitchFamily="34" charset="0"/>
              </a:rPr>
            </a:br>
            <a:endParaRPr lang="en-GB" sz="1200" i="1" dirty="0">
              <a:latin typeface="Arial" panose="020B0604020202020204" pitchFamily="34" charset="0"/>
              <a:cs typeface="Arial" panose="020B0604020202020204" pitchFamily="34" charset="0"/>
            </a:endParaRPr>
          </a:p>
          <a:p>
            <a:pPr marL="628650" lvl="1" indent="-171450">
              <a:buFont typeface="Arial" panose="020B0604020202020204" pitchFamily="34" charset="0"/>
              <a:buChar char="•"/>
            </a:pPr>
            <a:r>
              <a:rPr lang="en-GB" sz="1200" i="1" dirty="0">
                <a:latin typeface="Arial" panose="020B0604020202020204" pitchFamily="34" charset="0"/>
                <a:cs typeface="Arial" panose="020B0604020202020204" pitchFamily="34" charset="0"/>
              </a:rPr>
              <a:t>Reduce conflict and stress</a:t>
            </a:r>
          </a:p>
          <a:p>
            <a:pPr lvl="1"/>
            <a:endParaRPr lang="en-GB" sz="1200" i="1" dirty="0">
              <a:latin typeface="Arial" panose="020B0604020202020204" pitchFamily="34" charset="0"/>
              <a:cs typeface="Arial" panose="020B0604020202020204" pitchFamily="34" charset="0"/>
            </a:endParaRPr>
          </a:p>
          <a:p>
            <a:pPr marL="628650" lvl="1" indent="-171450">
              <a:buFont typeface="Arial" panose="020B0604020202020204" pitchFamily="34" charset="0"/>
              <a:buChar char="•"/>
            </a:pPr>
            <a:r>
              <a:rPr lang="en-GB" sz="1200" i="1" dirty="0">
                <a:latin typeface="Arial" panose="020B0604020202020204" pitchFamily="34" charset="0"/>
                <a:cs typeface="Arial" panose="020B0604020202020204" pitchFamily="34" charset="0"/>
              </a:rPr>
              <a:t>Minimise medical errors</a:t>
            </a:r>
          </a:p>
          <a:p>
            <a:pPr lvl="1"/>
            <a:endParaRPr lang="en-GB" sz="1200" i="1" dirty="0">
              <a:latin typeface="Arial" panose="020B0604020202020204" pitchFamily="34" charset="0"/>
              <a:cs typeface="Arial" panose="020B0604020202020204" pitchFamily="34" charset="0"/>
            </a:endParaRPr>
          </a:p>
          <a:p>
            <a:pPr lvl="1"/>
            <a:r>
              <a:rPr lang="en-GB" sz="1200" i="1" dirty="0">
                <a:latin typeface="Arial" panose="020B0604020202020204" pitchFamily="34" charset="0"/>
                <a:cs typeface="Arial" panose="020B0604020202020204" pitchFamily="34" charset="0"/>
              </a:rPr>
              <a:t>     (O’Daniel and Rosenstein,2008)</a:t>
            </a:r>
            <a:endParaRPr lang="en-GB" sz="1200" dirty="0">
              <a:latin typeface="Arial" panose="020B0604020202020204" pitchFamily="34" charset="0"/>
              <a:cs typeface="Arial" panose="020B0604020202020204" pitchFamily="34" charset="0"/>
            </a:endParaRPr>
          </a:p>
        </p:txBody>
      </p:sp>
      <p:pic>
        <p:nvPicPr>
          <p:cNvPr id="15" name="Picture 14" descr="Angled view of a multicolored building facade">
            <a:extLst>
              <a:ext uri="{FF2B5EF4-FFF2-40B4-BE49-F238E27FC236}">
                <a16:creationId xmlns:a16="http://schemas.microsoft.com/office/drawing/2014/main" id="{5FBFABBF-294E-A767-0F6D-E6A62A8D2337}"/>
              </a:ext>
            </a:extLst>
          </p:cNvPr>
          <p:cNvPicPr>
            <a:picLocks noChangeAspect="1"/>
          </p:cNvPicPr>
          <p:nvPr/>
        </p:nvPicPr>
        <p:blipFill>
          <a:blip r:embed="rId2"/>
          <a:stretch>
            <a:fillRect/>
          </a:stretch>
        </p:blipFill>
        <p:spPr>
          <a:xfrm>
            <a:off x="7462683" y="1019579"/>
            <a:ext cx="4630994" cy="4471736"/>
          </a:xfrm>
          <a:prstGeom prst="rect">
            <a:avLst/>
          </a:prstGeom>
        </p:spPr>
      </p:pic>
      <p:sp>
        <p:nvSpPr>
          <p:cNvPr id="5" name="TextBox 4">
            <a:extLst>
              <a:ext uri="{FF2B5EF4-FFF2-40B4-BE49-F238E27FC236}">
                <a16:creationId xmlns:a16="http://schemas.microsoft.com/office/drawing/2014/main" id="{D4BF0780-F269-202A-B226-ABE9E396CE92}"/>
              </a:ext>
            </a:extLst>
          </p:cNvPr>
          <p:cNvSpPr txBox="1"/>
          <p:nvPr/>
        </p:nvSpPr>
        <p:spPr>
          <a:xfrm>
            <a:off x="417904" y="4649171"/>
            <a:ext cx="6676104" cy="1384995"/>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Miscommunication could cause different Problems</a:t>
            </a:r>
          </a:p>
          <a:p>
            <a:pPr marL="171450" indent="-1714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Ineffective Communication can significantly affect patient safety and well-being, including     Medical errors when patient information is not properly shared or recorded.</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Lead to treatment delay and care plan </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Patient frustration</a:t>
            </a:r>
          </a:p>
          <a:p>
            <a:r>
              <a:rPr lang="en-US" sz="1200" dirty="0">
                <a:latin typeface="Arial" panose="020B0604020202020204" pitchFamily="34" charset="0"/>
                <a:cs typeface="Arial" panose="020B0604020202020204" pitchFamily="34" charset="0"/>
              </a:rPr>
              <a:t>(BMJ,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712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The SOLER Model: A framework For Effective  Communication</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432259"/>
          </a:xfrm>
        </p:spPr>
        <p:txBody>
          <a:bodyPr>
            <a:normAutofit/>
          </a:bodyPr>
          <a:lstStyle/>
          <a:p>
            <a:pPr marL="457200" lvl="1" indent="0">
              <a:buNone/>
            </a:pPr>
            <a:r>
              <a:rPr lang="en-GB" sz="1200" dirty="0">
                <a:latin typeface="Arial" panose="020B0604020202020204" pitchFamily="34" charset="0"/>
                <a:cs typeface="Arial" panose="020B0604020202020204" pitchFamily="34" charset="0"/>
              </a:rPr>
              <a:t>The Soler Model is a nonverbal communication framework used by healthcare practitioners to convey affective and emotional information, demonstrate attentiveness, empathy, and respect, and build psychological trust with service users through effective body language(Egan, 2014</a:t>
            </a:r>
            <a:r>
              <a:rPr lang="en-GB" sz="1800" dirty="0">
                <a:latin typeface="Arial" panose="020B0604020202020204" pitchFamily="34" charset="0"/>
                <a:cs typeface="Arial" panose="020B0604020202020204" pitchFamily="34" charset="0"/>
              </a:rPr>
              <a:t>)</a:t>
            </a:r>
          </a:p>
          <a:p>
            <a:pPr marL="457200" lvl="1" indent="0">
              <a:buNone/>
            </a:pPr>
            <a:r>
              <a:rPr lang="en-GB" sz="1400" b="1" dirty="0">
                <a:latin typeface="Arial" panose="020B0604020202020204" pitchFamily="34" charset="0"/>
                <a:cs typeface="Arial" panose="020B0604020202020204" pitchFamily="34" charset="0"/>
              </a:rPr>
              <a:t>The key stages </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Sit squarely</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Avoid an open posture </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lean slightly forward </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Maintain appropriate eye contact when interacting with Patients or service users ( Egan, 2014).</a:t>
            </a:r>
          </a:p>
          <a:p>
            <a:pPr marL="457200" lvl="1" indent="0">
              <a:buNone/>
            </a:pPr>
            <a:r>
              <a:rPr lang="en-GB" sz="1400" b="1" dirty="0">
                <a:latin typeface="Arial" panose="020B0604020202020204" pitchFamily="34" charset="0"/>
                <a:cs typeface="Arial" panose="020B0604020202020204" pitchFamily="34" charset="0"/>
              </a:rPr>
              <a:t>How it supports good practice</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Improves patient comfort, reduces anxiety and frustration</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Enhances active listening skills</a:t>
            </a:r>
          </a:p>
          <a:p>
            <a:pPr lvl="1">
              <a:buFont typeface="Wingdings" panose="05000000000000000000" pitchFamily="2" charset="2"/>
              <a:buChar char="Ø"/>
            </a:pPr>
            <a:r>
              <a:rPr lang="en-GB" sz="1200" dirty="0">
                <a:latin typeface="Arial" panose="020B0604020202020204" pitchFamily="34" charset="0"/>
                <a:cs typeface="Arial" panose="020B0604020202020204" pitchFamily="34" charset="0"/>
              </a:rPr>
              <a:t>Supports culturally sensitive communication</a:t>
            </a:r>
          </a:p>
          <a:p>
            <a:pPr marL="457200" lvl="1" indent="0">
              <a:buNone/>
            </a:pPr>
            <a:endParaRPr lang="en-GB" sz="1800" dirty="0"/>
          </a:p>
          <a:p>
            <a:pPr marL="0" indent="0">
              <a:buNone/>
            </a:pP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044402" y="52883"/>
            <a:ext cx="8229600" cy="605878"/>
          </a:xfrm>
        </p:spPr>
        <p:txBody>
          <a:bodyPr>
            <a:normAutofit fontScale="90000"/>
          </a:bodyPr>
          <a:lstStyle/>
          <a:p>
            <a:r>
              <a:rPr lang="en-GB" sz="2000" b="1" dirty="0"/>
              <a:t>Applying Effective Communication in Clinical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245943" y="318701"/>
            <a:ext cx="5614083" cy="5401598"/>
          </a:xfrm>
        </p:spPr>
        <p:txBody>
          <a:bodyPr>
            <a:normAutofit fontScale="92500" lnSpcReduction="10000"/>
          </a:bodyPr>
          <a:lstStyle/>
          <a:p>
            <a:pPr marL="0" indent="0">
              <a:buNone/>
            </a:pPr>
            <a:endParaRPr lang="en-GB" sz="1400" b="1" dirty="0"/>
          </a:p>
          <a:p>
            <a:pPr marL="0" indent="0">
              <a:buNone/>
            </a:pPr>
            <a:endParaRPr lang="en-GB" sz="1400" b="1" dirty="0"/>
          </a:p>
          <a:p>
            <a:pPr marL="0" indent="0">
              <a:buNone/>
            </a:pPr>
            <a:r>
              <a:rPr lang="en-GB" sz="1300" b="1" dirty="0">
                <a:latin typeface="Arial" panose="020B0604020202020204" pitchFamily="34" charset="0"/>
                <a:cs typeface="Arial" panose="020B0604020202020204" pitchFamily="34" charset="0"/>
              </a:rPr>
              <a:t>Where would you use this skill? </a:t>
            </a:r>
          </a:p>
          <a:p>
            <a:pPr marL="0" indent="0">
              <a:buNone/>
            </a:pPr>
            <a:r>
              <a:rPr lang="en-GB" sz="1300" dirty="0">
                <a:latin typeface="Arial" panose="020B0604020202020204" pitchFamily="34" charset="0"/>
                <a:cs typeface="Arial" panose="020B0604020202020204" pitchFamily="34" charset="0"/>
              </a:rPr>
              <a:t>Registered Nurse Assessment in the recovery room: Supporting a Post- Anaesthetic Patient.</a:t>
            </a:r>
          </a:p>
          <a:p>
            <a:pPr marL="0" indent="0">
              <a:buNone/>
            </a:pPr>
            <a:r>
              <a:rPr lang="en-GB" sz="1300" b="1" dirty="0">
                <a:latin typeface="Arial" panose="020B0604020202020204" pitchFamily="34" charset="0"/>
                <a:cs typeface="Arial" panose="020B0604020202020204" pitchFamily="34" charset="0"/>
              </a:rPr>
              <a:t>What might be the situation?</a:t>
            </a:r>
          </a:p>
          <a:p>
            <a:pPr marL="0" indent="0">
              <a:buNone/>
            </a:pPr>
            <a:r>
              <a:rPr lang="en-US" sz="1300" dirty="0">
                <a:latin typeface="Arial" panose="020B0604020202020204" pitchFamily="34" charset="0"/>
                <a:cs typeface="Arial" panose="020B0604020202020204" pitchFamily="34" charset="0"/>
              </a:rPr>
              <a:t>Mrs. Patel is a 68-year-old woman who has just arrived in the recovery room after surgery. She is feeling confused, anxious, in mild pain, and unsure about what is happening to her.  The nurse needs to complete an initial assessment and provide reassurance.</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pPr marL="0" indent="0">
              <a:buNone/>
            </a:pPr>
            <a:r>
              <a:rPr lang="en-GB" sz="1300" b="1" dirty="0">
                <a:latin typeface="Arial" panose="020B0604020202020204" pitchFamily="34" charset="0"/>
                <a:cs typeface="Arial" panose="020B0604020202020204" pitchFamily="34" charset="0"/>
              </a:rPr>
              <a:t>How would you use the skill? </a:t>
            </a:r>
          </a:p>
          <a:p>
            <a:pPr marL="0" indent="0">
              <a:buNone/>
            </a:pPr>
            <a:r>
              <a:rPr lang="en-GB" sz="1300" b="1" dirty="0">
                <a:latin typeface="Arial" panose="020B0604020202020204" pitchFamily="34" charset="0"/>
                <a:cs typeface="Arial" panose="020B0604020202020204" pitchFamily="34" charset="0"/>
              </a:rPr>
              <a:t>I would use :</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Structured active listening and reassurance</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Communicate clearly to support her level of understanding </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Provide emotional support</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Provide person-centred care</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Sharing appropriate information </a:t>
            </a:r>
          </a:p>
          <a:p>
            <a:pPr>
              <a:buFont typeface="Wingdings" panose="05000000000000000000" pitchFamily="2" charset="2"/>
              <a:buChar char="Ø"/>
            </a:pPr>
            <a:r>
              <a:rPr lang="en-GB" sz="1300" dirty="0">
                <a:latin typeface="Arial" panose="020B0604020202020204" pitchFamily="34" charset="0"/>
                <a:cs typeface="Arial" panose="020B0604020202020204" pitchFamily="34" charset="0"/>
              </a:rPr>
              <a:t>Make a clinical assessment to identify any signs of deterioration and highlight any abnormal findings as needed.</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7" name="TextBox 6">
            <a:extLst>
              <a:ext uri="{FF2B5EF4-FFF2-40B4-BE49-F238E27FC236}">
                <a16:creationId xmlns:a16="http://schemas.microsoft.com/office/drawing/2014/main" id="{D7DC55BA-557A-F3D2-1B38-A11C6484BCB9}"/>
              </a:ext>
            </a:extLst>
          </p:cNvPr>
          <p:cNvSpPr txBox="1"/>
          <p:nvPr/>
        </p:nvSpPr>
        <p:spPr>
          <a:xfrm>
            <a:off x="5732206" y="1052736"/>
            <a:ext cx="5260257" cy="3046988"/>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How does the skill guide your actions?</a:t>
            </a:r>
          </a:p>
          <a:p>
            <a:r>
              <a:rPr lang="en-GB" sz="1200" dirty="0">
                <a:latin typeface="Arial" panose="020B0604020202020204" pitchFamily="34" charset="0"/>
                <a:cs typeface="Arial" panose="020B0604020202020204" pitchFamily="34" charset="0"/>
              </a:rPr>
              <a:t>Communication guides my actions by helping me prioritise Mrs. Patel’s well-being, tailor my care to her individual needs, support her understanding through clear explanations, assess her condition effectively, and escalate any concerns promptly to keep her safe. </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What is the impact on care?</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Patient/Service User experience </a:t>
            </a: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Promoting Safety</a:t>
            </a: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Enhancing Satisfaction and Trust </a:t>
            </a:r>
          </a:p>
          <a:p>
            <a:pPr marL="171450" indent="-171450">
              <a:buFont typeface="Wingdings" panose="05000000000000000000" pitchFamily="2" charset="2"/>
              <a:buChar char="Ø"/>
            </a:pPr>
            <a:r>
              <a:rPr lang="en-GB" sz="1200" dirty="0">
                <a:latin typeface="Arial" panose="020B0604020202020204" pitchFamily="34" charset="0"/>
                <a:cs typeface="Arial" panose="020B0604020202020204" pitchFamily="34" charset="0"/>
              </a:rPr>
              <a:t>Positive emotional impact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Safety, quality of care, or outcomes</a:t>
            </a:r>
          </a:p>
          <a:p>
            <a:r>
              <a:rPr lang="en-GB" sz="1200" dirty="0">
                <a:latin typeface="Arial" panose="020B0604020202020204" pitchFamily="34" charset="0"/>
                <a:cs typeface="Arial" panose="020B0604020202020204" pitchFamily="34" charset="0"/>
              </a:rPr>
              <a:t>Reduces the risk of postoperative complications</a:t>
            </a:r>
          </a:p>
          <a:p>
            <a:r>
              <a:rPr lang="en-GB" sz="1200" dirty="0">
                <a:latin typeface="Arial" panose="020B0604020202020204" pitchFamily="34" charset="0"/>
                <a:cs typeface="Arial" panose="020B0604020202020204" pitchFamily="34" charset="0"/>
              </a:rPr>
              <a:t>Preventing death</a:t>
            </a:r>
          </a:p>
          <a:p>
            <a:endParaRPr lang="en-GB" sz="1200" b="1" dirty="0"/>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2602-A362-83E5-57ED-7D615EE2A5E5}"/>
              </a:ext>
            </a:extLst>
          </p:cNvPr>
          <p:cNvSpPr>
            <a:spLocks noGrp="1"/>
          </p:cNvSpPr>
          <p:nvPr>
            <p:ph type="title"/>
          </p:nvPr>
        </p:nvSpPr>
        <p:spPr>
          <a:xfrm>
            <a:off x="510185" y="156238"/>
            <a:ext cx="8596668" cy="660400"/>
          </a:xfrm>
        </p:spPr>
        <p:txBody>
          <a:bodyPr>
            <a:normAutofit/>
          </a:bodyPr>
          <a:lstStyle/>
          <a:p>
            <a:r>
              <a:rPr lang="en-US" sz="1800" dirty="0"/>
              <a:t>Developing effective communication in my future career as an adult nurse.</a:t>
            </a:r>
            <a:endParaRPr lang="en-GB" sz="1800" dirty="0"/>
          </a:p>
        </p:txBody>
      </p:sp>
      <p:sp>
        <p:nvSpPr>
          <p:cNvPr id="3" name="Content Placeholder 2">
            <a:extLst>
              <a:ext uri="{FF2B5EF4-FFF2-40B4-BE49-F238E27FC236}">
                <a16:creationId xmlns:a16="http://schemas.microsoft.com/office/drawing/2014/main" id="{828A64BF-E087-2C34-4101-F0C5F4F082D2}"/>
              </a:ext>
            </a:extLst>
          </p:cNvPr>
          <p:cNvSpPr>
            <a:spLocks noGrp="1"/>
          </p:cNvSpPr>
          <p:nvPr>
            <p:ph idx="1"/>
          </p:nvPr>
        </p:nvSpPr>
        <p:spPr>
          <a:xfrm>
            <a:off x="591709" y="747252"/>
            <a:ext cx="7069393" cy="5191432"/>
          </a:xfrm>
        </p:spPr>
        <p:txBody>
          <a:bodyPr>
            <a:normAutofit fontScale="85000" lnSpcReduction="20000"/>
          </a:bodyPr>
          <a:lstStyle/>
          <a:p>
            <a:pPr marL="0" indent="0">
              <a:buNone/>
            </a:pPr>
            <a:r>
              <a:rPr lang="en-US" sz="1500" b="1" dirty="0">
                <a:latin typeface="Arial" panose="020B0604020202020204" pitchFamily="34" charset="0"/>
                <a:cs typeface="Arial" panose="020B0604020202020204" pitchFamily="34" charset="0"/>
              </a:rPr>
              <a:t>Why is communication important for employability</a:t>
            </a:r>
            <a:r>
              <a:rPr lang="en-US" sz="1200" b="1" dirty="0">
                <a:latin typeface="Arial" panose="020B0604020202020204" pitchFamily="34" charset="0"/>
                <a:cs typeface="Arial" panose="020B0604020202020204" pitchFamily="34" charset="0"/>
              </a:rPr>
              <a:t>?</a:t>
            </a:r>
            <a:br>
              <a:rPr lang="en-US" sz="1200" b="1"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Communication is an essential and valuable skill for my employability in health and social care settings. Being able to communicate shows my employers that I can work effectively with colleagues from diverse backgrounds,  and other professionals, interact professionally, support patients and service users emotionally, and deliver quality care (Arnold &amp; Boggs, 2019).</a:t>
            </a:r>
          </a:p>
          <a:p>
            <a:pPr marL="0" indent="0">
              <a:buNone/>
            </a:pPr>
            <a:r>
              <a:rPr lang="en-US" sz="1500" b="1" dirty="0">
                <a:latin typeface="Arial" panose="020B0604020202020204" pitchFamily="34" charset="0"/>
                <a:cs typeface="Arial" panose="020B0604020202020204" pitchFamily="34" charset="0"/>
              </a:rPr>
              <a:t>Why is communication important for my future role as a nurse</a:t>
            </a:r>
            <a:r>
              <a:rPr lang="en-US" sz="1200" b="1" dirty="0">
                <a:latin typeface="Arial" panose="020B0604020202020204" pitchFamily="34" charset="0"/>
                <a:cs typeface="Arial" panose="020B0604020202020204" pitchFamily="34" charset="0"/>
              </a:rPr>
              <a:t>?</a:t>
            </a:r>
            <a:r>
              <a:rPr lang="en-US" sz="1200" dirty="0"/>
              <a:t> </a:t>
            </a:r>
            <a:br>
              <a:rPr lang="en-US" sz="1200" dirty="0"/>
            </a:br>
            <a:r>
              <a:rPr lang="en-US" sz="1300" dirty="0">
                <a:latin typeface="Arial" panose="020B0604020202020204" pitchFamily="34" charset="0"/>
                <a:cs typeface="Arial" panose="020B0604020202020204" pitchFamily="34" charset="0"/>
              </a:rPr>
              <a:t>My future role as an adult nurse, communicating with elderly and vulnerable people, is fundamental to understanding their needs, providing compassionate care, building therapeutic relationships with patients and their families, and supporting their well-being through my listening and communication skills. Working in nursing involves collaborating with multidisciplinary professionals to ensure patient safety. </a:t>
            </a:r>
          </a:p>
          <a:p>
            <a:pPr marL="0" indent="0">
              <a:buNone/>
            </a:pPr>
            <a:r>
              <a:rPr lang="en-US" sz="1500" b="1" dirty="0">
                <a:latin typeface="Arial" panose="020B0604020202020204" pitchFamily="34" charset="0"/>
                <a:cs typeface="Arial" panose="020B0604020202020204" pitchFamily="34" charset="0"/>
              </a:rPr>
              <a:t>Is communication a strength, and what area needs development?</a:t>
            </a:r>
          </a:p>
          <a:p>
            <a:pPr marL="0" indent="0">
              <a:buNone/>
            </a:pPr>
            <a:r>
              <a:rPr lang="en-US" sz="1300" dirty="0">
                <a:latin typeface="Arial" panose="020B0604020202020204" pitchFamily="34" charset="0"/>
                <a:cs typeface="Arial" panose="020B0604020202020204" pitchFamily="34" charset="0"/>
              </a:rPr>
              <a:t>I would describe my communication skills as generally effective, while also recognizing that certain areas need improvement. In my future role as an adult nurse, I can build trust with my patients, ensuring they feel valued and well cared for. I am also comfortable with communicating with my colleagues to ensure all handovers, concerns, and important information about patient well-being and safety are shared accurately</a:t>
            </a:r>
            <a:r>
              <a:rPr lang="en-US" sz="1200" dirty="0">
                <a:latin typeface="Arial" panose="020B0604020202020204" pitchFamily="34" charset="0"/>
                <a:cs typeface="Arial" panose="020B0604020202020204" pitchFamily="34" charset="0"/>
              </a:rPr>
              <a:t>.  </a:t>
            </a:r>
          </a:p>
          <a:p>
            <a:pPr marL="0" indent="0">
              <a:buNone/>
            </a:pPr>
            <a:r>
              <a:rPr lang="en-US" sz="1500" b="1" dirty="0">
                <a:latin typeface="Arial" panose="020B0604020202020204" pitchFamily="34" charset="0"/>
                <a:cs typeface="Arial" panose="020B0604020202020204" pitchFamily="34" charset="0"/>
              </a:rPr>
              <a:t>Area to develop</a:t>
            </a:r>
            <a:br>
              <a:rPr lang="en-US" sz="1200" b="1"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I would like to improve my confidence when sharing emotional or sensitive clinical information and learn how to control my facial expressions and gestures. To develop these areas, I will learn to manage my mindset and take a deep breath before interacting with patients and seeking feedback from managers and colleagues in healthcare.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t>
            </a:r>
          </a:p>
          <a:p>
            <a:pPr marL="0" indent="0">
              <a:buNone/>
            </a:pPr>
            <a:r>
              <a:rPr lang="en-US" sz="1500" b="1" dirty="0">
                <a:latin typeface="Arial" panose="020B0604020202020204" pitchFamily="34" charset="0"/>
                <a:cs typeface="Arial" panose="020B0604020202020204" pitchFamily="34" charset="0"/>
              </a:rPr>
              <a:t>Link to outcomes</a:t>
            </a:r>
            <a:br>
              <a:rPr lang="en-US" sz="1500" b="1"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Developing my communication skills supports my ability to practice effectively and interact safely with patients,  their families, and colleagues. It also contributes to my personal development by strengthening my knowledge, confidence, and professional experience. These skills are essential for my future role as an adult nurse, as they help me deliver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compassionate care that meets the professional standards required in nursing.</a:t>
            </a:r>
          </a:p>
          <a:p>
            <a:pPr marL="0" indent="0">
              <a:buNone/>
            </a:pPr>
            <a:r>
              <a:rPr lang="en-US" sz="1200" dirty="0">
                <a:latin typeface="Arial" panose="020B0604020202020204" pitchFamily="34" charset="0"/>
                <a:cs typeface="Arial" panose="020B0604020202020204" pitchFamily="34" charset="0"/>
              </a:rPr>
              <a:t>     </a:t>
            </a:r>
            <a:br>
              <a:rPr lang="en-US" sz="1200" dirty="0">
                <a:latin typeface="Arial" panose="020B0604020202020204" pitchFamily="34" charset="0"/>
                <a:cs typeface="Arial" panose="020B0604020202020204" pitchFamily="34" charset="0"/>
              </a:rPr>
            </a:br>
            <a:endParaRPr lang="en-US" sz="1200" b="1" dirty="0">
              <a:latin typeface="Arial" panose="020B0604020202020204" pitchFamily="34" charset="0"/>
              <a:cs typeface="Arial" panose="020B0604020202020204" pitchFamily="34" charset="0"/>
            </a:endParaRPr>
          </a:p>
          <a:p>
            <a:pPr marL="0" indent="0">
              <a:buNone/>
            </a:pPr>
            <a:endParaRPr lang="en-US" sz="1200" b="1"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C378C2E-6654-5BEE-BD7C-74B825BB736D}"/>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FEEE8F2C-5A08-3283-6B4B-73E74B8F0ABD}"/>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3551198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06478" y="1658694"/>
            <a:ext cx="9182100" cy="3313357"/>
          </a:xfrm>
        </p:spPr>
        <p:txBody>
          <a:bodyPr>
            <a:normAutofit lnSpcReduction="10000"/>
          </a:bodyPr>
          <a:lstStyle/>
          <a:p>
            <a:pPr marL="0" indent="0">
              <a:buNone/>
            </a:pPr>
            <a:r>
              <a:rPr lang="en-US" dirty="0"/>
              <a:t> Communication is a fundamental skill in health and social care that builds trust, supports shared decision-making, and clear adherence to care plans, and improves outcomes. Effective communication reduces medical errors and misunderstandings among healthcare professionals and contributes to service-user satisfaction. To maintain high standards, clinicians require self-confidence and ongoing training in communication techniques such as the Soler Model and implement systems that support information sharing while protecting patients’ privacy.  </a:t>
            </a:r>
          </a:p>
          <a:p>
            <a:pPr marL="0" indent="0">
              <a:buNone/>
            </a:pPr>
            <a:r>
              <a:rPr lang="en-US" dirty="0"/>
              <a:t> As an aspiring adult nurse, I am committed to delivering compassionate, person-centered care, dedicated to promoting patient dignity, safety, and well-being, and  able to work collaboratively with colleagues and other professionals, and to continue  learning  and adapting to meet diverse patient needs, which will contribute to my professional development in nursing</a:t>
            </a: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196646" y="67722"/>
            <a:ext cx="11434916" cy="767581"/>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78658" y="904105"/>
            <a:ext cx="11897032" cy="4719484"/>
          </a:xfrm>
        </p:spPr>
        <p:txBody>
          <a:bodyPr>
            <a:normAutofit fontScale="92500"/>
          </a:bodyPr>
          <a:lstStyle/>
          <a:p>
            <a:pPr>
              <a:buNone/>
            </a:pPr>
            <a:endParaRPr lang="en-US" sz="11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Nursing and Midwifery Council (NMC) (n.d.) </a:t>
            </a:r>
            <a:r>
              <a:rPr lang="en-US" sz="1200" i="1" dirty="0">
                <a:latin typeface="Arial" panose="020B0604020202020204" pitchFamily="34" charset="0"/>
                <a:cs typeface="Arial" panose="020B0604020202020204" pitchFamily="34" charset="0"/>
              </a:rPr>
              <a:t>Communication and relationship management skills: CAMHS – Olivia</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
              </a:rPr>
              <a:t>https://www.nmc.org.uk/standards/standards-for-nurses/standards-of-proficiency-for-registered-nurses/implementation-nursing/practice-learning-experience-case-studies-for-nursing-programmes/camhs-olivia/communication-and-relationship-management-skills/</a:t>
            </a:r>
            <a:r>
              <a:rPr lang="en-US" sz="1200" dirty="0">
                <a:latin typeface="Arial" panose="020B0604020202020204" pitchFamily="34" charset="0"/>
                <a:cs typeface="Arial" panose="020B0604020202020204" pitchFamily="34" charset="0"/>
              </a:rPr>
              <a:t> (Accessed: 4 March 2026).</a:t>
            </a:r>
          </a:p>
          <a:p>
            <a:pPr marL="0" indent="0">
              <a:buNone/>
            </a:pPr>
            <a:r>
              <a:rPr lang="en-US" sz="1200" dirty="0">
                <a:latin typeface="Arial" panose="020B0604020202020204" pitchFamily="34" charset="0"/>
                <a:cs typeface="Arial" panose="020B0604020202020204" pitchFamily="34" charset="0"/>
              </a:rPr>
              <a:t>NHS England (2023) </a:t>
            </a:r>
            <a:r>
              <a:rPr lang="en-US" sz="1200" i="1" dirty="0">
                <a:latin typeface="Arial" panose="020B0604020202020204" pitchFamily="34" charset="0"/>
                <a:cs typeface="Arial" panose="020B0604020202020204" pitchFamily="34" charset="0"/>
              </a:rPr>
              <a:t>Good communication with patients waiting for care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https://www.england.nhs.uk/long-read/good-communication-with-patients-waiting-for-care/</a:t>
            </a:r>
            <a:r>
              <a:rPr lang="en-US" sz="1200" dirty="0">
                <a:latin typeface="Arial" panose="020B0604020202020204" pitchFamily="34" charset="0"/>
                <a:cs typeface="Arial" panose="020B0604020202020204" pitchFamily="34" charset="0"/>
              </a:rPr>
              <a:t> (Accessed: 4 March 2026).</a:t>
            </a:r>
          </a:p>
          <a:p>
            <a:pPr marL="0" indent="0">
              <a:buNone/>
            </a:pPr>
            <a:r>
              <a:rPr lang="en-US" sz="1200" dirty="0">
                <a:latin typeface="Arial" panose="020B0604020202020204" pitchFamily="34" charset="0"/>
                <a:cs typeface="Arial" panose="020B0604020202020204" pitchFamily="34" charset="0"/>
              </a:rPr>
              <a:t>Care Quality Commission (CQC) (2024) </a:t>
            </a:r>
            <a:r>
              <a:rPr lang="en-US" sz="1200" i="1" dirty="0">
                <a:latin typeface="Arial" panose="020B0604020202020204" pitchFamily="34" charset="0"/>
                <a:cs typeface="Arial" panose="020B0604020202020204" pitchFamily="34" charset="0"/>
              </a:rPr>
              <a:t>Communication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https://www.cqc.org.uk/publications/maternity-services-2022-2024/communication</a:t>
            </a:r>
            <a:r>
              <a:rPr lang="en-US" sz="1200" dirty="0">
                <a:latin typeface="Arial" panose="020B0604020202020204" pitchFamily="34" charset="0"/>
                <a:cs typeface="Arial" panose="020B0604020202020204" pitchFamily="34" charset="0"/>
              </a:rPr>
              <a:t> (Accessed: 4 March 2026).</a:t>
            </a:r>
          </a:p>
          <a:p>
            <a:pPr marL="0" indent="0">
              <a:buNone/>
            </a:pPr>
            <a:r>
              <a:rPr lang="en-US" sz="1200" dirty="0">
                <a:latin typeface="Arial" panose="020B0604020202020204" pitchFamily="34" charset="0"/>
                <a:cs typeface="Arial" panose="020B0604020202020204" pitchFamily="34" charset="0"/>
              </a:rPr>
              <a:t>British Journal of Nursing (2025) </a:t>
            </a:r>
            <a:r>
              <a:rPr lang="en-US" sz="1200" i="1" dirty="0">
                <a:latin typeface="Arial" panose="020B0604020202020204" pitchFamily="34" charset="0"/>
                <a:cs typeface="Arial" panose="020B0604020202020204" pitchFamily="34" charset="0"/>
              </a:rPr>
              <a:t>Communication failures and NHS patient safety</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https://www.britishjournalofnursing.com/content/patient-safety/communication-failures-and-nhs-patient-safety</a:t>
            </a:r>
            <a:r>
              <a:rPr lang="en-US" sz="1200" dirty="0">
                <a:latin typeface="Arial" panose="020B0604020202020204" pitchFamily="34" charset="0"/>
                <a:cs typeface="Arial" panose="020B0604020202020204" pitchFamily="34" charset="0"/>
              </a:rPr>
              <a:t> (Accessed: 4 March 2026).</a:t>
            </a:r>
          </a:p>
          <a:p>
            <a:pPr marL="0" indent="0">
              <a:buNone/>
            </a:pPr>
            <a:r>
              <a:rPr lang="en-US" sz="1200" dirty="0">
                <a:latin typeface="Arial" panose="020B0604020202020204" pitchFamily="34" charset="0"/>
                <a:cs typeface="Arial" panose="020B0604020202020204" pitchFamily="34" charset="0"/>
              </a:rPr>
              <a:t>BMJ Open Quality (2020) ‘Enhancing teamwork communication and patient safety responsiveness in a </a:t>
            </a:r>
            <a:r>
              <a:rPr lang="en-US" sz="1200" dirty="0" err="1">
                <a:latin typeface="Arial" panose="020B0604020202020204" pitchFamily="34" charset="0"/>
                <a:cs typeface="Arial" panose="020B0604020202020204" pitchFamily="34" charset="0"/>
              </a:rPr>
              <a:t>paediatric</a:t>
            </a:r>
            <a:r>
              <a:rPr lang="en-US" sz="1200" dirty="0">
                <a:latin typeface="Arial" panose="020B0604020202020204" pitchFamily="34" charset="0"/>
                <a:cs typeface="Arial" panose="020B0604020202020204" pitchFamily="34" charset="0"/>
              </a:rPr>
              <a:t> intensive care unit using the daily safety huddle tool’, </a:t>
            </a:r>
            <a:r>
              <a:rPr lang="en-US" sz="1200" i="1" dirty="0">
                <a:latin typeface="Arial" panose="020B0604020202020204" pitchFamily="34" charset="0"/>
                <a:cs typeface="Arial" panose="020B0604020202020204" pitchFamily="34" charset="0"/>
              </a:rPr>
              <a:t>BMJ Open Quality</a:t>
            </a:r>
            <a:r>
              <a:rPr lang="en-US" sz="1200" dirty="0">
                <a:latin typeface="Arial" panose="020B0604020202020204" pitchFamily="34" charset="0"/>
                <a:cs typeface="Arial" panose="020B0604020202020204" pitchFamily="34" charset="0"/>
              </a:rPr>
              <a:t>, 9(1), e000753. Available at: </a:t>
            </a:r>
            <a:r>
              <a:rPr lang="en-US" sz="1200" dirty="0">
                <a:latin typeface="Arial" panose="020B0604020202020204" pitchFamily="34" charset="0"/>
                <a:cs typeface="Arial" panose="020B0604020202020204" pitchFamily="34" charset="0"/>
                <a:hlinkClick r:id="rId6"/>
              </a:rPr>
              <a:t>https://bmjopenquality.bmj.com/content/9/1/e000753</a:t>
            </a:r>
            <a:r>
              <a:rPr lang="en-US" sz="1200" dirty="0">
                <a:latin typeface="Arial" panose="020B0604020202020204" pitchFamily="34" charset="0"/>
                <a:cs typeface="Arial" panose="020B0604020202020204" pitchFamily="34" charset="0"/>
              </a:rPr>
              <a:t> (Accessed: 4 March 2026).</a:t>
            </a:r>
          </a:p>
          <a:p>
            <a:pPr marL="0" indent="0">
              <a:buNone/>
            </a:pPr>
            <a:r>
              <a:rPr lang="en-US" sz="1200" dirty="0">
                <a:latin typeface="Arial" panose="020B0604020202020204" pitchFamily="34" charset="0"/>
                <a:cs typeface="Arial" panose="020B0604020202020204" pitchFamily="34" charset="0"/>
              </a:rPr>
              <a:t>The King’s Fund (2021) </a:t>
            </a:r>
            <a:r>
              <a:rPr lang="en-US" sz="1200" i="1" dirty="0">
                <a:latin typeface="Arial" panose="020B0604020202020204" pitchFamily="34" charset="0"/>
                <a:cs typeface="Arial" panose="020B0604020202020204" pitchFamily="34" charset="0"/>
              </a:rPr>
              <a:t>The Health and Social Care Workforce: Priorities for the Next Government</a:t>
            </a:r>
            <a:r>
              <a:rPr lang="en-US" sz="1200" dirty="0">
                <a:latin typeface="Arial" panose="020B0604020202020204" pitchFamily="34" charset="0"/>
                <a:cs typeface="Arial" panose="020B0604020202020204" pitchFamily="34" charset="0"/>
              </a:rPr>
              <a:t>. London: The King’s Fund.</a:t>
            </a:r>
          </a:p>
          <a:p>
            <a:pPr marL="0" indent="0">
              <a:buNone/>
            </a:pPr>
            <a:r>
              <a:rPr lang="en-GB" sz="1200" dirty="0">
                <a:latin typeface="Arial" panose="020B0604020202020204" pitchFamily="34" charset="0"/>
                <a:cs typeface="Arial" panose="020B0604020202020204" pitchFamily="34" charset="0"/>
              </a:rPr>
              <a:t>McCabe, C. and Timmins, F. (2013) </a:t>
            </a:r>
            <a:r>
              <a:rPr lang="en-GB" sz="1200" i="1" dirty="0">
                <a:latin typeface="Arial" panose="020B0604020202020204" pitchFamily="34" charset="0"/>
                <a:cs typeface="Arial" panose="020B0604020202020204" pitchFamily="34" charset="0"/>
              </a:rPr>
              <a:t>Communication Skills for Nursing Practice</a:t>
            </a:r>
            <a:r>
              <a:rPr lang="en-GB" sz="1200" dirty="0">
                <a:latin typeface="Arial" panose="020B0604020202020204" pitchFamily="34" charset="0"/>
                <a:cs typeface="Arial" panose="020B0604020202020204" pitchFamily="34" charset="0"/>
              </a:rPr>
              <a:t>. Basingstoke: Palgrave Macmillan.</a:t>
            </a:r>
          </a:p>
          <a:p>
            <a:pPr marL="0" indent="0">
              <a:buNone/>
            </a:pPr>
            <a:r>
              <a:rPr lang="en-GB" sz="1200" dirty="0">
                <a:latin typeface="Arial" panose="020B0604020202020204" pitchFamily="34" charset="0"/>
                <a:cs typeface="Arial" panose="020B0604020202020204" pitchFamily="34" charset="0"/>
              </a:rPr>
              <a:t>Egan, G. (2014) </a:t>
            </a:r>
            <a:r>
              <a:rPr lang="en-GB" sz="1200" i="1" dirty="0">
                <a:latin typeface="Arial" panose="020B0604020202020204" pitchFamily="34" charset="0"/>
                <a:cs typeface="Arial" panose="020B0604020202020204" pitchFamily="34" charset="0"/>
              </a:rPr>
              <a:t>The Skilled Helper: A Problem‑Management and Opportunity‑Development Approach to Helping</a:t>
            </a:r>
            <a:r>
              <a:rPr lang="en-GB" sz="1200" dirty="0">
                <a:latin typeface="Arial" panose="020B0604020202020204" pitchFamily="34" charset="0"/>
                <a:cs typeface="Arial" panose="020B0604020202020204" pitchFamily="34" charset="0"/>
              </a:rPr>
              <a:t>. 10th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Belmont, CA: Brooks/Cole.</a:t>
            </a:r>
          </a:p>
          <a:p>
            <a:pPr marL="0" indent="0">
              <a:buNone/>
            </a:pPr>
            <a:r>
              <a:rPr lang="en-GB" sz="1200" dirty="0">
                <a:latin typeface="Arial" panose="020B0604020202020204" pitchFamily="34" charset="0"/>
                <a:cs typeface="Arial" panose="020B0604020202020204" pitchFamily="34" charset="0"/>
              </a:rPr>
              <a:t>Arnold, E. and Boggs, K. (2019) </a:t>
            </a:r>
            <a:r>
              <a:rPr lang="en-GB" sz="1200" i="1" dirty="0">
                <a:latin typeface="Arial" panose="020B0604020202020204" pitchFamily="34" charset="0"/>
                <a:cs typeface="Arial" panose="020B0604020202020204" pitchFamily="34" charset="0"/>
              </a:rPr>
              <a:t>Interpersonal Relationships: Professional Communication Skills for Nurses</a:t>
            </a:r>
            <a:r>
              <a:rPr lang="en-GB" sz="1200" dirty="0">
                <a:latin typeface="Arial" panose="020B0604020202020204" pitchFamily="34" charset="0"/>
                <a:cs typeface="Arial" panose="020B0604020202020204" pitchFamily="34" charset="0"/>
              </a:rPr>
              <a:t>. 8th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Elsevier.</a:t>
            </a:r>
          </a:p>
          <a:p>
            <a:pPr marL="0" indent="0">
              <a:buNone/>
            </a:pPr>
            <a:r>
              <a:rPr lang="en-GB" sz="1200" dirty="0">
                <a:latin typeface="Arial" panose="020B0604020202020204" pitchFamily="34" charset="0"/>
                <a:cs typeface="Arial" panose="020B0604020202020204" pitchFamily="34" charset="0"/>
              </a:rPr>
              <a:t>O’Daniel, M. and Rosenstein, A.H. (2008) ‘Professional communication and team collaboration’, in Hughes, R.G. (ed.) </a:t>
            </a:r>
            <a:r>
              <a:rPr lang="en-GB" sz="1200" i="1" dirty="0">
                <a:latin typeface="Arial" panose="020B0604020202020204" pitchFamily="34" charset="0"/>
                <a:cs typeface="Arial" panose="020B0604020202020204" pitchFamily="34" charset="0"/>
              </a:rPr>
              <a:t>Patient Safety and Quality: An Evidence‑Based Handbook for Nurses</a:t>
            </a:r>
            <a:r>
              <a:rPr lang="en-GB" sz="1200" dirty="0">
                <a:latin typeface="Arial" panose="020B0604020202020204" pitchFamily="34" charset="0"/>
                <a:cs typeface="Arial" panose="020B0604020202020204" pitchFamily="34" charset="0"/>
              </a:rPr>
              <a:t>. Rockville, MD: Agency for Healthcare Research and Quality.</a:t>
            </a:r>
          </a:p>
          <a:p>
            <a:pPr marL="0" indent="0">
              <a:buNone/>
            </a:pPr>
            <a:r>
              <a:rPr lang="en-US" sz="1200" dirty="0"/>
              <a:t>Haran, R. (2019) ‘The importance of effective communication in healthcare practice’, </a:t>
            </a:r>
            <a:r>
              <a:rPr lang="en-US" sz="1200" i="1" dirty="0"/>
              <a:t>Harvard Public Health Review</a:t>
            </a:r>
            <a:r>
              <a:rPr lang="en-US" sz="1200" dirty="0"/>
              <a:t>, 23(Fall–Summer), pp. 1–6. Available at: </a:t>
            </a:r>
            <a:r>
              <a:rPr lang="en-US" sz="1200" dirty="0">
                <a:hlinkClick r:id="rId7"/>
              </a:rPr>
              <a:t>https://www.jstor.org/stable/48546767</a:t>
            </a:r>
            <a:r>
              <a:rPr lang="en-US" sz="1200" dirty="0"/>
              <a:t> (Accessed: 4 March 2026).</a:t>
            </a:r>
          </a:p>
          <a:p>
            <a:pPr marL="0" indent="0">
              <a:buNone/>
            </a:pPr>
            <a:endParaRPr lang="en-US" sz="1200" dirty="0">
              <a:latin typeface="Arial" panose="020B0604020202020204" pitchFamily="34" charset="0"/>
              <a:cs typeface="Arial" panose="020B0604020202020204" pitchFamily="34" charset="0"/>
            </a:endParaRPr>
          </a:p>
          <a:p>
            <a:pPr>
              <a:buNone/>
            </a:pPr>
            <a:endParaRPr lang="en-US" sz="1200" dirty="0"/>
          </a:p>
          <a:p>
            <a:pPr>
              <a:buNone/>
            </a:pPr>
            <a:endParaRPr lang="en-US" sz="1200" dirty="0">
              <a:latin typeface="Arial" panose="020B0604020202020204" pitchFamily="34" charset="0"/>
              <a:cs typeface="Arial" panose="020B0604020202020204" pitchFamily="34" charset="0"/>
              <a:hlinkClick r:id="rId8"/>
            </a:endParaRPr>
          </a:p>
          <a:p>
            <a:pPr>
              <a:buNone/>
            </a:pPr>
            <a:endParaRPr lang="en-GB" sz="1200" dirty="0">
              <a:latin typeface="Arial" panose="020B0604020202020204" pitchFamily="34" charset="0"/>
              <a:cs typeface="Arial" panose="020B0604020202020204" pitchFamily="34" charset="0"/>
              <a:hlinkClick r:id="rId8"/>
            </a:endParaRPr>
          </a:p>
          <a:p>
            <a:pPr>
              <a:buNone/>
            </a:pPr>
            <a:endParaRPr lang="en-GB" sz="1400" u="sng" dirty="0">
              <a:latin typeface="Arial" panose="020B0604020202020204" pitchFamily="34" charset="0"/>
              <a:cs typeface="Arial" panose="020B0604020202020204" pitchFamily="34" charset="0"/>
              <a:hlinkClick r:id="rId8"/>
            </a:endParaRPr>
          </a:p>
          <a:p>
            <a:pPr>
              <a:buNone/>
            </a:pPr>
            <a:endParaRPr lang="en-GB" sz="1400" dirty="0">
              <a:latin typeface="Arial" panose="020B0604020202020204" pitchFamily="34" charset="0"/>
              <a:cs typeface="Arial" panose="020B0604020202020204" pitchFamily="34" charset="0"/>
              <a:hlinkClick r:id="rId8"/>
            </a:endParaRPr>
          </a:p>
          <a:p>
            <a:pPr>
              <a:buNone/>
            </a:pPr>
            <a:endParaRPr lang="en-US" altLang="en-US" sz="1400" dirty="0">
              <a:latin typeface="Arial" panose="020B0604020202020204" pitchFamily="34" charset="0"/>
              <a:cs typeface="Arial" panose="020B0604020202020204" pitchFamily="34" charset="0"/>
            </a:endParaRPr>
          </a:p>
          <a:p>
            <a:pPr>
              <a:buNone/>
            </a:pPr>
            <a:endParaRPr lang="en-US" altLang="en-US" sz="1400" dirty="0">
              <a:latin typeface="Arial" panose="020B0604020202020204" pitchFamily="34" charset="0"/>
              <a:cs typeface="Arial" panose="020B0604020202020204" pitchFamily="34" charset="0"/>
            </a:endParaRPr>
          </a:p>
          <a:p>
            <a:pPr>
              <a:buNone/>
            </a:pPr>
            <a:endParaRPr lang="en-US" altLang="en-US" sz="1400" dirty="0">
              <a:latin typeface="Arial" panose="020B0604020202020204" pitchFamily="34" charset="0"/>
              <a:cs typeface="Arial" panose="020B0604020202020204" pitchFamily="34" charset="0"/>
            </a:endParaRPr>
          </a:p>
          <a:p>
            <a:pPr>
              <a:buNone/>
            </a:pPr>
            <a:endParaRPr lang="en-US" altLang="en-US" sz="1400" dirty="0">
              <a:latin typeface="Arial" panose="020B0604020202020204" pitchFamily="34" charset="0"/>
              <a:cs typeface="Arial" panose="020B0604020202020204" pitchFamily="34" charset="0"/>
            </a:endParaRPr>
          </a:p>
          <a:p>
            <a:pPr>
              <a:buNone/>
            </a:pPr>
            <a:endParaRPr lang="en-US" alt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dirty="0">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dirty="0">
              <a:solidFill>
                <a:srgbClr val="898989"/>
              </a:solidFill>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5183</TotalTime>
  <Words>1961</Words>
  <Application>Microsoft Office PowerPoint</Application>
  <PresentationFormat>Widescreen</PresentationFormat>
  <Paragraphs>171</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Myriad Pro</vt:lpstr>
      <vt:lpstr>Trebuchet MS</vt:lpstr>
      <vt:lpstr>Wingdings</vt:lpstr>
      <vt:lpstr>Wingdings 3</vt:lpstr>
      <vt:lpstr>Facet</vt:lpstr>
      <vt:lpstr>PowerPoint Presentation</vt:lpstr>
      <vt:lpstr>Acknowledge use of AI</vt:lpstr>
      <vt:lpstr>Introduction</vt:lpstr>
      <vt:lpstr> Communication Skills in Health and Social Care </vt:lpstr>
      <vt:lpstr>Importance of communication in professional practice</vt:lpstr>
      <vt:lpstr>Communication Skills Benefit in Health and Social Care</vt:lpstr>
      <vt:lpstr>The SOLER Model: A framework For Effective  Communication</vt:lpstr>
      <vt:lpstr>Applying Effective Communication in Clinical Practice </vt:lpstr>
      <vt:lpstr>Developing effective communication in my future career as an adult nurse.</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Marie Sidimé</cp:lastModifiedBy>
  <cp:revision>144</cp:revision>
  <dcterms:created xsi:type="dcterms:W3CDTF">2025-02-21T18:28:54Z</dcterms:created>
  <dcterms:modified xsi:type="dcterms:W3CDTF">2026-03-23T08:59:00Z</dcterms:modified>
</cp:coreProperties>
</file>