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gif" ContentType="image/gif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74" r:id="rId4"/>
    <p:sldId id="258" r:id="rId5"/>
    <p:sldId id="259" r:id="rId6"/>
    <p:sldId id="264" r:id="rId7"/>
    <p:sldId id="260" r:id="rId8"/>
    <p:sldId id="261" r:id="rId9"/>
    <p:sldId id="262" r:id="rId10"/>
    <p:sldId id="263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5" r:id="rId19"/>
    <p:sldId id="272" r:id="rId20"/>
    <p:sldId id="273" r:id="rId2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E30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37"/>
  </p:normalViewPr>
  <p:slideViewPr>
    <p:cSldViewPr snapToGrid="0" snapToObjects="1">
      <p:cViewPr varScale="1">
        <p:scale>
          <a:sx n="93" d="100"/>
          <a:sy n="93" d="100"/>
        </p:scale>
        <p:origin x="1664" y="2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723E4-7C4C-B74F-85F6-6F822740E6C0}" type="datetimeFigureOut">
              <a:rPr lang="en-US" smtClean="0"/>
              <a:t>2/1/17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24ED9-E0C1-A84B-9CAA-16D4346DB07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723E4-7C4C-B74F-85F6-6F822740E6C0}" type="datetimeFigureOut">
              <a:rPr lang="en-US" smtClean="0"/>
              <a:t>2/1/17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24ED9-E0C1-A84B-9CAA-16D4346DB07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723E4-7C4C-B74F-85F6-6F822740E6C0}" type="datetimeFigureOut">
              <a:rPr lang="en-US" smtClean="0"/>
              <a:t>2/1/17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24ED9-E0C1-A84B-9CAA-16D4346DB07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723E4-7C4C-B74F-85F6-6F822740E6C0}" type="datetimeFigureOut">
              <a:rPr lang="en-US" smtClean="0"/>
              <a:t>2/1/17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24ED9-E0C1-A84B-9CAA-16D4346DB07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723E4-7C4C-B74F-85F6-6F822740E6C0}" type="datetimeFigureOut">
              <a:rPr lang="en-US" smtClean="0"/>
              <a:t>2/1/17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24ED9-E0C1-A84B-9CAA-16D4346DB07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723E4-7C4C-B74F-85F6-6F822740E6C0}" type="datetimeFigureOut">
              <a:rPr lang="en-US" smtClean="0"/>
              <a:t>2/1/17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24ED9-E0C1-A84B-9CAA-16D4346DB07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723E4-7C4C-B74F-85F6-6F822740E6C0}" type="datetimeFigureOut">
              <a:rPr lang="en-US" smtClean="0"/>
              <a:t>2/1/17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24ED9-E0C1-A84B-9CAA-16D4346DB07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723E4-7C4C-B74F-85F6-6F822740E6C0}" type="datetimeFigureOut">
              <a:rPr lang="en-US" smtClean="0"/>
              <a:t>2/1/17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24ED9-E0C1-A84B-9CAA-16D4346DB07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723E4-7C4C-B74F-85F6-6F822740E6C0}" type="datetimeFigureOut">
              <a:rPr lang="en-US" smtClean="0"/>
              <a:t>2/1/17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24ED9-E0C1-A84B-9CAA-16D4346DB07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723E4-7C4C-B74F-85F6-6F822740E6C0}" type="datetimeFigureOut">
              <a:rPr lang="en-US" smtClean="0"/>
              <a:t>2/1/17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24ED9-E0C1-A84B-9CAA-16D4346DB07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723E4-7C4C-B74F-85F6-6F822740E6C0}" type="datetimeFigureOut">
              <a:rPr lang="en-US" smtClean="0"/>
              <a:t>2/1/17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24ED9-E0C1-A84B-9CAA-16D4346DB07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3723E4-7C4C-B74F-85F6-6F822740E6C0}" type="datetimeFigureOut">
              <a:rPr lang="en-US" smtClean="0"/>
              <a:t>2/1/17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124ED9-E0C1-A84B-9CAA-16D4346DB07D}" type="slidenum">
              <a:rPr lang="en-US" smtClean="0"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Relationship Id="rId3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4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4" Type="http://schemas.openxmlformats.org/officeDocument/2006/relationships/image" Target="../media/image9.jpeg"/><Relationship Id="rId5" Type="http://schemas.openxmlformats.org/officeDocument/2006/relationships/image" Target="../media/image10.jpeg"/><Relationship Id="rId6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4" Type="http://schemas.openxmlformats.org/officeDocument/2006/relationships/image" Target="../media/image16.jpeg"/><Relationship Id="rId5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gif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001977"/>
            <a:ext cx="7772400" cy="1922394"/>
          </a:xfrm>
        </p:spPr>
        <p:txBody>
          <a:bodyPr/>
          <a:lstStyle/>
          <a:p>
            <a:r>
              <a:rPr lang="en-US" dirty="0" err="1" smtClean="0"/>
              <a:t>Rhwng</a:t>
            </a:r>
            <a:r>
              <a:rPr lang="en-US" dirty="0" smtClean="0"/>
              <a:t> </a:t>
            </a:r>
            <a:r>
              <a:rPr lang="en-US" dirty="0" err="1" smtClean="0"/>
              <a:t>Dadl</a:t>
            </a:r>
            <a:r>
              <a:rPr lang="en-US" dirty="0" smtClean="0"/>
              <a:t> a </a:t>
            </a:r>
            <a:r>
              <a:rPr lang="en-US" dirty="0" err="1" smtClean="0"/>
              <a:t>Deialog</a:t>
            </a:r>
            <a:r>
              <a:rPr lang="en-US" dirty="0" smtClean="0"/>
              <a:t>: </a:t>
            </a:r>
            <a:r>
              <a:rPr lang="en-US" dirty="0" err="1" smtClean="0"/>
              <a:t>Iddewon</a:t>
            </a:r>
            <a:r>
              <a:rPr lang="en-US" dirty="0" smtClean="0"/>
              <a:t> a </a:t>
            </a:r>
            <a:r>
              <a:rPr lang="en-US" dirty="0" err="1" smtClean="0"/>
              <a:t>Christnogion</a:t>
            </a:r>
            <a:r>
              <a:rPr lang="en-US" dirty="0" smtClean="0"/>
              <a:t> </a:t>
            </a:r>
            <a:r>
              <a:rPr lang="en-US" dirty="0" err="1" smtClean="0"/>
              <a:t>Drwy’r</a:t>
            </a:r>
            <a:r>
              <a:rPr lang="en-US" dirty="0" smtClean="0"/>
              <a:t> </a:t>
            </a:r>
            <a:r>
              <a:rPr lang="en-US" dirty="0" err="1" smtClean="0"/>
              <a:t>Canrifoedd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169040"/>
            <a:ext cx="6400800" cy="1677727"/>
          </a:xfrm>
        </p:spPr>
        <p:txBody>
          <a:bodyPr/>
          <a:lstStyle/>
          <a:p>
            <a:r>
              <a:rPr lang="en-US" smtClean="0"/>
              <a:t>TRTR5008C</a:t>
            </a:r>
            <a:endParaRPr lang="en-US" dirty="0" smtClean="0"/>
          </a:p>
        </p:txBody>
      </p:sp>
      <p:pic>
        <p:nvPicPr>
          <p:cNvPr id="4" name="Picture 3" descr="03b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0300" y="3751585"/>
            <a:ext cx="2540000" cy="2644750"/>
          </a:xfrm>
          <a:prstGeom prst="rect">
            <a:avLst/>
          </a:prstGeom>
        </p:spPr>
      </p:pic>
      <p:pic>
        <p:nvPicPr>
          <p:cNvPr id="5" name="Picture 4" descr="images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605" y="4048125"/>
            <a:ext cx="2400336" cy="19404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Amcanion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Ystyried</a:t>
            </a:r>
            <a:r>
              <a:rPr lang="en-US" dirty="0" smtClean="0"/>
              <a:t> </a:t>
            </a:r>
            <a:r>
              <a:rPr lang="en-US" dirty="0" err="1" smtClean="0"/>
              <a:t>gwreiddiau</a:t>
            </a:r>
            <a:r>
              <a:rPr lang="en-US" dirty="0" smtClean="0"/>
              <a:t> </a:t>
            </a:r>
            <a:r>
              <a:rPr lang="en-US" dirty="0" err="1" smtClean="0"/>
              <a:t>gwrth-Iddewiaeth</a:t>
            </a:r>
            <a:r>
              <a:rPr lang="en-US" dirty="0" smtClean="0"/>
              <a:t> a </a:t>
            </a:r>
            <a:r>
              <a:rPr lang="en-US" dirty="0" err="1" smtClean="0"/>
              <a:t>gwrth-Semitiaeth</a:t>
            </a:r>
            <a:r>
              <a:rPr lang="en-US" dirty="0" smtClean="0"/>
              <a:t>.</a:t>
            </a:r>
          </a:p>
          <a:p>
            <a:pPr>
              <a:buNone/>
            </a:pPr>
            <a:endParaRPr lang="en-US" dirty="0" smtClean="0"/>
          </a:p>
          <a:p>
            <a:r>
              <a:rPr lang="en-US" dirty="0" err="1" smtClean="0"/>
              <a:t>Canolbwyntio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natur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i="1" dirty="0" err="1" smtClean="0"/>
              <a:t>berthynas</a:t>
            </a:r>
            <a:r>
              <a:rPr lang="en-US" dirty="0" smtClean="0"/>
              <a:t> </a:t>
            </a:r>
            <a:r>
              <a:rPr lang="en-US" dirty="0" err="1" smtClean="0"/>
              <a:t>rhwng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a </a:t>
            </a:r>
            <a:r>
              <a:rPr lang="en-US" dirty="0" err="1" smtClean="0"/>
              <a:t>Christnogion</a:t>
            </a:r>
            <a:r>
              <a:rPr lang="en-US" dirty="0" smtClean="0"/>
              <a:t> </a:t>
            </a:r>
            <a:r>
              <a:rPr lang="en-US" dirty="0" err="1" smtClean="0"/>
              <a:t>drwy’r</a:t>
            </a:r>
            <a:r>
              <a:rPr lang="en-US" dirty="0" smtClean="0"/>
              <a:t> </a:t>
            </a:r>
            <a:r>
              <a:rPr lang="en-US" dirty="0" err="1" smtClean="0"/>
              <a:t>canrifoedd</a:t>
            </a:r>
            <a:r>
              <a:rPr lang="en-US" dirty="0" smtClean="0"/>
              <a:t>.</a:t>
            </a:r>
          </a:p>
          <a:p>
            <a:pPr>
              <a:buNone/>
            </a:pPr>
            <a:endParaRPr lang="en-US" dirty="0" smtClean="0"/>
          </a:p>
          <a:p>
            <a:r>
              <a:rPr lang="en-US" dirty="0" err="1" smtClean="0"/>
              <a:t>Trafod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ffynonellau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cyd-destun</a:t>
            </a:r>
            <a:r>
              <a:rPr lang="en-US" dirty="0" smtClean="0"/>
              <a:t> </a:t>
            </a:r>
            <a:r>
              <a:rPr lang="en-US" dirty="0" err="1" smtClean="0"/>
              <a:t>hanesyddol</a:t>
            </a:r>
            <a:r>
              <a:rPr lang="en-US" dirty="0" smtClean="0"/>
              <a:t>, </a:t>
            </a:r>
            <a:r>
              <a:rPr lang="en-US" dirty="0" err="1" smtClean="0"/>
              <a:t>cymdeithasol</a:t>
            </a:r>
            <a:r>
              <a:rPr lang="en-US" dirty="0" smtClean="0"/>
              <a:t> a </a:t>
            </a:r>
            <a:r>
              <a:rPr lang="en-US" dirty="0" err="1" smtClean="0"/>
              <a:t>chrefyddol</a:t>
            </a:r>
            <a:r>
              <a:rPr lang="en-US" dirty="0" smtClean="0"/>
              <a:t>.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Amcanion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Trafod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ffynonellau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bersbectif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ddeialog</a:t>
            </a:r>
            <a:r>
              <a:rPr lang="en-US" dirty="0" smtClean="0"/>
              <a:t> </a:t>
            </a:r>
            <a:r>
              <a:rPr lang="en-US" dirty="0" err="1" smtClean="0"/>
              <a:t>gyfoes</a:t>
            </a:r>
            <a:r>
              <a:rPr lang="en-US" dirty="0" smtClean="0"/>
              <a:t> </a:t>
            </a:r>
            <a:r>
              <a:rPr lang="en-US" dirty="0" err="1" smtClean="0"/>
              <a:t>rhwng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a </a:t>
            </a:r>
            <a:r>
              <a:rPr lang="en-US" dirty="0" err="1" smtClean="0"/>
              <a:t>Christnogion</a:t>
            </a:r>
            <a:r>
              <a:rPr lang="en-US" dirty="0" smtClean="0"/>
              <a:t>.</a:t>
            </a:r>
          </a:p>
          <a:p>
            <a:pPr>
              <a:buNone/>
            </a:pPr>
            <a:endParaRPr lang="en-US" dirty="0" smtClean="0"/>
          </a:p>
          <a:p>
            <a:r>
              <a:rPr lang="en-US" dirty="0" err="1" smtClean="0"/>
              <a:t>Trafod</a:t>
            </a:r>
            <a:r>
              <a:rPr lang="en-US" dirty="0" smtClean="0"/>
              <a:t> </a:t>
            </a:r>
            <a:r>
              <a:rPr lang="en-US" dirty="0" err="1" smtClean="0"/>
              <a:t>digwyddiadau</a:t>
            </a:r>
            <a:r>
              <a:rPr lang="en-US" dirty="0" smtClean="0"/>
              <a:t> </a:t>
            </a:r>
            <a:r>
              <a:rPr lang="en-US" dirty="0" err="1" smtClean="0"/>
              <a:t>hanesyddol</a:t>
            </a:r>
            <a:r>
              <a:rPr lang="en-US" dirty="0" smtClean="0"/>
              <a:t>,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modd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mynegir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‘</a:t>
            </a:r>
            <a:r>
              <a:rPr lang="en-US" dirty="0" err="1" smtClean="0"/>
              <a:t>ddadl</a:t>
            </a:r>
            <a:r>
              <a:rPr lang="en-US" dirty="0" smtClean="0"/>
              <a:t>’ </a:t>
            </a:r>
            <a:r>
              <a:rPr lang="en-US" dirty="0" err="1" smtClean="0"/>
              <a:t>a’r</a:t>
            </a:r>
            <a:r>
              <a:rPr lang="en-US" dirty="0" smtClean="0"/>
              <a:t> ‘</a:t>
            </a:r>
            <a:r>
              <a:rPr lang="en-US" dirty="0" err="1" smtClean="0"/>
              <a:t>ddeialog</a:t>
            </a:r>
            <a:r>
              <a:rPr lang="en-US" dirty="0" smtClean="0"/>
              <a:t>’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testunau</a:t>
            </a:r>
            <a:r>
              <a:rPr lang="en-US" dirty="0" smtClean="0"/>
              <a:t> </a:t>
            </a:r>
            <a:r>
              <a:rPr lang="en-US" dirty="0" err="1" smtClean="0"/>
              <a:t>crefyddol</a:t>
            </a:r>
            <a:r>
              <a:rPr lang="en-US" dirty="0" smtClean="0"/>
              <a:t>, </a:t>
            </a:r>
            <a:r>
              <a:rPr lang="en-US" dirty="0" err="1" smtClean="0"/>
              <a:t>testunau</a:t>
            </a:r>
            <a:r>
              <a:rPr lang="en-US" dirty="0" smtClean="0"/>
              <a:t> </a:t>
            </a:r>
            <a:r>
              <a:rPr lang="en-US" dirty="0" err="1" smtClean="0"/>
              <a:t>llenyddol</a:t>
            </a:r>
            <a:r>
              <a:rPr lang="en-US" dirty="0" smtClean="0"/>
              <a:t>, </a:t>
            </a:r>
            <a:r>
              <a:rPr lang="en-US" dirty="0" err="1" smtClean="0"/>
              <a:t>deunydd</a:t>
            </a:r>
            <a:r>
              <a:rPr lang="en-US" dirty="0" smtClean="0"/>
              <a:t> </a:t>
            </a:r>
            <a:r>
              <a:rPr lang="en-US" dirty="0" err="1" smtClean="0"/>
              <a:t>archifol</a:t>
            </a:r>
            <a:r>
              <a:rPr lang="en-US" dirty="0" smtClean="0"/>
              <a:t>, </a:t>
            </a:r>
            <a:r>
              <a:rPr lang="en-US" dirty="0" err="1" smtClean="0"/>
              <a:t>celfyddyd</a:t>
            </a:r>
            <a:r>
              <a:rPr lang="en-US" dirty="0" smtClean="0"/>
              <a:t>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636107"/>
          </a:xfrm>
        </p:spPr>
        <p:txBody>
          <a:bodyPr>
            <a:normAutofit/>
          </a:bodyPr>
          <a:lstStyle/>
          <a:p>
            <a:r>
              <a:rPr lang="en-US" dirty="0" err="1" smtClean="0"/>
              <a:t>Arwyddocâd</a:t>
            </a:r>
            <a:r>
              <a:rPr lang="en-US" dirty="0" smtClean="0"/>
              <a:t> yr </a:t>
            </a:r>
            <a:r>
              <a:rPr lang="en-US" dirty="0" err="1" smtClean="0"/>
              <a:t>Ugeinfed</a:t>
            </a:r>
            <a:r>
              <a:rPr lang="en-US" dirty="0" smtClean="0"/>
              <a:t> </a:t>
            </a:r>
            <a:r>
              <a:rPr lang="en-US" dirty="0" err="1" smtClean="0"/>
              <a:t>Ganrif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10744"/>
            <a:ext cx="8229600" cy="4215419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US" sz="4129" dirty="0" smtClean="0"/>
              <a:t>	Yr </a:t>
            </a:r>
            <a:r>
              <a:rPr lang="en-US" sz="4129" dirty="0" err="1" smtClean="0"/>
              <a:t>Holocôst</a:t>
            </a:r>
            <a:r>
              <a:rPr lang="en-US" sz="4129" dirty="0" smtClean="0"/>
              <a:t> (</a:t>
            </a:r>
            <a:r>
              <a:rPr lang="en-US" sz="4129" dirty="0" err="1" smtClean="0"/>
              <a:t>y</a:t>
            </a:r>
            <a:r>
              <a:rPr lang="en-US" sz="4129" dirty="0" smtClean="0"/>
              <a:t> </a:t>
            </a:r>
            <a:r>
              <a:rPr lang="en-US" sz="4129" dirty="0" err="1" smtClean="0"/>
              <a:t>Shoah</a:t>
            </a:r>
            <a:r>
              <a:rPr lang="en-US" sz="4129" dirty="0" smtClean="0"/>
              <a:t>)</a:t>
            </a:r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>
                <a:solidFill>
                  <a:srgbClr val="FFCE30"/>
                </a:solidFill>
              </a:rPr>
              <a:t>Holocôst</a:t>
            </a:r>
            <a:r>
              <a:rPr lang="en-US" dirty="0" smtClean="0">
                <a:solidFill>
                  <a:srgbClr val="FFCE30"/>
                </a:solidFill>
              </a:rPr>
              <a:t>: </a:t>
            </a:r>
            <a:r>
              <a:rPr lang="en-US" dirty="0" err="1" smtClean="0">
                <a:solidFill>
                  <a:srgbClr val="FFCE30"/>
                </a:solidFill>
              </a:rPr>
              <a:t>yn</a:t>
            </a:r>
            <a:r>
              <a:rPr lang="en-US" dirty="0" smtClean="0">
                <a:solidFill>
                  <a:srgbClr val="FFCE30"/>
                </a:solidFill>
              </a:rPr>
              <a:t> </a:t>
            </a:r>
            <a:r>
              <a:rPr lang="en-US" dirty="0" err="1" smtClean="0">
                <a:solidFill>
                  <a:srgbClr val="FFCE30"/>
                </a:solidFill>
              </a:rPr>
              <a:t>deillio</a:t>
            </a:r>
            <a:r>
              <a:rPr lang="en-US" dirty="0" smtClean="0">
                <a:solidFill>
                  <a:srgbClr val="FFCE30"/>
                </a:solidFill>
              </a:rPr>
              <a:t> </a:t>
            </a:r>
            <a:r>
              <a:rPr lang="en-US" dirty="0" err="1" smtClean="0">
                <a:solidFill>
                  <a:srgbClr val="FFCE30"/>
                </a:solidFill>
              </a:rPr>
              <a:t>o’r</a:t>
            </a:r>
            <a:r>
              <a:rPr lang="en-US" dirty="0" smtClean="0">
                <a:solidFill>
                  <a:srgbClr val="FFCE30"/>
                </a:solidFill>
              </a:rPr>
              <a:t> </a:t>
            </a:r>
            <a:r>
              <a:rPr lang="en-US" dirty="0" err="1" smtClean="0">
                <a:solidFill>
                  <a:srgbClr val="FFCE30"/>
                </a:solidFill>
              </a:rPr>
              <a:t>cyfieithiad</a:t>
            </a:r>
            <a:r>
              <a:rPr lang="en-US" dirty="0" smtClean="0">
                <a:solidFill>
                  <a:srgbClr val="FFCE30"/>
                </a:solidFill>
              </a:rPr>
              <a:t> </a:t>
            </a:r>
            <a:r>
              <a:rPr lang="en-US" dirty="0" err="1" smtClean="0">
                <a:solidFill>
                  <a:srgbClr val="FFCE30"/>
                </a:solidFill>
              </a:rPr>
              <a:t>Groeg</a:t>
            </a:r>
            <a:r>
              <a:rPr lang="en-US" dirty="0" smtClean="0">
                <a:solidFill>
                  <a:srgbClr val="FFCE30"/>
                </a:solidFill>
              </a:rPr>
              <a:t> am </a:t>
            </a:r>
            <a:r>
              <a:rPr lang="en-US" dirty="0" err="1" smtClean="0">
                <a:solidFill>
                  <a:srgbClr val="FFCE30"/>
                </a:solidFill>
              </a:rPr>
              <a:t>y</a:t>
            </a:r>
            <a:r>
              <a:rPr lang="en-US" dirty="0" smtClean="0">
                <a:solidFill>
                  <a:srgbClr val="FFCE30"/>
                </a:solidFill>
              </a:rPr>
              <a:t> </a:t>
            </a:r>
            <a:r>
              <a:rPr lang="en-US" dirty="0" err="1" smtClean="0">
                <a:solidFill>
                  <a:srgbClr val="FFCE30"/>
                </a:solidFill>
              </a:rPr>
              <a:t>gair</a:t>
            </a:r>
            <a:r>
              <a:rPr lang="en-US" dirty="0" smtClean="0">
                <a:solidFill>
                  <a:srgbClr val="FFCE30"/>
                </a:solidFill>
              </a:rPr>
              <a:t> </a:t>
            </a:r>
            <a:r>
              <a:rPr lang="en-US" dirty="0" err="1" smtClean="0">
                <a:solidFill>
                  <a:srgbClr val="FFCE30"/>
                </a:solidFill>
              </a:rPr>
              <a:t>Hebraeg</a:t>
            </a:r>
            <a:r>
              <a:rPr lang="en-US" dirty="0" smtClean="0">
                <a:solidFill>
                  <a:srgbClr val="FFCE30"/>
                </a:solidFill>
              </a:rPr>
              <a:t> </a:t>
            </a:r>
            <a:r>
              <a:rPr lang="en-US" i="1" dirty="0" err="1" smtClean="0">
                <a:solidFill>
                  <a:srgbClr val="FFCE30"/>
                </a:solidFill>
              </a:rPr>
              <a:t>olah</a:t>
            </a:r>
            <a:r>
              <a:rPr lang="en-US" i="1" dirty="0" smtClean="0">
                <a:solidFill>
                  <a:srgbClr val="FFCE30"/>
                </a:solidFill>
              </a:rPr>
              <a:t> </a:t>
            </a:r>
            <a:r>
              <a:rPr lang="en-US" dirty="0" smtClean="0">
                <a:solidFill>
                  <a:srgbClr val="FFCE30"/>
                </a:solidFill>
              </a:rPr>
              <a:t>(</a:t>
            </a:r>
            <a:r>
              <a:rPr lang="en-US" dirty="0" err="1" smtClean="0">
                <a:solidFill>
                  <a:srgbClr val="FFCE30"/>
                </a:solidFill>
              </a:rPr>
              <a:t>poethoffrwm</a:t>
            </a:r>
            <a:r>
              <a:rPr lang="en-US" dirty="0" smtClean="0">
                <a:solidFill>
                  <a:srgbClr val="FFCE30"/>
                </a:solidFill>
              </a:rPr>
              <a:t>) – </a:t>
            </a:r>
            <a:r>
              <a:rPr lang="en-US" dirty="0" err="1" smtClean="0">
                <a:solidFill>
                  <a:srgbClr val="FFCE30"/>
                </a:solidFill>
              </a:rPr>
              <a:t>lleddfu</a:t>
            </a:r>
            <a:r>
              <a:rPr lang="en-US" dirty="0" smtClean="0">
                <a:solidFill>
                  <a:srgbClr val="FFCE30"/>
                </a:solidFill>
              </a:rPr>
              <a:t> </a:t>
            </a:r>
            <a:r>
              <a:rPr lang="en-US" dirty="0" err="1" smtClean="0">
                <a:solidFill>
                  <a:srgbClr val="FFCE30"/>
                </a:solidFill>
              </a:rPr>
              <a:t>dicter</a:t>
            </a:r>
            <a:r>
              <a:rPr lang="en-US" dirty="0" smtClean="0">
                <a:solidFill>
                  <a:srgbClr val="FFCE30"/>
                </a:solidFill>
              </a:rPr>
              <a:t> </a:t>
            </a:r>
            <a:r>
              <a:rPr lang="en-US" dirty="0" err="1" smtClean="0">
                <a:solidFill>
                  <a:srgbClr val="FFCE30"/>
                </a:solidFill>
              </a:rPr>
              <a:t>Duw</a:t>
            </a:r>
            <a:r>
              <a:rPr lang="en-US" dirty="0" smtClean="0">
                <a:solidFill>
                  <a:srgbClr val="FFCE30"/>
                </a:solidFill>
              </a:rPr>
              <a:t>?</a:t>
            </a:r>
          </a:p>
          <a:p>
            <a:pPr>
              <a:buNone/>
            </a:pPr>
            <a:r>
              <a:rPr lang="en-US" dirty="0" smtClean="0">
                <a:solidFill>
                  <a:srgbClr val="FFCE30"/>
                </a:solidFill>
              </a:rPr>
              <a:t>	</a:t>
            </a:r>
            <a:r>
              <a:rPr lang="en-US" dirty="0" err="1" smtClean="0">
                <a:solidFill>
                  <a:srgbClr val="FFCE30"/>
                </a:solidFill>
              </a:rPr>
              <a:t>Shoah</a:t>
            </a:r>
            <a:r>
              <a:rPr lang="en-US" dirty="0" smtClean="0">
                <a:solidFill>
                  <a:srgbClr val="FFCE30"/>
                </a:solidFill>
              </a:rPr>
              <a:t>: </a:t>
            </a:r>
            <a:r>
              <a:rPr lang="en-US" dirty="0" err="1" smtClean="0">
                <a:solidFill>
                  <a:srgbClr val="FFCE30"/>
                </a:solidFill>
              </a:rPr>
              <a:t>y</a:t>
            </a:r>
            <a:r>
              <a:rPr lang="en-US" dirty="0" smtClean="0">
                <a:solidFill>
                  <a:srgbClr val="FFCE30"/>
                </a:solidFill>
              </a:rPr>
              <a:t> </a:t>
            </a:r>
            <a:r>
              <a:rPr lang="en-US" dirty="0" err="1" smtClean="0">
                <a:solidFill>
                  <a:srgbClr val="FFCE30"/>
                </a:solidFill>
              </a:rPr>
              <a:t>gair</a:t>
            </a:r>
            <a:r>
              <a:rPr lang="en-US" dirty="0" smtClean="0">
                <a:solidFill>
                  <a:srgbClr val="FFCE30"/>
                </a:solidFill>
              </a:rPr>
              <a:t> </a:t>
            </a:r>
            <a:r>
              <a:rPr lang="en-US" dirty="0" err="1" smtClean="0">
                <a:solidFill>
                  <a:srgbClr val="FFCE30"/>
                </a:solidFill>
              </a:rPr>
              <a:t>Hebraeg</a:t>
            </a:r>
            <a:r>
              <a:rPr lang="en-US" dirty="0" smtClean="0">
                <a:solidFill>
                  <a:srgbClr val="FFCE30"/>
                </a:solidFill>
              </a:rPr>
              <a:t> am </a:t>
            </a:r>
            <a:r>
              <a:rPr lang="en-US" dirty="0" err="1" smtClean="0">
                <a:solidFill>
                  <a:srgbClr val="FFCE30"/>
                </a:solidFill>
              </a:rPr>
              <a:t>drychineb</a:t>
            </a:r>
            <a:r>
              <a:rPr lang="en-US" dirty="0" smtClean="0">
                <a:solidFill>
                  <a:srgbClr val="FFCE30"/>
                </a:solidFill>
              </a:rPr>
              <a:t> (</a:t>
            </a:r>
            <a:r>
              <a:rPr lang="en-US" dirty="0" err="1" smtClean="0">
                <a:solidFill>
                  <a:srgbClr val="FFCE30"/>
                </a:solidFill>
              </a:rPr>
              <a:t>dinistr</a:t>
            </a:r>
            <a:r>
              <a:rPr lang="en-US" dirty="0" smtClean="0">
                <a:solidFill>
                  <a:srgbClr val="FFCE30"/>
                </a:solidFill>
              </a:rPr>
              <a:t> ac </a:t>
            </a:r>
            <a:r>
              <a:rPr lang="en-US" dirty="0" err="1" smtClean="0">
                <a:solidFill>
                  <a:srgbClr val="FFCE30"/>
                </a:solidFill>
              </a:rPr>
              <a:t>amheuaeth</a:t>
            </a:r>
            <a:r>
              <a:rPr lang="en-US" dirty="0" smtClean="0">
                <a:solidFill>
                  <a:srgbClr val="FFCE30"/>
                </a:solidFill>
              </a:rPr>
              <a:t>).</a:t>
            </a:r>
            <a:endParaRPr lang="en-US" dirty="0" smtClean="0"/>
          </a:p>
          <a:p>
            <a:pPr>
              <a:buNone/>
            </a:pPr>
            <a:r>
              <a:rPr lang="en-US" sz="4129" dirty="0" smtClean="0"/>
              <a:t>	</a:t>
            </a:r>
          </a:p>
          <a:p>
            <a:pPr>
              <a:buNone/>
            </a:pPr>
            <a:r>
              <a:rPr lang="en-US" sz="4129" dirty="0"/>
              <a:t>	</a:t>
            </a:r>
            <a:r>
              <a:rPr lang="en-US" sz="4129" dirty="0" err="1" smtClean="0"/>
              <a:t>Cyngor</a:t>
            </a:r>
            <a:r>
              <a:rPr lang="en-US" sz="4129" dirty="0" smtClean="0"/>
              <a:t> yr Ail </a:t>
            </a:r>
            <a:r>
              <a:rPr lang="en-US" sz="4129" dirty="0" err="1" smtClean="0"/>
              <a:t>Fatican</a:t>
            </a:r>
            <a:r>
              <a:rPr lang="en-US" sz="4129" dirty="0" smtClean="0"/>
              <a:t> (1962-65)</a:t>
            </a:r>
          </a:p>
          <a:p>
            <a:pPr>
              <a:buNone/>
            </a:pPr>
            <a:endParaRPr lang="en-US" dirty="0" smtClean="0"/>
          </a:p>
          <a:p>
            <a:pPr algn="ctr">
              <a:buNone/>
            </a:pPr>
            <a:r>
              <a:rPr lang="en-US" dirty="0" smtClean="0"/>
              <a:t>	</a:t>
            </a:r>
            <a:r>
              <a:rPr lang="en-US" sz="2595" dirty="0" smtClean="0">
                <a:solidFill>
                  <a:schemeClr val="bg1"/>
                </a:solidFill>
              </a:rPr>
              <a:t>‘Christianity, so long an instigator of violence against Jews, rediscovered a respect and admiration for Judaism, and the once close relationship, which had become a distant memory, has been to a large extent restored’ </a:t>
            </a:r>
          </a:p>
          <a:p>
            <a:pPr algn="ctr">
              <a:buNone/>
            </a:pPr>
            <a:r>
              <a:rPr lang="en-US" sz="2595" dirty="0" smtClean="0">
                <a:solidFill>
                  <a:schemeClr val="bg1"/>
                </a:solidFill>
              </a:rPr>
              <a:t>(Edward Kessler)</a:t>
            </a:r>
            <a:endParaRPr lang="en-US" sz="2595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Datblygiadau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Cristnogaeth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err="1" smtClean="0"/>
              <a:t>Gwerthfawrogiad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bwysigrwydd</a:t>
            </a:r>
            <a:r>
              <a:rPr lang="en-US" dirty="0" smtClean="0"/>
              <a:t> </a:t>
            </a:r>
            <a:r>
              <a:rPr lang="en-US" dirty="0" err="1" smtClean="0"/>
              <a:t>Iddewiaeth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safbwynt</a:t>
            </a:r>
            <a:r>
              <a:rPr lang="en-US" dirty="0" smtClean="0"/>
              <a:t> </a:t>
            </a:r>
            <a:r>
              <a:rPr lang="en-US" dirty="0" err="1" smtClean="0"/>
              <a:t>Cristnogol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Cristnogion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cydnabod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rhan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natblygiad</a:t>
            </a:r>
            <a:r>
              <a:rPr lang="en-US" dirty="0" smtClean="0"/>
              <a:t> </a:t>
            </a:r>
            <a:r>
              <a:rPr lang="en-US" dirty="0" err="1" smtClean="0"/>
              <a:t>llenyddiaeth</a:t>
            </a:r>
            <a:r>
              <a:rPr lang="en-US" dirty="0" smtClean="0"/>
              <a:t> yr </a:t>
            </a:r>
            <a:r>
              <a:rPr lang="en-US" i="1" dirty="0" err="1" smtClean="0"/>
              <a:t>Adversus</a:t>
            </a:r>
            <a:r>
              <a:rPr lang="en-US" i="1" dirty="0" smtClean="0"/>
              <a:t> </a:t>
            </a:r>
            <a:r>
              <a:rPr lang="en-US" i="1" dirty="0" err="1" smtClean="0"/>
              <a:t>Iudaeos</a:t>
            </a:r>
            <a:r>
              <a:rPr lang="en-US" i="1" dirty="0" smtClean="0"/>
              <a:t> </a:t>
            </a:r>
            <a:r>
              <a:rPr lang="en-US" dirty="0" smtClean="0"/>
              <a:t>(</a:t>
            </a:r>
            <a:r>
              <a:rPr lang="en-US" dirty="0" err="1" smtClean="0"/>
              <a:t>llenyddiaeth</a:t>
            </a:r>
            <a:r>
              <a:rPr lang="en-US" dirty="0" smtClean="0"/>
              <a:t> </a:t>
            </a:r>
            <a:r>
              <a:rPr lang="en-US" dirty="0" err="1" smtClean="0"/>
              <a:t>gwrth-Iddewig</a:t>
            </a:r>
            <a:r>
              <a:rPr lang="en-US" dirty="0" smtClean="0"/>
              <a:t>).</a:t>
            </a:r>
          </a:p>
          <a:p>
            <a:r>
              <a:rPr lang="en-US" dirty="0" err="1" smtClean="0"/>
              <a:t>Cydnabod</a:t>
            </a:r>
            <a:r>
              <a:rPr lang="en-US" dirty="0" smtClean="0"/>
              <a:t> </a:t>
            </a:r>
            <a:r>
              <a:rPr lang="en-US" dirty="0" err="1" smtClean="0"/>
              <a:t>gwerth</a:t>
            </a:r>
            <a:r>
              <a:rPr lang="en-US" dirty="0" smtClean="0"/>
              <a:t> ac </a:t>
            </a:r>
            <a:r>
              <a:rPr lang="en-US" dirty="0" err="1" smtClean="0"/>
              <a:t>arwyddocâd</a:t>
            </a:r>
            <a:r>
              <a:rPr lang="en-US" dirty="0" smtClean="0"/>
              <a:t> </a:t>
            </a:r>
            <a:r>
              <a:rPr lang="en-US" dirty="0" err="1" smtClean="0"/>
              <a:t>dehongliadau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Ysgrythurau</a:t>
            </a:r>
            <a:r>
              <a:rPr lang="en-US" dirty="0" smtClean="0"/>
              <a:t> (‘Hen </a:t>
            </a:r>
            <a:r>
              <a:rPr lang="en-US" dirty="0" err="1" smtClean="0"/>
              <a:t>Destament</a:t>
            </a:r>
            <a:r>
              <a:rPr lang="en-US" dirty="0" smtClean="0"/>
              <a:t>’ &gt; </a:t>
            </a:r>
            <a:r>
              <a:rPr lang="en-US" dirty="0" err="1" smtClean="0"/>
              <a:t>Beibl</a:t>
            </a:r>
            <a:r>
              <a:rPr lang="en-US" dirty="0" smtClean="0"/>
              <a:t> </a:t>
            </a:r>
            <a:r>
              <a:rPr lang="en-US" dirty="0" err="1" smtClean="0"/>
              <a:t>Hebraeg</a:t>
            </a:r>
            <a:r>
              <a:rPr lang="en-US" dirty="0" smtClean="0"/>
              <a:t> / </a:t>
            </a:r>
            <a:r>
              <a:rPr lang="en-US" dirty="0" err="1" smtClean="0"/>
              <a:t>Tanakh</a:t>
            </a:r>
            <a:r>
              <a:rPr lang="en-US" dirty="0" smtClean="0"/>
              <a:t>).</a:t>
            </a:r>
          </a:p>
          <a:p>
            <a:r>
              <a:rPr lang="en-US" dirty="0" err="1" smtClean="0"/>
              <a:t>Dealltwriaeth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ddatblygiadau</a:t>
            </a:r>
            <a:r>
              <a:rPr lang="en-US" dirty="0" smtClean="0"/>
              <a:t> </a:t>
            </a:r>
            <a:r>
              <a:rPr lang="en-US" dirty="0" err="1" smtClean="0"/>
              <a:t>pwysig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Iddewiaeth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hyd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canrifoedd</a:t>
            </a:r>
            <a:r>
              <a:rPr lang="en-US" dirty="0" smtClean="0"/>
              <a:t>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Datblygiadau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Cristnogaeth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Gwerthfawrogiad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bwysigrwydd</a:t>
            </a:r>
            <a:r>
              <a:rPr lang="en-US" dirty="0" smtClean="0"/>
              <a:t> </a:t>
            </a:r>
            <a:r>
              <a:rPr lang="en-US" dirty="0" err="1" smtClean="0"/>
              <a:t>Iddewiaeth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safbwynt</a:t>
            </a:r>
            <a:r>
              <a:rPr lang="en-US" dirty="0" smtClean="0"/>
              <a:t> </a:t>
            </a:r>
            <a:r>
              <a:rPr lang="en-US" dirty="0" err="1" smtClean="0"/>
              <a:t>Cristnogol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Ailddarganfod</a:t>
            </a:r>
            <a:r>
              <a:rPr lang="en-US" dirty="0" smtClean="0"/>
              <a:t> ‘</a:t>
            </a:r>
            <a:r>
              <a:rPr lang="en-US" dirty="0" err="1" smtClean="0"/>
              <a:t>Iesu’r</a:t>
            </a:r>
            <a:r>
              <a:rPr lang="en-US" dirty="0" smtClean="0"/>
              <a:t> </a:t>
            </a:r>
            <a:r>
              <a:rPr lang="en-US" dirty="0" err="1" smtClean="0"/>
              <a:t>Iddew</a:t>
            </a:r>
            <a:r>
              <a:rPr lang="en-US" dirty="0" smtClean="0"/>
              <a:t>’</a:t>
            </a:r>
          </a:p>
        </p:txBody>
      </p:sp>
      <p:pic>
        <p:nvPicPr>
          <p:cNvPr id="4" name="Picture 3" descr="images-1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3373" y="4207068"/>
            <a:ext cx="2182324" cy="2444485"/>
          </a:xfrm>
          <a:prstGeom prst="rect">
            <a:avLst/>
          </a:prstGeom>
        </p:spPr>
      </p:pic>
      <p:pic>
        <p:nvPicPr>
          <p:cNvPr id="5" name="Picture 4" descr="images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8752" y="2959322"/>
            <a:ext cx="2144145" cy="2279386"/>
          </a:xfrm>
          <a:prstGeom prst="rect">
            <a:avLst/>
          </a:prstGeom>
        </p:spPr>
      </p:pic>
      <p:pic>
        <p:nvPicPr>
          <p:cNvPr id="7" name="Picture 6" descr="6a00d8341bffb053ef00e54f5b13ee8834-500wi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0067" y="3533305"/>
            <a:ext cx="2595656" cy="259285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Datblygiadau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Iddewiaeth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err="1" smtClean="0"/>
              <a:t>Cynnal</a:t>
            </a:r>
            <a:r>
              <a:rPr lang="en-US" dirty="0" smtClean="0"/>
              <a:t> </a:t>
            </a:r>
            <a:r>
              <a:rPr lang="en-US" dirty="0" err="1" smtClean="0"/>
              <a:t>deialog</a:t>
            </a:r>
            <a:r>
              <a:rPr lang="en-US" dirty="0" smtClean="0"/>
              <a:t> </a:t>
            </a:r>
            <a:r>
              <a:rPr lang="en-US" dirty="0" err="1" smtClean="0"/>
              <a:t>â</a:t>
            </a:r>
            <a:r>
              <a:rPr lang="en-US" dirty="0" smtClean="0"/>
              <a:t> </a:t>
            </a:r>
            <a:r>
              <a:rPr lang="en-US" dirty="0" err="1" smtClean="0"/>
              <a:t>grwpiau</a:t>
            </a:r>
            <a:r>
              <a:rPr lang="en-US" dirty="0" smtClean="0"/>
              <a:t> </a:t>
            </a:r>
            <a:r>
              <a:rPr lang="en-US" dirty="0" err="1" smtClean="0"/>
              <a:t>Cristnogol</a:t>
            </a:r>
            <a:r>
              <a:rPr lang="en-US" dirty="0" smtClean="0"/>
              <a:t> </a:t>
            </a:r>
            <a:r>
              <a:rPr lang="en-US" dirty="0" err="1" smtClean="0"/>
              <a:t>er</a:t>
            </a:r>
            <a:r>
              <a:rPr lang="en-US" dirty="0" smtClean="0"/>
              <a:t> </a:t>
            </a:r>
            <a:r>
              <a:rPr lang="en-US" dirty="0" err="1" smtClean="0"/>
              <a:t>mwyn</a:t>
            </a:r>
            <a:r>
              <a:rPr lang="en-US" dirty="0" smtClean="0"/>
              <a:t> </a:t>
            </a:r>
            <a:r>
              <a:rPr lang="en-US" dirty="0" err="1" smtClean="0"/>
              <a:t>dileu</a:t>
            </a:r>
            <a:r>
              <a:rPr lang="en-US" dirty="0" smtClean="0"/>
              <a:t> </a:t>
            </a:r>
            <a:r>
              <a:rPr lang="en-US" dirty="0" err="1" smtClean="0"/>
              <a:t>gwrth-Semitiaeth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Canolbwyntio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gymeriad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 </a:t>
            </a:r>
            <a:r>
              <a:rPr lang="en-US" dirty="0" err="1" smtClean="0"/>
              <a:t>Iesu</a:t>
            </a:r>
            <a:r>
              <a:rPr lang="en-US" dirty="0" smtClean="0"/>
              <a:t>: ‘</a:t>
            </a:r>
            <a:r>
              <a:rPr lang="en-US" dirty="0" err="1" smtClean="0"/>
              <a:t>ein</a:t>
            </a:r>
            <a:r>
              <a:rPr lang="en-US" dirty="0" smtClean="0"/>
              <a:t> </a:t>
            </a:r>
            <a:r>
              <a:rPr lang="en-US" dirty="0" err="1" smtClean="0"/>
              <a:t>cyd-Iddew</a:t>
            </a:r>
            <a:r>
              <a:rPr lang="en-US" dirty="0" smtClean="0"/>
              <a:t>’, ‘</a:t>
            </a:r>
            <a:r>
              <a:rPr lang="en-US" dirty="0" err="1" smtClean="0"/>
              <a:t>ein</a:t>
            </a:r>
            <a:r>
              <a:rPr lang="en-US" dirty="0" smtClean="0"/>
              <a:t> </a:t>
            </a:r>
            <a:r>
              <a:rPr lang="en-US" dirty="0" err="1" smtClean="0"/>
              <a:t>brawd</a:t>
            </a:r>
            <a:r>
              <a:rPr lang="en-US" dirty="0" smtClean="0"/>
              <a:t> </a:t>
            </a:r>
            <a:r>
              <a:rPr lang="en-US" dirty="0" err="1" smtClean="0"/>
              <a:t>mawr</a:t>
            </a:r>
            <a:r>
              <a:rPr lang="en-US" dirty="0" smtClean="0"/>
              <a:t>’ (Martin Buber, 1878-1965).</a:t>
            </a:r>
          </a:p>
          <a:p>
            <a:pPr>
              <a:buNone/>
            </a:pPr>
            <a:r>
              <a:rPr lang="en-US" dirty="0" smtClean="0">
                <a:solidFill>
                  <a:srgbClr val="000000"/>
                </a:solidFill>
              </a:rPr>
              <a:t>	</a:t>
            </a:r>
            <a:r>
              <a:rPr lang="en-US" sz="2595" dirty="0" smtClean="0">
                <a:solidFill>
                  <a:srgbClr val="000000"/>
                </a:solidFill>
              </a:rPr>
              <a:t>‘Jews and Christians seek authority </a:t>
            </a:r>
          </a:p>
          <a:p>
            <a:pPr>
              <a:buNone/>
            </a:pPr>
            <a:r>
              <a:rPr lang="en-US" sz="2595" dirty="0">
                <a:solidFill>
                  <a:srgbClr val="000000"/>
                </a:solidFill>
              </a:rPr>
              <a:t>	</a:t>
            </a:r>
            <a:r>
              <a:rPr lang="en-US" sz="2595" dirty="0" smtClean="0">
                <a:solidFill>
                  <a:srgbClr val="000000"/>
                </a:solidFill>
              </a:rPr>
              <a:t>from the same book – the Bible </a:t>
            </a:r>
          </a:p>
          <a:p>
            <a:pPr>
              <a:buNone/>
            </a:pPr>
            <a:r>
              <a:rPr lang="en-US" sz="2595" dirty="0">
                <a:solidFill>
                  <a:srgbClr val="000000"/>
                </a:solidFill>
              </a:rPr>
              <a:t>	</a:t>
            </a:r>
            <a:r>
              <a:rPr lang="en-US" sz="2595" dirty="0" smtClean="0">
                <a:solidFill>
                  <a:srgbClr val="000000"/>
                </a:solidFill>
              </a:rPr>
              <a:t>(what Jews call “</a:t>
            </a:r>
            <a:r>
              <a:rPr lang="en-US" sz="2595" dirty="0" err="1" smtClean="0">
                <a:solidFill>
                  <a:srgbClr val="000000"/>
                </a:solidFill>
              </a:rPr>
              <a:t>Tanakh</a:t>
            </a:r>
            <a:r>
              <a:rPr lang="en-US" sz="2595" dirty="0" smtClean="0">
                <a:solidFill>
                  <a:srgbClr val="000000"/>
                </a:solidFill>
              </a:rPr>
              <a:t>” and Christians </a:t>
            </a:r>
          </a:p>
          <a:p>
            <a:pPr>
              <a:buNone/>
            </a:pPr>
            <a:r>
              <a:rPr lang="en-US" sz="2595" dirty="0">
                <a:solidFill>
                  <a:srgbClr val="000000"/>
                </a:solidFill>
              </a:rPr>
              <a:t>	</a:t>
            </a:r>
            <a:r>
              <a:rPr lang="en-US" sz="2595" dirty="0" smtClean="0">
                <a:solidFill>
                  <a:srgbClr val="000000"/>
                </a:solidFill>
              </a:rPr>
              <a:t>call the “Old Testament”’ (</a:t>
            </a:r>
            <a:r>
              <a:rPr lang="en-US" sz="2595" i="1" dirty="0" err="1" smtClean="0">
                <a:solidFill>
                  <a:srgbClr val="000000"/>
                </a:solidFill>
              </a:rPr>
              <a:t>Dabru</a:t>
            </a:r>
            <a:r>
              <a:rPr lang="en-US" sz="2595" i="1" dirty="0" smtClean="0">
                <a:solidFill>
                  <a:srgbClr val="000000"/>
                </a:solidFill>
              </a:rPr>
              <a:t> </a:t>
            </a:r>
            <a:r>
              <a:rPr lang="en-US" sz="2595" i="1" dirty="0" err="1" smtClean="0">
                <a:solidFill>
                  <a:srgbClr val="000000"/>
                </a:solidFill>
              </a:rPr>
              <a:t>Emet</a:t>
            </a:r>
            <a:r>
              <a:rPr lang="en-US" sz="2595" i="1" dirty="0" smtClean="0">
                <a:solidFill>
                  <a:srgbClr val="000000"/>
                </a:solidFill>
              </a:rPr>
              <a:t> </a:t>
            </a:r>
            <a:r>
              <a:rPr lang="en-US" sz="2595" dirty="0" smtClean="0">
                <a:solidFill>
                  <a:srgbClr val="000000"/>
                </a:solidFill>
              </a:rPr>
              <a:t> - </a:t>
            </a:r>
          </a:p>
          <a:p>
            <a:pPr>
              <a:buNone/>
            </a:pPr>
            <a:r>
              <a:rPr lang="en-US" sz="2595" dirty="0">
                <a:solidFill>
                  <a:srgbClr val="000000"/>
                </a:solidFill>
              </a:rPr>
              <a:t>	</a:t>
            </a:r>
            <a:r>
              <a:rPr lang="en-US" sz="2595" dirty="0" err="1" smtClean="0">
                <a:solidFill>
                  <a:srgbClr val="000000"/>
                </a:solidFill>
              </a:rPr>
              <a:t>Llefarwch</a:t>
            </a:r>
            <a:r>
              <a:rPr lang="en-US" sz="2595" dirty="0" smtClean="0">
                <a:solidFill>
                  <a:srgbClr val="000000"/>
                </a:solidFill>
              </a:rPr>
              <a:t> </a:t>
            </a:r>
            <a:r>
              <a:rPr lang="en-US" sz="2595" dirty="0" err="1" smtClean="0">
                <a:solidFill>
                  <a:srgbClr val="000000"/>
                </a:solidFill>
              </a:rPr>
              <a:t>y</a:t>
            </a:r>
            <a:r>
              <a:rPr lang="en-US" sz="2595" dirty="0" smtClean="0">
                <a:solidFill>
                  <a:srgbClr val="000000"/>
                </a:solidFill>
              </a:rPr>
              <a:t> </a:t>
            </a:r>
            <a:r>
              <a:rPr lang="en-US" sz="2595" dirty="0" err="1" smtClean="0">
                <a:solidFill>
                  <a:srgbClr val="000000"/>
                </a:solidFill>
              </a:rPr>
              <a:t>Gwirionedd</a:t>
            </a:r>
            <a:r>
              <a:rPr lang="en-US" sz="2595" dirty="0" smtClean="0">
                <a:solidFill>
                  <a:srgbClr val="000000"/>
                </a:solidFill>
              </a:rPr>
              <a:t>, 2000).</a:t>
            </a:r>
            <a:endParaRPr lang="en-US" sz="2595" dirty="0">
              <a:solidFill>
                <a:srgbClr val="000000"/>
              </a:solidFill>
            </a:endParaRPr>
          </a:p>
        </p:txBody>
      </p:sp>
      <p:pic>
        <p:nvPicPr>
          <p:cNvPr id="4" name="Picture 3" descr="images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83833" y="4042856"/>
            <a:ext cx="1562100" cy="15044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Pynciau</a:t>
            </a:r>
            <a:r>
              <a:rPr lang="en-US" dirty="0" smtClean="0"/>
              <a:t> </a:t>
            </a:r>
            <a:r>
              <a:rPr lang="en-US" dirty="0" err="1" smtClean="0"/>
              <a:t>Llosg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Agwedd</a:t>
            </a:r>
            <a:r>
              <a:rPr lang="en-US" dirty="0" smtClean="0"/>
              <a:t> </a:t>
            </a:r>
            <a:r>
              <a:rPr lang="en-US" dirty="0" err="1" smtClean="0"/>
              <a:t>tuag</a:t>
            </a:r>
            <a:r>
              <a:rPr lang="en-US" dirty="0" smtClean="0"/>
              <a:t> at </a:t>
            </a:r>
            <a:r>
              <a:rPr lang="en-US" dirty="0" err="1" smtClean="0"/>
              <a:t>gwladwriaeth</a:t>
            </a:r>
            <a:r>
              <a:rPr lang="en-US" dirty="0" smtClean="0"/>
              <a:t> Israel.</a:t>
            </a:r>
          </a:p>
          <a:p>
            <a:r>
              <a:rPr lang="en-US" dirty="0" err="1" smtClean="0"/>
              <a:t>Perthynas</a:t>
            </a:r>
            <a:r>
              <a:rPr lang="en-US" dirty="0" smtClean="0"/>
              <a:t> </a:t>
            </a:r>
            <a:r>
              <a:rPr lang="en-US" dirty="0" err="1" smtClean="0"/>
              <a:t>â’r</a:t>
            </a:r>
            <a:r>
              <a:rPr lang="en-US" dirty="0" smtClean="0"/>
              <a:t> </a:t>
            </a:r>
            <a:r>
              <a:rPr lang="en-US" dirty="0" err="1" smtClean="0"/>
              <a:t>Palestiniaid</a:t>
            </a:r>
            <a:r>
              <a:rPr lang="en-US" dirty="0" smtClean="0"/>
              <a:t> </a:t>
            </a:r>
            <a:r>
              <a:rPr lang="en-US" dirty="0" err="1" smtClean="0"/>
              <a:t>a’u</a:t>
            </a:r>
            <a:r>
              <a:rPr lang="en-US" dirty="0" smtClean="0"/>
              <a:t> </a:t>
            </a:r>
            <a:r>
              <a:rPr lang="en-US" dirty="0" err="1" smtClean="0"/>
              <a:t>cymdogion</a:t>
            </a:r>
            <a:r>
              <a:rPr lang="en-US" dirty="0" smtClean="0"/>
              <a:t> </a:t>
            </a:r>
            <a:r>
              <a:rPr lang="en-US" dirty="0" err="1" smtClean="0"/>
              <a:t>Arabaidd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Cynnydd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gwrth-Semitiaeth</a:t>
            </a:r>
            <a:r>
              <a:rPr lang="en-US" dirty="0" smtClean="0"/>
              <a:t> (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enwedig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Nwyrain</a:t>
            </a:r>
            <a:r>
              <a:rPr lang="en-US" dirty="0" smtClean="0"/>
              <a:t> </a:t>
            </a:r>
            <a:r>
              <a:rPr lang="en-US" dirty="0" err="1" smtClean="0"/>
              <a:t>Ewrop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Dwyrain</a:t>
            </a:r>
            <a:r>
              <a:rPr lang="en-US" dirty="0" smtClean="0"/>
              <a:t> </a:t>
            </a:r>
            <a:r>
              <a:rPr lang="en-US" dirty="0" err="1" smtClean="0"/>
              <a:t>Canol</a:t>
            </a:r>
            <a:r>
              <a:rPr lang="en-US" dirty="0" smtClean="0"/>
              <a:t>).</a:t>
            </a:r>
          </a:p>
          <a:p>
            <a:r>
              <a:rPr lang="en-US" dirty="0" err="1" smtClean="0"/>
              <a:t>Canlyniadau</a:t>
            </a:r>
            <a:r>
              <a:rPr lang="en-US" dirty="0" smtClean="0"/>
              <a:t> 9/11 </a:t>
            </a:r>
            <a:r>
              <a:rPr lang="en-US" dirty="0" err="1" smtClean="0"/>
              <a:t>a’r</a:t>
            </a:r>
            <a:r>
              <a:rPr lang="en-US" dirty="0" smtClean="0"/>
              <a:t> ‘Arab Spring’.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images-1.jpeg"/>
          <p:cNvPicPr>
            <a:picLocks noGrp="1" noChangeAspect="1"/>
          </p:cNvPicPr>
          <p:nvPr>
            <p:ph idx="1"/>
          </p:nvPr>
        </p:nvPicPr>
        <p:blipFill>
          <a:blip r:embed="rId2"/>
          <a:srcRect l="-24551" r="-24551"/>
          <a:stretch>
            <a:fillRect/>
          </a:stretch>
        </p:blipFill>
        <p:spPr>
          <a:xfrm>
            <a:off x="209737" y="757308"/>
            <a:ext cx="4506602" cy="1945697"/>
          </a:xfrm>
        </p:spPr>
      </p:pic>
      <p:pic>
        <p:nvPicPr>
          <p:cNvPr id="9" name="Picture 8" descr="images-3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3278" y="449263"/>
            <a:ext cx="2097382" cy="2393552"/>
          </a:xfrm>
          <a:prstGeom prst="rect">
            <a:avLst/>
          </a:prstGeom>
        </p:spPr>
      </p:pic>
      <p:pic>
        <p:nvPicPr>
          <p:cNvPr id="10" name="Picture 9" descr="images-1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0154" y="3174227"/>
            <a:ext cx="2178947" cy="2085507"/>
          </a:xfrm>
          <a:prstGeom prst="rect">
            <a:avLst/>
          </a:prstGeom>
        </p:spPr>
      </p:pic>
      <p:pic>
        <p:nvPicPr>
          <p:cNvPr id="11" name="Picture 10" descr="images.jpe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4052" y="3803376"/>
            <a:ext cx="1897412" cy="2336640"/>
          </a:xfrm>
          <a:prstGeom prst="rect">
            <a:avLst/>
          </a:prstGeom>
        </p:spPr>
      </p:pic>
      <p:pic>
        <p:nvPicPr>
          <p:cNvPr id="12" name="Picture 11" descr="images-2.jpe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81533" y="4077169"/>
            <a:ext cx="1971942" cy="236512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Y </a:t>
            </a:r>
            <a:r>
              <a:rPr lang="en-US" dirty="0" err="1" smtClean="0"/>
              <a:t>Cyfnod</a:t>
            </a:r>
            <a:r>
              <a:rPr lang="en-US" dirty="0" smtClean="0"/>
              <a:t> </a:t>
            </a:r>
            <a:r>
              <a:rPr lang="en-US" dirty="0" err="1" smtClean="0"/>
              <a:t>Cynnar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Iesu</a:t>
            </a:r>
            <a:r>
              <a:rPr lang="en-US" dirty="0" smtClean="0"/>
              <a:t> </a:t>
            </a:r>
            <a:r>
              <a:rPr lang="en-US" dirty="0" err="1" smtClean="0"/>
              <a:t>a’i</a:t>
            </a:r>
            <a:r>
              <a:rPr lang="en-US" dirty="0" smtClean="0"/>
              <a:t> </a:t>
            </a:r>
            <a:r>
              <a:rPr lang="en-US" dirty="0" err="1" smtClean="0"/>
              <a:t>ddilynwyr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 </a:t>
            </a:r>
            <a:r>
              <a:rPr lang="en-US" dirty="0" err="1" smtClean="0"/>
              <a:t>oedd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credu</a:t>
            </a:r>
            <a:r>
              <a:rPr lang="en-US" dirty="0" smtClean="0"/>
              <a:t> </a:t>
            </a:r>
            <a:r>
              <a:rPr lang="en-US" dirty="0" err="1" smtClean="0"/>
              <a:t>mai</a:t>
            </a:r>
            <a:r>
              <a:rPr lang="en-US" dirty="0" smtClean="0"/>
              <a:t> </a:t>
            </a:r>
            <a:r>
              <a:rPr lang="en-US" dirty="0" err="1" smtClean="0"/>
              <a:t>ef</a:t>
            </a:r>
            <a:r>
              <a:rPr lang="en-US" dirty="0" smtClean="0"/>
              <a:t> </a:t>
            </a:r>
            <a:r>
              <a:rPr lang="en-US" dirty="0" err="1" smtClean="0"/>
              <a:t>oedd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Meseia</a:t>
            </a:r>
            <a:r>
              <a:rPr lang="en-US" dirty="0" smtClean="0"/>
              <a:t> (30-33 OC).</a:t>
            </a:r>
          </a:p>
          <a:p>
            <a:r>
              <a:rPr lang="en-US" dirty="0" smtClean="0"/>
              <a:t>Un </a:t>
            </a:r>
            <a:r>
              <a:rPr lang="en-US" dirty="0" err="1" smtClean="0"/>
              <a:t>grwp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 </a:t>
            </a:r>
            <a:r>
              <a:rPr lang="en-US" dirty="0" err="1" smtClean="0"/>
              <a:t>ymhlith</a:t>
            </a:r>
            <a:r>
              <a:rPr lang="en-US" dirty="0" smtClean="0"/>
              <a:t> </a:t>
            </a:r>
            <a:r>
              <a:rPr lang="en-US" dirty="0" err="1" smtClean="0"/>
              <a:t>eraill</a:t>
            </a:r>
            <a:r>
              <a:rPr lang="en-US" dirty="0" smtClean="0"/>
              <a:t>: </a:t>
            </a:r>
            <a:r>
              <a:rPr lang="en-US" dirty="0" err="1" smtClean="0"/>
              <a:t>Sadwceaid</a:t>
            </a:r>
            <a:r>
              <a:rPr lang="en-US" dirty="0" smtClean="0"/>
              <a:t>, </a:t>
            </a:r>
            <a:r>
              <a:rPr lang="en-US" dirty="0" err="1" smtClean="0"/>
              <a:t>Phariseaid</a:t>
            </a:r>
            <a:r>
              <a:rPr lang="en-US" dirty="0" smtClean="0"/>
              <a:t>, </a:t>
            </a:r>
            <a:r>
              <a:rPr lang="en-US" dirty="0" err="1" smtClean="0"/>
              <a:t>Selotiaid</a:t>
            </a:r>
            <a:r>
              <a:rPr lang="en-US" dirty="0" smtClean="0"/>
              <a:t>, </a:t>
            </a:r>
            <a:r>
              <a:rPr lang="en-US" dirty="0" err="1" smtClean="0"/>
              <a:t>Eseniaid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.	</a:t>
            </a:r>
            <a:r>
              <a:rPr lang="en-US" dirty="0" err="1" smtClean="0"/>
              <a:t>Canlyniadau</a:t>
            </a:r>
            <a:r>
              <a:rPr lang="en-US" dirty="0" smtClean="0"/>
              <a:t> </a:t>
            </a:r>
            <a:r>
              <a:rPr lang="en-US" dirty="0" err="1" smtClean="0"/>
              <a:t>dinistr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Deml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Jerwsalem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70 OC.</a:t>
            </a:r>
          </a:p>
          <a:p>
            <a:r>
              <a:rPr lang="en-US" dirty="0" err="1" smtClean="0"/>
              <a:t>Gwaith</a:t>
            </a:r>
            <a:r>
              <a:rPr lang="en-US" dirty="0" smtClean="0"/>
              <a:t> yr </a:t>
            </a:r>
            <a:r>
              <a:rPr lang="en-US" dirty="0" err="1" smtClean="0"/>
              <a:t>apostol</a:t>
            </a:r>
            <a:r>
              <a:rPr lang="en-US" dirty="0" smtClean="0"/>
              <a:t> Paul – </a:t>
            </a:r>
            <a:r>
              <a:rPr lang="en-US" dirty="0" err="1" smtClean="0"/>
              <a:t>ymledu</a:t>
            </a:r>
            <a:r>
              <a:rPr lang="en-US" dirty="0" smtClean="0"/>
              <a:t> </a:t>
            </a:r>
            <a:r>
              <a:rPr lang="en-US" dirty="0" err="1" smtClean="0"/>
              <a:t>Cristnogaeth</a:t>
            </a:r>
            <a:r>
              <a:rPr lang="en-US" dirty="0" smtClean="0"/>
              <a:t> </a:t>
            </a:r>
            <a:r>
              <a:rPr lang="en-US" dirty="0" err="1" smtClean="0"/>
              <a:t>drwy’r</a:t>
            </a:r>
            <a:r>
              <a:rPr lang="en-US" dirty="0" smtClean="0"/>
              <a:t> </a:t>
            </a:r>
            <a:r>
              <a:rPr lang="en-US" dirty="0" err="1" smtClean="0"/>
              <a:t>Ymerodraeth</a:t>
            </a:r>
            <a:r>
              <a:rPr lang="en-US" dirty="0" smtClean="0"/>
              <a:t> </a:t>
            </a:r>
            <a:r>
              <a:rPr lang="en-US" dirty="0" err="1" smtClean="0"/>
              <a:t>Rufeinig</a:t>
            </a:r>
            <a:r>
              <a:rPr lang="en-US" dirty="0" smtClean="0"/>
              <a:t>.</a:t>
            </a:r>
          </a:p>
          <a:p>
            <a:pPr>
              <a:buNone/>
            </a:pPr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Datblygiad</a:t>
            </a:r>
            <a:r>
              <a:rPr lang="en-US" dirty="0" smtClean="0"/>
              <a:t> </a:t>
            </a:r>
            <a:r>
              <a:rPr lang="en-US" dirty="0" err="1" smtClean="0"/>
              <a:t>Cristnogaeth</a:t>
            </a:r>
            <a:r>
              <a:rPr lang="en-US" dirty="0" smtClean="0"/>
              <a:t> </a:t>
            </a:r>
            <a:r>
              <a:rPr lang="en-US" dirty="0" err="1" smtClean="0"/>
              <a:t>Gynnar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pobl</a:t>
            </a:r>
            <a:r>
              <a:rPr lang="en-US" dirty="0" smtClean="0"/>
              <a:t> yr hen </a:t>
            </a:r>
            <a:r>
              <a:rPr lang="en-US" dirty="0" err="1" smtClean="0"/>
              <a:t>gyfamod</a:t>
            </a:r>
            <a:r>
              <a:rPr lang="en-US" dirty="0" smtClean="0"/>
              <a:t> a </a:t>
            </a:r>
            <a:r>
              <a:rPr lang="en-US" dirty="0" err="1" smtClean="0"/>
              <a:t>ddadleolwyd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yr </a:t>
            </a:r>
            <a:r>
              <a:rPr lang="en-US" dirty="0" err="1" smtClean="0"/>
              <a:t>Eglwys</a:t>
            </a:r>
            <a:r>
              <a:rPr lang="en-US" dirty="0" smtClean="0"/>
              <a:t> (</a:t>
            </a:r>
            <a:r>
              <a:rPr lang="en-US" i="1" dirty="0" err="1" smtClean="0"/>
              <a:t>ekklêsia</a:t>
            </a:r>
            <a:r>
              <a:rPr lang="en-US" dirty="0" smtClean="0"/>
              <a:t>).</a:t>
            </a:r>
          </a:p>
          <a:p>
            <a:r>
              <a:rPr lang="en-US" dirty="0" err="1" smtClean="0"/>
              <a:t>Cristnogion</a:t>
            </a:r>
            <a:r>
              <a:rPr lang="en-US" dirty="0" smtClean="0"/>
              <a:t> ac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gwahanu</a:t>
            </a:r>
            <a:r>
              <a:rPr lang="en-US" dirty="0" smtClean="0"/>
              <a:t> (‘the partings of the ways’).</a:t>
            </a:r>
          </a:p>
          <a:p>
            <a:r>
              <a:rPr lang="en-US" dirty="0" err="1" smtClean="0"/>
              <a:t>Dadleuon</a:t>
            </a:r>
            <a:r>
              <a:rPr lang="en-US" dirty="0" smtClean="0"/>
              <a:t> </a:t>
            </a:r>
            <a:r>
              <a:rPr lang="en-US" dirty="0" err="1" smtClean="0"/>
              <a:t>ynghylch</a:t>
            </a:r>
            <a:r>
              <a:rPr lang="en-US" dirty="0" smtClean="0"/>
              <a:t> </a:t>
            </a:r>
            <a:r>
              <a:rPr lang="en-US" dirty="0" err="1" smtClean="0"/>
              <a:t>defodau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 </a:t>
            </a:r>
            <a:r>
              <a:rPr lang="en-US" dirty="0" err="1" smtClean="0"/>
              <a:t>megis</a:t>
            </a:r>
            <a:r>
              <a:rPr lang="en-US" dirty="0" smtClean="0"/>
              <a:t> </a:t>
            </a:r>
            <a:r>
              <a:rPr lang="en-US" dirty="0" err="1" smtClean="0"/>
              <a:t>enwaediad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rheolau</a:t>
            </a:r>
            <a:r>
              <a:rPr lang="en-US" dirty="0" smtClean="0"/>
              <a:t> kosher (</a:t>
            </a:r>
            <a:r>
              <a:rPr lang="en-US" i="1" dirty="0" err="1" smtClean="0"/>
              <a:t>kashrut</a:t>
            </a:r>
            <a:r>
              <a:rPr lang="en-US" i="1" dirty="0" smtClean="0"/>
              <a:t>).</a:t>
            </a:r>
          </a:p>
          <a:p>
            <a:r>
              <a:rPr lang="en-US" dirty="0" err="1" smtClean="0"/>
              <a:t>Dadleuon</a:t>
            </a:r>
            <a:r>
              <a:rPr lang="en-US" dirty="0" smtClean="0"/>
              <a:t> </a:t>
            </a:r>
            <a:r>
              <a:rPr lang="en-US" dirty="0" err="1" smtClean="0"/>
              <a:t>ynghylch</a:t>
            </a:r>
            <a:r>
              <a:rPr lang="en-US" dirty="0" smtClean="0"/>
              <a:t> </a:t>
            </a:r>
            <a:r>
              <a:rPr lang="en-US" dirty="0" err="1" smtClean="0"/>
              <a:t>cristoleg</a:t>
            </a:r>
            <a:r>
              <a:rPr lang="en-US" dirty="0" smtClean="0"/>
              <a:t>: </a:t>
            </a:r>
            <a:r>
              <a:rPr lang="en-US" dirty="0" err="1" smtClean="0"/>
              <a:t>ai</a:t>
            </a:r>
            <a:r>
              <a:rPr lang="en-US" dirty="0" smtClean="0"/>
              <a:t> </a:t>
            </a:r>
            <a:r>
              <a:rPr lang="en-US" dirty="0" err="1" smtClean="0"/>
              <a:t>ffigur</a:t>
            </a:r>
            <a:r>
              <a:rPr lang="en-US" dirty="0" smtClean="0"/>
              <a:t> </a:t>
            </a:r>
            <a:r>
              <a:rPr lang="en-US" dirty="0" err="1" smtClean="0"/>
              <a:t>dwyfol</a:t>
            </a:r>
            <a:r>
              <a:rPr lang="en-US" dirty="0" smtClean="0"/>
              <a:t> </a:t>
            </a:r>
            <a:r>
              <a:rPr lang="en-US" dirty="0" err="1" smtClean="0"/>
              <a:t>yw</a:t>
            </a:r>
            <a:r>
              <a:rPr lang="en-US" dirty="0" smtClean="0"/>
              <a:t> </a:t>
            </a:r>
            <a:r>
              <a:rPr lang="en-US" dirty="0" err="1" smtClean="0"/>
              <a:t>Iesu</a:t>
            </a:r>
            <a:r>
              <a:rPr lang="en-US" dirty="0" smtClean="0"/>
              <a:t> Grist?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 </a:t>
            </a:r>
            <a:r>
              <a:rPr lang="en-US" dirty="0" err="1" smtClean="0"/>
              <a:t>Tadau</a:t>
            </a:r>
            <a:r>
              <a:rPr lang="en-US" dirty="0" smtClean="0"/>
              <a:t> </a:t>
            </a:r>
            <a:r>
              <a:rPr lang="en-US" dirty="0" err="1" smtClean="0"/>
              <a:t>Cynnar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 smtClean="0"/>
              <a:t>Pregethau</a:t>
            </a:r>
            <a:r>
              <a:rPr lang="en-US" dirty="0" smtClean="0"/>
              <a:t> </a:t>
            </a:r>
            <a:r>
              <a:rPr lang="en-US" dirty="0" err="1" smtClean="0"/>
              <a:t>negyddol</a:t>
            </a:r>
            <a:r>
              <a:rPr lang="en-US" dirty="0" smtClean="0"/>
              <a:t> </a:t>
            </a:r>
            <a:r>
              <a:rPr lang="en-US" dirty="0" err="1" smtClean="0"/>
              <a:t>ynghylch</a:t>
            </a:r>
            <a:r>
              <a:rPr lang="en-US" dirty="0" smtClean="0"/>
              <a:t> yr </a:t>
            </a:r>
            <a:r>
              <a:rPr lang="en-US" dirty="0" err="1" smtClean="0"/>
              <a:t>Iddewon</a:t>
            </a:r>
            <a:r>
              <a:rPr lang="en-US" dirty="0" smtClean="0"/>
              <a:t>:</a:t>
            </a:r>
          </a:p>
          <a:p>
            <a:pPr>
              <a:buNone/>
            </a:pPr>
            <a:r>
              <a:rPr lang="en-US" dirty="0" smtClean="0"/>
              <a:t>	</a:t>
            </a:r>
            <a:r>
              <a:rPr lang="en-US" sz="2400" dirty="0" smtClean="0">
                <a:solidFill>
                  <a:srgbClr val="FFCE30"/>
                </a:solidFill>
              </a:rPr>
              <a:t>- </a:t>
            </a:r>
            <a:r>
              <a:rPr lang="en-US" sz="2400" dirty="0" err="1" smtClean="0">
                <a:solidFill>
                  <a:srgbClr val="FFCE30"/>
                </a:solidFill>
              </a:rPr>
              <a:t>nid</a:t>
            </a:r>
            <a:r>
              <a:rPr lang="en-US" sz="2400" dirty="0" smtClean="0">
                <a:solidFill>
                  <a:srgbClr val="FFCE30"/>
                </a:solidFill>
              </a:rPr>
              <a:t> </a:t>
            </a:r>
            <a:r>
              <a:rPr lang="en-US" sz="2400" dirty="0" err="1" smtClean="0">
                <a:solidFill>
                  <a:srgbClr val="FFCE30"/>
                </a:solidFill>
              </a:rPr>
              <a:t>oedd</a:t>
            </a:r>
            <a:r>
              <a:rPr lang="en-US" sz="2400" dirty="0" smtClean="0">
                <a:solidFill>
                  <a:srgbClr val="FFCE30"/>
                </a:solidFill>
              </a:rPr>
              <a:t> </a:t>
            </a:r>
            <a:r>
              <a:rPr lang="en-US" sz="2400" dirty="0" err="1" smtClean="0">
                <a:solidFill>
                  <a:srgbClr val="FFCE30"/>
                </a:solidFill>
              </a:rPr>
              <a:t>Iddewon</a:t>
            </a:r>
            <a:r>
              <a:rPr lang="en-US" sz="2400" dirty="0" smtClean="0">
                <a:solidFill>
                  <a:srgbClr val="FFCE30"/>
                </a:solidFill>
              </a:rPr>
              <a:t> </a:t>
            </a:r>
            <a:r>
              <a:rPr lang="en-US" sz="2400" dirty="0" err="1" smtClean="0">
                <a:solidFill>
                  <a:srgbClr val="FFCE30"/>
                </a:solidFill>
              </a:rPr>
              <a:t>yn</a:t>
            </a:r>
            <a:r>
              <a:rPr lang="en-US" sz="2400" dirty="0" smtClean="0">
                <a:solidFill>
                  <a:srgbClr val="FFCE30"/>
                </a:solidFill>
              </a:rPr>
              <a:t> </a:t>
            </a:r>
            <a:r>
              <a:rPr lang="en-US" sz="2400" dirty="0" err="1" smtClean="0">
                <a:solidFill>
                  <a:srgbClr val="FFCE30"/>
                </a:solidFill>
              </a:rPr>
              <a:t>deall</a:t>
            </a:r>
            <a:r>
              <a:rPr lang="en-US" sz="2400" dirty="0" smtClean="0">
                <a:solidFill>
                  <a:srgbClr val="FFCE30"/>
                </a:solidFill>
              </a:rPr>
              <a:t> </a:t>
            </a:r>
            <a:r>
              <a:rPr lang="en-US" sz="2400" dirty="0" err="1" smtClean="0">
                <a:solidFill>
                  <a:srgbClr val="FFCE30"/>
                </a:solidFill>
              </a:rPr>
              <a:t>mai</a:t>
            </a:r>
            <a:r>
              <a:rPr lang="en-US" sz="2400" dirty="0" smtClean="0">
                <a:solidFill>
                  <a:srgbClr val="FFCE30"/>
                </a:solidFill>
              </a:rPr>
              <a:t> </a:t>
            </a:r>
            <a:r>
              <a:rPr lang="en-US" sz="2400" dirty="0" err="1" smtClean="0">
                <a:solidFill>
                  <a:srgbClr val="FFCE30"/>
                </a:solidFill>
              </a:rPr>
              <a:t>paratoi’r</a:t>
            </a:r>
            <a:r>
              <a:rPr lang="en-US" sz="2400" dirty="0" smtClean="0">
                <a:solidFill>
                  <a:srgbClr val="FFCE30"/>
                </a:solidFill>
              </a:rPr>
              <a:t> </a:t>
            </a:r>
            <a:r>
              <a:rPr lang="en-US" sz="2400" dirty="0" err="1" smtClean="0">
                <a:solidFill>
                  <a:srgbClr val="FFCE30"/>
                </a:solidFill>
              </a:rPr>
              <a:t>ffordd</a:t>
            </a:r>
            <a:r>
              <a:rPr lang="en-US" sz="2400" dirty="0" smtClean="0">
                <a:solidFill>
                  <a:srgbClr val="FFCE30"/>
                </a:solidFill>
              </a:rPr>
              <a:t> </a:t>
            </a:r>
            <a:r>
              <a:rPr lang="en-US" sz="2400" dirty="0" err="1" smtClean="0">
                <a:solidFill>
                  <a:srgbClr val="FFCE30"/>
                </a:solidFill>
              </a:rPr>
              <a:t>ar</a:t>
            </a:r>
            <a:r>
              <a:rPr lang="en-US" sz="2400" dirty="0" smtClean="0">
                <a:solidFill>
                  <a:srgbClr val="FFCE30"/>
                </a:solidFill>
              </a:rPr>
              <a:t> </a:t>
            </a:r>
          </a:p>
          <a:p>
            <a:pPr>
              <a:buNone/>
            </a:pPr>
            <a:r>
              <a:rPr lang="en-US" sz="2400" dirty="0">
                <a:solidFill>
                  <a:srgbClr val="FFCE30"/>
                </a:solidFill>
              </a:rPr>
              <a:t>	</a:t>
            </a:r>
            <a:r>
              <a:rPr lang="en-US" sz="2400" dirty="0" err="1" smtClean="0">
                <a:solidFill>
                  <a:srgbClr val="FFCE30"/>
                </a:solidFill>
              </a:rPr>
              <a:t>gyfer</a:t>
            </a:r>
            <a:r>
              <a:rPr lang="en-US" sz="2400" dirty="0" smtClean="0">
                <a:solidFill>
                  <a:srgbClr val="FFCE30"/>
                </a:solidFill>
              </a:rPr>
              <a:t> </a:t>
            </a:r>
            <a:r>
              <a:rPr lang="en-US" sz="2400" dirty="0" err="1" smtClean="0">
                <a:solidFill>
                  <a:srgbClr val="FFCE30"/>
                </a:solidFill>
              </a:rPr>
              <a:t>dyfodiad</a:t>
            </a:r>
            <a:r>
              <a:rPr lang="en-US" sz="2400" dirty="0" smtClean="0">
                <a:solidFill>
                  <a:srgbClr val="FFCE30"/>
                </a:solidFill>
              </a:rPr>
              <a:t> </a:t>
            </a:r>
            <a:r>
              <a:rPr lang="en-US" sz="2400" dirty="0" err="1" smtClean="0">
                <a:solidFill>
                  <a:srgbClr val="FFCE30"/>
                </a:solidFill>
              </a:rPr>
              <a:t>Crist</a:t>
            </a:r>
            <a:r>
              <a:rPr lang="en-US" sz="2400" dirty="0" smtClean="0">
                <a:solidFill>
                  <a:srgbClr val="FFCE30"/>
                </a:solidFill>
              </a:rPr>
              <a:t> </a:t>
            </a:r>
            <a:r>
              <a:rPr lang="en-US" sz="2400" dirty="0" err="1" smtClean="0">
                <a:solidFill>
                  <a:srgbClr val="FFCE30"/>
                </a:solidFill>
              </a:rPr>
              <a:t>oedd</a:t>
            </a:r>
            <a:r>
              <a:rPr lang="en-US" sz="2400" dirty="0" smtClean="0">
                <a:solidFill>
                  <a:srgbClr val="FFCE30"/>
                </a:solidFill>
              </a:rPr>
              <a:t> </a:t>
            </a:r>
            <a:r>
              <a:rPr lang="en-US" sz="2400" dirty="0" err="1" smtClean="0">
                <a:solidFill>
                  <a:srgbClr val="FFCE30"/>
                </a:solidFill>
              </a:rPr>
              <a:t>pwrpas</a:t>
            </a:r>
            <a:r>
              <a:rPr lang="en-US" sz="2400" dirty="0">
                <a:solidFill>
                  <a:srgbClr val="FFCE30"/>
                </a:solidFill>
              </a:rPr>
              <a:t> </a:t>
            </a:r>
            <a:r>
              <a:rPr lang="en-US" sz="2400" dirty="0" smtClean="0">
                <a:solidFill>
                  <a:srgbClr val="FFCE30"/>
                </a:solidFill>
              </a:rPr>
              <a:t>yr Hen </a:t>
            </a:r>
            <a:r>
              <a:rPr lang="en-US" sz="2400" dirty="0" err="1" smtClean="0">
                <a:solidFill>
                  <a:srgbClr val="FFCE30"/>
                </a:solidFill>
              </a:rPr>
              <a:t>Destament</a:t>
            </a:r>
            <a:endParaRPr lang="en-US" sz="2400" dirty="0" smtClean="0">
              <a:solidFill>
                <a:srgbClr val="FFCE30"/>
              </a:solidFill>
            </a:endParaRPr>
          </a:p>
          <a:p>
            <a:pPr>
              <a:buNone/>
            </a:pPr>
            <a:r>
              <a:rPr lang="en-US" sz="2400" dirty="0">
                <a:solidFill>
                  <a:srgbClr val="FFCE30"/>
                </a:solidFill>
              </a:rPr>
              <a:t>	</a:t>
            </a:r>
            <a:r>
              <a:rPr lang="en-US" sz="2400" dirty="0" smtClean="0">
                <a:solidFill>
                  <a:srgbClr val="FFCE30"/>
                </a:solidFill>
              </a:rPr>
              <a:t> (</a:t>
            </a:r>
            <a:r>
              <a:rPr lang="en-US" sz="2400" dirty="0" err="1" smtClean="0">
                <a:solidFill>
                  <a:srgbClr val="FFCE30"/>
                </a:solidFill>
              </a:rPr>
              <a:t>Jerôm</a:t>
            </a:r>
            <a:r>
              <a:rPr lang="en-US" sz="2400" dirty="0" smtClean="0">
                <a:solidFill>
                  <a:srgbClr val="FFCE30"/>
                </a:solidFill>
              </a:rPr>
              <a:t> a </a:t>
            </a:r>
            <a:r>
              <a:rPr lang="en-US" sz="2400" dirty="0" err="1" smtClean="0">
                <a:solidFill>
                  <a:srgbClr val="FFCE30"/>
                </a:solidFill>
              </a:rPr>
              <a:t>Ioan</a:t>
            </a:r>
            <a:r>
              <a:rPr lang="en-US" sz="2400" dirty="0" smtClean="0">
                <a:solidFill>
                  <a:srgbClr val="FFCE30"/>
                </a:solidFill>
              </a:rPr>
              <a:t> Chrysostom).</a:t>
            </a:r>
          </a:p>
          <a:p>
            <a:pPr>
              <a:buNone/>
            </a:pPr>
            <a:r>
              <a:rPr lang="en-US" sz="2400" dirty="0" smtClean="0">
                <a:solidFill>
                  <a:srgbClr val="FFCE30"/>
                </a:solidFill>
              </a:rPr>
              <a:t>	- yr </a:t>
            </a:r>
            <a:r>
              <a:rPr lang="en-US" sz="2400" dirty="0" err="1" smtClean="0">
                <a:solidFill>
                  <a:srgbClr val="FFCE30"/>
                </a:solidFill>
              </a:rPr>
              <a:t>oedd</a:t>
            </a:r>
            <a:r>
              <a:rPr lang="en-US" sz="2400" dirty="0" smtClean="0">
                <a:solidFill>
                  <a:srgbClr val="FFCE30"/>
                </a:solidFill>
              </a:rPr>
              <a:t> yr </a:t>
            </a:r>
            <a:r>
              <a:rPr lang="en-US" sz="2400" dirty="0" err="1" smtClean="0">
                <a:solidFill>
                  <a:srgbClr val="FFCE30"/>
                </a:solidFill>
              </a:rPr>
              <a:t>Iddewon</a:t>
            </a:r>
            <a:r>
              <a:rPr lang="en-US" sz="2400" dirty="0" smtClean="0">
                <a:solidFill>
                  <a:srgbClr val="FFCE30"/>
                </a:solidFill>
              </a:rPr>
              <a:t> </a:t>
            </a:r>
            <a:r>
              <a:rPr lang="en-US" sz="2400" dirty="0" err="1" smtClean="0">
                <a:solidFill>
                  <a:srgbClr val="FFCE30"/>
                </a:solidFill>
              </a:rPr>
              <a:t>yn</a:t>
            </a:r>
            <a:r>
              <a:rPr lang="en-US" sz="2400" dirty="0" smtClean="0">
                <a:solidFill>
                  <a:srgbClr val="FFCE30"/>
                </a:solidFill>
              </a:rPr>
              <a:t> </a:t>
            </a:r>
            <a:r>
              <a:rPr lang="en-US" sz="2400" dirty="0" err="1" smtClean="0">
                <a:solidFill>
                  <a:srgbClr val="FFCE30"/>
                </a:solidFill>
              </a:rPr>
              <a:t>gyfrifol</a:t>
            </a:r>
            <a:r>
              <a:rPr lang="en-US" sz="2400" dirty="0" smtClean="0">
                <a:solidFill>
                  <a:srgbClr val="FFCE30"/>
                </a:solidFill>
              </a:rPr>
              <a:t> am </a:t>
            </a:r>
          </a:p>
          <a:p>
            <a:pPr>
              <a:buNone/>
            </a:pPr>
            <a:r>
              <a:rPr lang="en-US" sz="2400" dirty="0">
                <a:solidFill>
                  <a:srgbClr val="FFCE30"/>
                </a:solidFill>
              </a:rPr>
              <a:t>	</a:t>
            </a:r>
            <a:r>
              <a:rPr lang="en-US" sz="2400" dirty="0" err="1" smtClean="0">
                <a:solidFill>
                  <a:srgbClr val="FFCE30"/>
                </a:solidFill>
              </a:rPr>
              <a:t>dduw-laddiad</a:t>
            </a:r>
            <a:r>
              <a:rPr lang="en-US" sz="2400" dirty="0" smtClean="0">
                <a:solidFill>
                  <a:srgbClr val="FFCE30"/>
                </a:solidFill>
              </a:rPr>
              <a:t> (‘deicide’) pan </a:t>
            </a:r>
          </a:p>
          <a:p>
            <a:pPr>
              <a:buNone/>
            </a:pPr>
            <a:r>
              <a:rPr lang="en-US" sz="2400" dirty="0">
                <a:solidFill>
                  <a:srgbClr val="FFCE30"/>
                </a:solidFill>
              </a:rPr>
              <a:t>	</a:t>
            </a:r>
            <a:r>
              <a:rPr lang="en-US" sz="2400" dirty="0" err="1" smtClean="0">
                <a:solidFill>
                  <a:srgbClr val="FFCE30"/>
                </a:solidFill>
              </a:rPr>
              <a:t>groeshoeliwyd</a:t>
            </a:r>
            <a:r>
              <a:rPr lang="en-US" sz="2400" dirty="0" smtClean="0">
                <a:solidFill>
                  <a:srgbClr val="FFCE30"/>
                </a:solidFill>
              </a:rPr>
              <a:t> </a:t>
            </a:r>
            <a:r>
              <a:rPr lang="en-US" sz="2400" dirty="0" err="1" smtClean="0">
                <a:solidFill>
                  <a:srgbClr val="FFCE30"/>
                </a:solidFill>
              </a:rPr>
              <a:t>Crist</a:t>
            </a:r>
            <a:r>
              <a:rPr lang="en-US" sz="2400" dirty="0" smtClean="0">
                <a:solidFill>
                  <a:srgbClr val="FFCE30"/>
                </a:solidFill>
              </a:rPr>
              <a:t> (</a:t>
            </a:r>
            <a:r>
              <a:rPr lang="en-US" sz="2400" dirty="0" err="1" smtClean="0">
                <a:solidFill>
                  <a:srgbClr val="FFCE30"/>
                </a:solidFill>
              </a:rPr>
              <a:t>Melito</a:t>
            </a:r>
            <a:r>
              <a:rPr lang="en-US" sz="2400" dirty="0" smtClean="0">
                <a:solidFill>
                  <a:srgbClr val="FFCE30"/>
                </a:solidFill>
              </a:rPr>
              <a:t> </a:t>
            </a:r>
            <a:r>
              <a:rPr lang="en-US" sz="2400" dirty="0" err="1" smtClean="0">
                <a:solidFill>
                  <a:srgbClr val="FFCE30"/>
                </a:solidFill>
              </a:rPr>
              <a:t>o</a:t>
            </a:r>
            <a:r>
              <a:rPr lang="en-US" sz="2400" dirty="0" smtClean="0">
                <a:solidFill>
                  <a:srgbClr val="FFCE30"/>
                </a:solidFill>
              </a:rPr>
              <a:t> Sardis).</a:t>
            </a:r>
          </a:p>
          <a:p>
            <a:pPr>
              <a:buNone/>
            </a:pPr>
            <a:r>
              <a:rPr lang="en-US" sz="2400" dirty="0" smtClean="0">
                <a:solidFill>
                  <a:srgbClr val="FFCE30"/>
                </a:solidFill>
              </a:rPr>
              <a:t>	- plant Cain </a:t>
            </a:r>
            <a:r>
              <a:rPr lang="en-US" sz="2400" dirty="0" err="1" smtClean="0">
                <a:solidFill>
                  <a:srgbClr val="FFCE30"/>
                </a:solidFill>
              </a:rPr>
              <a:t>yw’r</a:t>
            </a:r>
            <a:r>
              <a:rPr lang="en-US" sz="2400" dirty="0" smtClean="0">
                <a:solidFill>
                  <a:srgbClr val="FFCE30"/>
                </a:solidFill>
              </a:rPr>
              <a:t> </a:t>
            </a:r>
            <a:r>
              <a:rPr lang="en-US" sz="2400" dirty="0" err="1" smtClean="0">
                <a:solidFill>
                  <a:srgbClr val="FFCE30"/>
                </a:solidFill>
              </a:rPr>
              <a:t>Iddewon</a:t>
            </a:r>
            <a:r>
              <a:rPr lang="en-US" sz="2400" dirty="0" smtClean="0">
                <a:solidFill>
                  <a:srgbClr val="FFCE30"/>
                </a:solidFill>
              </a:rPr>
              <a:t> ac </a:t>
            </a:r>
            <a:r>
              <a:rPr lang="en-US" sz="2400" dirty="0" err="1" smtClean="0">
                <a:solidFill>
                  <a:srgbClr val="FFCE30"/>
                </a:solidFill>
              </a:rPr>
              <a:t>fe’u</a:t>
            </a:r>
            <a:endParaRPr lang="en-US" sz="2400" dirty="0" smtClean="0">
              <a:solidFill>
                <a:srgbClr val="FFCE30"/>
              </a:solidFill>
            </a:endParaRPr>
          </a:p>
          <a:p>
            <a:pPr>
              <a:buNone/>
            </a:pPr>
            <a:r>
              <a:rPr lang="en-US" sz="2400" dirty="0" smtClean="0">
                <a:solidFill>
                  <a:srgbClr val="FFCE30"/>
                </a:solidFill>
              </a:rPr>
              <a:t>	</a:t>
            </a:r>
            <a:r>
              <a:rPr lang="en-US" sz="2400" dirty="0" err="1" smtClean="0">
                <a:solidFill>
                  <a:srgbClr val="FFCE30"/>
                </a:solidFill>
              </a:rPr>
              <a:t>gwasgerir</a:t>
            </a:r>
            <a:r>
              <a:rPr lang="en-US" sz="2400" dirty="0" smtClean="0">
                <a:solidFill>
                  <a:srgbClr val="FFCE30"/>
                </a:solidFill>
              </a:rPr>
              <a:t> </a:t>
            </a:r>
            <a:r>
              <a:rPr lang="en-US" sz="2400" dirty="0" err="1" smtClean="0">
                <a:solidFill>
                  <a:srgbClr val="FFCE30"/>
                </a:solidFill>
              </a:rPr>
              <a:t>fel</a:t>
            </a:r>
            <a:r>
              <a:rPr lang="en-US" sz="2400" dirty="0" smtClean="0">
                <a:solidFill>
                  <a:srgbClr val="FFCE30"/>
                </a:solidFill>
              </a:rPr>
              <a:t> </a:t>
            </a:r>
            <a:r>
              <a:rPr lang="en-US" sz="2400" dirty="0" err="1" smtClean="0">
                <a:solidFill>
                  <a:srgbClr val="FFCE30"/>
                </a:solidFill>
              </a:rPr>
              <a:t>cosb</a:t>
            </a:r>
            <a:r>
              <a:rPr lang="en-US" sz="2400" dirty="0" smtClean="0">
                <a:solidFill>
                  <a:srgbClr val="FFCE30"/>
                </a:solidFill>
              </a:rPr>
              <a:t> </a:t>
            </a:r>
            <a:r>
              <a:rPr lang="en-US" sz="2400" dirty="0" err="1" smtClean="0">
                <a:solidFill>
                  <a:srgbClr val="FFCE30"/>
                </a:solidFill>
              </a:rPr>
              <a:t>gan</a:t>
            </a:r>
            <a:r>
              <a:rPr lang="en-US" sz="2400" dirty="0" smtClean="0">
                <a:solidFill>
                  <a:srgbClr val="FFCE30"/>
                </a:solidFill>
              </a:rPr>
              <a:t> </a:t>
            </a:r>
            <a:r>
              <a:rPr lang="en-US" sz="2400" dirty="0" err="1" smtClean="0">
                <a:solidFill>
                  <a:srgbClr val="FFCE30"/>
                </a:solidFill>
              </a:rPr>
              <a:t>Dduw</a:t>
            </a:r>
            <a:r>
              <a:rPr lang="en-US" sz="2400" dirty="0" smtClean="0">
                <a:solidFill>
                  <a:srgbClr val="FFCE30"/>
                </a:solidFill>
              </a:rPr>
              <a:t> am </a:t>
            </a:r>
          </a:p>
          <a:p>
            <a:pPr>
              <a:buNone/>
            </a:pPr>
            <a:r>
              <a:rPr lang="en-US" sz="2400" dirty="0">
                <a:solidFill>
                  <a:srgbClr val="FFCE30"/>
                </a:solidFill>
              </a:rPr>
              <a:t>	</a:t>
            </a:r>
            <a:r>
              <a:rPr lang="en-US" sz="2400" dirty="0" err="1" smtClean="0">
                <a:solidFill>
                  <a:srgbClr val="FFCE30"/>
                </a:solidFill>
              </a:rPr>
              <a:t>eu</a:t>
            </a:r>
            <a:r>
              <a:rPr lang="en-US" sz="2400" dirty="0" smtClean="0">
                <a:solidFill>
                  <a:srgbClr val="FFCE30"/>
                </a:solidFill>
              </a:rPr>
              <a:t> </a:t>
            </a:r>
            <a:r>
              <a:rPr lang="en-US" sz="2400" dirty="0" err="1" smtClean="0">
                <a:solidFill>
                  <a:srgbClr val="FFCE30"/>
                </a:solidFill>
              </a:rPr>
              <a:t>pechod</a:t>
            </a:r>
            <a:r>
              <a:rPr lang="en-US" sz="2400" dirty="0" smtClean="0">
                <a:solidFill>
                  <a:srgbClr val="FFCE30"/>
                </a:solidFill>
              </a:rPr>
              <a:t> (</a:t>
            </a:r>
            <a:r>
              <a:rPr lang="en-US" sz="2400" dirty="0" err="1" smtClean="0">
                <a:solidFill>
                  <a:srgbClr val="FFCE30"/>
                </a:solidFill>
              </a:rPr>
              <a:t>Awstin</a:t>
            </a:r>
            <a:r>
              <a:rPr lang="en-US" sz="2400" dirty="0" smtClean="0">
                <a:solidFill>
                  <a:srgbClr val="FFCE30"/>
                </a:solidFill>
              </a:rPr>
              <a:t> </a:t>
            </a:r>
            <a:r>
              <a:rPr lang="en-US" sz="2400" dirty="0" err="1" smtClean="0">
                <a:solidFill>
                  <a:srgbClr val="FFCE30"/>
                </a:solidFill>
              </a:rPr>
              <a:t>Sant</a:t>
            </a:r>
            <a:r>
              <a:rPr lang="en-US" sz="2400" dirty="0" smtClean="0">
                <a:solidFill>
                  <a:srgbClr val="FFCE30"/>
                </a:solidFill>
              </a:rPr>
              <a:t>).</a:t>
            </a:r>
            <a:endParaRPr lang="en-US" sz="2400" dirty="0">
              <a:solidFill>
                <a:srgbClr val="FFCE30"/>
              </a:solidFill>
            </a:endParaRPr>
          </a:p>
        </p:txBody>
      </p:sp>
      <p:pic>
        <p:nvPicPr>
          <p:cNvPr id="4" name="Picture 3" descr="melito-of-sardis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4582" y="3287750"/>
            <a:ext cx="3012218" cy="31202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Ymlediad</a:t>
            </a:r>
            <a:r>
              <a:rPr lang="en-US" dirty="0" smtClean="0"/>
              <a:t> </a:t>
            </a:r>
            <a:r>
              <a:rPr lang="en-US" dirty="0" err="1" smtClean="0"/>
              <a:t>Cristnogaeth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err="1" smtClean="0"/>
              <a:t>Sefydlu</a:t>
            </a:r>
            <a:r>
              <a:rPr lang="en-US" dirty="0" smtClean="0"/>
              <a:t> </a:t>
            </a:r>
            <a:r>
              <a:rPr lang="en-US" dirty="0" err="1" smtClean="0"/>
              <a:t>Cristnogaeth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crefydd</a:t>
            </a:r>
            <a:r>
              <a:rPr lang="en-US" dirty="0" smtClean="0"/>
              <a:t> </a:t>
            </a:r>
            <a:r>
              <a:rPr lang="en-US" dirty="0" err="1" smtClean="0"/>
              <a:t>swyddogol</a:t>
            </a:r>
            <a:r>
              <a:rPr lang="en-US" dirty="0" smtClean="0"/>
              <a:t> yr </a:t>
            </a:r>
            <a:r>
              <a:rPr lang="en-US" dirty="0" err="1" smtClean="0"/>
              <a:t>Ymerordraeth</a:t>
            </a:r>
            <a:r>
              <a:rPr lang="en-US" dirty="0" smtClean="0"/>
              <a:t> </a:t>
            </a:r>
            <a:r>
              <a:rPr lang="en-US" dirty="0" err="1" smtClean="0"/>
              <a:t>Rufeinig</a:t>
            </a:r>
            <a:r>
              <a:rPr lang="en-US" dirty="0" smtClean="0"/>
              <a:t> (4edd </a:t>
            </a:r>
            <a:r>
              <a:rPr lang="en-US" dirty="0" err="1" smtClean="0"/>
              <a:t>ganrif</a:t>
            </a:r>
            <a:r>
              <a:rPr lang="en-US" dirty="0" smtClean="0"/>
              <a:t>)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dan</a:t>
            </a:r>
            <a:r>
              <a:rPr lang="en-US" dirty="0" smtClean="0"/>
              <a:t> </a:t>
            </a:r>
            <a:r>
              <a:rPr lang="en-US" dirty="0" err="1" smtClean="0"/>
              <a:t>arweiniad</a:t>
            </a:r>
            <a:r>
              <a:rPr lang="en-US" dirty="0" smtClean="0"/>
              <a:t> </a:t>
            </a:r>
            <a:r>
              <a:rPr lang="en-US" dirty="0" err="1" smtClean="0"/>
              <a:t>Cystennin</a:t>
            </a:r>
            <a:r>
              <a:rPr lang="en-US" dirty="0" smtClean="0"/>
              <a:t> (285-337).</a:t>
            </a:r>
          </a:p>
          <a:p>
            <a:r>
              <a:rPr lang="en-US" dirty="0" err="1" smtClean="0"/>
              <a:t>Adeiladu</a:t>
            </a:r>
            <a:r>
              <a:rPr lang="en-US" dirty="0" smtClean="0"/>
              <a:t> </a:t>
            </a:r>
            <a:r>
              <a:rPr lang="en-US" dirty="0" err="1" smtClean="0"/>
              <a:t>eglwysi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mannau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bwys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fywyd</a:t>
            </a:r>
            <a:r>
              <a:rPr lang="en-US" dirty="0" smtClean="0"/>
              <a:t> </a:t>
            </a:r>
            <a:r>
              <a:rPr lang="en-US" dirty="0" err="1" smtClean="0"/>
              <a:t>Iesu</a:t>
            </a:r>
            <a:r>
              <a:rPr lang="en-US" dirty="0" smtClean="0"/>
              <a:t> (</a:t>
            </a:r>
            <a:r>
              <a:rPr lang="en-US" dirty="0" err="1" smtClean="0"/>
              <a:t>oddeutu</a:t>
            </a:r>
            <a:r>
              <a:rPr lang="en-US" dirty="0" smtClean="0"/>
              <a:t> 500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eglwysi</a:t>
            </a:r>
            <a:r>
              <a:rPr lang="en-US" dirty="0" smtClean="0"/>
              <a:t> – a </a:t>
            </a:r>
            <a:r>
              <a:rPr lang="en-US" dirty="0" err="1" smtClean="0"/>
              <a:t>llu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bererinion</a:t>
            </a:r>
            <a:r>
              <a:rPr lang="en-US" dirty="0" smtClean="0"/>
              <a:t> – </a:t>
            </a:r>
            <a:r>
              <a:rPr lang="en-US" dirty="0" err="1" smtClean="0"/>
              <a:t>erbyn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6ed </a:t>
            </a:r>
            <a:r>
              <a:rPr lang="en-US" dirty="0" err="1" smtClean="0"/>
              <a:t>ganrif</a:t>
            </a:r>
            <a:r>
              <a:rPr lang="en-US" dirty="0" smtClean="0"/>
              <a:t>).</a:t>
            </a:r>
          </a:p>
          <a:p>
            <a:r>
              <a:rPr lang="en-US" dirty="0" err="1" smtClean="0"/>
              <a:t>Llenyddiaeth</a:t>
            </a:r>
            <a:r>
              <a:rPr lang="en-US" dirty="0" smtClean="0"/>
              <a:t> </a:t>
            </a:r>
            <a:r>
              <a:rPr lang="en-US" dirty="0" err="1" smtClean="0"/>
              <a:t>gwrth-Iddewig</a:t>
            </a:r>
            <a:r>
              <a:rPr lang="en-US" dirty="0" smtClean="0"/>
              <a:t> </a:t>
            </a:r>
            <a:r>
              <a:rPr lang="en-US" dirty="0" err="1" smtClean="0"/>
              <a:t>ond</a:t>
            </a:r>
            <a:r>
              <a:rPr lang="en-US" dirty="0" smtClean="0"/>
              <a:t> </a:t>
            </a:r>
            <a:r>
              <a:rPr lang="en-US" dirty="0" err="1" smtClean="0"/>
              <a:t>fawr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drais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erbyn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Diffyg</a:t>
            </a:r>
            <a:r>
              <a:rPr lang="en-US" dirty="0" smtClean="0"/>
              <a:t> </a:t>
            </a:r>
            <a:r>
              <a:rPr lang="en-US" dirty="0" err="1" smtClean="0"/>
              <a:t>ymateb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Gristnogaeth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dechrau</a:t>
            </a:r>
            <a:r>
              <a:rPr lang="en-US" dirty="0" smtClean="0"/>
              <a:t> (</a:t>
            </a:r>
            <a:r>
              <a:rPr lang="en-US" dirty="0" err="1" smtClean="0"/>
              <a:t>ond</a:t>
            </a:r>
            <a:r>
              <a:rPr lang="en-US" dirty="0" smtClean="0"/>
              <a:t> </a:t>
            </a:r>
            <a:r>
              <a:rPr lang="en-US" dirty="0" err="1" smtClean="0"/>
              <a:t>gweler</a:t>
            </a:r>
            <a:r>
              <a:rPr lang="en-US" dirty="0" smtClean="0"/>
              <a:t> </a:t>
            </a:r>
            <a:r>
              <a:rPr lang="en-US" i="1" dirty="0" err="1" smtClean="0"/>
              <a:t>Toledot</a:t>
            </a:r>
            <a:r>
              <a:rPr lang="en-US" i="1" dirty="0" smtClean="0"/>
              <a:t> </a:t>
            </a:r>
            <a:r>
              <a:rPr lang="en-US" i="1" dirty="0" err="1" smtClean="0"/>
              <a:t>Yeshu</a:t>
            </a:r>
            <a:r>
              <a:rPr lang="en-US" i="1" dirty="0" smtClean="0"/>
              <a:t>).</a:t>
            </a:r>
          </a:p>
          <a:p>
            <a:r>
              <a:rPr lang="en-US" dirty="0" err="1" smtClean="0"/>
              <a:t>Grigor</a:t>
            </a:r>
            <a:r>
              <a:rPr lang="en-US" dirty="0" smtClean="0"/>
              <a:t> </a:t>
            </a:r>
            <a:r>
              <a:rPr lang="en-US" dirty="0" err="1" smtClean="0"/>
              <a:t>Fawr</a:t>
            </a:r>
            <a:r>
              <a:rPr lang="en-US" dirty="0" smtClean="0"/>
              <a:t> (540-604)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mynnu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dylid</a:t>
            </a:r>
            <a:r>
              <a:rPr lang="en-US" dirty="0" smtClean="0"/>
              <a:t> </a:t>
            </a:r>
            <a:r>
              <a:rPr lang="en-US" dirty="0" err="1" smtClean="0"/>
              <a:t>parchu</a:t>
            </a:r>
            <a:r>
              <a:rPr lang="en-US" dirty="0" smtClean="0"/>
              <a:t> </a:t>
            </a:r>
            <a:r>
              <a:rPr lang="en-US" dirty="0" err="1" smtClean="0"/>
              <a:t>hawliau</a:t>
            </a:r>
            <a:r>
              <a:rPr lang="en-US" dirty="0" smtClean="0"/>
              <a:t> </a:t>
            </a:r>
            <a:r>
              <a:rPr lang="en-US" dirty="0" err="1" smtClean="0"/>
              <a:t>cyfreithiol</a:t>
            </a:r>
            <a:r>
              <a:rPr lang="en-US" dirty="0" smtClean="0"/>
              <a:t> yr </a:t>
            </a:r>
            <a:r>
              <a:rPr lang="en-US" dirty="0" err="1" smtClean="0"/>
              <a:t>Iddewon</a:t>
            </a:r>
            <a:r>
              <a:rPr lang="en-US" dirty="0" smtClean="0"/>
              <a:t>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Yr </a:t>
            </a:r>
            <a:r>
              <a:rPr lang="en-US" dirty="0" err="1" smtClean="0"/>
              <a:t>Oesoedd</a:t>
            </a:r>
            <a:r>
              <a:rPr lang="en-US" dirty="0" smtClean="0"/>
              <a:t> </a:t>
            </a:r>
            <a:r>
              <a:rPr lang="en-US" dirty="0" err="1" smtClean="0"/>
              <a:t>Canol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 err="1" smtClean="0"/>
              <a:t>Cristnogaeth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fwy</a:t>
            </a:r>
            <a:r>
              <a:rPr lang="en-US" sz="2400" dirty="0" smtClean="0"/>
              <a:t> </a:t>
            </a:r>
            <a:r>
              <a:rPr lang="en-US" sz="2400" dirty="0" err="1" smtClean="0"/>
              <a:t>unedig</a:t>
            </a:r>
            <a:r>
              <a:rPr lang="en-US" sz="2400" dirty="0" smtClean="0"/>
              <a:t> </a:t>
            </a:r>
            <a:r>
              <a:rPr lang="en-US" sz="2400" dirty="0" err="1" smtClean="0"/>
              <a:t>fel</a:t>
            </a:r>
            <a:r>
              <a:rPr lang="en-US" sz="2400" dirty="0" smtClean="0"/>
              <a:t> </a:t>
            </a:r>
            <a:r>
              <a:rPr lang="en-US" sz="2400" dirty="0" err="1" smtClean="0"/>
              <a:t>crefydd</a:t>
            </a:r>
            <a:r>
              <a:rPr lang="en-US" sz="2400" dirty="0" smtClean="0"/>
              <a:t>.</a:t>
            </a:r>
          </a:p>
          <a:p>
            <a:r>
              <a:rPr lang="en-US" sz="2400" dirty="0" err="1" smtClean="0"/>
              <a:t>Iddewon</a:t>
            </a:r>
            <a:r>
              <a:rPr lang="en-US" sz="2400" dirty="0" smtClean="0"/>
              <a:t> – ‘</a:t>
            </a:r>
            <a:r>
              <a:rPr lang="en-US" sz="2400" dirty="0" err="1" smtClean="0"/>
              <a:t>y</a:t>
            </a:r>
            <a:r>
              <a:rPr lang="en-US" sz="2400" dirty="0" smtClean="0"/>
              <a:t> </a:t>
            </a:r>
            <a:r>
              <a:rPr lang="en-US" sz="2400" dirty="0" err="1" smtClean="0"/>
              <a:t>grwp</a:t>
            </a:r>
            <a:r>
              <a:rPr lang="en-US" sz="2400" dirty="0" smtClean="0"/>
              <a:t> </a:t>
            </a:r>
            <a:r>
              <a:rPr lang="en-US" sz="2400" dirty="0" err="1" smtClean="0"/>
              <a:t>gwahanol</a:t>
            </a:r>
            <a:r>
              <a:rPr lang="en-US" sz="2400" dirty="0" smtClean="0"/>
              <a:t>’ – </a:t>
            </a:r>
            <a:r>
              <a:rPr lang="en-US" sz="2400" dirty="0" err="1" smtClean="0"/>
              <a:t>yn</a:t>
            </a:r>
            <a:endParaRPr lang="en-US" sz="2400" dirty="0" smtClean="0"/>
          </a:p>
          <a:p>
            <a:pPr>
              <a:buNone/>
            </a:pPr>
            <a:r>
              <a:rPr lang="en-US" sz="2400" dirty="0"/>
              <a:t>	</a:t>
            </a:r>
            <a:r>
              <a:rPr lang="en-US" sz="2400" dirty="0" smtClean="0"/>
              <a:t> </a:t>
            </a:r>
            <a:r>
              <a:rPr lang="en-US" sz="2400" dirty="0" err="1" smtClean="0"/>
              <a:t>cael</a:t>
            </a:r>
            <a:r>
              <a:rPr lang="en-US" sz="2400" dirty="0" smtClean="0"/>
              <a:t> </a:t>
            </a:r>
            <a:r>
              <a:rPr lang="en-US" sz="2400" dirty="0" err="1" smtClean="0"/>
              <a:t>eu</a:t>
            </a:r>
            <a:r>
              <a:rPr lang="en-US" sz="2400" dirty="0" smtClean="0"/>
              <a:t> </a:t>
            </a:r>
            <a:r>
              <a:rPr lang="en-US" sz="2400" dirty="0" err="1" smtClean="0"/>
              <a:t>bwrw</a:t>
            </a:r>
            <a:r>
              <a:rPr lang="en-US" sz="2400" dirty="0" smtClean="0"/>
              <a:t> </a:t>
            </a:r>
            <a:r>
              <a:rPr lang="en-US" sz="2400" dirty="0" err="1" smtClean="0"/>
              <a:t>allan</a:t>
            </a:r>
            <a:r>
              <a:rPr lang="en-US" sz="2400" dirty="0"/>
              <a:t> </a:t>
            </a:r>
            <a:r>
              <a:rPr lang="en-US" sz="2400" dirty="0" err="1" smtClean="0"/>
              <a:t>o</a:t>
            </a:r>
            <a:r>
              <a:rPr lang="en-US" sz="2400" dirty="0" smtClean="0"/>
              <a:t> </a:t>
            </a:r>
            <a:r>
              <a:rPr lang="en-US" sz="2400" dirty="0" err="1" smtClean="0"/>
              <a:t>Ewrop</a:t>
            </a:r>
            <a:r>
              <a:rPr lang="en-US" sz="2400" dirty="0" smtClean="0"/>
              <a:t> (</a:t>
            </a:r>
            <a:r>
              <a:rPr lang="en-US" sz="2400" dirty="0" err="1" smtClean="0"/>
              <a:t>o</a:t>
            </a:r>
            <a:r>
              <a:rPr lang="en-US" sz="2400" dirty="0" smtClean="0"/>
              <a:t> </a:t>
            </a:r>
            <a:r>
              <a:rPr lang="en-US" sz="2400" dirty="0" err="1" smtClean="0"/>
              <a:t>Loegr</a:t>
            </a:r>
            <a:endParaRPr lang="en-US" sz="2400" dirty="0" smtClean="0"/>
          </a:p>
          <a:p>
            <a:pPr>
              <a:buNone/>
            </a:pPr>
            <a:r>
              <a:rPr lang="en-US" sz="2400" dirty="0" smtClean="0"/>
              <a:t>	</a:t>
            </a:r>
            <a:r>
              <a:rPr lang="en-US" sz="2400" dirty="0" err="1" smtClean="0"/>
              <a:t>erbyn</a:t>
            </a:r>
            <a:r>
              <a:rPr lang="en-US" sz="2400" dirty="0" smtClean="0"/>
              <a:t> 1290).</a:t>
            </a:r>
          </a:p>
          <a:p>
            <a:r>
              <a:rPr lang="en-US" sz="2400" dirty="0" smtClean="0"/>
              <a:t>Y </a:t>
            </a:r>
            <a:r>
              <a:rPr lang="en-US" sz="2400" dirty="0" err="1" smtClean="0"/>
              <a:t>Croesgadau</a:t>
            </a:r>
            <a:r>
              <a:rPr lang="en-US" sz="2400" dirty="0" smtClean="0"/>
              <a:t> (‘the Crusades’)</a:t>
            </a:r>
          </a:p>
          <a:p>
            <a:r>
              <a:rPr lang="en-US" sz="2400" dirty="0" err="1" smtClean="0"/>
              <a:t>Effaith</a:t>
            </a:r>
            <a:r>
              <a:rPr lang="en-US" sz="2400" dirty="0" smtClean="0"/>
              <a:t> </a:t>
            </a:r>
            <a:r>
              <a:rPr lang="en-US" sz="2400" dirty="0" err="1" smtClean="0"/>
              <a:t>y</a:t>
            </a:r>
            <a:r>
              <a:rPr lang="en-US" sz="2400" dirty="0" smtClean="0"/>
              <a:t> </a:t>
            </a:r>
            <a:r>
              <a:rPr lang="en-US" sz="2400" dirty="0" err="1" smtClean="0"/>
              <a:t>Pla</a:t>
            </a:r>
            <a:r>
              <a:rPr lang="en-US" sz="2400" dirty="0" smtClean="0"/>
              <a:t> Du</a:t>
            </a:r>
          </a:p>
          <a:p>
            <a:r>
              <a:rPr lang="en-US" sz="2400" dirty="0" smtClean="0"/>
              <a:t>Y </a:t>
            </a:r>
            <a:r>
              <a:rPr lang="en-US" sz="2400" dirty="0" err="1" smtClean="0"/>
              <a:t>Chwilys</a:t>
            </a:r>
            <a:r>
              <a:rPr lang="en-US" sz="2400" dirty="0" smtClean="0"/>
              <a:t> (‘Inquisition’) – </a:t>
            </a:r>
            <a:r>
              <a:rPr lang="en-US" sz="2400" dirty="0" err="1" smtClean="0"/>
              <a:t>llosgi</a:t>
            </a:r>
            <a:endParaRPr lang="en-US" sz="2400" dirty="0" smtClean="0"/>
          </a:p>
          <a:p>
            <a:pPr>
              <a:buNone/>
            </a:pPr>
            <a:r>
              <a:rPr lang="en-US" sz="2400" dirty="0" smtClean="0"/>
              <a:t>	</a:t>
            </a:r>
            <a:r>
              <a:rPr lang="en-US" sz="2400" dirty="0" err="1" smtClean="0"/>
              <a:t>llyfrau</a:t>
            </a:r>
            <a:r>
              <a:rPr lang="en-US" sz="2400" dirty="0" smtClean="0"/>
              <a:t> </a:t>
            </a:r>
            <a:r>
              <a:rPr lang="en-US" sz="2400" dirty="0" err="1" smtClean="0"/>
              <a:t>Iddewig</a:t>
            </a:r>
            <a:r>
              <a:rPr lang="en-US" sz="2400" dirty="0" smtClean="0"/>
              <a:t>, </a:t>
            </a:r>
            <a:r>
              <a:rPr lang="en-US" sz="2400" dirty="0" err="1" smtClean="0"/>
              <a:t>mynnu</a:t>
            </a:r>
            <a:r>
              <a:rPr lang="en-US" sz="2400" dirty="0" smtClean="0"/>
              <a:t> </a:t>
            </a:r>
            <a:r>
              <a:rPr lang="en-US" sz="2400" dirty="0" err="1" smtClean="0"/>
              <a:t>bod</a:t>
            </a:r>
            <a:r>
              <a:rPr lang="en-US" sz="2400" dirty="0" smtClean="0"/>
              <a:t> </a:t>
            </a:r>
          </a:p>
          <a:p>
            <a:pPr>
              <a:buNone/>
            </a:pPr>
            <a:r>
              <a:rPr lang="en-US" sz="2400" dirty="0" smtClean="0"/>
              <a:t>	</a:t>
            </a:r>
            <a:r>
              <a:rPr lang="en-US" sz="2400" dirty="0" err="1" smtClean="0"/>
              <a:t>Iddewon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mynychu</a:t>
            </a:r>
            <a:r>
              <a:rPr lang="en-US" sz="2400" dirty="0" smtClean="0"/>
              <a:t> </a:t>
            </a:r>
            <a:r>
              <a:rPr lang="en-US" sz="2400" dirty="0" err="1" smtClean="0"/>
              <a:t>gwasanaethau</a:t>
            </a:r>
            <a:endParaRPr lang="en-US" sz="2400" dirty="0" smtClean="0"/>
          </a:p>
          <a:p>
            <a:pPr>
              <a:buNone/>
            </a:pPr>
            <a:r>
              <a:rPr lang="en-US" sz="2400" dirty="0" smtClean="0"/>
              <a:t>	</a:t>
            </a:r>
            <a:r>
              <a:rPr lang="en-US" sz="2400" dirty="0" err="1" smtClean="0"/>
              <a:t>eglwysig</a:t>
            </a:r>
            <a:r>
              <a:rPr lang="en-US" sz="2400" dirty="0" smtClean="0"/>
              <a:t>, </a:t>
            </a:r>
            <a:r>
              <a:rPr lang="en-US" sz="2400" dirty="0" err="1" smtClean="0"/>
              <a:t>gwisgo</a:t>
            </a:r>
            <a:r>
              <a:rPr lang="en-US" sz="2400" dirty="0" smtClean="0"/>
              <a:t> </a:t>
            </a:r>
            <a:r>
              <a:rPr lang="en-US" sz="2400" dirty="0" err="1" smtClean="0"/>
              <a:t>bathodyn</a:t>
            </a:r>
            <a:r>
              <a:rPr lang="en-US" sz="2400" dirty="0" smtClean="0"/>
              <a:t> </a:t>
            </a:r>
            <a:r>
              <a:rPr lang="en-US" sz="2400" dirty="0" err="1" smtClean="0"/>
              <a:t>arbennig</a:t>
            </a:r>
            <a:r>
              <a:rPr lang="en-US" sz="2400" dirty="0" smtClean="0"/>
              <a:t>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09538" y="2205949"/>
            <a:ext cx="3187000" cy="3733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Ymateb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Cristnogaeth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ffurf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eilunaddoliaeth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Cristnogion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dilyn</a:t>
            </a:r>
            <a:r>
              <a:rPr lang="en-US" dirty="0" smtClean="0"/>
              <a:t> </a:t>
            </a:r>
            <a:r>
              <a:rPr lang="en-US" dirty="0" err="1" smtClean="0"/>
              <a:t>deddfau</a:t>
            </a:r>
            <a:r>
              <a:rPr lang="en-US" dirty="0" smtClean="0"/>
              <a:t> </a:t>
            </a:r>
            <a:r>
              <a:rPr lang="en-US" dirty="0" err="1" smtClean="0"/>
              <a:t>Noa</a:t>
            </a:r>
            <a:r>
              <a:rPr lang="en-US" dirty="0" smtClean="0"/>
              <a:t> (</a:t>
            </a:r>
            <a:r>
              <a:rPr lang="en-US" dirty="0" err="1" smtClean="0"/>
              <a:t>safonau</a:t>
            </a:r>
            <a:r>
              <a:rPr lang="en-US" dirty="0" smtClean="0"/>
              <a:t> </a:t>
            </a:r>
            <a:r>
              <a:rPr lang="en-US" dirty="0" err="1" smtClean="0"/>
              <a:t>moesol</a:t>
            </a:r>
            <a:r>
              <a:rPr lang="en-US" dirty="0" smtClean="0"/>
              <a:t> </a:t>
            </a:r>
            <a:r>
              <a:rPr lang="en-US" dirty="0" err="1" smtClean="0"/>
              <a:t>heb</a:t>
            </a:r>
            <a:r>
              <a:rPr lang="en-US" dirty="0" smtClean="0"/>
              <a:t> </a:t>
            </a:r>
            <a:r>
              <a:rPr lang="en-US" dirty="0" err="1" smtClean="0"/>
              <a:t>fod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).</a:t>
            </a:r>
          </a:p>
          <a:p>
            <a:pPr>
              <a:buNone/>
            </a:pPr>
            <a:r>
              <a:rPr lang="en-US" dirty="0"/>
              <a:t>	</a:t>
            </a:r>
            <a:r>
              <a:rPr lang="en-US" sz="2400" dirty="0" smtClean="0">
                <a:solidFill>
                  <a:schemeClr val="bg1"/>
                </a:solidFill>
              </a:rPr>
              <a:t>‘</a:t>
            </a:r>
            <a:r>
              <a:rPr lang="en-US" sz="2400" dirty="0" err="1" smtClean="0">
                <a:solidFill>
                  <a:schemeClr val="bg1"/>
                </a:solidFill>
              </a:rPr>
              <a:t>Pwy</a:t>
            </a:r>
            <a:r>
              <a:rPr lang="en-US" sz="2400" dirty="0" smtClean="0">
                <a:solidFill>
                  <a:schemeClr val="bg1"/>
                </a:solidFill>
              </a:rPr>
              <a:t> </a:t>
            </a:r>
            <a:r>
              <a:rPr lang="en-US" sz="2400" dirty="0" err="1" smtClean="0">
                <a:solidFill>
                  <a:schemeClr val="bg1"/>
                </a:solidFill>
              </a:rPr>
              <a:t>bynnag</a:t>
            </a:r>
            <a:r>
              <a:rPr lang="en-US" sz="2400" dirty="0" smtClean="0">
                <a:solidFill>
                  <a:schemeClr val="bg1"/>
                </a:solidFill>
              </a:rPr>
              <a:t> </a:t>
            </a:r>
            <a:r>
              <a:rPr lang="en-US" sz="2400" dirty="0" err="1" smtClean="0">
                <a:solidFill>
                  <a:schemeClr val="bg1"/>
                </a:solidFill>
              </a:rPr>
              <a:t>sydd</a:t>
            </a:r>
            <a:r>
              <a:rPr lang="en-US" sz="2400" dirty="0" smtClean="0">
                <a:solidFill>
                  <a:schemeClr val="bg1"/>
                </a:solidFill>
              </a:rPr>
              <a:t> </a:t>
            </a:r>
            <a:r>
              <a:rPr lang="en-US" sz="2400" dirty="0" err="1" smtClean="0">
                <a:solidFill>
                  <a:schemeClr val="bg1"/>
                </a:solidFill>
              </a:rPr>
              <a:t>yn</a:t>
            </a:r>
            <a:r>
              <a:rPr lang="en-US" sz="2400" dirty="0" smtClean="0">
                <a:solidFill>
                  <a:schemeClr val="bg1"/>
                </a:solidFill>
              </a:rPr>
              <a:t> </a:t>
            </a:r>
            <a:r>
              <a:rPr lang="en-US" sz="2400" dirty="0" err="1" smtClean="0">
                <a:solidFill>
                  <a:schemeClr val="bg1"/>
                </a:solidFill>
              </a:rPr>
              <a:t>gwadu</a:t>
            </a:r>
            <a:r>
              <a:rPr lang="en-US" sz="2400" dirty="0" smtClean="0">
                <a:solidFill>
                  <a:schemeClr val="bg1"/>
                </a:solidFill>
              </a:rPr>
              <a:t> </a:t>
            </a:r>
            <a:r>
              <a:rPr lang="en-US" sz="2400" dirty="0" err="1" smtClean="0">
                <a:solidFill>
                  <a:schemeClr val="bg1"/>
                </a:solidFill>
              </a:rPr>
              <a:t>eilunaddoliaeth</a:t>
            </a:r>
            <a:r>
              <a:rPr lang="en-US" sz="2400" dirty="0" smtClean="0">
                <a:solidFill>
                  <a:schemeClr val="bg1"/>
                </a:solidFill>
              </a:rPr>
              <a:t>, </a:t>
            </a:r>
            <a:r>
              <a:rPr lang="en-US" sz="2400" dirty="0" err="1" smtClean="0">
                <a:solidFill>
                  <a:schemeClr val="bg1"/>
                </a:solidFill>
              </a:rPr>
              <a:t>mae’n</a:t>
            </a:r>
            <a:r>
              <a:rPr lang="en-US" sz="2400" dirty="0" smtClean="0">
                <a:solidFill>
                  <a:schemeClr val="bg1"/>
                </a:solidFill>
              </a:rPr>
              <a:t> </a:t>
            </a:r>
            <a:r>
              <a:rPr lang="en-US" sz="2400" dirty="0" err="1" smtClean="0">
                <a:solidFill>
                  <a:schemeClr val="bg1"/>
                </a:solidFill>
              </a:rPr>
              <a:t>ymdebygu</a:t>
            </a:r>
            <a:r>
              <a:rPr lang="en-US" sz="2400" dirty="0" smtClean="0">
                <a:solidFill>
                  <a:schemeClr val="bg1"/>
                </a:solidFill>
              </a:rPr>
              <a:t> </a:t>
            </a:r>
            <a:r>
              <a:rPr lang="en-US" sz="2400" dirty="0" err="1" smtClean="0">
                <a:solidFill>
                  <a:schemeClr val="bg1"/>
                </a:solidFill>
              </a:rPr>
              <a:t>i</a:t>
            </a:r>
            <a:r>
              <a:rPr lang="en-US" sz="2400" dirty="0" smtClean="0">
                <a:solidFill>
                  <a:schemeClr val="bg1"/>
                </a:solidFill>
              </a:rPr>
              <a:t> </a:t>
            </a:r>
            <a:r>
              <a:rPr lang="en-US" sz="2400" dirty="0" err="1" smtClean="0">
                <a:solidFill>
                  <a:schemeClr val="bg1"/>
                </a:solidFill>
              </a:rPr>
              <a:t>Iddew</a:t>
            </a:r>
            <a:r>
              <a:rPr lang="en-US" sz="2400" dirty="0" smtClean="0">
                <a:solidFill>
                  <a:schemeClr val="bg1"/>
                </a:solidFill>
              </a:rPr>
              <a:t>’ (Rabbi </a:t>
            </a:r>
            <a:r>
              <a:rPr lang="en-US" sz="2400" dirty="0" err="1" smtClean="0">
                <a:solidFill>
                  <a:schemeClr val="bg1"/>
                </a:solidFill>
              </a:rPr>
              <a:t>Yohanan</a:t>
            </a:r>
            <a:r>
              <a:rPr lang="en-US" sz="2400" dirty="0" smtClean="0">
                <a:solidFill>
                  <a:schemeClr val="bg1"/>
                </a:solidFill>
              </a:rPr>
              <a:t>, </a:t>
            </a:r>
            <a:r>
              <a:rPr lang="en-US" sz="2400" dirty="0" err="1" smtClean="0">
                <a:solidFill>
                  <a:schemeClr val="bg1"/>
                </a:solidFill>
              </a:rPr>
              <a:t>Talmwd</a:t>
            </a:r>
            <a:r>
              <a:rPr lang="en-US" sz="2400" dirty="0" smtClean="0">
                <a:solidFill>
                  <a:schemeClr val="bg1"/>
                </a:solidFill>
              </a:rPr>
              <a:t> </a:t>
            </a:r>
            <a:r>
              <a:rPr lang="en-US" sz="2400" dirty="0" err="1" smtClean="0">
                <a:solidFill>
                  <a:schemeClr val="bg1"/>
                </a:solidFill>
              </a:rPr>
              <a:t>Babilon</a:t>
            </a:r>
            <a:r>
              <a:rPr lang="en-US" sz="2400" dirty="0" smtClean="0">
                <a:solidFill>
                  <a:schemeClr val="bg1"/>
                </a:solidFill>
              </a:rPr>
              <a:t>, </a:t>
            </a:r>
          </a:p>
          <a:p>
            <a:pPr>
              <a:buNone/>
            </a:pPr>
            <a:r>
              <a:rPr lang="en-US" sz="2400" dirty="0">
                <a:solidFill>
                  <a:schemeClr val="bg1"/>
                </a:solidFill>
              </a:rPr>
              <a:t>	</a:t>
            </a:r>
            <a:r>
              <a:rPr lang="en-US" sz="2400" dirty="0" err="1" smtClean="0">
                <a:solidFill>
                  <a:schemeClr val="bg1"/>
                </a:solidFill>
              </a:rPr>
              <a:t>Megillah</a:t>
            </a:r>
            <a:r>
              <a:rPr lang="en-US" sz="2400" dirty="0" smtClean="0">
                <a:solidFill>
                  <a:schemeClr val="bg1"/>
                </a:solidFill>
              </a:rPr>
              <a:t> 13a).</a:t>
            </a:r>
          </a:p>
          <a:p>
            <a:pPr>
              <a:buNone/>
            </a:pPr>
            <a:r>
              <a:rPr lang="en-US" sz="2400" dirty="0" smtClean="0">
                <a:solidFill>
                  <a:schemeClr val="bg1"/>
                </a:solidFill>
              </a:rPr>
              <a:t>	Mae </a:t>
            </a:r>
            <a:r>
              <a:rPr lang="en-US" sz="2400" dirty="0" err="1" smtClean="0">
                <a:solidFill>
                  <a:schemeClr val="bg1"/>
                </a:solidFill>
              </a:rPr>
              <a:t>Cristnogaeth</a:t>
            </a:r>
            <a:r>
              <a:rPr lang="en-US" sz="2400" dirty="0" smtClean="0">
                <a:solidFill>
                  <a:schemeClr val="bg1"/>
                </a:solidFill>
              </a:rPr>
              <a:t> </a:t>
            </a:r>
            <a:r>
              <a:rPr lang="en-US" sz="2400" dirty="0" err="1" smtClean="0">
                <a:solidFill>
                  <a:schemeClr val="bg1"/>
                </a:solidFill>
              </a:rPr>
              <a:t>yn</a:t>
            </a:r>
            <a:r>
              <a:rPr lang="en-US" sz="2400" dirty="0" smtClean="0">
                <a:solidFill>
                  <a:schemeClr val="bg1"/>
                </a:solidFill>
              </a:rPr>
              <a:t> </a:t>
            </a:r>
            <a:r>
              <a:rPr lang="en-US" sz="2400" dirty="0" err="1" smtClean="0">
                <a:solidFill>
                  <a:schemeClr val="bg1"/>
                </a:solidFill>
              </a:rPr>
              <a:t>paratoi’r</a:t>
            </a:r>
            <a:r>
              <a:rPr lang="en-US" sz="2400" dirty="0" smtClean="0">
                <a:solidFill>
                  <a:schemeClr val="bg1"/>
                </a:solidFill>
              </a:rPr>
              <a:t> </a:t>
            </a:r>
            <a:r>
              <a:rPr lang="en-US" sz="2400" dirty="0" err="1" smtClean="0">
                <a:solidFill>
                  <a:schemeClr val="bg1"/>
                </a:solidFill>
              </a:rPr>
              <a:t>ffordd</a:t>
            </a:r>
            <a:r>
              <a:rPr lang="en-US" sz="2400" dirty="0" smtClean="0">
                <a:solidFill>
                  <a:schemeClr val="bg1"/>
                </a:solidFill>
              </a:rPr>
              <a:t> </a:t>
            </a:r>
            <a:r>
              <a:rPr lang="en-US" sz="2400" dirty="0" err="1" smtClean="0">
                <a:solidFill>
                  <a:schemeClr val="bg1"/>
                </a:solidFill>
              </a:rPr>
              <a:t>i</a:t>
            </a:r>
            <a:r>
              <a:rPr lang="en-US" sz="2400" dirty="0" smtClean="0">
                <a:solidFill>
                  <a:schemeClr val="bg1"/>
                </a:solidFill>
              </a:rPr>
              <a:t> </a:t>
            </a:r>
            <a:r>
              <a:rPr lang="en-US" sz="2400" dirty="0" err="1" smtClean="0">
                <a:solidFill>
                  <a:schemeClr val="bg1"/>
                </a:solidFill>
              </a:rPr>
              <a:t>genhedloedd</a:t>
            </a:r>
            <a:r>
              <a:rPr lang="en-US" sz="2400" dirty="0" smtClean="0">
                <a:solidFill>
                  <a:schemeClr val="bg1"/>
                </a:solidFill>
              </a:rPr>
              <a:t> </a:t>
            </a:r>
            <a:r>
              <a:rPr lang="en-US" sz="2400" dirty="0" err="1" smtClean="0">
                <a:solidFill>
                  <a:schemeClr val="bg1"/>
                </a:solidFill>
              </a:rPr>
              <a:t>addoli</a:t>
            </a:r>
            <a:r>
              <a:rPr lang="en-US" sz="2400" dirty="0" smtClean="0">
                <a:solidFill>
                  <a:schemeClr val="bg1"/>
                </a:solidFill>
              </a:rPr>
              <a:t> </a:t>
            </a:r>
            <a:r>
              <a:rPr lang="en-US" sz="2400" dirty="0" err="1" smtClean="0">
                <a:solidFill>
                  <a:schemeClr val="bg1"/>
                </a:solidFill>
              </a:rPr>
              <a:t>Duw</a:t>
            </a:r>
            <a:r>
              <a:rPr lang="en-US" sz="2400" dirty="0" smtClean="0">
                <a:solidFill>
                  <a:schemeClr val="bg1"/>
                </a:solidFill>
              </a:rPr>
              <a:t> Israel (Maimonides, 1135-1204).</a:t>
            </a:r>
            <a:endParaRPr lang="en-US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 </a:t>
            </a:r>
            <a:r>
              <a:rPr lang="en-US" dirty="0" err="1" smtClean="0"/>
              <a:t>Diwygiad</a:t>
            </a:r>
            <a:r>
              <a:rPr lang="en-US" dirty="0" smtClean="0"/>
              <a:t> </a:t>
            </a:r>
            <a:r>
              <a:rPr lang="en-US" dirty="0" err="1" smtClean="0"/>
              <a:t>Protestannaidd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 smtClean="0"/>
              <a:t>Rhaniad</a:t>
            </a:r>
            <a:r>
              <a:rPr lang="en-US" dirty="0" smtClean="0"/>
              <a:t> yr </a:t>
            </a:r>
            <a:r>
              <a:rPr lang="en-US" dirty="0" err="1" smtClean="0"/>
              <a:t>Eglwys</a:t>
            </a:r>
            <a:r>
              <a:rPr lang="en-US" dirty="0" smtClean="0"/>
              <a:t> – </a:t>
            </a:r>
            <a:r>
              <a:rPr lang="en-US" dirty="0" err="1" smtClean="0"/>
              <a:t>newyddion</a:t>
            </a:r>
            <a:r>
              <a:rPr lang="en-US" dirty="0" smtClean="0"/>
              <a:t> </a:t>
            </a:r>
            <a:r>
              <a:rPr lang="en-US" dirty="0" err="1" smtClean="0"/>
              <a:t>da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?</a:t>
            </a:r>
          </a:p>
          <a:p>
            <a:r>
              <a:rPr lang="en-US" dirty="0" err="1" smtClean="0"/>
              <a:t>Pwyslais</a:t>
            </a:r>
            <a:r>
              <a:rPr lang="en-US" dirty="0" smtClean="0"/>
              <a:t> </a:t>
            </a:r>
            <a:r>
              <a:rPr lang="en-US" dirty="0" err="1" smtClean="0"/>
              <a:t>Protestannaidd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Beibl</a:t>
            </a:r>
            <a:r>
              <a:rPr lang="en-US" dirty="0" smtClean="0"/>
              <a:t> </a:t>
            </a:r>
            <a:r>
              <a:rPr lang="en-US" dirty="0" err="1" smtClean="0"/>
              <a:t>Hebraeg</a:t>
            </a:r>
            <a:r>
              <a:rPr lang="en-US" dirty="0" smtClean="0"/>
              <a:t> (</a:t>
            </a:r>
            <a:r>
              <a:rPr lang="en-US" i="1" dirty="0" smtClean="0"/>
              <a:t>sola scriptura</a:t>
            </a:r>
            <a:r>
              <a:rPr lang="en-US" dirty="0" smtClean="0"/>
              <a:t>).</a:t>
            </a:r>
          </a:p>
          <a:p>
            <a:r>
              <a:rPr lang="en-US" dirty="0" smtClean="0">
                <a:solidFill>
                  <a:srgbClr val="FFCE30"/>
                </a:solidFill>
              </a:rPr>
              <a:t>Martin Luther (1483-1546)</a:t>
            </a:r>
            <a:r>
              <a:rPr lang="en-US" dirty="0" smtClean="0"/>
              <a:t>: </a:t>
            </a:r>
            <a:r>
              <a:rPr lang="en-US" dirty="0" err="1" smtClean="0"/>
              <a:t>newid</a:t>
            </a:r>
            <a:r>
              <a:rPr lang="en-US" dirty="0" smtClean="0"/>
              <a:t> </a:t>
            </a:r>
            <a:r>
              <a:rPr lang="en-US" dirty="0" err="1" smtClean="0"/>
              <a:t>agwedd</a:t>
            </a:r>
            <a:r>
              <a:rPr lang="en-US" dirty="0" smtClean="0"/>
              <a:t> </a:t>
            </a:r>
            <a:r>
              <a:rPr lang="en-US" dirty="0" err="1" smtClean="0"/>
              <a:t>sylweddol</a:t>
            </a:r>
            <a:r>
              <a:rPr lang="en-US" dirty="0" smtClean="0"/>
              <a:t> </a:t>
            </a:r>
            <a:r>
              <a:rPr lang="en-US" dirty="0" err="1" smtClean="0"/>
              <a:t>tuag</a:t>
            </a:r>
            <a:r>
              <a:rPr lang="en-US" dirty="0" smtClean="0"/>
              <a:t> at </a:t>
            </a:r>
            <a:r>
              <a:rPr lang="en-US" dirty="0" err="1" smtClean="0"/>
              <a:t>Iddewon</a:t>
            </a:r>
            <a:r>
              <a:rPr lang="en-US" dirty="0" smtClean="0"/>
              <a:t> (</a:t>
            </a:r>
            <a:r>
              <a:rPr lang="en-US" dirty="0" err="1" smtClean="0"/>
              <a:t>troi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fwy</a:t>
            </a:r>
            <a:r>
              <a:rPr lang="en-US" dirty="0" smtClean="0"/>
              <a:t> </a:t>
            </a:r>
            <a:r>
              <a:rPr lang="en-US" dirty="0" err="1" smtClean="0"/>
              <a:t>gwrth-Iddewig</a:t>
            </a:r>
            <a:r>
              <a:rPr lang="en-US" dirty="0" smtClean="0"/>
              <a:t>).</a:t>
            </a:r>
          </a:p>
          <a:p>
            <a:r>
              <a:rPr lang="en-US" dirty="0" smtClean="0">
                <a:solidFill>
                  <a:srgbClr val="FFCE30"/>
                </a:solidFill>
              </a:rPr>
              <a:t>John </a:t>
            </a:r>
            <a:r>
              <a:rPr lang="en-US" dirty="0" err="1" smtClean="0">
                <a:solidFill>
                  <a:srgbClr val="FFCE30"/>
                </a:solidFill>
              </a:rPr>
              <a:t>Calfin</a:t>
            </a:r>
            <a:r>
              <a:rPr lang="en-US" dirty="0" smtClean="0">
                <a:solidFill>
                  <a:srgbClr val="FFCE30"/>
                </a:solidFill>
              </a:rPr>
              <a:t> (1509-64)</a:t>
            </a:r>
            <a:r>
              <a:rPr lang="en-US" dirty="0" smtClean="0"/>
              <a:t> a </a:t>
            </a:r>
            <a:r>
              <a:rPr lang="en-US" dirty="0" err="1" smtClean="0"/>
              <a:t>Chalfiniaid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fwy</a:t>
            </a:r>
            <a:r>
              <a:rPr lang="en-US" dirty="0" smtClean="0"/>
              <a:t> </a:t>
            </a:r>
            <a:r>
              <a:rPr lang="en-US" dirty="0" err="1" smtClean="0"/>
              <a:t>goddefgar</a:t>
            </a:r>
            <a:r>
              <a:rPr lang="en-US" dirty="0" smtClean="0"/>
              <a:t> (</a:t>
            </a:r>
            <a:r>
              <a:rPr lang="en-US" dirty="0" err="1" smtClean="0"/>
              <a:t>pwyslais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hawliau</a:t>
            </a:r>
            <a:r>
              <a:rPr lang="en-US" dirty="0" smtClean="0"/>
              <a:t> </a:t>
            </a:r>
            <a:r>
              <a:rPr lang="en-US" dirty="0" err="1" smtClean="0"/>
              <a:t>dynol</a:t>
            </a:r>
            <a:r>
              <a:rPr lang="en-US" dirty="0" smtClean="0"/>
              <a:t>).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Yr </a:t>
            </a:r>
            <a:r>
              <a:rPr lang="en-US" dirty="0" err="1" smtClean="0"/>
              <a:t>Oes</a:t>
            </a:r>
            <a:r>
              <a:rPr lang="en-US" dirty="0" smtClean="0"/>
              <a:t> </a:t>
            </a:r>
            <a:r>
              <a:rPr lang="en-US" dirty="0" err="1" smtClean="0"/>
              <a:t>Oleuedig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Pwyslais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Iesu’r</a:t>
            </a:r>
            <a:r>
              <a:rPr lang="en-US" dirty="0" smtClean="0"/>
              <a:t> </a:t>
            </a:r>
            <a:r>
              <a:rPr lang="en-US" dirty="0" err="1" smtClean="0"/>
              <a:t>Iddew</a:t>
            </a:r>
            <a:r>
              <a:rPr lang="en-US" dirty="0" smtClean="0"/>
              <a:t>: Abraham Geiger (1810-74), Samuel Hirsch (1808-88).</a:t>
            </a:r>
          </a:p>
          <a:p>
            <a:r>
              <a:rPr lang="en-US" dirty="0" err="1" smtClean="0"/>
              <a:t>Rhagfarn</a:t>
            </a:r>
            <a:r>
              <a:rPr lang="en-US" dirty="0" smtClean="0"/>
              <a:t> </a:t>
            </a:r>
            <a:r>
              <a:rPr lang="en-US" dirty="0" err="1" smtClean="0"/>
              <a:t>gwrth-Iddewig</a:t>
            </a:r>
            <a:r>
              <a:rPr lang="en-US" dirty="0" smtClean="0"/>
              <a:t> a </a:t>
            </a:r>
            <a:r>
              <a:rPr lang="en-US" dirty="0" err="1" smtClean="0"/>
              <a:t>gwrth-Semitiaeth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gynnydd</a:t>
            </a:r>
            <a:r>
              <a:rPr lang="en-US" dirty="0" smtClean="0"/>
              <a:t>.</a:t>
            </a:r>
          </a:p>
          <a:p>
            <a:r>
              <a:rPr lang="en-US" dirty="0" smtClean="0"/>
              <a:t>Sail </a:t>
            </a:r>
            <a:r>
              <a:rPr lang="en-US" dirty="0" err="1" smtClean="0"/>
              <a:t>hiliaeth</a:t>
            </a:r>
            <a:r>
              <a:rPr lang="en-US" dirty="0" smtClean="0"/>
              <a:t>: </a:t>
            </a:r>
            <a:r>
              <a:rPr lang="en-US" dirty="0" err="1" smtClean="0"/>
              <a:t>gellir</a:t>
            </a:r>
            <a:r>
              <a:rPr lang="en-US" dirty="0" smtClean="0"/>
              <a:t> </a:t>
            </a:r>
            <a:r>
              <a:rPr lang="en-US" dirty="0" err="1" smtClean="0"/>
              <a:t>aildrefnu</a:t>
            </a:r>
            <a:r>
              <a:rPr lang="en-US" dirty="0" smtClean="0"/>
              <a:t> </a:t>
            </a:r>
            <a:r>
              <a:rPr lang="en-US" dirty="0" err="1" smtClean="0"/>
              <a:t>cymdeithas</a:t>
            </a:r>
            <a:r>
              <a:rPr lang="en-US" dirty="0" smtClean="0"/>
              <a:t>, </a:t>
            </a:r>
            <a:r>
              <a:rPr lang="en-US" dirty="0" err="1" smtClean="0"/>
              <a:t>ond</a:t>
            </a:r>
            <a:r>
              <a:rPr lang="en-US" dirty="0" smtClean="0"/>
              <a:t> 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rhai</a:t>
            </a:r>
            <a:r>
              <a:rPr lang="en-US" dirty="0" smtClean="0"/>
              <a:t> </a:t>
            </a:r>
            <a:r>
              <a:rPr lang="en-US" dirty="0" err="1" smtClean="0"/>
              <a:t>pobl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tu</a:t>
            </a:r>
            <a:r>
              <a:rPr lang="en-US" dirty="0" smtClean="0"/>
              <a:t> </a:t>
            </a:r>
            <a:r>
              <a:rPr lang="en-US" dirty="0" err="1" smtClean="0"/>
              <a:t>hwnt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waredigaeth</a:t>
            </a:r>
            <a:r>
              <a:rPr lang="en-US" dirty="0" smtClean="0"/>
              <a:t>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 </a:t>
            </a:r>
            <a:r>
              <a:rPr lang="en-US" dirty="0" err="1" smtClean="0"/>
              <a:t>Trydydd</a:t>
            </a:r>
            <a:r>
              <a:rPr lang="en-US" dirty="0" smtClean="0"/>
              <a:t> Reich</a:t>
            </a:r>
            <a:endParaRPr lang="en-US" dirty="0"/>
          </a:p>
        </p:txBody>
      </p:sp>
      <p:pic>
        <p:nvPicPr>
          <p:cNvPr id="4" name="Content Placeholder 3" descr="adolf-hitler1.gif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417638"/>
            <a:ext cx="4043286" cy="2924373"/>
          </a:xfrm>
        </p:spPr>
      </p:pic>
      <p:pic>
        <p:nvPicPr>
          <p:cNvPr id="5" name="Picture 4" descr="09_warton_einsatzgruppen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0382" y="4031452"/>
            <a:ext cx="3429000" cy="2540000"/>
          </a:xfrm>
          <a:prstGeom prst="rect">
            <a:avLst/>
          </a:prstGeom>
        </p:spPr>
      </p:pic>
      <p:pic>
        <p:nvPicPr>
          <p:cNvPr id="6" name="Picture 5" descr="Birkenau09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6645" y="1200041"/>
            <a:ext cx="3880155" cy="3205272"/>
          </a:xfrm>
          <a:prstGeom prst="rect">
            <a:avLst/>
          </a:prstGeom>
        </p:spPr>
      </p:pic>
      <p:pic>
        <p:nvPicPr>
          <p:cNvPr id="8" name="Picture 7" descr="Jude-Star-of-David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72225" y="4342011"/>
            <a:ext cx="2737979" cy="2229441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Yr </a:t>
            </a:r>
            <a:r>
              <a:rPr lang="en-US" dirty="0" err="1" smtClean="0"/>
              <a:t>Eglwys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err="1" smtClean="0"/>
              <a:t>Nifer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eglwysi</a:t>
            </a:r>
            <a:r>
              <a:rPr lang="en-US" dirty="0" smtClean="0"/>
              <a:t> </a:t>
            </a:r>
            <a:r>
              <a:rPr lang="en-US" dirty="0" err="1" smtClean="0"/>
              <a:t>Almaenig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derbyn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polisi</a:t>
            </a:r>
            <a:r>
              <a:rPr lang="en-US" dirty="0" smtClean="0"/>
              <a:t> </a:t>
            </a:r>
            <a:r>
              <a:rPr lang="en-US" dirty="0" err="1" smtClean="0"/>
              <a:t>Natsiaidd</a:t>
            </a:r>
            <a:r>
              <a:rPr lang="en-US" dirty="0" smtClean="0"/>
              <a:t> (‘</a:t>
            </a:r>
            <a:r>
              <a:rPr lang="en-US" dirty="0" err="1" smtClean="0"/>
              <a:t>hil</a:t>
            </a:r>
            <a:r>
              <a:rPr lang="en-US" dirty="0" smtClean="0"/>
              <a:t>, </a:t>
            </a:r>
            <a:r>
              <a:rPr lang="en-US" dirty="0" err="1" smtClean="0"/>
              <a:t>daear</a:t>
            </a:r>
            <a:r>
              <a:rPr lang="en-US" dirty="0" smtClean="0"/>
              <a:t> a </a:t>
            </a:r>
            <a:r>
              <a:rPr lang="en-US" dirty="0" err="1" smtClean="0"/>
              <a:t>gwaed</a:t>
            </a:r>
            <a:r>
              <a:rPr lang="en-US" dirty="0" smtClean="0"/>
              <a:t>’).</a:t>
            </a:r>
          </a:p>
          <a:p>
            <a:r>
              <a:rPr lang="en-US" dirty="0" smtClean="0"/>
              <a:t>Protest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blith</a:t>
            </a:r>
            <a:r>
              <a:rPr lang="en-US" dirty="0" smtClean="0"/>
              <a:t> </a:t>
            </a:r>
            <a:r>
              <a:rPr lang="en-US" dirty="0" err="1" smtClean="0"/>
              <a:t>rhai</a:t>
            </a:r>
            <a:r>
              <a:rPr lang="en-US" dirty="0" smtClean="0"/>
              <a:t> </a:t>
            </a:r>
            <a:r>
              <a:rPr lang="en-US" dirty="0" err="1" smtClean="0"/>
              <a:t>carfannau</a:t>
            </a:r>
            <a:r>
              <a:rPr lang="en-US" dirty="0" smtClean="0"/>
              <a:t> (</a:t>
            </a:r>
            <a:r>
              <a:rPr lang="en-US" dirty="0" err="1" smtClean="0"/>
              <a:t>cyfarfod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eglwysi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1947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Swisdir</a:t>
            </a:r>
            <a:r>
              <a:rPr lang="en-US" dirty="0" smtClean="0"/>
              <a:t>: </a:t>
            </a:r>
            <a:r>
              <a:rPr lang="en-US" dirty="0" err="1" smtClean="0"/>
              <a:t>angen</a:t>
            </a:r>
            <a:r>
              <a:rPr lang="en-US" dirty="0" smtClean="0"/>
              <a:t> </a:t>
            </a:r>
            <a:r>
              <a:rPr lang="en-US" dirty="0" err="1" smtClean="0"/>
              <a:t>meddwl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newydd</a:t>
            </a:r>
            <a:r>
              <a:rPr lang="en-US" dirty="0" smtClean="0"/>
              <a:t> am </a:t>
            </a:r>
            <a:r>
              <a:rPr lang="en-US" dirty="0" err="1" smtClean="0"/>
              <a:t>Iddewiaeth</a:t>
            </a:r>
            <a:r>
              <a:rPr lang="en-US" dirty="0" smtClean="0"/>
              <a:t> </a:t>
            </a:r>
            <a:r>
              <a:rPr lang="en-US" dirty="0" err="1" smtClean="0"/>
              <a:t>a’i</a:t>
            </a:r>
            <a:r>
              <a:rPr lang="en-US" dirty="0" smtClean="0"/>
              <a:t> </a:t>
            </a:r>
            <a:r>
              <a:rPr lang="en-US" dirty="0" err="1" smtClean="0"/>
              <a:t>phobl</a:t>
            </a:r>
            <a:r>
              <a:rPr lang="en-US" dirty="0" smtClean="0"/>
              <a:t>).</a:t>
            </a:r>
          </a:p>
          <a:p>
            <a:r>
              <a:rPr lang="en-US" dirty="0" err="1" smtClean="0"/>
              <a:t>Cyngor</a:t>
            </a:r>
            <a:r>
              <a:rPr lang="en-US" dirty="0" smtClean="0"/>
              <a:t> </a:t>
            </a:r>
            <a:r>
              <a:rPr lang="en-US" dirty="0" err="1" smtClean="0"/>
              <a:t>Eglwysi’r</a:t>
            </a:r>
            <a:r>
              <a:rPr lang="en-US" dirty="0" smtClean="0"/>
              <a:t> </a:t>
            </a:r>
            <a:r>
              <a:rPr lang="en-US" dirty="0" err="1" smtClean="0"/>
              <a:t>Byd</a:t>
            </a:r>
            <a:r>
              <a:rPr lang="en-US" dirty="0" smtClean="0"/>
              <a:t>: </a:t>
            </a:r>
            <a:r>
              <a:rPr lang="en-US" dirty="0" err="1" smtClean="0"/>
              <a:t>angen</a:t>
            </a:r>
            <a:r>
              <a:rPr lang="en-US" dirty="0" smtClean="0"/>
              <a:t> </a:t>
            </a:r>
            <a:r>
              <a:rPr lang="en-US" dirty="0" err="1" smtClean="0"/>
              <a:t>cynnwys</a:t>
            </a:r>
            <a:r>
              <a:rPr lang="en-US" dirty="0" smtClean="0"/>
              <a:t> yr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yng</a:t>
            </a:r>
            <a:r>
              <a:rPr lang="en-US" dirty="0" smtClean="0"/>
              <a:t> </a:t>
            </a:r>
            <a:r>
              <a:rPr lang="en-US" dirty="0" err="1" smtClean="0"/>
              <a:t>ngwaith</a:t>
            </a:r>
            <a:r>
              <a:rPr lang="en-US" dirty="0" smtClean="0"/>
              <a:t> </a:t>
            </a:r>
            <a:r>
              <a:rPr lang="en-US" dirty="0" err="1" smtClean="0"/>
              <a:t>cenhadol</a:t>
            </a:r>
            <a:r>
              <a:rPr lang="en-US" dirty="0" smtClean="0"/>
              <a:t> yr </a:t>
            </a:r>
            <a:r>
              <a:rPr lang="en-US" dirty="0" err="1" smtClean="0"/>
              <a:t>Eglwys</a:t>
            </a:r>
            <a:r>
              <a:rPr lang="en-US" dirty="0" smtClean="0"/>
              <a:t>.</a:t>
            </a:r>
            <a:endParaRPr lang="en-US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Ail </a:t>
            </a:r>
            <a:r>
              <a:rPr lang="en-US" dirty="0" err="1" smtClean="0"/>
              <a:t>Gyngor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Fatican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Ddeialog</a:t>
            </a:r>
            <a:r>
              <a:rPr lang="en-US" dirty="0" smtClean="0"/>
              <a:t> </a:t>
            </a:r>
            <a:r>
              <a:rPr lang="en-US" dirty="0" err="1" smtClean="0"/>
              <a:t>rhwng</a:t>
            </a:r>
            <a:r>
              <a:rPr lang="en-US" dirty="0" smtClean="0"/>
              <a:t> </a:t>
            </a:r>
            <a:r>
              <a:rPr lang="en-US" dirty="0" err="1" smtClean="0"/>
              <a:t>Cristnogion</a:t>
            </a:r>
            <a:r>
              <a:rPr lang="en-US" dirty="0" smtClean="0"/>
              <a:t> ac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err="1" smtClean="0"/>
              <a:t>Ailasesu</a:t>
            </a:r>
            <a:r>
              <a:rPr lang="en-US" dirty="0" smtClean="0"/>
              <a:t> </a:t>
            </a:r>
            <a:r>
              <a:rPr lang="en-US" dirty="0" err="1" smtClean="0"/>
              <a:t>agwedd</a:t>
            </a:r>
            <a:r>
              <a:rPr lang="en-US" dirty="0" smtClean="0"/>
              <a:t> yr </a:t>
            </a:r>
            <a:r>
              <a:rPr lang="en-US" dirty="0" err="1" smtClean="0"/>
              <a:t>Eglwys</a:t>
            </a:r>
            <a:r>
              <a:rPr lang="en-US" dirty="0" smtClean="0"/>
              <a:t> </a:t>
            </a:r>
            <a:r>
              <a:rPr lang="en-US" dirty="0" err="1" smtClean="0"/>
              <a:t>tuag</a:t>
            </a:r>
            <a:r>
              <a:rPr lang="en-US" dirty="0" smtClean="0"/>
              <a:t> at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genedl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Pab</a:t>
            </a:r>
            <a:r>
              <a:rPr lang="en-US" dirty="0" smtClean="0"/>
              <a:t> </a:t>
            </a:r>
            <a:r>
              <a:rPr lang="en-US" dirty="0" err="1" smtClean="0"/>
              <a:t>Ioan</a:t>
            </a:r>
            <a:r>
              <a:rPr lang="en-US" dirty="0" smtClean="0"/>
              <a:t> XXIII (1881-1963)</a:t>
            </a:r>
          </a:p>
          <a:p>
            <a:r>
              <a:rPr lang="en-US" dirty="0" smtClean="0"/>
              <a:t>Abraham Joshua </a:t>
            </a:r>
            <a:r>
              <a:rPr lang="en-US" dirty="0" err="1" smtClean="0"/>
              <a:t>Heschel</a:t>
            </a:r>
            <a:r>
              <a:rPr lang="en-US" dirty="0" smtClean="0"/>
              <a:t> (1907-1972) a Jules Isaac (1877-1963).</a:t>
            </a:r>
          </a:p>
          <a:p>
            <a:r>
              <a:rPr lang="en-US" i="1" dirty="0" smtClean="0"/>
              <a:t>Nostra </a:t>
            </a:r>
            <a:r>
              <a:rPr lang="en-US" i="1" dirty="0" err="1" smtClean="0"/>
              <a:t>Aetate</a:t>
            </a:r>
            <a:r>
              <a:rPr lang="en-US" i="1" dirty="0" smtClean="0"/>
              <a:t> </a:t>
            </a:r>
            <a:r>
              <a:rPr lang="en-US" dirty="0" smtClean="0"/>
              <a:t>(1965: ‘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ein</a:t>
            </a:r>
            <a:r>
              <a:rPr lang="en-US" dirty="0" smtClean="0"/>
              <a:t> Hoes Ni’): </a:t>
            </a:r>
            <a:r>
              <a:rPr lang="en-US" dirty="0" err="1" smtClean="0"/>
              <a:t>condemnio</a:t>
            </a:r>
            <a:r>
              <a:rPr lang="en-US" dirty="0" smtClean="0"/>
              <a:t> </a:t>
            </a:r>
            <a:r>
              <a:rPr lang="en-US" dirty="0" err="1" smtClean="0"/>
              <a:t>gwrth-Semitiaeth</a:t>
            </a:r>
            <a:r>
              <a:rPr lang="en-US" dirty="0" smtClean="0"/>
              <a:t>, </a:t>
            </a:r>
            <a:r>
              <a:rPr lang="en-US" dirty="0" err="1" smtClean="0"/>
              <a:t>dileu</a:t>
            </a:r>
            <a:r>
              <a:rPr lang="en-US" dirty="0" smtClean="0"/>
              <a:t> </a:t>
            </a:r>
            <a:r>
              <a:rPr lang="en-US" dirty="0" err="1" smtClean="0"/>
              <a:t>gwrth-Iddewiaeth</a:t>
            </a:r>
            <a:r>
              <a:rPr lang="en-US" dirty="0" smtClean="0"/>
              <a:t>, </a:t>
            </a:r>
            <a:r>
              <a:rPr lang="en-US" dirty="0" err="1" smtClean="0"/>
              <a:t>cydnabod</a:t>
            </a:r>
            <a:r>
              <a:rPr lang="en-US" dirty="0" smtClean="0"/>
              <a:t> </a:t>
            </a:r>
            <a:r>
              <a:rPr lang="en-US" dirty="0" err="1" smtClean="0"/>
              <a:t>gwerth</a:t>
            </a:r>
            <a:r>
              <a:rPr lang="en-US" dirty="0" smtClean="0"/>
              <a:t> </a:t>
            </a:r>
            <a:r>
              <a:rPr lang="en-US" dirty="0" err="1" smtClean="0"/>
              <a:t>Iddewiaeth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Pab</a:t>
            </a:r>
            <a:r>
              <a:rPr lang="en-US" dirty="0" smtClean="0"/>
              <a:t> </a:t>
            </a:r>
            <a:r>
              <a:rPr lang="en-US" dirty="0" err="1" smtClean="0"/>
              <a:t>Ioan</a:t>
            </a:r>
            <a:r>
              <a:rPr lang="en-US" dirty="0" smtClean="0"/>
              <a:t> Pawl II (1920-2005): </a:t>
            </a:r>
            <a:r>
              <a:rPr lang="en-US" dirty="0" err="1" smtClean="0"/>
              <a:t>galw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yr </a:t>
            </a:r>
            <a:r>
              <a:rPr lang="en-US" dirty="0" err="1" smtClean="0"/>
              <a:t>Eglwys</a:t>
            </a:r>
            <a:r>
              <a:rPr lang="en-US" dirty="0" smtClean="0"/>
              <a:t> </a:t>
            </a:r>
            <a:r>
              <a:rPr lang="en-US" dirty="0" err="1" smtClean="0"/>
              <a:t>Gatholig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gydnabod</a:t>
            </a:r>
            <a:r>
              <a:rPr lang="en-US" dirty="0" smtClean="0"/>
              <a:t> </a:t>
            </a:r>
            <a:r>
              <a:rPr lang="en-US" dirty="0" err="1" smtClean="0"/>
              <a:t>bodolaeth</a:t>
            </a:r>
            <a:r>
              <a:rPr lang="en-US" dirty="0" smtClean="0"/>
              <a:t> Israel (1994).</a:t>
            </a:r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678</Words>
  <Application>Microsoft Macintosh PowerPoint</Application>
  <PresentationFormat>On-screen Show (4:3)</PresentationFormat>
  <Paragraphs>107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Rhwng Dadl a Deialog: Iddewon a Christnogion Drwy’r Canrifoedd</vt:lpstr>
      <vt:lpstr>Amcanion</vt:lpstr>
      <vt:lpstr>Amcanion</vt:lpstr>
      <vt:lpstr>Arwyddocâd yr Ugeinfed Ganrif</vt:lpstr>
      <vt:lpstr>Datblygiadau mewn Cristnogaeth</vt:lpstr>
      <vt:lpstr>Datblygiadau mewn Cristnogaeth</vt:lpstr>
      <vt:lpstr>Datblygiadau mewn Iddewiaeth</vt:lpstr>
      <vt:lpstr>Pynciau Llosg</vt:lpstr>
      <vt:lpstr>PowerPoint Presentation</vt:lpstr>
      <vt:lpstr>Y Cyfnod Cynnar</vt:lpstr>
      <vt:lpstr>Datblygiad Cristnogaeth Gynnar</vt:lpstr>
      <vt:lpstr>Y Tadau Cynnar</vt:lpstr>
      <vt:lpstr>Ymlediad Cristnogaeth</vt:lpstr>
      <vt:lpstr>Yr Oesoedd Canol</vt:lpstr>
      <vt:lpstr>Ymateb Iddewig</vt:lpstr>
      <vt:lpstr>Y Diwygiad Protestannaidd</vt:lpstr>
      <vt:lpstr>Yr Oes Oleuedig</vt:lpstr>
      <vt:lpstr>Y Trydydd Reich</vt:lpstr>
      <vt:lpstr> Yr Eglwys a’r Iddewon  </vt:lpstr>
      <vt:lpstr>Ail Gyngor y Fatican a’r Ddeialog rhwng Cristnogion ac Iddewon </vt:lpstr>
    </vt:vector>
  </TitlesOfParts>
  <Company>Theology and Religious Studies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Rhwng Dadl a Deialog: Iddewon a Christnogion Drwy’r Canrifoedd</dc:title>
  <dc:creator>Catrin Williams</dc:creator>
  <cp:lastModifiedBy>Catrin Williams</cp:lastModifiedBy>
  <cp:revision>9</cp:revision>
  <dcterms:created xsi:type="dcterms:W3CDTF">2013-01-31T09:16:46Z</dcterms:created>
  <dcterms:modified xsi:type="dcterms:W3CDTF">2017-02-01T22:06:20Z</dcterms:modified>
</cp:coreProperties>
</file>