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316" r:id="rId2"/>
    <p:sldId id="257" r:id="rId3"/>
    <p:sldId id="310" r:id="rId4"/>
    <p:sldId id="311" r:id="rId5"/>
    <p:sldId id="297" r:id="rId6"/>
    <p:sldId id="312" r:id="rId7"/>
    <p:sldId id="313" r:id="rId8"/>
    <p:sldId id="314" r:id="rId9"/>
    <p:sldId id="309" r:id="rId10"/>
    <p:sldId id="31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8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5D3304-C0F3-4AF0-8034-6B72663F51F8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B2FEE8-E2CE-41DA-BDDD-0D551D0AA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777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5848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B2FEE8-E2CE-41DA-BDDD-0D551D0AA2F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2727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https://www.igi-global.com/dictionary/making-educator-professional-development-more-accessible-and-inclusive-with-mobile-teacher/101931#:~:text=A%20self%20or%20group%2Dexpressed,differ%20from%20an%20official%20definition.</a:t>
            </a:r>
          </a:p>
          <a:p>
            <a:endParaRPr lang="en-GB" dirty="0"/>
          </a:p>
          <a:p>
            <a:r>
              <a:rPr lang="en-GB" dirty="0"/>
              <a:t>https://www.quora.com/What-is-a-working-definition</a:t>
            </a:r>
          </a:p>
          <a:p>
            <a:endParaRPr lang="en-GB" dirty="0"/>
          </a:p>
          <a:p>
            <a:r>
              <a:rPr lang="en-GB"/>
              <a:t>https://simplicable.com/new/working-definition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B2FEE8-E2CE-41DA-BDDD-0D551D0AA2F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4992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AI to interrogate journal articles</a:t>
            </a:r>
          </a:p>
          <a:p>
            <a:r>
              <a:rPr lang="en-GB" dirty="0"/>
              <a:t>Suggest </a:t>
            </a:r>
          </a:p>
          <a:p>
            <a:r>
              <a:rPr lang="en-GB" dirty="0"/>
              <a:t>https://scisummary.com/?ssref=taaft</a:t>
            </a:r>
          </a:p>
          <a:p>
            <a:r>
              <a:rPr lang="en-GB" dirty="0"/>
              <a:t>https://www.scholarcy.com/?ref=taaft&amp;utm_source=taaft&amp;utm_medium=referral</a:t>
            </a:r>
          </a:p>
          <a:p>
            <a:r>
              <a:rPr lang="en-GB" dirty="0"/>
              <a:t>https://www.tldrthis.com/?ref=taaft&amp;utm_source=taaft&amp;utm_medium=referral</a:t>
            </a:r>
          </a:p>
          <a:p>
            <a:endParaRPr lang="en-GB" dirty="0"/>
          </a:p>
          <a:p>
            <a:r>
              <a:rPr lang="en-GB" dirty="0"/>
              <a:t>Remind students it is not perfect so for assignment they will need to read!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B2FEE8-E2CE-41DA-BDDD-0D551D0AA2F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32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660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541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958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27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273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919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574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613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132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183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405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919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literacyandnumeracywithtugade.blogspot.com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writing-process/prewriting-strategies/prewriting-strategies-asking-defining-questions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omo.com/fi/mindmap/choosing-the-right-mba-b1ae67f49a6b453dbf7cf307a41ee7a8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oster with text and images&#10;&#10;Description automatically generated">
            <a:extLst>
              <a:ext uri="{FF2B5EF4-FFF2-40B4-BE49-F238E27FC236}">
                <a16:creationId xmlns:a16="http://schemas.microsoft.com/office/drawing/2014/main" id="{0B973872-782E-02F6-A27D-410571CCA8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220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C512124-0D13-4ED9-80B7-52AE15B6B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tree with letters and numbers&#10;&#10;Description automatically generated">
            <a:extLst>
              <a:ext uri="{FF2B5EF4-FFF2-40B4-BE49-F238E27FC236}">
                <a16:creationId xmlns:a16="http://schemas.microsoft.com/office/drawing/2014/main" id="{CE48C3A9-4D3D-4476-1382-C48A971E7F7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2078" b="227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>
            <a:normAutofit/>
          </a:bodyPr>
          <a:lstStyle/>
          <a:p>
            <a:r>
              <a:rPr lang="en-GB" sz="5500" b="1">
                <a:solidFill>
                  <a:schemeClr val="tx1"/>
                </a:solidFill>
              </a:rPr>
              <a:t>ECES5022/C</a:t>
            </a:r>
            <a:br>
              <a:rPr lang="en-GB" sz="5500">
                <a:solidFill>
                  <a:schemeClr val="tx1"/>
                </a:solidFill>
              </a:rPr>
            </a:br>
            <a:br>
              <a:rPr lang="en-GB" sz="5500">
                <a:solidFill>
                  <a:schemeClr val="tx1"/>
                </a:solidFill>
              </a:rPr>
            </a:br>
            <a:r>
              <a:rPr lang="en-GB" sz="5500" b="1">
                <a:solidFill>
                  <a:schemeClr val="tx1"/>
                </a:solidFill>
              </a:rPr>
              <a:t>Y Tri R</a:t>
            </a:r>
            <a:br>
              <a:rPr lang="en-GB" sz="5500">
                <a:solidFill>
                  <a:schemeClr val="tx1"/>
                </a:solidFill>
              </a:rPr>
            </a:br>
            <a:r>
              <a:rPr lang="en-GB" sz="5500">
                <a:solidFill>
                  <a:schemeClr val="tx1"/>
                </a:solidFill>
              </a:rPr>
              <a:t>The Three Rs </a:t>
            </a:r>
            <a:endParaRPr lang="en-GB" sz="5500" b="1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</a:rPr>
              <a:t>Sesiwn 1  / Session 1</a:t>
            </a:r>
            <a:endParaRPr lang="en-GB">
              <a:solidFill>
                <a:schemeClr val="tx1"/>
              </a:solidFill>
              <a:cs typeface="Calibri"/>
            </a:endParaRPr>
          </a:p>
          <a:p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8310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BE98C-BB92-A6B8-01C5-9F6D71541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Amcanion</a:t>
            </a:r>
            <a:br>
              <a:rPr lang="en-GB" dirty="0"/>
            </a:br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18ADB-6ECE-EBB1-81E0-E4FB6FEACD6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Erbyn diwedd y sesiwn hon, byddwch yn gallu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Disgrifio’r aseiniad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Diffinio a gwerthuso</a:t>
            </a:r>
            <a:r>
              <a:rPr lang="cy-GB" dirty="0">
                <a:solidFill>
                  <a:srgbClr val="000000">
                    <a:lumMod val="65000"/>
                    <a:lumOff val="35000"/>
                  </a:srgbClr>
                </a:solidFill>
                <a:latin typeface="Corbel" panose="020B0503020204020204"/>
              </a:rPr>
              <a:t>’r termau Llythrennedd, Rhifedd, Llythrennedd Digidol, Astudiaeth Achos a Thrawsgwricwlaidd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AC8E63-EF2D-198A-7E9F-6F3F7D37A3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By the end of this session, you will be able to</a:t>
            </a:r>
          </a:p>
          <a:p>
            <a:r>
              <a:rPr lang="en-GB" dirty="0"/>
              <a:t>Describe the assignment</a:t>
            </a:r>
          </a:p>
          <a:p>
            <a:r>
              <a:rPr lang="en-GB" dirty="0"/>
              <a:t>Define and evaluate the terms Literacy, Numeracy, Digital literacy, Case study and Cross-curricular</a:t>
            </a:r>
          </a:p>
        </p:txBody>
      </p:sp>
    </p:spTree>
    <p:extLst>
      <p:ext uri="{BB962C8B-B14F-4D97-AF65-F5344CB8AC3E}">
        <p14:creationId xmlns:p14="http://schemas.microsoft.com/office/powerpoint/2010/main" val="3619191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FDD9264-A478-4B82-A891-2BEA8BF9F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240832-9E7A-161A-92CE-9FE048E29B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5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4D755E9-CEF5-43A7-A514-4664F25F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B7B294-C472-A410-8917-B23169870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298448"/>
            <a:ext cx="3685070" cy="325526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dirty="0" err="1">
                <a:solidFill>
                  <a:srgbClr val="FFFFFF"/>
                </a:solidFill>
              </a:rPr>
              <a:t>Trosolwg</a:t>
            </a:r>
            <a:r>
              <a:rPr lang="en-US" sz="4400" dirty="0">
                <a:solidFill>
                  <a:srgbClr val="FFFFFF"/>
                </a:solidFill>
              </a:rPr>
              <a:t> </a:t>
            </a:r>
            <a:r>
              <a:rPr lang="en-US" sz="4400" dirty="0" err="1">
                <a:solidFill>
                  <a:srgbClr val="FFFFFF"/>
                </a:solidFill>
              </a:rPr>
              <a:t>o’r</a:t>
            </a:r>
            <a:r>
              <a:rPr lang="en-US" sz="4400" dirty="0">
                <a:solidFill>
                  <a:srgbClr val="FFFFFF"/>
                </a:solidFill>
              </a:rPr>
              <a:t> </a:t>
            </a:r>
            <a:r>
              <a:rPr lang="en-US" sz="4400" dirty="0" err="1">
                <a:solidFill>
                  <a:srgbClr val="FFFFFF"/>
                </a:solidFill>
              </a:rPr>
              <a:t>Modwl</a:t>
            </a:r>
            <a:r>
              <a:rPr lang="en-US" sz="4400" dirty="0">
                <a:solidFill>
                  <a:srgbClr val="FFFFFF"/>
                </a:solidFill>
              </a:rPr>
              <a:t> </a:t>
            </a:r>
            <a:r>
              <a:rPr lang="en-US" sz="4400" dirty="0" err="1">
                <a:solidFill>
                  <a:srgbClr val="FFFFFF"/>
                </a:solidFill>
              </a:rPr>
              <a:t>a’r</a:t>
            </a:r>
            <a:r>
              <a:rPr lang="en-US" sz="4400" dirty="0">
                <a:solidFill>
                  <a:srgbClr val="FFFFFF"/>
                </a:solidFill>
              </a:rPr>
              <a:t> </a:t>
            </a:r>
            <a:r>
              <a:rPr lang="en-US" sz="4400" dirty="0" err="1">
                <a:solidFill>
                  <a:srgbClr val="FFFFFF"/>
                </a:solidFill>
              </a:rPr>
              <a:t>Aseiniad</a:t>
            </a:r>
            <a:br>
              <a:rPr lang="en-US" sz="4400" dirty="0">
                <a:solidFill>
                  <a:srgbClr val="FFFFFF"/>
                </a:solidFill>
              </a:rPr>
            </a:br>
            <a:r>
              <a:rPr lang="en-US" sz="4400" dirty="0">
                <a:solidFill>
                  <a:srgbClr val="FFFFFF"/>
                </a:solidFill>
              </a:rPr>
              <a:t>Module Overview and the Assignment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949B0A-FB3E-82B2-C6A6-0ADABFE31E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3467" y="4670246"/>
            <a:ext cx="3685069" cy="91440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sz="20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Agorwch</a:t>
            </a:r>
            <a:r>
              <a:rPr lang="en-US" sz="20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y </a:t>
            </a:r>
            <a:r>
              <a:rPr lang="en-US" sz="20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llawlyfr</a:t>
            </a:r>
            <a:r>
              <a:rPr lang="en-US" sz="20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modwl</a:t>
            </a:r>
            <a:r>
              <a:rPr lang="en-US" sz="20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a </a:t>
            </a:r>
            <a:r>
              <a:rPr lang="en-US" sz="20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manyleb</a:t>
            </a:r>
            <a:r>
              <a:rPr lang="en-US" sz="20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yr </a:t>
            </a:r>
            <a:r>
              <a:rPr lang="en-US" sz="20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aseiniad</a:t>
            </a:r>
            <a:r>
              <a:rPr lang="en-US" sz="20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ar</a:t>
            </a:r>
            <a:r>
              <a:rPr lang="en-US" sz="20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moodle</a:t>
            </a:r>
            <a:endParaRPr lang="en-US" sz="20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r>
              <a:rPr lang="en-US" sz="20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Open the module handbook and assignment specification on </a:t>
            </a:r>
            <a:r>
              <a:rPr lang="en-US" sz="20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moodle</a:t>
            </a:r>
            <a:r>
              <a:rPr lang="en-US" sz="20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BF879CD-ED15-450F-B829-699C694D2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542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FDD9264-A478-4B82-A891-2BEA8BF9F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Many colorful circles with white question marks&#10;&#10;Description automatically generated">
            <a:extLst>
              <a:ext uri="{FF2B5EF4-FFF2-40B4-BE49-F238E27FC236}">
                <a16:creationId xmlns:a16="http://schemas.microsoft.com/office/drawing/2014/main" id="{6906470E-7942-1381-CF9E-FFBC931030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020" r="9092" b="13353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4D755E9-CEF5-43A7-A514-4664F25F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E3792-B117-9C9C-E886-780F34C4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298448"/>
            <a:ext cx="3685070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spc="-100"/>
              <a:t>Beth yw’r Tri R?</a:t>
            </a:r>
            <a:br>
              <a:rPr lang="en-US" sz="4400" spc="-100"/>
            </a:br>
            <a:r>
              <a:rPr lang="en-US" sz="4400" spc="-100"/>
              <a:t>What are the Three Rs?</a:t>
            </a:r>
            <a:br>
              <a:rPr lang="en-US" sz="4400" spc="-100"/>
            </a:br>
            <a:endParaRPr lang="en-US" sz="4400" spc="-1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BF879CD-ED15-450F-B829-699C694D2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4883E1-D8E8-F012-0A8D-9C49BBDB50CD}"/>
              </a:ext>
            </a:extLst>
          </p:cNvPr>
          <p:cNvSpPr txBox="1"/>
          <p:nvPr/>
        </p:nvSpPr>
        <p:spPr>
          <a:xfrm>
            <a:off x="9958854" y="6657944"/>
            <a:ext cx="22300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owl.excelsior.edu/writing-process/prewriting-strategies/prewriting-strategies-asking-defining-questio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334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FDD9264-A478-4B82-A891-2BEA8BF9F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1F9BD659-0EA9-EAB4-3BD6-824C2B9762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5708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4D755E9-CEF5-43A7-A514-4664F25F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409E39-C89F-3455-941C-EE204CA91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298448"/>
            <a:ext cx="3685070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 err="1">
                <a:solidFill>
                  <a:srgbClr val="FFFFFF"/>
                </a:solidFill>
              </a:rPr>
              <a:t>Termau</a:t>
            </a:r>
            <a:r>
              <a:rPr lang="en-US" sz="4400" dirty="0">
                <a:solidFill>
                  <a:srgbClr val="FFFFFF"/>
                </a:solidFill>
              </a:rPr>
              <a:t> </a:t>
            </a:r>
            <a:r>
              <a:rPr lang="en-US" sz="4400" dirty="0" err="1">
                <a:solidFill>
                  <a:srgbClr val="FFFFFF"/>
                </a:solidFill>
              </a:rPr>
              <a:t>allweddol</a:t>
            </a:r>
            <a:br>
              <a:rPr lang="en-US" sz="4400" dirty="0">
                <a:solidFill>
                  <a:srgbClr val="FFFFFF"/>
                </a:solidFill>
              </a:rPr>
            </a:br>
            <a:r>
              <a:rPr lang="en-US" sz="4400" dirty="0">
                <a:solidFill>
                  <a:srgbClr val="FFFFFF"/>
                </a:solidFill>
              </a:rPr>
              <a:t>Key terms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030A6C-7FC3-B9BF-55CC-56A7225236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3467" y="4670246"/>
            <a:ext cx="3685069" cy="91440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Datblygu</a:t>
            </a:r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diffiniad</a:t>
            </a:r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ymarferol</a:t>
            </a:r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Developing a working definition.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BF879CD-ED15-450F-B829-699C694D2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987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F1C1968-D131-02F2-643B-018E487B8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diffiniad</a:t>
            </a:r>
            <a:r>
              <a:rPr lang="en-GB" dirty="0"/>
              <a:t> </a:t>
            </a:r>
            <a:r>
              <a:rPr lang="en-GB" dirty="0" err="1"/>
              <a:t>ymarferol</a:t>
            </a:r>
            <a:r>
              <a:rPr lang="en-GB" dirty="0"/>
              <a:t> a </a:t>
            </a:r>
            <a:r>
              <a:rPr lang="en-GB" dirty="0" err="1"/>
              <a:t>pham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is a working definition and Why are they important?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BAE22F5-1DC0-A5F0-9822-B83B584D44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Anfanwl</a:t>
            </a:r>
            <a:endParaRPr lang="en-GB" dirty="0"/>
          </a:p>
          <a:p>
            <a:r>
              <a:rPr lang="en-GB" dirty="0" err="1"/>
              <a:t>Cyd-destunol</a:t>
            </a:r>
            <a:endParaRPr lang="en-GB" dirty="0"/>
          </a:p>
          <a:p>
            <a:r>
              <a:rPr lang="en-GB" dirty="0" err="1"/>
              <a:t>Amhendant</a:t>
            </a:r>
            <a:endParaRPr lang="en-GB" dirty="0"/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CD278A6-2090-6D1F-0B28-D0F282AA56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Imprecise</a:t>
            </a:r>
          </a:p>
          <a:p>
            <a:r>
              <a:rPr lang="en-GB" dirty="0"/>
              <a:t>Contextual</a:t>
            </a:r>
          </a:p>
          <a:p>
            <a:r>
              <a:rPr lang="en-GB" dirty="0"/>
              <a:t>Fluid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022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8055A-F479-F54E-F566-40022BB50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br>
              <a:rPr lang="en-GB" dirty="0"/>
            </a:br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7F780-B7CF-C928-395A-4471B76ECF7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40BAD2"/>
              </a:buClr>
              <a:defRPr/>
            </a:pP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Gan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weithio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mewn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grwpiau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bach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,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ymchwiliwch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i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ddiffiniadau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ymarferol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ar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gyfer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685800" marR="0" lvl="1" indent="-182880" algn="l" defTabSz="914400" rtl="0" eaLnBrk="1" fontAlgn="auto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Llythrennedd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685800" marR="0" lvl="1" indent="-182880" algn="l" defTabSz="914400" rtl="0" eaLnBrk="1" fontAlgn="auto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  <a:latin typeface="Corbel" panose="020B0503020204020204"/>
              </a:rPr>
              <a:t>Rhifedd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lvl="1">
              <a:buClr>
                <a:srgbClr val="40BAD2"/>
              </a:buClr>
              <a:defRPr/>
            </a:pP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Cymhwysedd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Digidol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
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Astudiaeth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Achos</a:t>
            </a:r>
            <a:endParaRPr lang="en-GB" dirty="0">
              <a:solidFill>
                <a:srgbClr val="000000">
                  <a:lumMod val="65000"/>
                  <a:lumOff val="35000"/>
                </a:srgbClr>
              </a:solidFill>
            </a:endParaRPr>
          </a:p>
          <a:p>
            <a:pPr lvl="1">
              <a:buClr>
                <a:srgbClr val="40BAD2"/>
              </a:buClr>
              <a:defRPr/>
            </a:pP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Trawsgwricwlaidd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lvl="0">
              <a:buClr>
                <a:srgbClr val="40BAD2"/>
              </a:buClr>
              <a:defRPr/>
            </a:pP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Bydd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angen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i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chi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archwilio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erthyglau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cyfnodolion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,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dogfennau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polisi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a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deddfwriaeth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lvl="0">
              <a:buClr>
                <a:srgbClr val="40BAD2"/>
              </a:buClr>
              <a:defRPr/>
            </a:pP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Efallai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y gall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rhaglen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AI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helpu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gyda'r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dasg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hon.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A9B950-7355-BD39-0CDA-6748729BA42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Working in small groups research working definitions for </a:t>
            </a:r>
          </a:p>
          <a:p>
            <a:pPr lvl="1"/>
            <a:r>
              <a:rPr lang="en-GB" dirty="0"/>
              <a:t>Literacy</a:t>
            </a:r>
          </a:p>
          <a:p>
            <a:pPr lvl="1"/>
            <a:r>
              <a:rPr lang="en-GB" dirty="0"/>
              <a:t>Numeracy</a:t>
            </a:r>
          </a:p>
          <a:p>
            <a:pPr lvl="1"/>
            <a:r>
              <a:rPr lang="en-GB" dirty="0"/>
              <a:t>Digital Competence</a:t>
            </a:r>
          </a:p>
          <a:p>
            <a:pPr lvl="1"/>
            <a:r>
              <a:rPr lang="en-GB" dirty="0"/>
              <a:t>Case Study</a:t>
            </a:r>
          </a:p>
          <a:p>
            <a:pPr lvl="1"/>
            <a:r>
              <a:rPr lang="en-GB" dirty="0"/>
              <a:t>Cross-Curricular</a:t>
            </a:r>
          </a:p>
          <a:p>
            <a:r>
              <a:rPr lang="en-GB" dirty="0"/>
              <a:t>You will need to examine journal articles, policy documents and legislation.</a:t>
            </a:r>
          </a:p>
          <a:p>
            <a:r>
              <a:rPr lang="en-GB" dirty="0"/>
              <a:t>An AI program may help with this task.</a:t>
            </a:r>
          </a:p>
        </p:txBody>
      </p:sp>
    </p:spTree>
    <p:extLst>
      <p:ext uri="{BB962C8B-B14F-4D97-AF65-F5344CB8AC3E}">
        <p14:creationId xmlns:p14="http://schemas.microsoft.com/office/powerpoint/2010/main" val="26154340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45DB188-4006-4207-A473-B4B569C5B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AB4522D-D095-4687-BFB3-976E665A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0" lang="en-US" sz="3600" b="0" i="0" u="none" strike="noStrike" kern="1200" cap="none" spc="-6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  <a:t>Tasg</a:t>
            </a:r>
            <a:br>
              <a:rPr kumimoji="0" lang="en-US" sz="3600" b="0" i="0" u="none" strike="noStrike" kern="1200" cap="none" spc="-6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</a:br>
            <a:r>
              <a:rPr lang="en-US" dirty="0"/>
              <a:t>Task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6DA6051-EF84-8756-A266-D2C6EFAE180C}"/>
              </a:ext>
            </a:extLst>
          </p:cNvPr>
          <p:cNvSpPr>
            <a:spLocks/>
          </p:cNvSpPr>
          <p:nvPr/>
        </p:nvSpPr>
        <p:spPr>
          <a:xfrm>
            <a:off x="3867912" y="1897810"/>
            <a:ext cx="3474720" cy="4091509"/>
          </a:xfrm>
          <a:prstGeom prst="rect">
            <a:avLst/>
          </a:prstGeom>
        </p:spPr>
        <p:txBody>
          <a:bodyPr/>
          <a:lstStyle/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grŵp</a:t>
            </a:r>
            <a:endParaRPr lang="en-GB" dirty="0"/>
          </a:p>
          <a:p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enghreifftiau</a:t>
            </a:r>
            <a:r>
              <a:rPr lang="en-GB" dirty="0"/>
              <a:t> o </a:t>
            </a:r>
            <a:r>
              <a:rPr lang="en-GB" dirty="0" err="1"/>
              <a:t>addysgu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traws-gwricwlaidd</a:t>
            </a:r>
            <a:r>
              <a:rPr lang="en-GB" dirty="0"/>
              <a:t> </a:t>
            </a:r>
            <a:r>
              <a:rPr lang="en-GB" dirty="0" err="1"/>
              <a:t>o'ch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chi / y </a:t>
            </a:r>
            <a:r>
              <a:rPr lang="en-GB" dirty="0" err="1"/>
              <a:t>grŵp</a:t>
            </a:r>
            <a:endParaRPr lang="en-GB" dirty="0"/>
          </a:p>
          <a:p>
            <a:r>
              <a:rPr lang="en-GB" dirty="0"/>
              <a:t>Sut </a:t>
            </a:r>
            <a:r>
              <a:rPr lang="en-GB" dirty="0" err="1"/>
              <a:t>yn</a:t>
            </a:r>
            <a:r>
              <a:rPr lang="en-GB" dirty="0"/>
              <a:t> union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nhw’n</a:t>
            </a:r>
            <a:r>
              <a:rPr lang="en-GB" dirty="0"/>
              <a:t> draws-</a:t>
            </a:r>
            <a:r>
              <a:rPr lang="en-GB" dirty="0" err="1"/>
              <a:t>gwricwlaidd</a:t>
            </a:r>
            <a:r>
              <a:rPr lang="en-GB" dirty="0"/>
              <a:t>?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D18C424-D2DA-56A2-960B-0B6E9E13D9EA}"/>
              </a:ext>
            </a:extLst>
          </p:cNvPr>
          <p:cNvSpPr>
            <a:spLocks/>
          </p:cNvSpPr>
          <p:nvPr/>
        </p:nvSpPr>
        <p:spPr>
          <a:xfrm>
            <a:off x="7818120" y="1943818"/>
            <a:ext cx="3474720" cy="4045501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Group discussion</a:t>
            </a:r>
          </a:p>
          <a:p>
            <a:r>
              <a:rPr lang="en-GB" dirty="0"/>
              <a:t>Discuss examples of cross-curricular teaching and learning  from your own / group's experience</a:t>
            </a:r>
          </a:p>
          <a:p>
            <a:r>
              <a:rPr lang="en-GB" dirty="0"/>
              <a:t>How exactly are they cross-curricular? Be specific.</a:t>
            </a:r>
          </a:p>
          <a:p>
            <a:endParaRPr lang="en-GB" dirty="0"/>
          </a:p>
        </p:txBody>
      </p:sp>
      <p:pic>
        <p:nvPicPr>
          <p:cNvPr id="6" name="Picture 5" descr="A variety of different colored icons&#10;&#10;Description automatically generated">
            <a:extLst>
              <a:ext uri="{FF2B5EF4-FFF2-40B4-BE49-F238E27FC236}">
                <a16:creationId xmlns:a16="http://schemas.microsoft.com/office/drawing/2014/main" id="{F45C3264-4FF6-745E-1391-05088FEF717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74699" y="4707374"/>
            <a:ext cx="1695918" cy="1198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325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BE98C-BB92-A6B8-01C5-9F6D71541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Amcanion</a:t>
            </a:r>
            <a:br>
              <a:rPr lang="en-GB" dirty="0"/>
            </a:br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18ADB-6ECE-EBB1-81E0-E4FB6FEACD6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40BAD2"/>
              </a:buClr>
              <a:defRPr/>
            </a:pP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Ar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ddiwedd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y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sesiwn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hon, a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ydych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chi'n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gallu</a:t>
            </a:r>
            <a:endParaRPr lang="en-GB" dirty="0">
              <a:solidFill>
                <a:srgbClr val="000000">
                  <a:lumMod val="65000"/>
                  <a:lumOff val="35000"/>
                </a:srgbClr>
              </a:solidFill>
            </a:endParaRPr>
          </a:p>
          <a:p>
            <a:pPr lvl="0">
              <a:buClr>
                <a:srgbClr val="40BAD2"/>
              </a:buClr>
              <a:defRPr/>
            </a:pP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Disgrifio’r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aseiniad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lvl="0">
              <a:buClr>
                <a:srgbClr val="40BAD2"/>
              </a:buClr>
              <a:defRPr/>
            </a:pP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Diffinio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a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gwerthuso'r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termau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Llythrennedd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,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Rhifedd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,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Llythrennedd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Digidol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,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Astudiaeth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Achos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a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Thrawsgwricwlaidd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AC8E63-EF2D-198A-7E9F-6F3F7D37A3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At the end of this session, are you able to</a:t>
            </a:r>
          </a:p>
          <a:p>
            <a:r>
              <a:rPr lang="en-GB" dirty="0"/>
              <a:t>Describe the assignment</a:t>
            </a:r>
          </a:p>
          <a:p>
            <a:r>
              <a:rPr lang="en-GB" dirty="0"/>
              <a:t>Define and evaluate the terms Literacy, Numeracy, Digital literacy, Case study and Cross-curricular</a:t>
            </a:r>
          </a:p>
        </p:txBody>
      </p:sp>
    </p:spTree>
    <p:extLst>
      <p:ext uri="{BB962C8B-B14F-4D97-AF65-F5344CB8AC3E}">
        <p14:creationId xmlns:p14="http://schemas.microsoft.com/office/powerpoint/2010/main" val="180691058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8351</TotalTime>
  <Words>504</Words>
  <Application>Microsoft Office PowerPoint</Application>
  <PresentationFormat>Widescreen</PresentationFormat>
  <Paragraphs>71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Calibri</vt:lpstr>
      <vt:lpstr>Corbel</vt:lpstr>
      <vt:lpstr>Wingdings 2</vt:lpstr>
      <vt:lpstr>Frame</vt:lpstr>
      <vt:lpstr>PowerPoint Presentation</vt:lpstr>
      <vt:lpstr>ECES5022/C  Y Tri R The Three Rs </vt:lpstr>
      <vt:lpstr>Amcanion Objectives</vt:lpstr>
      <vt:lpstr>Trosolwg o’r Modwl a’r Aseiniad Module Overview and the Assignment</vt:lpstr>
      <vt:lpstr>Beth yw’r Tri R? What are the Three Rs? </vt:lpstr>
      <vt:lpstr>Termau allweddol Key terms</vt:lpstr>
      <vt:lpstr>Beth yw diffiniad ymarferol a pham eu bod yn bwysig? What is a working definition and Why are they important?</vt:lpstr>
      <vt:lpstr>Tasg Task</vt:lpstr>
      <vt:lpstr>Tasg Task</vt:lpstr>
      <vt:lpstr>Amcanion Objectives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Meinir Jones</dc:creator>
  <cp:lastModifiedBy>Meinir Jones</cp:lastModifiedBy>
  <cp:revision>16</cp:revision>
  <dcterms:created xsi:type="dcterms:W3CDTF">2023-09-15T14:31:14Z</dcterms:created>
  <dcterms:modified xsi:type="dcterms:W3CDTF">2024-10-23T15:52:19Z</dcterms:modified>
</cp:coreProperties>
</file>