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notesMasterIdLst>
    <p:notesMasterId r:id="rId14"/>
  </p:notesMasterIdLst>
  <p:sldIdLst>
    <p:sldId id="257" r:id="rId2"/>
    <p:sldId id="258" r:id="rId3"/>
    <p:sldId id="259" r:id="rId4"/>
    <p:sldId id="260" r:id="rId5"/>
    <p:sldId id="269" r:id="rId6"/>
    <p:sldId id="261" r:id="rId7"/>
    <p:sldId id="262" r:id="rId8"/>
    <p:sldId id="263" r:id="rId9"/>
    <p:sldId id="265" r:id="rId10"/>
    <p:sldId id="267"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37" autoAdjust="0"/>
  </p:normalViewPr>
  <p:slideViewPr>
    <p:cSldViewPr snapToGrid="0">
      <p:cViewPr>
        <p:scale>
          <a:sx n="100" d="100"/>
          <a:sy n="100" d="100"/>
        </p:scale>
        <p:origin x="-372"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562F4-9199-48BB-A22F-2A1023E321F6}"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60081-DD50-4667-B4A5-26703B76E484}" type="slidenum">
              <a:rPr lang="en-GB" smtClean="0"/>
              <a:t>‹#›</a:t>
            </a:fld>
            <a:endParaRPr lang="en-GB"/>
          </a:p>
        </p:txBody>
      </p:sp>
    </p:spTree>
    <p:extLst>
      <p:ext uri="{BB962C8B-B14F-4D97-AF65-F5344CB8AC3E}">
        <p14:creationId xmlns:p14="http://schemas.microsoft.com/office/powerpoint/2010/main" val="3354664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Vision and Mission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having a result in mind at the beginning of a project the project manager and the project management team will gain clarity on the expected outcome and how that outcome will be achieved.</a:t>
            </a:r>
          </a:p>
          <a:p>
            <a:r>
              <a:rPr lang="en-GB" sz="1200" b="1" kern="1200" dirty="0">
                <a:solidFill>
                  <a:schemeClr val="tx1"/>
                </a:solidFill>
                <a:effectLst/>
                <a:latin typeface="+mn-lt"/>
                <a:ea typeface="+mn-ea"/>
                <a:cs typeface="+mn-cs"/>
              </a:rPr>
              <a:t>Business Objectives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should also be clear on what </a:t>
            </a:r>
            <a:r>
              <a:rPr lang="en-GB" sz="1200" b="1" kern="1200" dirty="0">
                <a:solidFill>
                  <a:schemeClr val="tx1"/>
                </a:solidFill>
                <a:effectLst/>
                <a:latin typeface="+mn-lt"/>
                <a:ea typeface="+mn-ea"/>
                <a:cs typeface="+mn-cs"/>
              </a:rPr>
              <a:t>the objectives</a:t>
            </a:r>
            <a:r>
              <a:rPr lang="en-GB" sz="1200" kern="1200" dirty="0">
                <a:solidFill>
                  <a:schemeClr val="tx1"/>
                </a:solidFill>
                <a:effectLst/>
                <a:latin typeface="+mn-lt"/>
                <a:ea typeface="+mn-ea"/>
                <a:cs typeface="+mn-cs"/>
              </a:rPr>
              <a:t> of the project are for example, to increase efficiency, sales or quality.</a:t>
            </a:r>
          </a:p>
          <a:p>
            <a:r>
              <a:rPr lang="en-GB" sz="1200" b="1" kern="1200" dirty="0">
                <a:solidFill>
                  <a:schemeClr val="tx1"/>
                </a:solidFill>
                <a:effectLst/>
                <a:latin typeface="+mn-lt"/>
                <a:ea typeface="+mn-ea"/>
                <a:cs typeface="+mn-cs"/>
              </a:rPr>
              <a:t>Standards of Engagement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Selection of the </a:t>
            </a:r>
            <a:r>
              <a:rPr lang="en-GB" sz="1200" b="1" kern="1200" dirty="0">
                <a:solidFill>
                  <a:schemeClr val="tx1"/>
                </a:solidFill>
                <a:effectLst/>
                <a:latin typeface="+mn-lt"/>
                <a:ea typeface="+mn-ea"/>
                <a:cs typeface="+mn-cs"/>
              </a:rPr>
              <a:t>project team</a:t>
            </a:r>
            <a:r>
              <a:rPr lang="en-GB" sz="1200" kern="1200" dirty="0">
                <a:solidFill>
                  <a:schemeClr val="tx1"/>
                </a:solidFill>
                <a:effectLst/>
                <a:latin typeface="+mn-lt"/>
                <a:ea typeface="+mn-ea"/>
                <a:cs typeface="+mn-cs"/>
              </a:rPr>
              <a:t>, key stakeholders, and the project owner</a:t>
            </a:r>
            <a:r>
              <a:rPr lang="en-GB" sz="1200" b="1" kern="1200" dirty="0">
                <a:solidFill>
                  <a:schemeClr val="tx1"/>
                </a:solidFill>
                <a:effectLst/>
                <a:latin typeface="+mn-lt"/>
                <a:ea typeface="+mn-ea"/>
                <a:cs typeface="+mn-cs"/>
              </a:rPr>
              <a:t>. Communication</a:t>
            </a:r>
            <a:r>
              <a:rPr lang="en-GB" sz="1200" kern="1200" dirty="0">
                <a:solidFill>
                  <a:schemeClr val="tx1"/>
                </a:solidFill>
                <a:effectLst/>
                <a:latin typeface="+mn-lt"/>
                <a:ea typeface="+mn-ea"/>
                <a:cs typeface="+mn-cs"/>
              </a:rPr>
              <a:t> of information will need to be established and meeting schedules agreed and documented.</a:t>
            </a:r>
          </a:p>
          <a:p>
            <a:r>
              <a:rPr lang="en-GB" sz="1200" b="1" kern="1200" dirty="0">
                <a:solidFill>
                  <a:schemeClr val="tx1"/>
                </a:solidFill>
                <a:effectLst/>
                <a:latin typeface="+mn-lt"/>
                <a:ea typeface="+mn-ea"/>
                <a:cs typeface="+mn-cs"/>
              </a:rPr>
              <a:t>Intervention and Execution Strategy</a:t>
            </a:r>
            <a:endParaRPr lang="en-GB" sz="120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Thorough root cause analysis of the issue. </a:t>
            </a:r>
            <a:r>
              <a:rPr lang="en-GB" sz="1200" kern="1200" dirty="0">
                <a:solidFill>
                  <a:schemeClr val="tx1"/>
                </a:solidFill>
                <a:effectLst/>
                <a:latin typeface="+mn-lt"/>
                <a:ea typeface="+mn-ea"/>
                <a:cs typeface="+mn-cs"/>
              </a:rPr>
              <a:t>By identifying and understanding the requirements of the project and the expected outcomes the project manager can direct the team in effectively executing each task. This includes identifying who will do what, when, how, and why?</a:t>
            </a:r>
          </a:p>
          <a:p>
            <a:r>
              <a:rPr lang="en-GB" sz="1200" b="1" kern="1200" dirty="0">
                <a:solidFill>
                  <a:schemeClr val="tx1"/>
                </a:solidFill>
                <a:effectLst/>
                <a:latin typeface="+mn-lt"/>
                <a:ea typeface="+mn-ea"/>
                <a:cs typeface="+mn-cs"/>
              </a:rPr>
              <a:t>Organisational Alignment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achieve success and sustainability of a new process or initiative each person who is directly impacted must be informed and involved. This is where effective communication is critical between the project team, project owner and stakeholders.</a:t>
            </a:r>
          </a:p>
          <a:p>
            <a:r>
              <a:rPr lang="en-GB" sz="1200" b="1" kern="1200" dirty="0">
                <a:solidFill>
                  <a:schemeClr val="tx1"/>
                </a:solidFill>
                <a:effectLst/>
                <a:latin typeface="+mn-lt"/>
                <a:ea typeface="+mn-ea"/>
                <a:cs typeface="+mn-cs"/>
              </a:rPr>
              <a:t>Measurement and Accountability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achieve a successful outcome each project team member will need to </a:t>
            </a:r>
            <a:r>
              <a:rPr lang="en-GB" sz="1200" b="1" kern="1200" dirty="0">
                <a:solidFill>
                  <a:schemeClr val="tx1"/>
                </a:solidFill>
                <a:effectLst/>
                <a:latin typeface="+mn-lt"/>
                <a:ea typeface="+mn-ea"/>
                <a:cs typeface="+mn-cs"/>
              </a:rPr>
              <a:t>be accountable for their individual performance</a:t>
            </a:r>
            <a:r>
              <a:rPr lang="en-GB" sz="1200" kern="1200" dirty="0">
                <a:solidFill>
                  <a:schemeClr val="tx1"/>
                </a:solidFill>
                <a:effectLst/>
                <a:latin typeface="+mn-lt"/>
                <a:ea typeface="+mn-ea"/>
                <a:cs typeface="+mn-cs"/>
              </a:rPr>
              <a:t>. This can be measured and analysed and can identify where support or coaching may be required whilst also making clear specific expectations of each team member</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3</a:t>
            </a:fld>
            <a:endParaRPr lang="en-GB"/>
          </a:p>
        </p:txBody>
      </p:sp>
    </p:spTree>
    <p:extLst>
      <p:ext uri="{BB962C8B-B14F-4D97-AF65-F5344CB8AC3E}">
        <p14:creationId xmlns:p14="http://schemas.microsoft.com/office/powerpoint/2010/main" val="3689252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limiting the waste of labour, materials, equipment and space which it categorises as the 3 M’s Muda, Muri and Mura. Muda are processes which require resources but fail to add value to the product or outcome. Muri deals with inefficient use of equipment or manhours and Mura is the reduction of efficiency and productivity due to operational peaks and troughs. To quote the Project Management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4</a:t>
            </a:fld>
            <a:endParaRPr lang="en-GB"/>
          </a:p>
        </p:txBody>
      </p:sp>
    </p:spTree>
    <p:extLst>
      <p:ext uri="{BB962C8B-B14F-4D97-AF65-F5344CB8AC3E}">
        <p14:creationId xmlns:p14="http://schemas.microsoft.com/office/powerpoint/2010/main" val="3889073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Focuses on a process-based approach. Projects are planned in their entirety prior to deployment ensuring each phase of the project is clearly defined. Incorporates a step by step process towards an objective.  There are a basic seven key steps which each incorporate additional actions to support the management of a project to its conclusion. </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5</a:t>
            </a:fld>
            <a:endParaRPr lang="en-GB"/>
          </a:p>
        </p:txBody>
      </p:sp>
    </p:spTree>
    <p:extLst>
      <p:ext uri="{BB962C8B-B14F-4D97-AF65-F5344CB8AC3E}">
        <p14:creationId xmlns:p14="http://schemas.microsoft.com/office/powerpoint/2010/main" val="1444532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approach to project management can be defined by its logical progression through planned stages. Each stage is clearly defined as the project is driven forward to its conclusion. A Waterfall project plan is made and is then executed from start to finish, however with Waterfall there is limited scope for unforeseen changes as the project progresses </a:t>
            </a:r>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6</a:t>
            </a:fld>
            <a:endParaRPr lang="en-GB"/>
          </a:p>
        </p:txBody>
      </p:sp>
    </p:spTree>
    <p:extLst>
      <p:ext uri="{BB962C8B-B14F-4D97-AF65-F5344CB8AC3E}">
        <p14:creationId xmlns:p14="http://schemas.microsoft.com/office/powerpoint/2010/main" val="177694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Flexible working approach </a:t>
            </a:r>
          </a:p>
          <a:p>
            <a:pPr lvl="0"/>
            <a:r>
              <a:rPr lang="en-GB" sz="1200" kern="1200" dirty="0">
                <a:solidFill>
                  <a:schemeClr val="tx1"/>
                </a:solidFill>
                <a:effectLst/>
                <a:latin typeface="+mn-lt"/>
                <a:ea typeface="+mn-ea"/>
                <a:cs typeface="+mn-cs"/>
              </a:rPr>
              <a:t>Respond effectively to changes during the lifecycle of the project. </a:t>
            </a:r>
          </a:p>
          <a:p>
            <a:pPr lvl="0"/>
            <a:r>
              <a:rPr lang="en-GB" sz="1200" kern="1200" dirty="0">
                <a:solidFill>
                  <a:schemeClr val="tx1"/>
                </a:solidFill>
                <a:effectLst/>
                <a:latin typeface="+mn-lt"/>
                <a:ea typeface="+mn-ea"/>
                <a:cs typeface="+mn-cs"/>
              </a:rPr>
              <a:t>Deliver optimum value for the requirements of a business</a:t>
            </a:r>
          </a:p>
          <a:p>
            <a:pPr lvl="0"/>
            <a:r>
              <a:rPr lang="en-GB" sz="1200" kern="1200" dirty="0">
                <a:solidFill>
                  <a:schemeClr val="tx1"/>
                </a:solidFill>
                <a:effectLst/>
                <a:latin typeface="+mn-lt"/>
                <a:ea typeface="+mn-ea"/>
                <a:cs typeface="+mn-cs"/>
              </a:rPr>
              <a:t>Operates on four key principles. </a:t>
            </a:r>
          </a:p>
          <a:p>
            <a:r>
              <a:rPr lang="en-GB" sz="1200" u="sng" kern="1200" dirty="0">
                <a:solidFill>
                  <a:schemeClr val="tx1"/>
                </a:solidFill>
                <a:effectLst/>
                <a:latin typeface="+mn-lt"/>
                <a:ea typeface="+mn-ea"/>
                <a:cs typeface="+mn-cs"/>
              </a:rPr>
              <a:t>Collaboration and Negotiation</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Working collaboratively with the customer to drive the project forward</a:t>
            </a:r>
          </a:p>
          <a:p>
            <a:pPr lvl="0"/>
            <a:r>
              <a:rPr lang="en-GB" sz="1200" kern="1200" dirty="0">
                <a:solidFill>
                  <a:schemeClr val="tx1"/>
                </a:solidFill>
                <a:effectLst/>
                <a:latin typeface="+mn-lt"/>
                <a:ea typeface="+mn-ea"/>
                <a:cs typeface="+mn-cs"/>
              </a:rPr>
              <a:t>End user effectively driving the projects design </a:t>
            </a:r>
          </a:p>
          <a:p>
            <a:pPr lvl="0"/>
            <a:r>
              <a:rPr lang="en-GB" sz="1200" kern="1200" dirty="0">
                <a:solidFill>
                  <a:schemeClr val="tx1"/>
                </a:solidFill>
                <a:effectLst/>
                <a:latin typeface="+mn-lt"/>
                <a:ea typeface="+mn-ea"/>
                <a:cs typeface="+mn-cs"/>
              </a:rPr>
              <a:t>Working with the end user whilst retaining a focus on the management of the project team, and quality.</a:t>
            </a:r>
          </a:p>
          <a:p>
            <a:r>
              <a:rPr lang="en-GB" sz="1200" u="sng" kern="1200" dirty="0">
                <a:solidFill>
                  <a:schemeClr val="tx1"/>
                </a:solidFill>
                <a:effectLst/>
                <a:latin typeface="+mn-lt"/>
                <a:ea typeface="+mn-ea"/>
                <a:cs typeface="+mn-cs"/>
              </a:rPr>
              <a:t>Effective Interaction</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Team working in harmony as opposed to being controlled. The value of </a:t>
            </a:r>
          </a:p>
          <a:p>
            <a:pPr lvl="0"/>
            <a:r>
              <a:rPr lang="en-GB" sz="1200" kern="1200" dirty="0">
                <a:solidFill>
                  <a:schemeClr val="tx1"/>
                </a:solidFill>
                <a:effectLst/>
                <a:latin typeface="+mn-lt"/>
                <a:ea typeface="+mn-ea"/>
                <a:cs typeface="+mn-cs"/>
              </a:rPr>
              <a:t>Effective communication, </a:t>
            </a:r>
          </a:p>
          <a:p>
            <a:pPr lvl="0"/>
            <a:r>
              <a:rPr lang="en-GB" sz="1200" kern="1200" dirty="0">
                <a:solidFill>
                  <a:schemeClr val="tx1"/>
                </a:solidFill>
                <a:effectLst/>
                <a:latin typeface="+mn-lt"/>
                <a:ea typeface="+mn-ea"/>
                <a:cs typeface="+mn-cs"/>
              </a:rPr>
              <a:t>Sharing of knowledge</a:t>
            </a:r>
          </a:p>
          <a:p>
            <a:pPr lvl="0"/>
            <a:r>
              <a:rPr lang="en-GB" sz="1200" kern="1200" dirty="0">
                <a:solidFill>
                  <a:schemeClr val="tx1"/>
                </a:solidFill>
                <a:effectLst/>
                <a:latin typeface="+mn-lt"/>
                <a:ea typeface="+mn-ea"/>
                <a:cs typeface="+mn-cs"/>
              </a:rPr>
              <a:t>Candid appraisal and </a:t>
            </a:r>
          </a:p>
          <a:p>
            <a:pPr lvl="0"/>
            <a:r>
              <a:rPr lang="en-GB" sz="1200" kern="1200" dirty="0">
                <a:solidFill>
                  <a:schemeClr val="tx1"/>
                </a:solidFill>
                <a:effectLst/>
                <a:latin typeface="+mn-lt"/>
                <a:ea typeface="+mn-ea"/>
                <a:cs typeface="+mn-cs"/>
              </a:rPr>
              <a:t>Regular feedback </a:t>
            </a:r>
          </a:p>
          <a:p>
            <a:r>
              <a:rPr lang="en-GB" sz="1200" u="sng" kern="1200" dirty="0">
                <a:solidFill>
                  <a:schemeClr val="tx1"/>
                </a:solidFill>
                <a:effectLst/>
                <a:latin typeface="+mn-lt"/>
                <a:ea typeface="+mn-ea"/>
                <a:cs typeface="+mn-cs"/>
              </a:rPr>
              <a:t>Reacting to Change</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Minimum viable product (MVP) will be established </a:t>
            </a:r>
          </a:p>
          <a:p>
            <a:pPr lvl="0"/>
            <a:r>
              <a:rPr lang="en-GB" sz="1200" kern="1200" dirty="0">
                <a:solidFill>
                  <a:schemeClr val="tx1"/>
                </a:solidFill>
                <a:effectLst/>
                <a:latin typeface="+mn-lt"/>
                <a:ea typeface="+mn-ea"/>
                <a:cs typeface="+mn-cs"/>
              </a:rPr>
              <a:t>Identifies the core project deliverable</a:t>
            </a:r>
          </a:p>
          <a:p>
            <a:pPr lvl="0"/>
            <a:r>
              <a:rPr lang="en-GB" sz="1200" kern="1200" dirty="0">
                <a:solidFill>
                  <a:schemeClr val="tx1"/>
                </a:solidFill>
                <a:effectLst/>
                <a:latin typeface="+mn-lt"/>
                <a:ea typeface="+mn-ea"/>
                <a:cs typeface="+mn-cs"/>
              </a:rPr>
              <a:t>Manages variables and opportunities during the project lifecycle.</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7</a:t>
            </a:fld>
            <a:endParaRPr lang="en-GB"/>
          </a:p>
        </p:txBody>
      </p:sp>
    </p:spTree>
    <p:extLst>
      <p:ext uri="{BB962C8B-B14F-4D97-AF65-F5344CB8AC3E}">
        <p14:creationId xmlns:p14="http://schemas.microsoft.com/office/powerpoint/2010/main" val="3617367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Used in my own previous employment for delivery revisions.</a:t>
            </a:r>
          </a:p>
        </p:txBody>
      </p:sp>
      <p:sp>
        <p:nvSpPr>
          <p:cNvPr id="4" name="Slide Number Placeholder 3"/>
          <p:cNvSpPr>
            <a:spLocks noGrp="1"/>
          </p:cNvSpPr>
          <p:nvPr>
            <p:ph type="sldNum" sz="quarter" idx="5"/>
          </p:nvPr>
        </p:nvSpPr>
        <p:spPr/>
        <p:txBody>
          <a:bodyPr/>
          <a:lstStyle/>
          <a:p>
            <a:fld id="{EAE60081-DD50-4667-B4A5-26703B76E484}" type="slidenum">
              <a:rPr lang="en-GB" smtClean="0"/>
              <a:t>8</a:t>
            </a:fld>
            <a:endParaRPr lang="en-GB"/>
          </a:p>
        </p:txBody>
      </p:sp>
    </p:spTree>
    <p:extLst>
      <p:ext uri="{BB962C8B-B14F-4D97-AF65-F5344CB8AC3E}">
        <p14:creationId xmlns:p14="http://schemas.microsoft.com/office/powerpoint/2010/main" val="1467756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interesting and informative learning experience. I have managed projects in the past and have used some of the tools and techniques covered in this module but was not aware that I was using them! I am pleased I chose this module and think that effective project management is a valuable skill for any manager. I was not aware of the different methodologies that can be applied to a project and how the various tools can support the project plan. During my research I found some methodologies to be excessively in depth and therefore possibly difficult to manage during their lifecycle.</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11</a:t>
            </a:fld>
            <a:endParaRPr lang="en-GB"/>
          </a:p>
        </p:txBody>
      </p:sp>
    </p:spTree>
    <p:extLst>
      <p:ext uri="{BB962C8B-B14F-4D97-AF65-F5344CB8AC3E}">
        <p14:creationId xmlns:p14="http://schemas.microsoft.com/office/powerpoint/2010/main" val="1852133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12/5/2019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12/5/2019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12/5/2019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209557"/>
            <a:ext cx="6253317" cy="4115556"/>
          </a:xfrm>
        </p:spPr>
        <p:txBody>
          <a:bodyPr>
            <a:normAutofit fontScale="90000"/>
          </a:bodyPr>
          <a:lstStyle/>
          <a:p>
            <a:pPr algn="ctr"/>
            <a:r>
              <a:rPr lang="en-GB" sz="2700" dirty="0">
                <a:latin typeface="Times New Roman" panose="02020603050405020304" pitchFamily="18" charset="0"/>
                <a:cs typeface="Times New Roman" panose="02020603050405020304" pitchFamily="18" charset="0"/>
              </a:rPr>
              <a:t>Student: 1807552</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Module code: BMSP5008</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Module title: Project Management for Sustainability</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 Title: Assignment 2</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Lecturer: Glenn </a:t>
            </a:r>
            <a:r>
              <a:rPr lang="en-GB" sz="2700" dirty="0" err="1">
                <a:latin typeface="Times New Roman" panose="02020603050405020304" pitchFamily="18" charset="0"/>
                <a:cs typeface="Times New Roman" panose="02020603050405020304" pitchFamily="18" charset="0"/>
              </a:rPr>
              <a:t>Behenna</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Date of submission: December 11th 2019</a:t>
            </a:r>
            <a:br>
              <a:rPr lang="en-GB" dirty="0"/>
            </a:br>
            <a:endParaRPr lang="en-US" sz="1200" dirty="0">
              <a:latin typeface="Times New Roman" panose="02020603050405020304" pitchFamily="18" charset="0"/>
              <a:cs typeface="Times New Roman" panose="02020603050405020304" pitchFamily="18" charset="0"/>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oy&#10;&#10;Description automatically generated">
            <a:extLst>
              <a:ext uri="{FF2B5EF4-FFF2-40B4-BE49-F238E27FC236}">
                <a16:creationId xmlns:a16="http://schemas.microsoft.com/office/drawing/2014/main" id="{18E01557-6273-4D26-9D67-E569D92EEC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403" y="0"/>
            <a:ext cx="5031895" cy="4600573"/>
          </a:xfrm>
          <a:prstGeom prst="rect">
            <a:avLst/>
          </a:prstGeom>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lgn="ctr"/>
            <a:r>
              <a:rPr lang="en-GB" sz="4800" dirty="0">
                <a:solidFill>
                  <a:schemeClr val="bg1"/>
                </a:solidFill>
              </a:rPr>
              <a:t>“At its most fundamental, project management is about people getting things done” </a:t>
            </a:r>
            <a:endParaRPr lang="en-US" sz="48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pPr algn="ctr"/>
            <a:r>
              <a:rPr lang="en-GB" b="1" dirty="0">
                <a:solidFill>
                  <a:schemeClr val="bg1"/>
                </a:solidFill>
              </a:rPr>
              <a:t>Dr Martin Barnes, APM President 2003-2012</a:t>
            </a:r>
            <a:endParaRPr lang="en-US" dirty="0">
              <a:solidFill>
                <a:schemeClr val="bg1"/>
              </a:solidFill>
            </a:endParaRP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EB910-91D4-4D28-B1FD-EEAE82EFD09A}"/>
              </a:ext>
            </a:extLst>
          </p:cNvPr>
          <p:cNvSpPr>
            <a:spLocks noGrp="1"/>
          </p:cNvSpPr>
          <p:nvPr>
            <p:ph type="title"/>
          </p:nvPr>
        </p:nvSpPr>
        <p:spPr/>
        <p:txBody>
          <a:bodyPr>
            <a:normAutofit/>
          </a:bodyPr>
          <a:lstStyle/>
          <a:p>
            <a:pPr algn="ctr"/>
            <a:r>
              <a:rPr lang="en-GB" dirty="0">
                <a:latin typeface="Times New Roman" panose="02020603050405020304" pitchFamily="18" charset="0"/>
                <a:cs typeface="Times New Roman" panose="02020603050405020304" pitchFamily="18" charset="0"/>
              </a:rPr>
              <a:t>Principles of Project Management</a:t>
            </a:r>
            <a:br>
              <a:rPr lang="en-GB" dirty="0"/>
            </a:br>
            <a:endParaRPr lang="en-GB" dirty="0"/>
          </a:p>
        </p:txBody>
      </p:sp>
      <p:sp>
        <p:nvSpPr>
          <p:cNvPr id="3" name="Content Placeholder 2">
            <a:extLst>
              <a:ext uri="{FF2B5EF4-FFF2-40B4-BE49-F238E27FC236}">
                <a16:creationId xmlns:a16="http://schemas.microsoft.com/office/drawing/2014/main" id="{268D5CCC-AF1F-4C41-A455-03C36FF80948}"/>
              </a:ext>
            </a:extLst>
          </p:cNvPr>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Vision and Mission</a:t>
            </a:r>
          </a:p>
          <a:p>
            <a:pPr lvl="0"/>
            <a:r>
              <a:rPr lang="en-GB" sz="2400" dirty="0">
                <a:latin typeface="Times New Roman" panose="02020603050405020304" pitchFamily="18" charset="0"/>
                <a:cs typeface="Times New Roman" panose="02020603050405020304" pitchFamily="18" charset="0"/>
              </a:rPr>
              <a:t>Business Objectives</a:t>
            </a:r>
          </a:p>
          <a:p>
            <a:pPr lvl="0"/>
            <a:r>
              <a:rPr lang="en-GB" sz="2400" dirty="0">
                <a:latin typeface="Times New Roman" panose="02020603050405020304" pitchFamily="18" charset="0"/>
                <a:cs typeface="Times New Roman" panose="02020603050405020304" pitchFamily="18" charset="0"/>
              </a:rPr>
              <a:t>Standards of Engagement</a:t>
            </a:r>
          </a:p>
          <a:p>
            <a:pPr lvl="0"/>
            <a:r>
              <a:rPr lang="en-GB" sz="2400" dirty="0">
                <a:latin typeface="Times New Roman" panose="02020603050405020304" pitchFamily="18" charset="0"/>
                <a:cs typeface="Times New Roman" panose="02020603050405020304" pitchFamily="18" charset="0"/>
              </a:rPr>
              <a:t>Intervention and Execution </a:t>
            </a:r>
          </a:p>
          <a:p>
            <a:pPr lvl="0"/>
            <a:r>
              <a:rPr lang="en-GB" sz="2400" dirty="0">
                <a:latin typeface="Times New Roman" panose="02020603050405020304" pitchFamily="18" charset="0"/>
                <a:cs typeface="Times New Roman" panose="02020603050405020304" pitchFamily="18" charset="0"/>
              </a:rPr>
              <a:t>Organisational Alignment</a:t>
            </a:r>
          </a:p>
          <a:p>
            <a:pPr lvl="0"/>
            <a:r>
              <a:rPr lang="en-GB" sz="2400" dirty="0">
                <a:latin typeface="Times New Roman" panose="02020603050405020304" pitchFamily="18" charset="0"/>
                <a:cs typeface="Times New Roman" panose="02020603050405020304" pitchFamily="18" charset="0"/>
              </a:rPr>
              <a:t>Measurement and Accountability</a:t>
            </a:r>
          </a:p>
          <a:p>
            <a:endParaRPr lang="en-GB" dirty="0"/>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323102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BB09-7472-4F55-B44D-C3A9BF3D02E2}"/>
              </a:ext>
            </a:extLst>
          </p:cNvPr>
          <p:cNvSpPr>
            <a:spLocks noGrp="1"/>
          </p:cNvSpPr>
          <p:nvPr>
            <p:ph type="title"/>
          </p:nvPr>
        </p:nvSpPr>
        <p:spPr>
          <a:xfrm>
            <a:off x="1097280" y="286603"/>
            <a:ext cx="10058400" cy="1450757"/>
          </a:xfrm>
        </p:spPr>
        <p:txBody>
          <a:bodyPr/>
          <a:lstStyle/>
          <a:p>
            <a:pPr algn="ctr"/>
            <a:r>
              <a:rPr lang="en-GB" dirty="0">
                <a:latin typeface="Times New Roman" panose="02020603050405020304" pitchFamily="18" charset="0"/>
                <a:cs typeface="Times New Roman" panose="02020603050405020304" pitchFamily="18" charset="0"/>
              </a:rPr>
              <a:t>Methodologies</a:t>
            </a:r>
          </a:p>
        </p:txBody>
      </p:sp>
      <p:sp>
        <p:nvSpPr>
          <p:cNvPr id="3" name="Content Placeholder 2">
            <a:extLst>
              <a:ext uri="{FF2B5EF4-FFF2-40B4-BE49-F238E27FC236}">
                <a16:creationId xmlns:a16="http://schemas.microsoft.com/office/drawing/2014/main" id="{1D2A03B3-43A3-4EFA-93B7-3699813AC79B}"/>
              </a:ext>
            </a:extLst>
          </p:cNvPr>
          <p:cNvSpPr>
            <a:spLocks noGrp="1"/>
          </p:cNvSpPr>
          <p:nvPr>
            <p:ph idx="1"/>
          </p:nvPr>
        </p:nvSpPr>
        <p:spPr>
          <a:xfrm>
            <a:off x="1097280" y="2070623"/>
            <a:ext cx="10058400" cy="3949177"/>
          </a:xfrm>
        </p:spPr>
        <p:txBody>
          <a:bodyPr>
            <a:normAutofit fontScale="92500" lnSpcReduction="20000"/>
          </a:bodyPr>
          <a:lstStyle/>
          <a:p>
            <a:pPr algn="ctr"/>
            <a:r>
              <a:rPr lang="en-GB" sz="7000" u="sng" dirty="0">
                <a:latin typeface="Times New Roman" panose="02020603050405020304" pitchFamily="18" charset="0"/>
                <a:cs typeface="Times New Roman" panose="02020603050405020304" pitchFamily="18" charset="0"/>
              </a:rPr>
              <a:t>Lean</a:t>
            </a:r>
          </a:p>
          <a:p>
            <a:pPr algn="ctr"/>
            <a:r>
              <a:rPr lang="en-GB" sz="1400" b="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t>
            </a:r>
            <a:r>
              <a:rPr lang="en-GB" sz="1400" i="1" dirty="0">
                <a:latin typeface="Times New Roman" panose="02020603050405020304" pitchFamily="18" charset="0"/>
                <a:cs typeface="Times New Roman" panose="02020603050405020304" pitchFamily="18" charset="0"/>
              </a:rPr>
              <a:t>To be Lean is to provide what is needed, when it is needed, with the minimum amount of materials, equipment, labour, and space</a:t>
            </a:r>
            <a:r>
              <a:rPr lang="en-GB" sz="1400" dirty="0">
                <a:latin typeface="Times New Roman" panose="02020603050405020304" pitchFamily="18" charset="0"/>
                <a:cs typeface="Times New Roman" panose="02020603050405020304" pitchFamily="18" charset="0"/>
              </a:rPr>
              <a:t>.”</a:t>
            </a:r>
          </a:p>
          <a:p>
            <a:pPr marL="0" indent="0">
              <a:buNone/>
            </a:pPr>
            <a:r>
              <a:rPr lang="en-GB" sz="1700" b="1" dirty="0">
                <a:latin typeface="Times New Roman" panose="02020603050405020304" pitchFamily="18" charset="0"/>
                <a:cs typeface="Times New Roman" panose="02020603050405020304" pitchFamily="18" charset="0"/>
              </a:rPr>
              <a:t>Muda </a:t>
            </a:r>
          </a:p>
          <a:p>
            <a:pPr marL="0" indent="0">
              <a:buNone/>
            </a:pPr>
            <a:r>
              <a:rPr lang="en-GB" sz="1700" dirty="0">
                <a:latin typeface="Times New Roman" panose="02020603050405020304" pitchFamily="18" charset="0"/>
                <a:cs typeface="Times New Roman" panose="02020603050405020304" pitchFamily="18" charset="0"/>
              </a:rPr>
              <a:t>Processes which require resources but fail to add value to the product or outcome. </a:t>
            </a:r>
          </a:p>
          <a:p>
            <a:pPr marL="0" indent="0">
              <a:buNone/>
            </a:pPr>
            <a:r>
              <a:rPr lang="en-GB" sz="1700" b="1" dirty="0">
                <a:latin typeface="Times New Roman" panose="02020603050405020304" pitchFamily="18" charset="0"/>
                <a:cs typeface="Times New Roman" panose="02020603050405020304" pitchFamily="18" charset="0"/>
              </a:rPr>
              <a:t>Muri </a:t>
            </a:r>
          </a:p>
          <a:p>
            <a:pPr marL="0" indent="0">
              <a:buNone/>
            </a:pPr>
            <a:r>
              <a:rPr lang="en-GB" sz="1700" dirty="0">
                <a:latin typeface="Times New Roman" panose="02020603050405020304" pitchFamily="18" charset="0"/>
                <a:cs typeface="Times New Roman" panose="02020603050405020304" pitchFamily="18" charset="0"/>
              </a:rPr>
              <a:t>Deals with inefficient use of equipment or manhours</a:t>
            </a:r>
          </a:p>
          <a:p>
            <a:pPr marL="0" indent="0">
              <a:buNone/>
            </a:pPr>
            <a:r>
              <a:rPr lang="en-GB" sz="1700" b="1" dirty="0">
                <a:latin typeface="Times New Roman" panose="02020603050405020304" pitchFamily="18" charset="0"/>
                <a:cs typeface="Times New Roman" panose="02020603050405020304" pitchFamily="18" charset="0"/>
              </a:rPr>
              <a:t>Mura </a:t>
            </a:r>
          </a:p>
          <a:p>
            <a:pPr marL="0" indent="0">
              <a:buNone/>
            </a:pPr>
            <a:r>
              <a:rPr lang="en-GB" sz="1700" dirty="0">
                <a:latin typeface="Times New Roman" panose="02020603050405020304" pitchFamily="18" charset="0"/>
                <a:cs typeface="Times New Roman" panose="02020603050405020304" pitchFamily="18" charset="0"/>
              </a:rPr>
              <a:t>Reduction of efficiency and productivity due to operational peaks and troughs. </a:t>
            </a:r>
          </a:p>
          <a:p>
            <a:endParaRPr lang="en-GB" sz="105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0241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8482A-D163-4658-9A4A-CD2FC496552F}"/>
              </a:ext>
            </a:extLst>
          </p:cNvPr>
          <p:cNvSpPr>
            <a:spLocks noGrp="1"/>
          </p:cNvSpPr>
          <p:nvPr>
            <p:ph type="title"/>
          </p:nvPr>
        </p:nvSpPr>
        <p:spPr/>
        <p:txBody>
          <a:bodyPr/>
          <a:lstStyle/>
          <a:p>
            <a:pPr algn="ctr"/>
            <a:r>
              <a:rPr lang="en-GB" u="sng" dirty="0"/>
              <a:t>PRINCE2</a:t>
            </a:r>
          </a:p>
        </p:txBody>
      </p:sp>
      <p:sp>
        <p:nvSpPr>
          <p:cNvPr id="3" name="Content Placeholder 2">
            <a:extLst>
              <a:ext uri="{FF2B5EF4-FFF2-40B4-BE49-F238E27FC236}">
                <a16:creationId xmlns:a16="http://schemas.microsoft.com/office/drawing/2014/main" id="{871C0F51-1688-4CD5-AA31-BEC65359F094}"/>
              </a:ext>
            </a:extLst>
          </p:cNvPr>
          <p:cNvSpPr>
            <a:spLocks noGrp="1"/>
          </p:cNvSpPr>
          <p:nvPr>
            <p:ph idx="1"/>
          </p:nvPr>
        </p:nvSpPr>
        <p:spPr>
          <a:xfrm>
            <a:off x="1097280" y="2108201"/>
            <a:ext cx="10058400" cy="4083049"/>
          </a:xfrm>
        </p:spPr>
        <p:txBody>
          <a:bodyPr>
            <a:normAutofit fontScale="92500" lnSpcReduction="20000"/>
          </a:bodyPr>
          <a:lstStyle/>
          <a:p>
            <a:pPr marL="0" indent="0" algn="ctr">
              <a:buNone/>
            </a:pPr>
            <a:r>
              <a:rPr lang="en-GB" sz="2000" dirty="0">
                <a:latin typeface="Times New Roman" panose="02020603050405020304" pitchFamily="18" charset="0"/>
                <a:cs typeface="Times New Roman" panose="02020603050405020304" pitchFamily="18" charset="0"/>
              </a:rPr>
              <a:t>(</a:t>
            </a:r>
            <a:r>
              <a:rPr lang="en-GB" sz="2000" b="1" dirty="0" err="1"/>
              <a:t>PR</a:t>
            </a:r>
            <a:r>
              <a:rPr lang="en-GB" sz="2000" dirty="0" err="1"/>
              <a:t>ojects</a:t>
            </a:r>
            <a:r>
              <a:rPr lang="en-GB" sz="2000" b="1" dirty="0"/>
              <a:t> IN C</a:t>
            </a:r>
            <a:r>
              <a:rPr lang="en-GB" sz="2000" dirty="0"/>
              <a:t>ontrolled</a:t>
            </a:r>
            <a:r>
              <a:rPr lang="en-GB" sz="2000" b="1" dirty="0"/>
              <a:t> E</a:t>
            </a:r>
            <a:r>
              <a:rPr lang="en-GB" sz="2000" dirty="0"/>
              <a:t>nvironments)</a:t>
            </a:r>
            <a:endParaRPr lang="en-GB" sz="2000" dirty="0">
              <a:latin typeface="Times New Roman" panose="02020603050405020304" pitchFamily="18" charset="0"/>
              <a:cs typeface="Times New Roman" panose="02020603050405020304" pitchFamily="18" charset="0"/>
            </a:endParaRPr>
          </a:p>
          <a:p>
            <a:pPr algn="ct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The Start Up</a:t>
            </a:r>
          </a:p>
          <a:p>
            <a:pPr marL="0" indent="0">
              <a:buNone/>
            </a:pPr>
            <a:r>
              <a:rPr lang="en-GB" sz="2000" dirty="0">
                <a:latin typeface="Times New Roman" panose="02020603050405020304" pitchFamily="18" charset="0"/>
                <a:cs typeface="Times New Roman" panose="02020603050405020304" pitchFamily="18" charset="0"/>
              </a:rPr>
              <a:t>The Initiation</a:t>
            </a:r>
          </a:p>
          <a:p>
            <a:pPr marL="0" indent="0">
              <a:buNone/>
            </a:pPr>
            <a:r>
              <a:rPr lang="en-GB" sz="2000" dirty="0">
                <a:latin typeface="Times New Roman" panose="02020603050405020304" pitchFamily="18" charset="0"/>
                <a:cs typeface="Times New Roman" panose="02020603050405020304" pitchFamily="18" charset="0"/>
              </a:rPr>
              <a:t>Project Direction</a:t>
            </a:r>
          </a:p>
          <a:p>
            <a:pPr marL="0" indent="0">
              <a:buNone/>
            </a:pPr>
            <a:r>
              <a:rPr lang="en-GB" sz="2000" dirty="0">
                <a:latin typeface="Times New Roman" panose="02020603050405020304" pitchFamily="18" charset="0"/>
                <a:cs typeface="Times New Roman" panose="02020603050405020304" pitchFamily="18" charset="0"/>
              </a:rPr>
              <a:t>Control</a:t>
            </a:r>
          </a:p>
          <a:p>
            <a:pPr marL="0" indent="0">
              <a:buNone/>
            </a:pPr>
            <a:r>
              <a:rPr lang="en-GB" sz="2000" dirty="0">
                <a:latin typeface="Times New Roman" panose="02020603050405020304" pitchFamily="18" charset="0"/>
                <a:cs typeface="Times New Roman" panose="02020603050405020304" pitchFamily="18" charset="0"/>
              </a:rPr>
              <a:t>Delivery</a:t>
            </a:r>
          </a:p>
          <a:p>
            <a:pPr marL="0" indent="0">
              <a:buNone/>
            </a:pPr>
            <a:r>
              <a:rPr lang="en-GB" sz="2000" dirty="0">
                <a:latin typeface="Times New Roman" panose="02020603050405020304" pitchFamily="18" charset="0"/>
                <a:cs typeface="Times New Roman" panose="02020603050405020304" pitchFamily="18" charset="0"/>
              </a:rPr>
              <a:t>Manage Stage Boundaries</a:t>
            </a:r>
          </a:p>
          <a:p>
            <a:pPr marL="0" indent="0">
              <a:buNone/>
            </a:pPr>
            <a:r>
              <a:rPr lang="en-GB" sz="2000" dirty="0">
                <a:latin typeface="Times New Roman" panose="02020603050405020304" pitchFamily="18" charset="0"/>
                <a:cs typeface="Times New Roman" panose="02020603050405020304" pitchFamily="18" charset="0"/>
              </a:rPr>
              <a:t>Closure</a:t>
            </a:r>
          </a:p>
          <a:p>
            <a:pPr marL="0" indent="0">
              <a:buNone/>
            </a:pPr>
            <a:endParaRPr lang="en-GB" sz="2000"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91857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FF68A-FCE7-4F49-8232-A34047F47843}"/>
              </a:ext>
            </a:extLst>
          </p:cNvPr>
          <p:cNvSpPr>
            <a:spLocks noGrp="1"/>
          </p:cNvSpPr>
          <p:nvPr>
            <p:ph type="title"/>
          </p:nvPr>
        </p:nvSpPr>
        <p:spPr/>
        <p:txBody>
          <a:bodyPr/>
          <a:lstStyle/>
          <a:p>
            <a:pPr algn="ctr"/>
            <a:r>
              <a:rPr lang="en-GB" u="sng" dirty="0"/>
              <a:t>Waterfall</a:t>
            </a:r>
          </a:p>
        </p:txBody>
      </p:sp>
      <p:sp>
        <p:nvSpPr>
          <p:cNvPr id="3" name="Content Placeholder 2">
            <a:extLst>
              <a:ext uri="{FF2B5EF4-FFF2-40B4-BE49-F238E27FC236}">
                <a16:creationId xmlns:a16="http://schemas.microsoft.com/office/drawing/2014/main" id="{3B3A19B9-1D49-40CC-AD34-E9FF02900F10}"/>
              </a:ext>
            </a:extLst>
          </p:cNvPr>
          <p:cNvSpPr>
            <a:spLocks noGrp="1"/>
          </p:cNvSpPr>
          <p:nvPr>
            <p:ph idx="1"/>
          </p:nvPr>
        </p:nvSpPr>
        <p:spPr/>
        <p:txBody>
          <a:bodyPr/>
          <a:lstStyle/>
          <a:p>
            <a:endParaRPr lang="en-GB" dirty="0"/>
          </a:p>
          <a:p>
            <a:pPr marL="0" indent="0">
              <a:buNone/>
            </a:pPr>
            <a:r>
              <a:rPr lang="en-GB" dirty="0"/>
              <a:t>Information, documentation and requirement compilation</a:t>
            </a:r>
          </a:p>
          <a:p>
            <a:pPr marL="0" indent="0">
              <a:buNone/>
            </a:pPr>
            <a:r>
              <a:rPr lang="en-GB" dirty="0"/>
              <a:t>Design</a:t>
            </a:r>
          </a:p>
          <a:p>
            <a:pPr marL="0" indent="0">
              <a:buNone/>
            </a:pPr>
            <a:r>
              <a:rPr lang="en-GB" dirty="0"/>
              <a:t>Implementation</a:t>
            </a:r>
          </a:p>
          <a:p>
            <a:pPr marL="0" indent="0">
              <a:buNone/>
            </a:pPr>
            <a:r>
              <a:rPr lang="en-GB" dirty="0"/>
              <a:t>Testing</a:t>
            </a:r>
          </a:p>
          <a:p>
            <a:pPr marL="0" indent="0">
              <a:buNone/>
            </a:pPr>
            <a:r>
              <a:rPr lang="en-GB" dirty="0"/>
              <a:t>Deployment</a:t>
            </a:r>
          </a:p>
          <a:p>
            <a:pPr marL="0" indent="0">
              <a:buNone/>
            </a:pPr>
            <a:r>
              <a:rPr lang="en-GB" dirty="0"/>
              <a:t>Maintenance</a:t>
            </a:r>
          </a:p>
        </p:txBody>
      </p:sp>
    </p:spTree>
    <p:extLst>
      <p:ext uri="{BB962C8B-B14F-4D97-AF65-F5344CB8AC3E}">
        <p14:creationId xmlns:p14="http://schemas.microsoft.com/office/powerpoint/2010/main" val="3794669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A06D-45E4-4994-AC8B-5D889DC983B3}"/>
              </a:ext>
            </a:extLst>
          </p:cNvPr>
          <p:cNvSpPr>
            <a:spLocks noGrp="1"/>
          </p:cNvSpPr>
          <p:nvPr>
            <p:ph type="title"/>
          </p:nvPr>
        </p:nvSpPr>
        <p:spPr/>
        <p:txBody>
          <a:bodyPr/>
          <a:lstStyle/>
          <a:p>
            <a:pPr algn="ctr"/>
            <a:r>
              <a:rPr lang="en-GB" u="sng" dirty="0"/>
              <a:t>Agile</a:t>
            </a:r>
          </a:p>
        </p:txBody>
      </p:sp>
      <p:sp>
        <p:nvSpPr>
          <p:cNvPr id="3" name="Content Placeholder 2">
            <a:extLst>
              <a:ext uri="{FF2B5EF4-FFF2-40B4-BE49-F238E27FC236}">
                <a16:creationId xmlns:a16="http://schemas.microsoft.com/office/drawing/2014/main" id="{DF8081C2-F9D3-4A9E-B6DA-470AEB355FA6}"/>
              </a:ext>
            </a:extLst>
          </p:cNvPr>
          <p:cNvSpPr>
            <a:spLocks noGrp="1"/>
          </p:cNvSpPr>
          <p:nvPr>
            <p:ph idx="1"/>
          </p:nvPr>
        </p:nvSpPr>
        <p:spPr/>
        <p:txBody>
          <a:bodyPr/>
          <a:lstStyle/>
          <a:p>
            <a:pPr marL="0" indent="0">
              <a:buNone/>
            </a:pPr>
            <a:r>
              <a:rPr lang="en-GB" dirty="0"/>
              <a:t>Collaboration and Negotiation</a:t>
            </a:r>
          </a:p>
          <a:p>
            <a:pPr marL="0" indent="0">
              <a:buNone/>
            </a:pPr>
            <a:r>
              <a:rPr lang="en-GB" dirty="0"/>
              <a:t>Interaction</a:t>
            </a:r>
          </a:p>
          <a:p>
            <a:pPr marL="0" indent="0">
              <a:buNone/>
            </a:pPr>
            <a:r>
              <a:rPr lang="en-GB" dirty="0"/>
              <a:t>Reacting to Change</a:t>
            </a:r>
          </a:p>
          <a:p>
            <a:pPr marL="0" indent="0">
              <a:buNone/>
            </a:pPr>
            <a:r>
              <a:rPr lang="en-GB" dirty="0"/>
              <a:t>The  Project Management Plan</a:t>
            </a:r>
          </a:p>
        </p:txBody>
      </p:sp>
    </p:spTree>
    <p:extLst>
      <p:ext uri="{BB962C8B-B14F-4D97-AF65-F5344CB8AC3E}">
        <p14:creationId xmlns:p14="http://schemas.microsoft.com/office/powerpoint/2010/main" val="112403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243A-D2E6-4F6B-A9CA-AC789A74919C}"/>
              </a:ext>
            </a:extLst>
          </p:cNvPr>
          <p:cNvSpPr>
            <a:spLocks noGrp="1"/>
          </p:cNvSpPr>
          <p:nvPr>
            <p:ph type="title"/>
          </p:nvPr>
        </p:nvSpPr>
        <p:spPr/>
        <p:txBody>
          <a:bodyPr/>
          <a:lstStyle/>
          <a:p>
            <a:pPr algn="ctr"/>
            <a:r>
              <a:rPr lang="en-GB" u="sng" dirty="0"/>
              <a:t>Gantt Chart</a:t>
            </a:r>
          </a:p>
        </p:txBody>
      </p:sp>
      <p:pic>
        <p:nvPicPr>
          <p:cNvPr id="4" name="Content Placeholder 3" descr="A screenshot of a cell phone&#10;&#10;Description automatically generated">
            <a:extLst>
              <a:ext uri="{FF2B5EF4-FFF2-40B4-BE49-F238E27FC236}">
                <a16:creationId xmlns:a16="http://schemas.microsoft.com/office/drawing/2014/main" id="{1DF14C8A-C5F9-4213-BD01-6EA3F06D8659}"/>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2532700" y="2022475"/>
            <a:ext cx="4977126" cy="3760788"/>
          </a:xfrm>
          <a:prstGeom prst="rect">
            <a:avLst/>
          </a:prstGeom>
        </p:spPr>
      </p:pic>
    </p:spTree>
    <p:extLst>
      <p:ext uri="{BB962C8B-B14F-4D97-AF65-F5344CB8AC3E}">
        <p14:creationId xmlns:p14="http://schemas.microsoft.com/office/powerpoint/2010/main" val="369442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0CC5E-E6E1-45C1-BE4D-7B12705E49D7}"/>
              </a:ext>
            </a:extLst>
          </p:cNvPr>
          <p:cNvSpPr>
            <a:spLocks noGrp="1"/>
          </p:cNvSpPr>
          <p:nvPr>
            <p:ph type="title"/>
          </p:nvPr>
        </p:nvSpPr>
        <p:spPr/>
        <p:txBody>
          <a:bodyPr/>
          <a:lstStyle/>
          <a:p>
            <a:pPr algn="ctr"/>
            <a:r>
              <a:rPr lang="en-GB" u="sng" dirty="0"/>
              <a:t>Power and Interest</a:t>
            </a:r>
          </a:p>
        </p:txBody>
      </p:sp>
      <p:sp>
        <p:nvSpPr>
          <p:cNvPr id="4" name="Content Placeholder 3">
            <a:extLst>
              <a:ext uri="{FF2B5EF4-FFF2-40B4-BE49-F238E27FC236}">
                <a16:creationId xmlns:a16="http://schemas.microsoft.com/office/drawing/2014/main" id="{56331AB2-5961-4696-A96B-5D3D59F45EC6}"/>
              </a:ext>
            </a:extLst>
          </p:cNvPr>
          <p:cNvSpPr>
            <a:spLocks noGrp="1"/>
          </p:cNvSpPr>
          <p:nvPr>
            <p:ph sz="half" idx="2"/>
          </p:nvPr>
        </p:nvSpPr>
        <p:spPr/>
        <p:txBody>
          <a:bodyPr>
            <a:normAutofit/>
          </a:bodyPr>
          <a:lstStyle/>
          <a:p>
            <a:r>
              <a:rPr lang="en-GB" b="1" dirty="0"/>
              <a:t>High power - High interest</a:t>
            </a:r>
          </a:p>
          <a:p>
            <a:r>
              <a:rPr lang="en-GB" b="1" dirty="0"/>
              <a:t>High power - Low Interest</a:t>
            </a:r>
            <a:endParaRPr lang="en-GB" dirty="0"/>
          </a:p>
          <a:p>
            <a:r>
              <a:rPr lang="en-GB" b="1" dirty="0"/>
              <a:t>Low power – High interest</a:t>
            </a:r>
            <a:endParaRPr lang="en-GB" dirty="0"/>
          </a:p>
          <a:p>
            <a:r>
              <a:rPr lang="en-GB" b="1" dirty="0"/>
              <a:t>Low power - low interest</a:t>
            </a:r>
            <a:endParaRPr lang="en-GB" dirty="0"/>
          </a:p>
          <a:p>
            <a:endParaRPr lang="en-GB" dirty="0"/>
          </a:p>
        </p:txBody>
      </p:sp>
      <p:pic>
        <p:nvPicPr>
          <p:cNvPr id="5" name="Content Placeholder 3" descr="A screenshot of a cell phone&#10;&#10;Description automatically generated">
            <a:extLst>
              <a:ext uri="{FF2B5EF4-FFF2-40B4-BE49-F238E27FC236}">
                <a16:creationId xmlns:a16="http://schemas.microsoft.com/office/drawing/2014/main" id="{6187619E-857B-4BC9-938F-84E29DA8DB39}"/>
              </a:ext>
            </a:extLst>
          </p:cNvPr>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1097280" y="2574656"/>
            <a:ext cx="4640262" cy="1708688"/>
          </a:xfrm>
          <a:prstGeom prst="rect">
            <a:avLst/>
          </a:prstGeom>
        </p:spPr>
      </p:pic>
    </p:spTree>
    <p:extLst>
      <p:ext uri="{BB962C8B-B14F-4D97-AF65-F5344CB8AC3E}">
        <p14:creationId xmlns:p14="http://schemas.microsoft.com/office/powerpoint/2010/main" val="90214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DDAC9-A398-494B-A716-D83B5710D6B2}"/>
              </a:ext>
            </a:extLst>
          </p:cNvPr>
          <p:cNvSpPr>
            <a:spLocks noGrp="1"/>
          </p:cNvSpPr>
          <p:nvPr>
            <p:ph type="title"/>
          </p:nvPr>
        </p:nvSpPr>
        <p:spPr/>
        <p:txBody>
          <a:bodyPr/>
          <a:lstStyle/>
          <a:p>
            <a:pPr algn="ctr"/>
            <a:r>
              <a:rPr lang="en-GB" u="sng" dirty="0"/>
              <a:t>The Lifecycle of a Project</a:t>
            </a:r>
          </a:p>
        </p:txBody>
      </p:sp>
      <p:pic>
        <p:nvPicPr>
          <p:cNvPr id="4" name="Content Placeholder 3" descr="A close up of a logo&#10;&#10;Description automatically generated">
            <a:extLst>
              <a:ext uri="{FF2B5EF4-FFF2-40B4-BE49-F238E27FC236}">
                <a16:creationId xmlns:a16="http://schemas.microsoft.com/office/drawing/2014/main" id="{8346E067-BA90-4C8C-868B-59982B926940}"/>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2839579" y="2311960"/>
            <a:ext cx="6573167" cy="3353268"/>
          </a:xfrm>
          <a:prstGeom prst="rect">
            <a:avLst/>
          </a:prstGeom>
        </p:spPr>
      </p:pic>
    </p:spTree>
    <p:extLst>
      <p:ext uri="{BB962C8B-B14F-4D97-AF65-F5344CB8AC3E}">
        <p14:creationId xmlns:p14="http://schemas.microsoft.com/office/powerpoint/2010/main" val="366279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7F1F3-80ED-4567-87B1-B83414207C29}"/>
              </a:ext>
            </a:extLst>
          </p:cNvPr>
          <p:cNvSpPr>
            <a:spLocks noGrp="1"/>
          </p:cNvSpPr>
          <p:nvPr>
            <p:ph type="title"/>
          </p:nvPr>
        </p:nvSpPr>
        <p:spPr/>
        <p:txBody>
          <a:bodyPr/>
          <a:lstStyle/>
          <a:p>
            <a:pPr algn="ctr"/>
            <a:r>
              <a:rPr lang="en-GB" u="sng" dirty="0"/>
              <a:t>Conclusions</a:t>
            </a:r>
            <a:r>
              <a:rPr lang="en-GB" dirty="0"/>
              <a:t> </a:t>
            </a:r>
          </a:p>
        </p:txBody>
      </p:sp>
      <p:pic>
        <p:nvPicPr>
          <p:cNvPr id="9" name="Picture 8" descr="A close up of a person&#10;&#10;Description automatically generated">
            <a:extLst>
              <a:ext uri="{FF2B5EF4-FFF2-40B4-BE49-F238E27FC236}">
                <a16:creationId xmlns:a16="http://schemas.microsoft.com/office/drawing/2014/main" id="{B961407A-EABD-4E11-9538-D8A6534B98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1213" y="3486723"/>
            <a:ext cx="2510251" cy="2433448"/>
          </a:xfrm>
          <a:prstGeom prst="rect">
            <a:avLst/>
          </a:prstGeom>
        </p:spPr>
      </p:pic>
      <p:pic>
        <p:nvPicPr>
          <p:cNvPr id="18" name="Content Placeholder 17">
            <a:extLst>
              <a:ext uri="{FF2B5EF4-FFF2-40B4-BE49-F238E27FC236}">
                <a16:creationId xmlns:a16="http://schemas.microsoft.com/office/drawing/2014/main" id="{FC0146D1-168C-4DBB-A57D-274A9ADF6C0A}"/>
              </a:ext>
            </a:extLst>
          </p:cNvPr>
          <p:cNvPicPr>
            <a:picLocks noGrp="1" noChangeAspect="1"/>
          </p:cNvPicPr>
          <p:nvPr>
            <p:ph idx="1"/>
          </p:nvPr>
        </p:nvPicPr>
        <p:blipFill>
          <a:blip r:embed="rId4"/>
          <a:stretch>
            <a:fillRect/>
          </a:stretch>
        </p:blipFill>
        <p:spPr>
          <a:xfrm>
            <a:off x="735013" y="2023489"/>
            <a:ext cx="3886200" cy="2657475"/>
          </a:xfrm>
          <a:prstGeom prst="rect">
            <a:avLst/>
          </a:prstGeom>
        </p:spPr>
      </p:pic>
    </p:spTree>
    <p:extLst>
      <p:ext uri="{BB962C8B-B14F-4D97-AF65-F5344CB8AC3E}">
        <p14:creationId xmlns:p14="http://schemas.microsoft.com/office/powerpoint/2010/main" val="1341963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0B63A8-4106-4B56-932E-FE9674129708}"/>
              </a:ext>
            </a:extLst>
          </p:cNvPr>
          <p:cNvPicPr>
            <a:picLocks noChangeAspect="1"/>
          </p:cNvPicPr>
          <p:nvPr/>
        </p:nvPicPr>
        <p:blipFill>
          <a:blip r:embed="rId2"/>
          <a:stretch>
            <a:fillRect/>
          </a:stretch>
        </p:blipFill>
        <p:spPr>
          <a:xfrm>
            <a:off x="3019424" y="457200"/>
            <a:ext cx="5915025" cy="5847443"/>
          </a:xfrm>
          <a:prstGeom prst="rect">
            <a:avLst/>
          </a:prstGeom>
        </p:spPr>
      </p:pic>
    </p:spTree>
    <p:extLst>
      <p:ext uri="{BB962C8B-B14F-4D97-AF65-F5344CB8AC3E}">
        <p14:creationId xmlns:p14="http://schemas.microsoft.com/office/powerpoint/2010/main" val="1847530416"/>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864</Words>
  <Application>Microsoft Office PowerPoint</Application>
  <PresentationFormat>Widescreen</PresentationFormat>
  <Paragraphs>94</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Bookman Old Style</vt:lpstr>
      <vt:lpstr>Calibri</vt:lpstr>
      <vt:lpstr>Franklin Gothic Book</vt:lpstr>
      <vt:lpstr>Times New Roman</vt:lpstr>
      <vt:lpstr>1_RetrospectVTI</vt:lpstr>
      <vt:lpstr>Student: 1807552  Module code: BMSP5008  Module title: Project Management for Sustainability   Title: Assignment 2  Lecturer: Glenn Behenna  Date of submission: December 11th 2019 </vt:lpstr>
      <vt:lpstr>“At its most fundamental, project management is about people getting things done” </vt:lpstr>
      <vt:lpstr>Principles of Project Management </vt:lpstr>
      <vt:lpstr>Methodologies</vt:lpstr>
      <vt:lpstr>PRINCE2</vt:lpstr>
      <vt:lpstr>Waterfall</vt:lpstr>
      <vt:lpstr>Agile</vt:lpstr>
      <vt:lpstr>Gantt Chart</vt:lpstr>
      <vt:lpstr>Power and Interest</vt:lpstr>
      <vt:lpstr>The Lifecycle of a Project</vt:lpstr>
      <vt:lpstr>Conclusions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2019-12-05T12:34:34Z</dcterms:created>
  <dcterms:modified xsi:type="dcterms:W3CDTF">2019-12-11T22:48:30Z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dduffy@microsoft.com</vt:lpwstr>
  </property>
  <property fmtid="{D5CDD505-2E9C-101B-9397-08002B2CF9AE}" pid="5" name="MSIP_Label_f42aa342-8706-4288-bd11-ebb85995028c_SetDate">
    <vt:lpwstr>2019-11-08T21:52:34.2033100Z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650bdd29-1679-4654-880e-89255cc4a6d5</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